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8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5/29/13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5/29/13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5/29/13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19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1734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Security for Operating Systems: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Cryptography, Authentication,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and Protecting OS Resources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Desirable Characteristics of </a:t>
            </a:r>
            <a:br>
              <a:rPr lang="en-US" dirty="0" smtClean="0"/>
            </a:br>
            <a:r>
              <a:rPr lang="en-US" dirty="0" smtClean="0"/>
              <a:t>Keyed Cryptosystems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If you change only the key, a given plaintext encrypts to a different </a:t>
            </a:r>
            <a:r>
              <a:rPr lang="en-US" dirty="0" err="1" smtClean="0">
                <a:cs typeface="ＭＳ Ｐゴシック" charset="-128"/>
              </a:rPr>
              <a:t>ciphertext</a:t>
            </a:r>
            <a:endParaRPr lang="en-US" dirty="0" smtClean="0">
              <a:cs typeface="ＭＳ Ｐゴシック" charset="-128"/>
            </a:endParaRPr>
          </a:p>
          <a:p>
            <a:r>
              <a:rPr lang="en-US" dirty="0" smtClean="0">
                <a:cs typeface="ＭＳ Ｐゴシック" charset="-128"/>
              </a:rPr>
              <a:t>Same applies to decryption</a:t>
            </a:r>
          </a:p>
          <a:p>
            <a:r>
              <a:rPr lang="en-US" dirty="0" smtClean="0">
                <a:cs typeface="ＭＳ Ｐゴシック" charset="-128"/>
              </a:rPr>
              <a:t>Changes in the key ideally should cause unpredictable changes in the </a:t>
            </a:r>
            <a:r>
              <a:rPr lang="en-US" dirty="0" err="1" smtClean="0">
                <a:cs typeface="ＭＳ Ｐゴシック" charset="-128"/>
              </a:rPr>
              <a:t>ciphertext</a:t>
            </a:r>
            <a:endParaRPr lang="en-US" dirty="0" smtClean="0">
              <a:cs typeface="ＭＳ Ｐゴシック" charset="-128"/>
            </a:endParaRPr>
          </a:p>
          <a:p>
            <a:r>
              <a:rPr lang="en-US" dirty="0" smtClean="0">
                <a:cs typeface="ＭＳ Ｐゴシック" charset="-128"/>
              </a:rPr>
              <a:t>Decryption should be hard without knowing the </a:t>
            </a:r>
            <a:r>
              <a:rPr lang="en-US" dirty="0" smtClean="0">
                <a:cs typeface="ＭＳ Ｐゴシック" charset="-128"/>
              </a:rPr>
              <a:t>key</a:t>
            </a:r>
          </a:p>
          <a:p>
            <a:r>
              <a:rPr lang="en-US" dirty="0" smtClean="0">
                <a:cs typeface="ＭＳ Ｐゴシック" charset="-128"/>
              </a:rPr>
              <a:t>The less a given key is used, the better (in security terms)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and </a:t>
            </a:r>
            <a:br>
              <a:rPr lang="en-US" dirty="0" smtClean="0"/>
            </a:br>
            <a:r>
              <a:rPr lang="en-US" dirty="0" smtClean="0"/>
              <a:t>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2810"/>
            <a:ext cx="8229600" cy="4525963"/>
          </a:xfrm>
        </p:spPr>
        <p:txBody>
          <a:bodyPr/>
          <a:lstStyle/>
          <a:p>
            <a:r>
              <a:rPr lang="en-US" dirty="0" smtClean="0"/>
              <a:t>What does cryptography have to offer operating systems?</a:t>
            </a:r>
          </a:p>
          <a:p>
            <a:r>
              <a:rPr lang="en-US" dirty="0" smtClean="0"/>
              <a:t>Which hard security problems in operating systems can we solve with cryptography?</a:t>
            </a:r>
          </a:p>
          <a:p>
            <a:r>
              <a:rPr lang="en-US" dirty="0" smtClean="0"/>
              <a:t>Where doesn’t it help?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67140" y="330743"/>
            <a:ext cx="4458616" cy="126945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3637764" y="1786021"/>
            <a:ext cx="3359965" cy="1905092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We won’t talk much about this issue, but think about it, in the context of overall OS security issues.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and Secrecy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Pretty obvious</a:t>
            </a:r>
          </a:p>
          <a:p>
            <a:r>
              <a:rPr lang="en-US" dirty="0" smtClean="0">
                <a:cs typeface="ＭＳ Ｐゴシック" charset="-128"/>
              </a:rPr>
              <a:t>Only those knowing the proper keys can decrypt the message</a:t>
            </a:r>
          </a:p>
          <a:p>
            <a:pPr lvl="1"/>
            <a:r>
              <a:rPr lang="en-US" dirty="0" smtClean="0"/>
              <a:t>Thus preserving secrecy</a:t>
            </a:r>
          </a:p>
          <a:p>
            <a:r>
              <a:rPr lang="en-US" dirty="0" smtClean="0">
                <a:cs typeface="ＭＳ Ｐゴシック" charset="-128"/>
              </a:rPr>
              <a:t>Used cleverly, it can provide other forms of secrecy</a:t>
            </a:r>
          </a:p>
          <a:p>
            <a:r>
              <a:rPr lang="en-US" dirty="0" smtClean="0">
                <a:cs typeface="ＭＳ Ｐゴシック" charset="-128"/>
              </a:rPr>
              <a:t>Clear where we’d use this for distributed systems</a:t>
            </a:r>
          </a:p>
          <a:p>
            <a:r>
              <a:rPr lang="en-US" dirty="0" smtClean="0">
                <a:cs typeface="ＭＳ Ｐゴシック" charset="-128"/>
              </a:rPr>
              <a:t>Where does it make sense in a single machine?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and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How can I prove to you that I created a piece of data?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What if I give you the data in encrypted form?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Using a key only you and I know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Then only you or I could have created it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Unless one of us told someone else the key . . . 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Or one of us is trying to screw the other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and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Changing one bit of a piece of </a:t>
            </a:r>
            <a:r>
              <a:rPr lang="en-US" dirty="0" err="1" smtClean="0">
                <a:cs typeface="ＭＳ Ｐゴシック" charset="-128"/>
              </a:rPr>
              <a:t>ciphertext</a:t>
            </a:r>
            <a:r>
              <a:rPr lang="en-US" dirty="0" smtClean="0">
                <a:cs typeface="ＭＳ Ｐゴシック" charset="-128"/>
              </a:rPr>
              <a:t> completely garbles it 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For many forms of cryptography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If a checksum is part of encrypted data, that’s detectable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If you don’t need secrecy, can get the same effect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By encrypting only the checksum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Basic concepts in computer security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Design principles for security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Important security tools for operating systems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Access control</a:t>
            </a:r>
          </a:p>
          <a:p>
            <a:r>
              <a:rPr lang="en-US" dirty="0" smtClean="0"/>
              <a:t>Cryptography and operating systems</a:t>
            </a:r>
          </a:p>
          <a:p>
            <a:r>
              <a:rPr lang="en-US" dirty="0" smtClean="0"/>
              <a:t>Authentication and operating systems</a:t>
            </a:r>
          </a:p>
          <a:p>
            <a:r>
              <a:rPr lang="en-US" dirty="0" smtClean="0"/>
              <a:t>Protecting operating system resources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487617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956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Much of computer security is about keeping secrets</a:t>
            </a:r>
          </a:p>
          <a:p>
            <a:r>
              <a:rPr lang="en-US" dirty="0" smtClean="0">
                <a:cs typeface="ＭＳ Ｐゴシック" charset="-128"/>
              </a:rPr>
              <a:t>One </a:t>
            </a:r>
            <a:r>
              <a:rPr lang="en-US" dirty="0" smtClean="0">
                <a:cs typeface="ＭＳ Ｐゴシック" charset="-128"/>
              </a:rPr>
              <a:t>method of doing so </a:t>
            </a:r>
            <a:r>
              <a:rPr lang="en-US" dirty="0" smtClean="0">
                <a:cs typeface="ＭＳ Ｐゴシック" charset="-128"/>
              </a:rPr>
              <a:t>is to make it hard for others to </a:t>
            </a:r>
            <a:r>
              <a:rPr lang="en-US" dirty="0" smtClean="0">
                <a:cs typeface="ＭＳ Ｐゴシック" charset="-128"/>
              </a:rPr>
              <a:t>read the secrets</a:t>
            </a:r>
          </a:p>
          <a:p>
            <a:r>
              <a:rPr lang="en-US" dirty="0" smtClean="0">
                <a:cs typeface="ＭＳ Ｐゴシック" charset="-128"/>
              </a:rPr>
              <a:t>While (usually) making it simple for authorized parties to </a:t>
            </a:r>
            <a:r>
              <a:rPr lang="en-US" dirty="0" smtClean="0">
                <a:cs typeface="ＭＳ Ｐゴシック" charset="-128"/>
              </a:rPr>
              <a:t>read them</a:t>
            </a:r>
          </a:p>
          <a:p>
            <a:r>
              <a:rPr lang="en-US" dirty="0" smtClean="0">
                <a:cs typeface="ＭＳ Ｐゴシック" charset="-128"/>
              </a:rPr>
              <a:t>That’s what cryptography is all about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711068" y="502733"/>
            <a:ext cx="3664929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Encryption?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Encryption is the process of hiding information in plain sight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Transform the secret data into something else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Even if the attacker can see the transformed data, he can’t understand the underlying secret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Usually, someone you want to understand it can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8520"/>
            <a:ext cx="8229600" cy="4525963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800" dirty="0" smtClean="0">
                <a:cs typeface="ＭＳ Ｐゴシック" charset="-128"/>
              </a:rPr>
              <a:t>Typically described in terms of sending a message</a:t>
            </a:r>
          </a:p>
          <a:p>
            <a:pPr lvl="1">
              <a:lnSpc>
                <a:spcPct val="85000"/>
              </a:lnSpc>
            </a:pPr>
            <a:r>
              <a:rPr lang="en-US" dirty="0" smtClean="0"/>
              <a:t>Though it’s used for many other purposes</a:t>
            </a:r>
          </a:p>
          <a:p>
            <a:pPr>
              <a:lnSpc>
                <a:spcPct val="85000"/>
              </a:lnSpc>
            </a:pPr>
            <a:r>
              <a:rPr lang="en-US" sz="2800" dirty="0" smtClean="0">
                <a:cs typeface="ＭＳ Ｐゴシック" charset="-128"/>
              </a:rPr>
              <a:t>The sender is </a:t>
            </a:r>
            <a:r>
              <a:rPr lang="en-US" sz="2800" i="1" dirty="0" smtClean="0">
                <a:cs typeface="ＭＳ Ｐゴシック" charset="-128"/>
              </a:rPr>
              <a:t>S</a:t>
            </a:r>
            <a:endParaRPr lang="en-US" sz="2800" dirty="0" smtClean="0">
              <a:cs typeface="ＭＳ Ｐゴシック" charset="-128"/>
            </a:endParaRPr>
          </a:p>
          <a:p>
            <a:pPr>
              <a:lnSpc>
                <a:spcPct val="85000"/>
              </a:lnSpc>
            </a:pPr>
            <a:r>
              <a:rPr lang="en-US" sz="2800" dirty="0" smtClean="0">
                <a:cs typeface="ＭＳ Ｐゴシック" charset="-128"/>
              </a:rPr>
              <a:t>The receiver is </a:t>
            </a:r>
            <a:r>
              <a:rPr lang="en-US" sz="2800" i="1" dirty="0" smtClean="0">
                <a:cs typeface="ＭＳ Ｐゴシック" charset="-128"/>
              </a:rPr>
              <a:t>R</a:t>
            </a:r>
          </a:p>
          <a:p>
            <a:pPr>
              <a:lnSpc>
                <a:spcPct val="90000"/>
              </a:lnSpc>
            </a:pPr>
            <a:r>
              <a:rPr lang="en-US" sz="2800" i="1" dirty="0" smtClean="0">
                <a:cs typeface="ＭＳ Ｐゴシック" charset="-128"/>
              </a:rPr>
              <a:t>Encryption</a:t>
            </a:r>
            <a:r>
              <a:rPr lang="en-US" sz="2800" dirty="0" smtClean="0">
                <a:cs typeface="ＭＳ Ｐゴシック" charset="-128"/>
              </a:rPr>
              <a:t> is the process of making message unreadable/unalterable by</a:t>
            </a:r>
            <a:r>
              <a:rPr lang="en-US" sz="2800" i="1" dirty="0" smtClean="0">
                <a:cs typeface="ＭＳ Ｐゴシック" charset="-128"/>
              </a:rPr>
              <a:t> </a:t>
            </a:r>
            <a:r>
              <a:rPr lang="en-US" sz="2800" dirty="0" smtClean="0">
                <a:cs typeface="ＭＳ Ｐゴシック" charset="-128"/>
              </a:rPr>
              <a:t>anyone but </a:t>
            </a:r>
            <a:r>
              <a:rPr lang="en-US" sz="2800" i="1" dirty="0" smtClean="0">
                <a:cs typeface="ＭＳ Ｐゴシック" charset="-128"/>
              </a:rPr>
              <a:t>R</a:t>
            </a:r>
          </a:p>
          <a:p>
            <a:pPr>
              <a:lnSpc>
                <a:spcPct val="90000"/>
              </a:lnSpc>
            </a:pPr>
            <a:r>
              <a:rPr lang="en-US" sz="2800" i="1" dirty="0" smtClean="0">
                <a:cs typeface="ＭＳ Ｐゴシック" charset="-128"/>
              </a:rPr>
              <a:t>Decryption</a:t>
            </a:r>
            <a:r>
              <a:rPr lang="en-US" sz="2800" dirty="0" smtClean="0">
                <a:cs typeface="ＭＳ Ｐゴシック" charset="-128"/>
              </a:rPr>
              <a:t> is the process of making the encrypted message readable by </a:t>
            </a:r>
            <a:r>
              <a:rPr lang="en-US" sz="2800" i="1" dirty="0" smtClean="0">
                <a:cs typeface="ＭＳ Ｐゴシック" charset="-128"/>
              </a:rPr>
              <a:t>R</a:t>
            </a:r>
            <a:endParaRPr lang="en-US" sz="2800" dirty="0" smtClean="0">
              <a:cs typeface="ＭＳ Ｐゴシック" charset="-128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A system performing these transformations is a </a:t>
            </a:r>
            <a:r>
              <a:rPr lang="en-US" sz="2800" i="1" dirty="0" smtClean="0">
                <a:cs typeface="ＭＳ Ｐゴシック" charset="-128"/>
              </a:rPr>
              <a:t>cryptosystem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Rules for transformation sometimes called a </a:t>
            </a:r>
            <a:r>
              <a:rPr lang="en-US" i="1" dirty="0" smtClean="0"/>
              <a:t>cipher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Plaintext and </a:t>
            </a:r>
            <a:r>
              <a:rPr lang="en-US" dirty="0" err="1" smtClean="0"/>
              <a:t>Ciphertext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5800" y="176952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62000" y="1769520"/>
            <a:ext cx="4953000" cy="17399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 i="1">
                <a:latin typeface="Times New Roman" charset="0"/>
              </a:rPr>
              <a:t> Plaintext</a:t>
            </a:r>
            <a:r>
              <a:rPr lang="en-US" sz="3600">
                <a:latin typeface="Times New Roman" charset="0"/>
              </a:rPr>
              <a:t> is the original form of the message (often referred to as </a:t>
            </a:r>
            <a:r>
              <a:rPr lang="en-US" sz="3600" i="1">
                <a:latin typeface="Times New Roman" charset="0"/>
              </a:rPr>
              <a:t>P</a:t>
            </a:r>
            <a:r>
              <a:rPr lang="en-US" sz="3600">
                <a:latin typeface="Times New Roman" charset="0"/>
              </a:rPr>
              <a:t>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562600" y="1861595"/>
            <a:ext cx="2895600" cy="156966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Transfer $100 to my savings account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62000" y="3839620"/>
            <a:ext cx="4953000" cy="2289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 i="1">
                <a:latin typeface="Times New Roman" charset="0"/>
              </a:rPr>
              <a:t> Ciphertext</a:t>
            </a:r>
            <a:r>
              <a:rPr lang="en-US" sz="3600">
                <a:latin typeface="Times New Roman" charset="0"/>
              </a:rPr>
              <a:t> is the encrypted form of the message (often referred to as </a:t>
            </a:r>
            <a:r>
              <a:rPr lang="en-US" sz="3600" i="1">
                <a:latin typeface="Times New Roman" charset="0"/>
              </a:rPr>
              <a:t>C</a:t>
            </a:r>
            <a:r>
              <a:rPr lang="en-US" sz="3600">
                <a:latin typeface="Times New Roman" charset="0"/>
              </a:rPr>
              <a:t>)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562600" y="3918995"/>
            <a:ext cx="2895600" cy="206210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Sqzmredq #099 sn lx rzuhmfr zbbntms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7" grpId="0" autoUpdateAnimBg="0"/>
      <p:bldP spid="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Cryptographic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Most cryptographic algorithms use a </a:t>
            </a:r>
            <a:r>
              <a:rPr lang="en-US" i="1" dirty="0" smtClean="0">
                <a:cs typeface="ＭＳ Ｐゴシック" charset="-128"/>
              </a:rPr>
              <a:t>key</a:t>
            </a:r>
            <a:r>
              <a:rPr lang="en-US" dirty="0" smtClean="0">
                <a:cs typeface="ＭＳ Ｐゴシック" charset="-128"/>
              </a:rPr>
              <a:t> to perform encryption and decryption</a:t>
            </a:r>
          </a:p>
          <a:p>
            <a:pPr lvl="1"/>
            <a:r>
              <a:rPr lang="en-US" dirty="0" smtClean="0"/>
              <a:t>Referred to as </a:t>
            </a:r>
            <a:r>
              <a:rPr lang="en-US" i="1" dirty="0" smtClean="0"/>
              <a:t>K</a:t>
            </a:r>
            <a:endParaRPr lang="en-US" dirty="0" smtClean="0"/>
          </a:p>
          <a:p>
            <a:r>
              <a:rPr lang="en-US" dirty="0" smtClean="0">
                <a:cs typeface="ＭＳ Ｐゴシック" charset="-128"/>
              </a:rPr>
              <a:t>The key is a secret</a:t>
            </a:r>
          </a:p>
          <a:p>
            <a:r>
              <a:rPr lang="en-US" dirty="0" smtClean="0">
                <a:cs typeface="ＭＳ Ｐゴシック" charset="-128"/>
              </a:rPr>
              <a:t>Without the key, decryption is hard</a:t>
            </a:r>
          </a:p>
          <a:p>
            <a:r>
              <a:rPr lang="en-US" dirty="0" smtClean="0">
                <a:cs typeface="ＭＳ Ｐゴシック" charset="-128"/>
              </a:rPr>
              <a:t>With the key, decryption is </a:t>
            </a:r>
            <a:r>
              <a:rPr lang="en-US" dirty="0" smtClean="0">
                <a:cs typeface="ＭＳ Ｐゴシック" charset="-128"/>
              </a:rPr>
              <a:t>easy</a:t>
            </a:r>
          </a:p>
          <a:p>
            <a:r>
              <a:rPr lang="en-US" dirty="0" smtClean="0">
                <a:cs typeface="ＭＳ Ｐゴシック" charset="-128"/>
              </a:rPr>
              <a:t>Reduces the secrecy problem from your (long) message to the (short) key</a:t>
            </a:r>
          </a:p>
          <a:p>
            <a:pPr lvl="1"/>
            <a:r>
              <a:rPr lang="en-US" dirty="0" smtClean="0">
                <a:cs typeface="ＭＳ Ｐゴシック" charset="-128"/>
              </a:rPr>
              <a:t>But there’s still a secret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The encryption algorithm is referred to as </a:t>
            </a:r>
            <a:r>
              <a:rPr lang="en-US" sz="3600" i="1" dirty="0" smtClean="0">
                <a:cs typeface="ＭＳ Ｐゴシック" charset="-128"/>
              </a:rPr>
              <a:t>E()</a:t>
            </a:r>
            <a:endParaRPr lang="en-US" sz="3600" dirty="0" smtClean="0">
              <a:cs typeface="ＭＳ Ｐゴシック" charset="-128"/>
            </a:endParaRPr>
          </a:p>
          <a:p>
            <a:r>
              <a:rPr lang="en-US" sz="3600" i="1" dirty="0" smtClean="0">
                <a:cs typeface="ＭＳ Ｐゴシック" charset="-128"/>
              </a:rPr>
              <a:t>C = E(K,P)</a:t>
            </a:r>
          </a:p>
          <a:p>
            <a:r>
              <a:rPr lang="en-US" sz="3600" dirty="0" smtClean="0">
                <a:cs typeface="ＭＳ Ｐゴシック" charset="-128"/>
              </a:rPr>
              <a:t>The decryption algorithm is referred to as </a:t>
            </a:r>
            <a:r>
              <a:rPr lang="en-US" sz="3600" i="1" dirty="0" smtClean="0">
                <a:cs typeface="ＭＳ Ｐゴシック" charset="-128"/>
              </a:rPr>
              <a:t>D()</a:t>
            </a:r>
          </a:p>
          <a:p>
            <a:r>
              <a:rPr lang="en-US" sz="3600" dirty="0" smtClean="0">
                <a:cs typeface="ＭＳ Ｐゴシック" charset="-128"/>
              </a:rPr>
              <a:t>The decryption algorithm also has a key</a:t>
            </a:r>
            <a:endParaRPr lang="en-US" sz="3600" i="1" dirty="0" smtClean="0">
              <a:cs typeface="ＭＳ Ｐゴシック" charset="-128"/>
            </a:endParaRPr>
          </a:p>
          <a:p>
            <a:r>
              <a:rPr lang="en-US" sz="3600" dirty="0" smtClean="0">
                <a:cs typeface="ＭＳ Ｐゴシック" charset="-128"/>
              </a:rPr>
              <a:t>The combination of the two algorithms are often called a </a:t>
            </a:r>
            <a:r>
              <a:rPr lang="en-US" sz="3600" i="1" dirty="0" smtClean="0">
                <a:cs typeface="ＭＳ Ｐゴシック" charset="-128"/>
              </a:rPr>
              <a:t>cryptosystem</a:t>
            </a:r>
            <a:r>
              <a:rPr lang="en-US" sz="4000" i="1" dirty="0" smtClean="0"/>
              <a:t>	</a:t>
            </a:r>
          </a:p>
          <a:p>
            <a:pPr>
              <a:buNone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and Asymmetric Cryptosystems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sz="3600" dirty="0" smtClean="0">
                <a:cs typeface="ＭＳ Ｐゴシック" charset="-128"/>
              </a:rPr>
              <a:t>Symmetric cryptosystems use the same keys for E and D :</a:t>
            </a:r>
          </a:p>
          <a:p>
            <a:pPr lvl="1">
              <a:lnSpc>
                <a:spcPct val="75000"/>
              </a:lnSpc>
              <a:buFontTx/>
              <a:buNone/>
            </a:pPr>
            <a:r>
              <a:rPr lang="en-US" sz="3600" dirty="0" smtClean="0"/>
              <a:t> </a:t>
            </a:r>
            <a:r>
              <a:rPr lang="en-US" sz="3600" i="1" dirty="0" smtClean="0"/>
              <a:t>P = D(K, C)</a:t>
            </a:r>
            <a:endParaRPr lang="en-US" sz="3600" dirty="0" smtClean="0"/>
          </a:p>
          <a:p>
            <a:pPr lvl="1">
              <a:lnSpc>
                <a:spcPct val="75000"/>
              </a:lnSpc>
            </a:pPr>
            <a:r>
              <a:rPr lang="en-US" sz="3600" dirty="0" smtClean="0"/>
              <a:t> Expanding, </a:t>
            </a:r>
            <a:r>
              <a:rPr lang="en-US" sz="3600" i="1" dirty="0" smtClean="0"/>
              <a:t>P = D(K, E(K,P))</a:t>
            </a:r>
            <a:endParaRPr lang="en-US" sz="3600" dirty="0" smtClean="0"/>
          </a:p>
          <a:p>
            <a:pPr>
              <a:lnSpc>
                <a:spcPct val="75000"/>
              </a:lnSpc>
            </a:pPr>
            <a:r>
              <a:rPr lang="en-US" sz="3600" dirty="0" smtClean="0">
                <a:cs typeface="ＭＳ Ｐゴシック" charset="-128"/>
              </a:rPr>
              <a:t>Asymmetric cryptosystems use different keys for E and D:</a:t>
            </a:r>
          </a:p>
          <a:p>
            <a:pPr lvl="1">
              <a:lnSpc>
                <a:spcPct val="75000"/>
              </a:lnSpc>
              <a:buFontTx/>
              <a:buNone/>
            </a:pPr>
            <a:r>
              <a:rPr lang="en-US" sz="3600" dirty="0" smtClean="0"/>
              <a:t> </a:t>
            </a:r>
            <a:r>
              <a:rPr lang="en-US" sz="3600" i="1" dirty="0" smtClean="0"/>
              <a:t>C = E(K</a:t>
            </a:r>
            <a:r>
              <a:rPr lang="en-US" sz="3600" i="1" baseline="-25000" dirty="0" smtClean="0"/>
              <a:t>E</a:t>
            </a:r>
            <a:r>
              <a:rPr lang="en-US" sz="3600" i="1" dirty="0" smtClean="0"/>
              <a:t>,P)</a:t>
            </a:r>
          </a:p>
          <a:p>
            <a:pPr lvl="1">
              <a:lnSpc>
                <a:spcPct val="75000"/>
              </a:lnSpc>
              <a:buFontTx/>
              <a:buNone/>
            </a:pPr>
            <a:r>
              <a:rPr lang="en-US" sz="3600" i="1" dirty="0" smtClean="0"/>
              <a:t> P = D(K</a:t>
            </a:r>
            <a:r>
              <a:rPr lang="en-US" sz="3600" i="1" baseline="-25000" dirty="0" smtClean="0"/>
              <a:t>D</a:t>
            </a:r>
            <a:r>
              <a:rPr lang="en-US" sz="3600" i="1" dirty="0" smtClean="0"/>
              <a:t>,C)</a:t>
            </a:r>
            <a:r>
              <a:rPr lang="en-US" sz="3600" dirty="0" smtClean="0"/>
              <a:t> </a:t>
            </a:r>
          </a:p>
          <a:p>
            <a:pPr lvl="1">
              <a:lnSpc>
                <a:spcPct val="75000"/>
              </a:lnSpc>
            </a:pPr>
            <a:r>
              <a:rPr lang="en-US" sz="3600" dirty="0" smtClean="0"/>
              <a:t> Expanding, </a:t>
            </a:r>
            <a:r>
              <a:rPr lang="en-US" sz="3600" i="1" dirty="0" smtClean="0"/>
              <a:t>P = D(K</a:t>
            </a:r>
            <a:r>
              <a:rPr lang="en-US" sz="3600" i="1" baseline="-25000" dirty="0" smtClean="0"/>
              <a:t>D</a:t>
            </a:r>
            <a:r>
              <a:rPr lang="en-US" sz="3600" i="1" dirty="0" smtClean="0"/>
              <a:t> , E(K</a:t>
            </a:r>
            <a:r>
              <a:rPr lang="en-US" sz="3600" i="1" baseline="-25000" dirty="0" smtClean="0"/>
              <a:t>E</a:t>
            </a:r>
            <a:r>
              <a:rPr lang="en-US" sz="3600" i="1" dirty="0" smtClean="0"/>
              <a:t> ,P))</a:t>
            </a:r>
            <a:endParaRPr lang="en-US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103636</TotalTime>
  <Words>731</Words>
  <Application>Microsoft Macintosh PowerPoint</Application>
  <PresentationFormat>On-screen Show (4:3)</PresentationFormat>
  <Paragraphs>90</Paragraphs>
  <Slides>14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Theme</vt:lpstr>
      <vt:lpstr>Security for Operating Systems: Cryptography, Authentication, and Protecting OS Resources CS 111 On-Line MS Program Operating Systems  Peter Reiher </vt:lpstr>
      <vt:lpstr>Outline</vt:lpstr>
      <vt:lpstr>Cryptography</vt:lpstr>
      <vt:lpstr>What Is Encryption?</vt:lpstr>
      <vt:lpstr>Cryptography Terminology</vt:lpstr>
      <vt:lpstr>Plaintext and Ciphertext</vt:lpstr>
      <vt:lpstr>Cryptographic Keys</vt:lpstr>
      <vt:lpstr>More Terminology</vt:lpstr>
      <vt:lpstr>Symmetric and Asymmetric Cryptosystems</vt:lpstr>
      <vt:lpstr>Desirable Characteristics of  Keyed Cryptosystems</vt:lpstr>
      <vt:lpstr>Cryptography and  Operating Systems</vt:lpstr>
      <vt:lpstr>Cryptography and Secrecy</vt:lpstr>
      <vt:lpstr>Cryptography and Authentication</vt:lpstr>
      <vt:lpstr>Cryptography and Integrity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142</cp:revision>
  <dcterms:created xsi:type="dcterms:W3CDTF">2013-05-30T05:06:59Z</dcterms:created>
  <dcterms:modified xsi:type="dcterms:W3CDTF">2013-05-31T17:21:10Z</dcterms:modified>
</cp:coreProperties>
</file>