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embeddings/oleObject1.bin" ContentType="application/vnd.openxmlformats-officedocument.oleObject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Default Extension="pict" ContentType="image/pict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9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17.xml" ContentType="application/vnd.openxmlformats-officedocument.presentationml.slid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Default Extension="vml" ContentType="application/vnd.openxmlformats-officedocument.vmlDrawing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Default Extension="pdf" ContentType="application/pdf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328" r:id="rId2"/>
    <p:sldId id="329" r:id="rId3"/>
    <p:sldId id="330" r:id="rId4"/>
    <p:sldId id="331" r:id="rId5"/>
    <p:sldId id="332" r:id="rId6"/>
    <p:sldId id="333" r:id="rId7"/>
    <p:sldId id="334" r:id="rId8"/>
    <p:sldId id="335" r:id="rId9"/>
    <p:sldId id="336" r:id="rId10"/>
    <p:sldId id="337" r:id="rId11"/>
    <p:sldId id="338" r:id="rId12"/>
    <p:sldId id="339" r:id="rId13"/>
    <p:sldId id="340" r:id="rId14"/>
    <p:sldId id="341" r:id="rId15"/>
    <p:sldId id="342" r:id="rId16"/>
    <p:sldId id="343" r:id="rId17"/>
    <p:sldId id="344" r:id="rId18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FA839"/>
    <a:srgbClr val="CBCBCB"/>
    <a:srgbClr val="A2D6E2"/>
    <a:srgbClr val="E2A8A6"/>
    <a:srgbClr val="70F965"/>
    <a:srgbClr val="FDDDC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1420" autoAdjust="0"/>
  </p:normalViewPr>
  <p:slideViewPr>
    <p:cSldViewPr snapToGrid="0" snapToObjects="1">
      <p:cViewPr varScale="1">
        <p:scale>
          <a:sx n="96" d="100"/>
          <a:sy n="96" d="100"/>
        </p:scale>
        <p:origin x="-100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handoutMaster" Target="handoutMasters/handoutMaster1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ict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5/29/13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5/29/13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9A981-F631-6C4A-86DB-307E6383E623}" type="datetime1">
              <a:rPr lang="en-US" smtClean="0"/>
              <a:pPr>
                <a:defRPr/>
              </a:pPr>
              <a:t>5/29/13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6EC38-4D31-2140-9931-D5E726EF7D3D}" type="datetime1">
              <a:rPr lang="en-US" smtClean="0"/>
              <a:pPr>
                <a:defRPr/>
              </a:pPr>
              <a:t>5/29/13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7BC0C-7003-E94A-804F-54184BF50984}" type="datetime1">
              <a:rPr lang="en-US" smtClean="0"/>
              <a:pPr>
                <a:defRPr/>
              </a:pPr>
              <a:t>5/29/13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65804-5B58-034F-A3DB-4CECB6DAC7FB}" type="datetime1">
              <a:rPr lang="en-US" smtClean="0"/>
              <a:pPr>
                <a:defRPr/>
              </a:pPr>
              <a:t>5/29/13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522B3-B141-814F-8D8A-F6B0FA2B162F}" type="datetime1">
              <a:rPr lang="en-US" smtClean="0"/>
              <a:pPr>
                <a:defRPr/>
              </a:pPr>
              <a:t>5/29/13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D0BDD-213E-954F-94A2-56F86D9FBDD9}" type="datetime1">
              <a:rPr lang="en-US" smtClean="0"/>
              <a:pPr>
                <a:defRPr/>
              </a:pPr>
              <a:t>5/29/13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729DD-0AC1-8446-A7E7-2EA7DFEFC0B8}" type="datetime1">
              <a:rPr lang="en-US" smtClean="0"/>
              <a:pPr>
                <a:defRPr/>
              </a:pPr>
              <a:t>5/29/13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DEDBE-692C-744D-A80D-82742EE06E44}" type="datetime1">
              <a:rPr lang="en-US" smtClean="0"/>
              <a:pPr>
                <a:defRPr/>
              </a:pPr>
              <a:t>5/29/13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4258B-B662-424E-993C-09FB0781EA91}" type="datetime1">
              <a:rPr lang="en-US" smtClean="0"/>
              <a:pPr>
                <a:defRPr/>
              </a:pPr>
              <a:t>5/29/13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91CE8-11C5-144F-8C0A-6B1192B9AA31}" type="datetime1">
              <a:rPr lang="en-US" smtClean="0"/>
              <a:pPr>
                <a:defRPr/>
              </a:pPr>
              <a:t>5/29/13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5D738-D4A0-DC48-A21B-E749BF07505E}" type="datetime1">
              <a:rPr lang="en-US" smtClean="0"/>
              <a:pPr>
                <a:defRPr/>
              </a:pPr>
              <a:t>5/29/13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274638"/>
            <a:ext cx="8445500" cy="6272212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dirty="0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848164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Lecture</a:t>
            </a:r>
            <a:r>
              <a:rPr lang="en-US" sz="1200" baseline="0" dirty="0" smtClean="0">
                <a:latin typeface="Times New Roman" pitchFamily="-107" charset="0"/>
              </a:rPr>
              <a:t> 18 </a:t>
            </a:r>
            <a:endParaRPr lang="en-US" sz="1200" dirty="0" smtClean="0">
              <a:latin typeface="Times New Roman" pitchFamily="-107" charset="0"/>
            </a:endParaRP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 smtClean="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10" name="Rectangle 10"/>
          <p:cNvSpPr>
            <a:spLocks noChangeArrowheads="1"/>
          </p:cNvSpPr>
          <p:nvPr userDrawn="1"/>
        </p:nvSpPr>
        <p:spPr bwMode="auto">
          <a:xfrm>
            <a:off x="974725" y="6446838"/>
            <a:ext cx="1089366" cy="277641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 </a:t>
            </a:r>
            <a:r>
              <a:rPr lang="en-US" sz="1200" dirty="0">
                <a:latin typeface="Times New Roman" pitchFamily="-107" charset="0"/>
              </a:rPr>
              <a:t>Online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df"/><Relationship Id="rId3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df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oleObject" Target="../embeddings/oleObject1.bin"/><Relationship Id="rId7" Type="http://schemas.openxmlformats.org/officeDocument/2006/relationships/image" Target="../media/image5.png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OS Use of Access Control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9978"/>
            <a:ext cx="8229600" cy="4525963"/>
          </a:xfrm>
        </p:spPr>
        <p:txBody>
          <a:bodyPr/>
          <a:lstStyle/>
          <a:p>
            <a:r>
              <a:rPr lang="en-US" dirty="0" smtClean="0">
                <a:cs typeface="ＭＳ Ｐゴシック" charset="-128"/>
              </a:rPr>
              <a:t>Operating systems often use both </a:t>
            </a:r>
            <a:r>
              <a:rPr lang="en-US" dirty="0" err="1" smtClean="0">
                <a:cs typeface="ＭＳ Ｐゴシック" charset="-128"/>
              </a:rPr>
              <a:t>ACLs</a:t>
            </a:r>
            <a:r>
              <a:rPr lang="en-US" dirty="0" smtClean="0">
                <a:cs typeface="ＭＳ Ｐゴシック" charset="-128"/>
              </a:rPr>
              <a:t> and capabilities</a:t>
            </a:r>
          </a:p>
          <a:p>
            <a:pPr lvl="1"/>
            <a:r>
              <a:rPr lang="en-US" dirty="0" smtClean="0">
                <a:cs typeface="ＭＳ Ｐゴシック" charset="-128"/>
              </a:rPr>
              <a:t>Sometimes for the same resource</a:t>
            </a:r>
          </a:p>
          <a:p>
            <a:r>
              <a:rPr lang="en-US" dirty="0" smtClean="0">
                <a:cs typeface="ＭＳ Ｐゴシック" charset="-128"/>
              </a:rPr>
              <a:t>E.g., Unix/Linux uses </a:t>
            </a:r>
            <a:r>
              <a:rPr lang="en-US" dirty="0" err="1" smtClean="0">
                <a:cs typeface="ＭＳ Ｐゴシック" charset="-128"/>
              </a:rPr>
              <a:t>ACLs</a:t>
            </a:r>
            <a:r>
              <a:rPr lang="en-US" dirty="0" smtClean="0">
                <a:cs typeface="ＭＳ Ｐゴシック" charset="-128"/>
              </a:rPr>
              <a:t> for file opens</a:t>
            </a:r>
          </a:p>
          <a:p>
            <a:r>
              <a:rPr lang="en-US" dirty="0" smtClean="0">
                <a:cs typeface="ＭＳ Ｐゴシック" charset="-128"/>
              </a:rPr>
              <a:t>That creates a file descriptor with a particular set of access rights</a:t>
            </a:r>
          </a:p>
          <a:p>
            <a:pPr lvl="1"/>
            <a:r>
              <a:rPr lang="en-US" dirty="0" smtClean="0">
                <a:cs typeface="ＭＳ Ｐゴシック" charset="-128"/>
              </a:rPr>
              <a:t>E.g., read-only</a:t>
            </a:r>
          </a:p>
          <a:p>
            <a:r>
              <a:rPr lang="en-US" dirty="0" smtClean="0">
                <a:cs typeface="ＭＳ Ｐゴシック" charset="-128"/>
              </a:rPr>
              <a:t>The descriptor is essentially a capability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467258" y="487736"/>
            <a:ext cx="6192295" cy="730009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Continuing With Our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rcRect/>
              <a:stretch>
                <a:fillRect/>
              </a:stretch>
            </p:blipFill>
          </mc:Choice>
          <mc:Fallback>
            <p:blipFill>
              <a:blip r:embed="rId3"/>
              <a:srcRect/>
              <a:stretch>
                <a:fillRect/>
              </a:stretch>
            </p:blipFill>
          </mc:Fallback>
        </mc:AlternateContent>
        <p:spPr bwMode="auto">
          <a:xfrm flipH="1">
            <a:off x="3810000" y="1905000"/>
            <a:ext cx="1203325" cy="11557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5210175" y="2209800"/>
            <a:ext cx="2903359" cy="4616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>
                <a:latin typeface="Times New Roman" charset="0"/>
              </a:rPr>
              <a:t>Fred logs on as “fred”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5394325" y="3581400"/>
            <a:ext cx="1311275" cy="954088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800"/>
              <a:t>To:Fred</a:t>
            </a:r>
          </a:p>
          <a:p>
            <a:r>
              <a:rPr lang="en-US" sz="800"/>
              <a:t>From: Dick</a:t>
            </a:r>
          </a:p>
          <a:p>
            <a:r>
              <a:rPr lang="en-US" sz="800"/>
              <a:t>Subject: Fun URL</a:t>
            </a:r>
          </a:p>
          <a:p>
            <a:r>
              <a:rPr lang="en-US" sz="800"/>
              <a:t>------</a:t>
            </a:r>
          </a:p>
          <a:p>
            <a:r>
              <a:rPr lang="en-US" sz="800"/>
              <a:t>Hi, Fred.  I found this neat URL </a:t>
            </a:r>
          </a:p>
          <a:p>
            <a:r>
              <a:rPr lang="en-US" sz="800"/>
              <a:t>. . .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5210175" y="2757488"/>
            <a:ext cx="2466541" cy="4616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>
                <a:latin typeface="Times New Roman" charset="0"/>
              </a:rPr>
              <a:t>He reads his email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5546725" y="3733800"/>
            <a:ext cx="1311275" cy="954088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800"/>
              <a:t>To:Fred</a:t>
            </a:r>
          </a:p>
          <a:p>
            <a:r>
              <a:rPr lang="en-US" sz="800"/>
              <a:t>From: Dick</a:t>
            </a:r>
          </a:p>
          <a:p>
            <a:r>
              <a:rPr lang="en-US" sz="800"/>
              <a:t>Subject: Fun URL</a:t>
            </a:r>
          </a:p>
          <a:p>
            <a:r>
              <a:rPr lang="en-US" sz="800"/>
              <a:t>------</a:t>
            </a:r>
          </a:p>
          <a:p>
            <a:r>
              <a:rPr lang="en-US" sz="800"/>
              <a:t>Hi, Fred.  I found this neat URL </a:t>
            </a:r>
          </a:p>
          <a:p>
            <a:r>
              <a:rPr lang="en-US" sz="800"/>
              <a:t>. . .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5699125" y="3886200"/>
            <a:ext cx="1311275" cy="954088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800"/>
              <a:t>To:Fred</a:t>
            </a:r>
          </a:p>
          <a:p>
            <a:r>
              <a:rPr lang="en-US" sz="800"/>
              <a:t>From: Dick</a:t>
            </a:r>
          </a:p>
          <a:p>
            <a:r>
              <a:rPr lang="en-US" sz="800"/>
              <a:t>Subject: Fun URL</a:t>
            </a:r>
          </a:p>
          <a:p>
            <a:r>
              <a:rPr lang="en-US" sz="800"/>
              <a:t>------</a:t>
            </a:r>
          </a:p>
          <a:p>
            <a:r>
              <a:rPr lang="en-US" sz="800"/>
              <a:t>Hi, Fred.  I found this neat URL </a:t>
            </a:r>
          </a:p>
          <a:p>
            <a:r>
              <a:rPr lang="en-US" sz="800"/>
              <a:t>. . .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5851525" y="4038600"/>
            <a:ext cx="1311275" cy="954088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800"/>
              <a:t>To:Fred</a:t>
            </a:r>
          </a:p>
          <a:p>
            <a:r>
              <a:rPr lang="en-US" sz="800"/>
              <a:t>From: Dick</a:t>
            </a:r>
          </a:p>
          <a:p>
            <a:r>
              <a:rPr lang="en-US" sz="800"/>
              <a:t>Subject: Fun URL</a:t>
            </a:r>
          </a:p>
          <a:p>
            <a:r>
              <a:rPr lang="en-US" sz="800"/>
              <a:t>------</a:t>
            </a:r>
          </a:p>
          <a:p>
            <a:r>
              <a:rPr lang="en-US" sz="800"/>
              <a:t>Hi, Fred.  I found this neat URL </a:t>
            </a:r>
          </a:p>
          <a:p>
            <a:r>
              <a:rPr lang="en-US" sz="800"/>
              <a:t>. . .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457200" y="2330450"/>
            <a:ext cx="3581400" cy="83099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400" dirty="0">
                <a:latin typeface="Times New Roman" charset="0"/>
              </a:rPr>
              <a:t>He decides to upgrade the C++ compiler</a:t>
            </a: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517525" y="3429000"/>
            <a:ext cx="3063875" cy="83099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400">
                <a:latin typeface="Times New Roman" charset="0"/>
              </a:rPr>
              <a:t>So he changes his role to “sysadmin”</a:t>
            </a:r>
          </a:p>
        </p:txBody>
      </p:sp>
      <p:pic>
        <p:nvPicPr>
          <p:cNvPr id="13" name="Picture 12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rcRect/>
              <a:stretch>
                <a:fillRect/>
              </a:stretch>
            </p:blipFill>
          </mc:Choice>
          <mc:Fallback>
            <p:blipFill>
              <a:blip r:embed="rId3"/>
              <a:srcRect/>
              <a:stretch>
                <a:fillRect/>
              </a:stretch>
            </p:blipFill>
          </mc:Fallback>
        </mc:AlternateContent>
        <p:spPr bwMode="auto">
          <a:xfrm>
            <a:off x="3810000" y="1905000"/>
            <a:ext cx="1203325" cy="11557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457200" y="4419600"/>
            <a:ext cx="4495800" cy="83099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400">
                <a:latin typeface="Times New Roman" charset="0"/>
              </a:rPr>
              <a:t>Then he has the privileges to upgrade the compiler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500"/>
                            </p:stCondLst>
                            <p:childTnLst>
                              <p:par>
                                <p:cTn id="5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6" grpId="0" animBg="1"/>
      <p:bldP spid="6" grpId="1" animBg="1"/>
      <p:bldP spid="7" grpId="0"/>
      <p:bldP spid="7" grpId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/>
      <p:bldP spid="12" grpId="0"/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Has Been Gained?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3600" dirty="0" smtClean="0">
                <a:cs typeface="ＭＳ Ｐゴシック" charset="-128"/>
              </a:rPr>
              <a:t>While reading mail and surfing the web, Fred can’t upgrade the C++ compiler</a:t>
            </a:r>
          </a:p>
          <a:p>
            <a:pPr lvl="1">
              <a:lnSpc>
                <a:spcPct val="90000"/>
              </a:lnSpc>
            </a:pPr>
            <a:r>
              <a:rPr lang="en-US" sz="3200" dirty="0" smtClean="0"/>
              <a:t>He doesn’t have the access rights</a:t>
            </a:r>
          </a:p>
          <a:p>
            <a:pPr>
              <a:lnSpc>
                <a:spcPct val="90000"/>
              </a:lnSpc>
            </a:pPr>
            <a:r>
              <a:rPr lang="en-US" sz="3600" dirty="0" smtClean="0">
                <a:cs typeface="ＭＳ Ｐゴシック" charset="-128"/>
              </a:rPr>
              <a:t>So if he accidentally downloads malicious code, </a:t>
            </a:r>
          </a:p>
          <a:p>
            <a:pPr lvl="1">
              <a:lnSpc>
                <a:spcPct val="90000"/>
              </a:lnSpc>
            </a:pPr>
            <a:r>
              <a:rPr lang="en-US" sz="3200" dirty="0" smtClean="0">
                <a:cs typeface="ＭＳ Ｐゴシック" charset="-128"/>
              </a:rPr>
              <a:t>It can’t “upgrade” the compiler</a:t>
            </a:r>
          </a:p>
          <a:p>
            <a:pPr>
              <a:lnSpc>
                <a:spcPct val="90000"/>
              </a:lnSpc>
            </a:pPr>
            <a:r>
              <a:rPr lang="en-US" sz="3600" dirty="0" smtClean="0">
                <a:cs typeface="ＭＳ Ｐゴシック" charset="-128"/>
              </a:rPr>
              <a:t>We have applied time division separation of privilege to Fred’s operations</a:t>
            </a:r>
            <a:endParaRPr lang="en-US" sz="3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Changing Roles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>
                <a:cs typeface="ＭＳ Ｐゴシック" charset="-128"/>
              </a:rPr>
              <a:t>Role based access control only helps if changing roles isn’t trivial</a:t>
            </a:r>
          </a:p>
          <a:p>
            <a:pPr lvl="1">
              <a:lnSpc>
                <a:spcPct val="90000"/>
              </a:lnSpc>
            </a:pPr>
            <a:r>
              <a:rPr lang="en-US" sz="3200" dirty="0" smtClean="0"/>
              <a:t>Otherwise, the malicious code merely changes roles before doing anything else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cs typeface="ＭＳ Ｐゴシック" charset="-128"/>
              </a:rPr>
              <a:t>Typically requires providing some secure form of authentication</a:t>
            </a:r>
          </a:p>
          <a:p>
            <a:pPr lvl="1">
              <a:lnSpc>
                <a:spcPct val="90000"/>
              </a:lnSpc>
            </a:pPr>
            <a:r>
              <a:rPr lang="en-US" sz="3200" dirty="0" smtClean="0"/>
              <a:t>Which proves you have the right to change roles</a:t>
            </a:r>
          </a:p>
          <a:p>
            <a:pPr lvl="1">
              <a:lnSpc>
                <a:spcPct val="90000"/>
              </a:lnSpc>
            </a:pPr>
            <a:r>
              <a:rPr lang="en-US" sz="3200" dirty="0" smtClean="0"/>
              <a:t>Usually passwords, but other methods possible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Practical Limitations on Role Based Access Control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>
                <a:cs typeface="ＭＳ Ｐゴシック" charset="-128"/>
              </a:rPr>
              <a:t>Number of roles per user</a:t>
            </a:r>
          </a:p>
          <a:p>
            <a:r>
              <a:rPr lang="en-US" sz="3600" dirty="0" smtClean="0">
                <a:cs typeface="ＭＳ Ｐゴシック" charset="-128"/>
              </a:rPr>
              <a:t>Problems of disjoint role privileges</a:t>
            </a:r>
          </a:p>
          <a:p>
            <a:r>
              <a:rPr lang="en-US" sz="3600" dirty="0" smtClean="0">
                <a:cs typeface="ＭＳ Ｐゴシック" charset="-128"/>
              </a:rPr>
              <a:t>System administration overheads</a:t>
            </a:r>
            <a:endParaRPr lang="en-US" sz="3600" dirty="0"/>
          </a:p>
        </p:txBody>
      </p:sp>
      <p:sp>
        <p:nvSpPr>
          <p:cNvPr id="4" name="Rounded Rectangle 3"/>
          <p:cNvSpPr/>
          <p:nvPr/>
        </p:nvSpPr>
        <p:spPr>
          <a:xfrm>
            <a:off x="981994" y="317514"/>
            <a:ext cx="6913237" cy="1282686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Number of Roles Per User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2354"/>
            <a:ext cx="8229600" cy="452596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600" dirty="0" smtClean="0">
                <a:cs typeface="ＭＳ Ｐゴシック" charset="-128"/>
              </a:rPr>
              <a:t>Each new role requires new authentication</a:t>
            </a:r>
          </a:p>
          <a:p>
            <a:pPr>
              <a:lnSpc>
                <a:spcPct val="80000"/>
              </a:lnSpc>
            </a:pPr>
            <a:r>
              <a:rPr lang="en-US" sz="3600" dirty="0" smtClean="0">
                <a:cs typeface="ＭＳ Ｐゴシック" charset="-128"/>
              </a:rPr>
              <a:t>Less secure if the authentication is the same for each role</a:t>
            </a:r>
          </a:p>
          <a:p>
            <a:pPr lvl="1">
              <a:lnSpc>
                <a:spcPct val="80000"/>
              </a:lnSpc>
            </a:pPr>
            <a:r>
              <a:rPr lang="en-US" sz="3600" dirty="0" smtClean="0"/>
              <a:t>E.g., Unix </a:t>
            </a:r>
            <a:r>
              <a:rPr lang="en-US" sz="3600" dirty="0" err="1" smtClean="0">
                <a:latin typeface="Courier New" charset="0"/>
              </a:rPr>
              <a:t>sudo</a:t>
            </a:r>
            <a:r>
              <a:rPr lang="en-US" sz="3600" dirty="0" smtClean="0"/>
              <a:t>, which only requires your basic password</a:t>
            </a:r>
          </a:p>
          <a:p>
            <a:pPr>
              <a:lnSpc>
                <a:spcPct val="80000"/>
              </a:lnSpc>
            </a:pPr>
            <a:r>
              <a:rPr lang="en-US" sz="3600" dirty="0" smtClean="0">
                <a:cs typeface="ＭＳ Ｐゴシック" charset="-128"/>
              </a:rPr>
              <a:t>But how many passwords will people remember?</a:t>
            </a:r>
          </a:p>
          <a:p>
            <a:pPr lvl="1">
              <a:lnSpc>
                <a:spcPct val="80000"/>
              </a:lnSpc>
            </a:pPr>
            <a:r>
              <a:rPr lang="en-US" sz="3600" dirty="0" smtClean="0"/>
              <a:t>And how often will they be happy to type them?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 of Disjoint Roles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least privilege benefit is only achieved if each role has different privileges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More secure if roles aren’t supersets of other roles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cs typeface="ＭＳ Ｐゴシック" charset="-128"/>
              </a:rPr>
              <a:t>But that may cause difficulties 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cs typeface="ＭＳ Ｐゴシック" charset="-128"/>
              </a:rPr>
              <a:t>Users must remember which role allows which operations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cs typeface="ＭＳ Ｐゴシック" charset="-128"/>
              </a:rPr>
              <a:t>Especially difficult if certain operations require privileges from different roles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 of System Administration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>
                <a:cs typeface="ＭＳ Ｐゴシック" charset="-128"/>
              </a:rPr>
              <a:t>Access control is only useful if permissions are set correctly </a:t>
            </a:r>
          </a:p>
          <a:p>
            <a:pPr lvl="1">
              <a:lnSpc>
                <a:spcPct val="90000"/>
              </a:lnSpc>
            </a:pPr>
            <a:r>
              <a:rPr lang="en-US" dirty="0" smtClean="0">
                <a:cs typeface="ＭＳ Ｐゴシック" charset="-128"/>
              </a:rPr>
              <a:t>For all subjects and objects</a:t>
            </a:r>
            <a:endParaRPr lang="en-US" sz="2400" dirty="0" smtClean="0">
              <a:cs typeface="ＭＳ Ｐゴシック" charset="-128"/>
            </a:endParaRPr>
          </a:p>
          <a:p>
            <a:pPr>
              <a:lnSpc>
                <a:spcPct val="90000"/>
              </a:lnSpc>
            </a:pPr>
            <a:r>
              <a:rPr lang="en-US" dirty="0" smtClean="0">
                <a:cs typeface="ＭＳ Ｐゴシック" charset="-128"/>
              </a:rPr>
              <a:t>The more subjects there are, the more work system administrators must do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Since each subject needs to get only the proper privileges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More chances something will be set up wrong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Or will not be properly updated when conditions change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RBAC In Real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>
                <a:cs typeface="ＭＳ Ｐゴシック" charset="-128"/>
              </a:rPr>
              <a:t>Windows has provided an RBAC API since Windows Server 2003</a:t>
            </a:r>
          </a:p>
          <a:p>
            <a:pPr lvl="1">
              <a:lnSpc>
                <a:spcPct val="90000"/>
              </a:lnSpc>
            </a:pPr>
            <a:r>
              <a:rPr lang="en-US" sz="3200" dirty="0" smtClean="0"/>
              <a:t>Authorization Manager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cs typeface="ＭＳ Ｐゴシック" charset="-128"/>
              </a:rPr>
              <a:t>Most Linux systems have RBAC add-ons</a:t>
            </a:r>
          </a:p>
          <a:p>
            <a:pPr lvl="1">
              <a:lnSpc>
                <a:spcPct val="90000"/>
              </a:lnSpc>
            </a:pPr>
            <a:r>
              <a:rPr lang="en-US" sz="3200" dirty="0" err="1" smtClean="0"/>
              <a:t>SELinux</a:t>
            </a:r>
            <a:r>
              <a:rPr lang="en-US" sz="3200" dirty="0" smtClean="0"/>
              <a:t> includes RBAC</a:t>
            </a:r>
          </a:p>
          <a:p>
            <a:pPr lvl="1">
              <a:lnSpc>
                <a:spcPct val="90000"/>
              </a:lnSpc>
            </a:pPr>
            <a:r>
              <a:rPr lang="en-US" sz="3200" dirty="0" smtClean="0"/>
              <a:t>Some other Linux distributions do, too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cs typeface="ＭＳ Ｐゴシック" charset="-128"/>
              </a:rPr>
              <a:t>Also lots of special tools to build RBAC systems under Windows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Enforcing Access in an 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Protected resources must be inaccessible</a:t>
            </a:r>
          </a:p>
          <a:p>
            <a:pPr lvl="1"/>
            <a:r>
              <a:rPr lang="en-GB" sz="2400" dirty="0" smtClean="0"/>
              <a:t>Hardware protection must be used to ensure this</a:t>
            </a:r>
          </a:p>
          <a:p>
            <a:pPr lvl="1"/>
            <a:r>
              <a:rPr lang="en-GB" sz="2400" dirty="0" smtClean="0"/>
              <a:t>So only the OS can make them accessible to a process</a:t>
            </a:r>
          </a:p>
          <a:p>
            <a:r>
              <a:rPr lang="en-GB" sz="2800" dirty="0" smtClean="0"/>
              <a:t>To get access, issue request to resource manager</a:t>
            </a:r>
          </a:p>
          <a:p>
            <a:pPr lvl="1"/>
            <a:r>
              <a:rPr lang="en-GB" sz="2400" dirty="0" smtClean="0"/>
              <a:t>Resource manager consults access control policy data</a:t>
            </a:r>
          </a:p>
          <a:p>
            <a:r>
              <a:rPr lang="en-GB" sz="2800" dirty="0" smtClean="0"/>
              <a:t>Access may be granted directly</a:t>
            </a:r>
          </a:p>
          <a:p>
            <a:pPr lvl="1"/>
            <a:r>
              <a:rPr lang="en-GB" sz="2400" dirty="0" smtClean="0"/>
              <a:t>Resource manager maps resource into process</a:t>
            </a:r>
          </a:p>
          <a:p>
            <a:r>
              <a:rPr lang="en-GB" sz="2800" dirty="0" smtClean="0"/>
              <a:t>Access may be granted indirectly</a:t>
            </a:r>
          </a:p>
          <a:p>
            <a:pPr lvl="1"/>
            <a:r>
              <a:rPr lang="en-GB" sz="2400" dirty="0" smtClean="0"/>
              <a:t>Resource manager returns a “capability” to process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 Access To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72850"/>
            <a:ext cx="8229600" cy="4525963"/>
          </a:xfrm>
        </p:spPr>
        <p:txBody>
          <a:bodyPr/>
          <a:lstStyle/>
          <a:p>
            <a:r>
              <a:rPr lang="en-GB" sz="2800" dirty="0" smtClean="0"/>
              <a:t>OS checks access control on initial request</a:t>
            </a:r>
          </a:p>
          <a:p>
            <a:r>
              <a:rPr lang="en-GB" sz="2800" dirty="0" smtClean="0"/>
              <a:t>If OK, OS maps it into a process’ address space</a:t>
            </a:r>
          </a:p>
          <a:p>
            <a:pPr lvl="1"/>
            <a:r>
              <a:rPr lang="en-GB" sz="2400" dirty="0" smtClean="0"/>
              <a:t>The process manipulates resource with normal instructions</a:t>
            </a:r>
          </a:p>
          <a:p>
            <a:pPr lvl="1"/>
            <a:r>
              <a:rPr lang="en-GB" sz="2400" dirty="0" smtClean="0"/>
              <a:t>Examples: shared data segment or video frame buffer</a:t>
            </a:r>
          </a:p>
          <a:p>
            <a:r>
              <a:rPr lang="en-GB" sz="2800" dirty="0" smtClean="0"/>
              <a:t>Advantages:</a:t>
            </a:r>
          </a:p>
          <a:p>
            <a:pPr lvl="1"/>
            <a:r>
              <a:rPr lang="en-GB" sz="2400" dirty="0" smtClean="0"/>
              <a:t>Access check is performed only once, at grant time</a:t>
            </a:r>
          </a:p>
          <a:p>
            <a:pPr lvl="1"/>
            <a:r>
              <a:rPr lang="en-GB" sz="2400" dirty="0" smtClean="0"/>
              <a:t>Very efficient, process can access resource directly</a:t>
            </a:r>
          </a:p>
          <a:p>
            <a:r>
              <a:rPr lang="en-GB" sz="2800" dirty="0" smtClean="0"/>
              <a:t>Disadvantages:</a:t>
            </a:r>
          </a:p>
          <a:p>
            <a:pPr lvl="1"/>
            <a:r>
              <a:rPr lang="en-GB" sz="2400" dirty="0" smtClean="0"/>
              <a:t>Process may be able to corrupt the resource</a:t>
            </a:r>
          </a:p>
          <a:p>
            <a:pPr lvl="1"/>
            <a:r>
              <a:rPr lang="en-GB" sz="2400" dirty="0" smtClean="0"/>
              <a:t>Access revocation may be awkward</a:t>
            </a:r>
          </a:p>
          <a:p>
            <a:pPr lvl="2"/>
            <a:r>
              <a:rPr lang="en-GB" sz="2000" dirty="0" smtClean="0"/>
              <a:t>You’ve pulled part of a process’ address space out from under it</a:t>
            </a: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Indirect Access To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9038"/>
            <a:ext cx="8229600" cy="4525963"/>
          </a:xfrm>
        </p:spPr>
        <p:txBody>
          <a:bodyPr/>
          <a:lstStyle/>
          <a:p>
            <a:r>
              <a:rPr lang="en-GB" sz="2800" dirty="0" smtClean="0"/>
              <a:t>Resource is not directly mapped into process</a:t>
            </a:r>
          </a:p>
          <a:p>
            <a:pPr lvl="1"/>
            <a:r>
              <a:rPr lang="en-GB" sz="2400" dirty="0" smtClean="0"/>
              <a:t>Process must issue service requests to use resource</a:t>
            </a:r>
          </a:p>
          <a:p>
            <a:pPr lvl="1"/>
            <a:r>
              <a:rPr lang="en-GB" sz="2400" dirty="0" smtClean="0"/>
              <a:t>Access control can be checked on each request</a:t>
            </a:r>
          </a:p>
          <a:p>
            <a:pPr lvl="1"/>
            <a:r>
              <a:rPr lang="en-GB" sz="2400" dirty="0" smtClean="0"/>
              <a:t>Examples: network and IPC connections</a:t>
            </a:r>
          </a:p>
          <a:p>
            <a:r>
              <a:rPr lang="en-GB" sz="2800" dirty="0" smtClean="0"/>
              <a:t>Advantages:</a:t>
            </a:r>
          </a:p>
          <a:p>
            <a:pPr lvl="1"/>
            <a:r>
              <a:rPr lang="en-GB" sz="2400" dirty="0" smtClean="0"/>
              <a:t>Only resource manager actually touches resource</a:t>
            </a:r>
          </a:p>
          <a:p>
            <a:pPr lvl="1"/>
            <a:r>
              <a:rPr lang="en-GB" sz="2400" dirty="0" smtClean="0"/>
              <a:t>Resource manager can ensure integrity of resource</a:t>
            </a:r>
          </a:p>
          <a:p>
            <a:pPr lvl="1"/>
            <a:r>
              <a:rPr lang="en-GB" sz="2400" dirty="0" smtClean="0"/>
              <a:t>Access can be checked, blocked, revoked at any time</a:t>
            </a:r>
          </a:p>
          <a:p>
            <a:pPr lvl="2"/>
            <a:r>
              <a:rPr lang="en-GB" sz="2000" dirty="0" smtClean="0"/>
              <a:t>If revoked, system call can just return error code</a:t>
            </a:r>
          </a:p>
          <a:p>
            <a:r>
              <a:rPr lang="en-GB" sz="2800" dirty="0" smtClean="0"/>
              <a:t>Disadvantages:</a:t>
            </a:r>
          </a:p>
          <a:p>
            <a:pPr lvl="1"/>
            <a:r>
              <a:rPr lang="en-GB" sz="2400" dirty="0" smtClean="0"/>
              <a:t>Overhead of system call every time resource is used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Access Control and Complete Mediation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cs typeface="ＭＳ Ｐゴシック" charset="-128"/>
              </a:rPr>
              <a:t>Ideally, every data access should have access control independently applied</a:t>
            </a:r>
          </a:p>
          <a:p>
            <a:r>
              <a:rPr lang="en-US" dirty="0" smtClean="0">
                <a:cs typeface="ＭＳ Ｐゴシック" charset="-128"/>
              </a:rPr>
              <a:t>Practicality of doing so depends on the performance costs</a:t>
            </a:r>
          </a:p>
          <a:p>
            <a:r>
              <a:rPr lang="en-US" dirty="0" smtClean="0">
                <a:cs typeface="ＭＳ Ｐゴシック" charset="-128"/>
              </a:rPr>
              <a:t>What does it cost to use </a:t>
            </a:r>
            <a:r>
              <a:rPr lang="en-US" dirty="0" err="1" smtClean="0">
                <a:cs typeface="ＭＳ Ｐゴシック" charset="-128"/>
              </a:rPr>
              <a:t>ACLs</a:t>
            </a:r>
            <a:r>
              <a:rPr lang="en-US" dirty="0" smtClean="0">
                <a:cs typeface="ＭＳ Ｐゴシック" charset="-128"/>
              </a:rPr>
              <a:t>?</a:t>
            </a:r>
          </a:p>
          <a:p>
            <a:r>
              <a:rPr lang="en-US" dirty="0" smtClean="0"/>
              <a:t>Capabilities</a:t>
            </a:r>
            <a:r>
              <a:rPr lang="en-US" dirty="0" smtClean="0"/>
              <a:t>?</a:t>
            </a:r>
          </a:p>
          <a:p>
            <a:r>
              <a:rPr lang="en-US" dirty="0" smtClean="0"/>
              <a:t>There are particular problems when access rights aren’t static</a:t>
            </a:r>
            <a:endParaRPr lang="en-US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Complete Mediation When </a:t>
            </a:r>
            <a:br>
              <a:rPr lang="en-US" dirty="0" smtClean="0"/>
            </a:br>
            <a:r>
              <a:rPr lang="en-US" dirty="0" smtClean="0"/>
              <a:t>Things Change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39482"/>
            <a:ext cx="8229600" cy="452596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dirty="0" smtClean="0">
                <a:cs typeface="ＭＳ Ｐゴシック" charset="-128"/>
              </a:rPr>
              <a:t>We can use tricks like checking with ACL first time, then using a capability for performance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cs typeface="ＭＳ Ｐゴシック" charset="-128"/>
              </a:rPr>
              <a:t>But what if the access policy changed between when last checked and current access?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cs typeface="ＭＳ Ｐゴシック" charset="-128"/>
              </a:rPr>
              <a:t>Common case is that nothing changes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cs typeface="ＭＳ Ｐゴシック" charset="-128"/>
              </a:rPr>
              <a:t>Different approaches possible</a:t>
            </a:r>
          </a:p>
          <a:p>
            <a:pPr lvl="1">
              <a:lnSpc>
                <a:spcPct val="80000"/>
              </a:lnSpc>
            </a:pPr>
            <a:r>
              <a:rPr lang="en-US" sz="3200" dirty="0" smtClean="0"/>
              <a:t>Actually check core access data structure on each access</a:t>
            </a:r>
          </a:p>
          <a:p>
            <a:pPr lvl="1">
              <a:lnSpc>
                <a:spcPct val="80000"/>
              </a:lnSpc>
            </a:pPr>
            <a:r>
              <a:rPr lang="en-US" sz="3200" dirty="0" smtClean="0"/>
              <a:t>Give process something cheap and revocable that allows access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Role Based Access Control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3600" dirty="0" smtClean="0">
                <a:cs typeface="ＭＳ Ｐゴシック" charset="-128"/>
              </a:rPr>
              <a:t>RBAC</a:t>
            </a:r>
          </a:p>
          <a:p>
            <a:pPr>
              <a:lnSpc>
                <a:spcPct val="90000"/>
              </a:lnSpc>
            </a:pPr>
            <a:r>
              <a:rPr lang="en-US" sz="3600" dirty="0" smtClean="0">
                <a:cs typeface="ＭＳ Ｐゴシック" charset="-128"/>
              </a:rPr>
              <a:t>Not really an alternative to </a:t>
            </a:r>
            <a:r>
              <a:rPr lang="en-US" sz="3600" dirty="0" err="1" smtClean="0">
                <a:cs typeface="ＭＳ Ｐゴシック" charset="-128"/>
              </a:rPr>
              <a:t>ACLs</a:t>
            </a:r>
            <a:r>
              <a:rPr lang="en-US" sz="3600" dirty="0" smtClean="0">
                <a:cs typeface="ＭＳ Ｐゴシック" charset="-128"/>
              </a:rPr>
              <a:t> and capabilities</a:t>
            </a:r>
          </a:p>
          <a:p>
            <a:pPr>
              <a:lnSpc>
                <a:spcPct val="90000"/>
              </a:lnSpc>
            </a:pPr>
            <a:r>
              <a:rPr lang="en-US" sz="3600" dirty="0" smtClean="0">
                <a:cs typeface="ＭＳ Ｐゴシック" charset="-128"/>
              </a:rPr>
              <a:t>Rather, a more complex way of looking at access control subjects</a:t>
            </a:r>
          </a:p>
          <a:p>
            <a:pPr>
              <a:lnSpc>
                <a:spcPct val="90000"/>
              </a:lnSpc>
            </a:pPr>
            <a:r>
              <a:rPr lang="en-US" sz="3600" dirty="0" smtClean="0">
                <a:cs typeface="ＭＳ Ｐゴシック" charset="-128"/>
              </a:rPr>
              <a:t>Commonly used in systems that care about security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467258" y="487736"/>
            <a:ext cx="6192295" cy="730009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Role Based Access Control Concept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>
                <a:cs typeface="ＭＳ Ｐゴシック" charset="-128"/>
              </a:rPr>
              <a:t>Each user has certain roles he can take while using the system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cs typeface="ＭＳ Ｐゴシック" charset="-128"/>
              </a:rPr>
              <a:t>At any given time, the user is performing a certain role</a:t>
            </a:r>
          </a:p>
          <a:p>
            <a:pPr lvl="1">
              <a:lnSpc>
                <a:spcPct val="90000"/>
              </a:lnSpc>
            </a:pPr>
            <a:r>
              <a:rPr lang="en-US" dirty="0" smtClean="0">
                <a:cs typeface="ＭＳ Ｐゴシック" charset="-128"/>
              </a:rPr>
              <a:t>Usually only one role at a time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cs typeface="ＭＳ Ｐゴシック" charset="-128"/>
              </a:rPr>
              <a:t>Give the user access to only those things that are required to fulfill that role</a:t>
            </a:r>
          </a:p>
          <a:p>
            <a:pPr lvl="1">
              <a:lnSpc>
                <a:spcPct val="90000"/>
              </a:lnSpc>
            </a:pPr>
            <a:r>
              <a:rPr lang="en-US" dirty="0" smtClean="0">
                <a:cs typeface="ＭＳ Ｐゴシック" charset="-128"/>
              </a:rPr>
              <a:t>Meeting the desirable principles of least privilege and separation of privileges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Simple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181600" y="4264836"/>
            <a:ext cx="3505200" cy="1295400"/>
          </a:xfrm>
          <a:prstGeom prst="rect">
            <a:avLst/>
          </a:prstGeom>
          <a:solidFill>
            <a:srgbClr val="84FFFF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609600" y="4417236"/>
            <a:ext cx="2590800" cy="838200"/>
          </a:xfrm>
          <a:prstGeom prst="rect">
            <a:avLst/>
          </a:prstGeom>
          <a:solidFill>
            <a:srgbClr val="84FFFF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3"/>
              <a:srcRect/>
              <a:stretch>
                <a:fillRect/>
              </a:stretch>
            </p:blipFill>
          </mc:Choice>
          <mc:Fallback>
            <p:blipFill>
              <a:blip r:embed="rId4"/>
              <a:srcRect/>
              <a:stretch>
                <a:fillRect/>
              </a:stretch>
            </p:blipFill>
          </mc:Fallback>
        </mc:AlternateContent>
        <p:spPr bwMode="auto">
          <a:xfrm>
            <a:off x="1447800" y="3109136"/>
            <a:ext cx="1203325" cy="11557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7" name="Picture 6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3"/>
              <a:srcRect/>
              <a:stretch>
                <a:fillRect/>
              </a:stretch>
            </p:blipFill>
          </mc:Choice>
          <mc:Fallback>
            <p:blipFill>
              <a:blip r:embed="rId4"/>
              <a:srcRect/>
              <a:stretch>
                <a:fillRect/>
              </a:stretch>
            </p:blipFill>
          </mc:Fallback>
        </mc:AlternateContent>
        <p:spPr bwMode="auto">
          <a:xfrm flipH="1">
            <a:off x="6340475" y="3096436"/>
            <a:ext cx="1203325" cy="11557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609600" y="1978836"/>
            <a:ext cx="3124200" cy="83099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dirty="0">
                <a:latin typeface="Times New Roman" charset="0"/>
              </a:rPr>
              <a:t>Fred is a system administrator</a:t>
            </a:r>
          </a:p>
        </p:txBody>
      </p:sp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38200" y="4569636"/>
            <a:ext cx="557213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AutoShape 9"/>
          <p:cNvSpPr>
            <a:spLocks noChangeArrowheads="1"/>
          </p:cNvSpPr>
          <p:nvPr/>
        </p:nvSpPr>
        <p:spPr bwMode="auto">
          <a:xfrm>
            <a:off x="1752600" y="4569636"/>
            <a:ext cx="381000" cy="609600"/>
          </a:xfrm>
          <a:prstGeom prst="can">
            <a:avLst>
              <a:gd name="adj" fmla="val 40000"/>
            </a:avLst>
          </a:prstGeom>
          <a:solidFill>
            <a:srgbClr val="529BCC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11" name="Object 2"/>
          <p:cNvGraphicFramePr>
            <a:graphicFrameLocks noChangeAspect="1"/>
          </p:cNvGraphicFramePr>
          <p:nvPr/>
        </p:nvGraphicFramePr>
        <p:xfrm>
          <a:off x="2514600" y="4569636"/>
          <a:ext cx="387350" cy="600075"/>
        </p:xfrm>
        <a:graphic>
          <a:graphicData uri="http://schemas.openxmlformats.org/presentationml/2006/ole">
            <p:oleObj spid="_x0000_s68610" name="Clip" r:id="rId6" imgW="1157630" imgH="1790395" progId="">
              <p:embed/>
            </p:oleObj>
          </a:graphicData>
        </a:graphic>
      </p:graphicFrame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5334000" y="1978836"/>
            <a:ext cx="2971800" cy="83099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>
                <a:latin typeface="Times New Roman" charset="0"/>
              </a:rPr>
              <a:t>But Fred is a also a normal user</a:t>
            </a: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5394325" y="4417236"/>
            <a:ext cx="1311275" cy="954088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800"/>
              <a:t>To:Fred</a:t>
            </a:r>
          </a:p>
          <a:p>
            <a:r>
              <a:rPr lang="en-US" sz="800"/>
              <a:t>From: Dick</a:t>
            </a:r>
          </a:p>
          <a:p>
            <a:r>
              <a:rPr lang="en-US" sz="800"/>
              <a:t>Subject: Fun URL</a:t>
            </a:r>
          </a:p>
          <a:p>
            <a:r>
              <a:rPr lang="en-US" sz="800"/>
              <a:t>------</a:t>
            </a:r>
          </a:p>
          <a:p>
            <a:r>
              <a:rPr lang="en-US" sz="800"/>
              <a:t>Hi, Fred.  I found this neat URL </a:t>
            </a:r>
          </a:p>
          <a:p>
            <a:r>
              <a:rPr lang="en-US" sz="800"/>
              <a:t>. . .</a:t>
            </a:r>
          </a:p>
        </p:txBody>
      </p:sp>
      <p:pic>
        <p:nvPicPr>
          <p:cNvPr id="14" name="Picture 13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086600" y="4341036"/>
            <a:ext cx="1422400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410847" y="5415728"/>
            <a:ext cx="3962400" cy="99104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en-US" sz="2400" dirty="0">
                <a:latin typeface="Times New Roman" charset="0"/>
              </a:rPr>
              <a:t>Fred should operate under one role while doing system administration</a:t>
            </a:r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4572000" y="5623736"/>
            <a:ext cx="3962400" cy="6955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en-US" sz="2400">
                <a:latin typeface="Times New Roman" charset="0"/>
              </a:rPr>
              <a:t>And another role while doing normal stuff</a:t>
            </a:r>
          </a:p>
        </p:txBody>
      </p:sp>
      <p:pic>
        <p:nvPicPr>
          <p:cNvPr id="17" name="Picture 16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3"/>
              <a:srcRect/>
              <a:stretch>
                <a:fillRect/>
              </a:stretch>
            </p:blipFill>
          </mc:Choice>
          <mc:Fallback>
            <p:blipFill>
              <a:blip r:embed="rId4"/>
              <a:srcRect/>
              <a:stretch>
                <a:fillRect/>
              </a:stretch>
            </p:blipFill>
          </mc:Fallback>
        </mc:AlternateContent>
        <p:spPr bwMode="auto">
          <a:xfrm>
            <a:off x="3733800" y="2728136"/>
            <a:ext cx="1600200" cy="15367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18" name="Picture 17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3"/>
              <a:srcRect/>
              <a:stretch>
                <a:fillRect/>
              </a:stretch>
            </p:blipFill>
          </mc:Choice>
          <mc:Fallback>
            <p:blipFill>
              <a:blip r:embed="rId4"/>
              <a:srcRect/>
              <a:stretch>
                <a:fillRect/>
              </a:stretch>
            </p:blipFill>
          </mc:Fallback>
        </mc:AlternateContent>
        <p:spPr bwMode="auto">
          <a:xfrm flipH="1">
            <a:off x="3810000" y="2740836"/>
            <a:ext cx="1600200" cy="15367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500"/>
                            </p:stCondLst>
                            <p:childTnLst>
                              <p:par>
                                <p:cTn id="5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xit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9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5" grpId="1" animBg="1"/>
      <p:bldP spid="8" grpId="0"/>
      <p:bldP spid="10" grpId="0" animBg="1"/>
      <p:bldP spid="12" grpId="0"/>
      <p:bldP spid="13" grpId="0" animBg="1"/>
      <p:bldP spid="15" grpId="0"/>
      <p:bldP spid="15" grpId="1"/>
      <p:bldP spid="16" grpId="0"/>
    </p:bld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94102</TotalTime>
  <Words>1030</Words>
  <Application>Microsoft Macintosh PowerPoint</Application>
  <PresentationFormat>On-screen Show (4:3)</PresentationFormat>
  <Paragraphs>150</Paragraphs>
  <Slides>17</Slides>
  <Notes>0</Notes>
  <HiddenSlides>0</HiddenSlides>
  <MMClips>0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Default Theme</vt:lpstr>
      <vt:lpstr>Clip</vt:lpstr>
      <vt:lpstr>OS Use of Access Control</vt:lpstr>
      <vt:lpstr>Enforcing Access in an OS</vt:lpstr>
      <vt:lpstr>Direct Access To Resources</vt:lpstr>
      <vt:lpstr>Indirect Access To Resources</vt:lpstr>
      <vt:lpstr>Access Control and Complete Mediation</vt:lpstr>
      <vt:lpstr>Complete Mediation When  Things Change</vt:lpstr>
      <vt:lpstr>Role Based Access Control</vt:lpstr>
      <vt:lpstr>The Role Based Access Control Concept</vt:lpstr>
      <vt:lpstr>A Simple Example</vt:lpstr>
      <vt:lpstr>Continuing With Our Example</vt:lpstr>
      <vt:lpstr>What Has Been Gained?</vt:lpstr>
      <vt:lpstr>Changing Roles</vt:lpstr>
      <vt:lpstr>Practical Limitations on Role Based Access Control</vt:lpstr>
      <vt:lpstr>Number of Roles Per User</vt:lpstr>
      <vt:lpstr>Problems of Disjoint Roles</vt:lpstr>
      <vt:lpstr>Problems of System Administration</vt:lpstr>
      <vt:lpstr>RBAC In Real Systems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143</cp:revision>
  <dcterms:created xsi:type="dcterms:W3CDTF">2013-05-29T22:56:17Z</dcterms:created>
  <dcterms:modified xsi:type="dcterms:W3CDTF">2013-05-29T22:57:34Z</dcterms:modified>
</cp:coreProperties>
</file>