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28" r:id="rId2"/>
    <p:sldId id="329" r:id="rId3"/>
    <p:sldId id="330" r:id="rId4"/>
    <p:sldId id="331" r:id="rId5"/>
    <p:sldId id="353" r:id="rId6"/>
    <p:sldId id="332" r:id="rId7"/>
    <p:sldId id="342" r:id="rId8"/>
    <p:sldId id="333" r:id="rId9"/>
    <p:sldId id="334" r:id="rId10"/>
    <p:sldId id="335" r:id="rId11"/>
    <p:sldId id="336" r:id="rId12"/>
    <p:sldId id="338" r:id="rId13"/>
    <p:sldId id="339" r:id="rId14"/>
    <p:sldId id="354" r:id="rId15"/>
    <p:sldId id="340" r:id="rId16"/>
    <p:sldId id="341" r:id="rId17"/>
    <p:sldId id="343" r:id="rId18"/>
    <p:sldId id="344" r:id="rId19"/>
    <p:sldId id="347" r:id="rId20"/>
    <p:sldId id="345" r:id="rId21"/>
    <p:sldId id="348" r:id="rId22"/>
    <p:sldId id="349" r:id="rId23"/>
    <p:sldId id="350" r:id="rId24"/>
    <p:sldId id="351" r:id="rId25"/>
    <p:sldId id="355" r:id="rId26"/>
    <p:sldId id="352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4" d="100"/>
          <a:sy n="44" d="100"/>
        </p:scale>
        <p:origin x="-10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5/30/13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5/30/13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18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df"/><Relationship Id="rId4" Type="http://schemas.openxmlformats.org/officeDocument/2006/relationships/image" Target="../media/image9.png"/><Relationship Id="rId5" Type="http://schemas.openxmlformats.org/officeDocument/2006/relationships/image" Target="../media/image10.pdf"/><Relationship Id="rId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9978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Security could be easy</a:t>
            </a:r>
          </a:p>
          <a:p>
            <a:pPr lvl="1"/>
            <a:r>
              <a:rPr lang="en-US" sz="3200" dirty="0" smtClean="0"/>
              <a:t>If we didn’t want anyone to get access to anything</a:t>
            </a:r>
          </a:p>
          <a:p>
            <a:r>
              <a:rPr lang="en-US" dirty="0" smtClean="0">
                <a:cs typeface="ＭＳ Ｐゴシック" charset="-128"/>
              </a:rPr>
              <a:t>The trick is giving access to only the right people</a:t>
            </a:r>
          </a:p>
          <a:p>
            <a:r>
              <a:rPr lang="en-US" dirty="0" smtClean="0">
                <a:cs typeface="ＭＳ Ｐゴシック" charset="-128"/>
              </a:rPr>
              <a:t>How do we ensure that a given resource can only be accessed by the proper people?</a:t>
            </a:r>
          </a:p>
          <a:p>
            <a:r>
              <a:rPr lang="en-US" dirty="0" smtClean="0">
                <a:cs typeface="ＭＳ Ｐゴシック" charset="-128"/>
              </a:rPr>
              <a:t>The OS plays a major role in enforcing access control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58721" y="487736"/>
            <a:ext cx="3809345" cy="73000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The Requestor?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authentication</a:t>
            </a:r>
          </a:p>
          <a:p>
            <a:pPr lvl="1"/>
            <a:r>
              <a:rPr lang="en-US" dirty="0" smtClean="0"/>
              <a:t>At the granularity of the access control list</a:t>
            </a:r>
          </a:p>
          <a:p>
            <a:r>
              <a:rPr lang="en-US" dirty="0" smtClean="0"/>
              <a:t>For operating systems, commonly that granularity is user</a:t>
            </a:r>
          </a:p>
          <a:p>
            <a:pPr lvl="1"/>
            <a:r>
              <a:rPr lang="en-US" dirty="0" smtClean="0"/>
              <a:t>But could be process</a:t>
            </a:r>
          </a:p>
          <a:p>
            <a:pPr lvl="1"/>
            <a:r>
              <a:rPr lang="en-US" dirty="0" smtClean="0"/>
              <a:t>Or something else</a:t>
            </a:r>
          </a:p>
          <a:p>
            <a:r>
              <a:rPr lang="en-US" dirty="0" smtClean="0"/>
              <a:t>We’ll discuss operating system authentication later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the ACL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entity can change the ACL, all protection disappears</a:t>
            </a:r>
            <a:endParaRPr lang="en-US" dirty="0" smtClean="0"/>
          </a:p>
          <a:p>
            <a:pPr lvl="1"/>
            <a:r>
              <a:rPr lang="en-US" dirty="0" smtClean="0"/>
              <a:t>Unless the entity </a:t>
            </a:r>
            <a:r>
              <a:rPr lang="en-US" dirty="0" smtClean="0"/>
              <a:t>is</a:t>
            </a:r>
            <a:r>
              <a:rPr lang="en-US" dirty="0" smtClean="0"/>
              <a:t> privileged </a:t>
            </a:r>
            <a:r>
              <a:rPr lang="en-US" dirty="0" smtClean="0"/>
              <a:t>to do so</a:t>
            </a:r>
          </a:p>
          <a:p>
            <a:r>
              <a:rPr lang="en-US" dirty="0" err="1" smtClean="0"/>
              <a:t>ACLs</a:t>
            </a:r>
            <a:r>
              <a:rPr lang="en-US" dirty="0" smtClean="0"/>
              <a:t> are commonly controlled by the OS</a:t>
            </a:r>
          </a:p>
          <a:p>
            <a:r>
              <a:rPr lang="en-US" dirty="0" smtClean="0"/>
              <a:t>Changes are made only through specific interfaces</a:t>
            </a:r>
          </a:p>
          <a:p>
            <a:r>
              <a:rPr lang="en-US" dirty="0" smtClean="0"/>
              <a:t>Allowing checks to be made at the time of the requested change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Use of </a:t>
            </a:r>
            <a:r>
              <a:rPr lang="en-US" dirty="0" err="1" smtClean="0"/>
              <a:t>ACLs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the Unix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An ACL-based method for protecting files 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>
                <a:cs typeface="ＭＳ Ｐゴシック" charset="-128"/>
              </a:rPr>
              <a:t>Developed in the 1970s</a:t>
            </a:r>
            <a:endParaRPr lang="en-US" dirty="0" smtClean="0"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Still in very wide use today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With relatively few modifications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Per-file </a:t>
            </a:r>
            <a:r>
              <a:rPr lang="en-US" dirty="0" err="1" smtClean="0"/>
              <a:t>ACLs</a:t>
            </a:r>
            <a:r>
              <a:rPr lang="en-US" dirty="0" smtClean="0"/>
              <a:t> (files are the objects)</a:t>
            </a:r>
            <a:endParaRPr lang="en-US" sz="3600" dirty="0" smtClean="0"/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Three subjects on list for each file</a:t>
            </a:r>
          </a:p>
          <a:p>
            <a:pPr lvl="2">
              <a:lnSpc>
                <a:spcPct val="80000"/>
              </a:lnSpc>
            </a:pPr>
            <a:r>
              <a:rPr lang="en-US" sz="3200" dirty="0" smtClean="0"/>
              <a:t>Owner, group, other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And three modes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Read, write, execute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Sometimes these have special meanings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the </a:t>
            </a:r>
            <a:r>
              <a:rPr lang="en-US" dirty="0" err="1" smtClean="0"/>
              <a:t>ACLs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US" dirty="0" smtClean="0"/>
              <a:t>They can be very small</a:t>
            </a:r>
          </a:p>
          <a:p>
            <a:pPr lvl="1"/>
            <a:r>
              <a:rPr lang="en-US" dirty="0" smtClean="0"/>
              <a:t>Since there are only three entries</a:t>
            </a:r>
          </a:p>
          <a:p>
            <a:pPr lvl="1"/>
            <a:r>
              <a:rPr lang="en-US" dirty="0" smtClean="0"/>
              <a:t>Basic ACL is only 9 bits</a:t>
            </a:r>
          </a:p>
          <a:p>
            <a:r>
              <a:rPr lang="en-US" dirty="0" smtClean="0"/>
              <a:t>Therefore, kept inside the file descriptor</a:t>
            </a:r>
          </a:p>
          <a:p>
            <a:r>
              <a:rPr lang="en-US" dirty="0" smtClean="0"/>
              <a:t>Makes it easy to find them</a:t>
            </a:r>
          </a:p>
          <a:p>
            <a:pPr lvl="1"/>
            <a:r>
              <a:rPr lang="en-US" dirty="0" smtClean="0"/>
              <a:t>Since trying to open the file requires the file descriptor, anyway</a:t>
            </a:r>
          </a:p>
          <a:p>
            <a:r>
              <a:rPr lang="en-US" dirty="0" smtClean="0"/>
              <a:t>Checking this ACL is not much more than a logical AND with the requested access mode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Access Permissions </a:t>
            </a:r>
            <a:br>
              <a:rPr lang="en-US" dirty="0" smtClean="0"/>
            </a:br>
            <a:r>
              <a:rPr lang="en-US" dirty="0" smtClean="0"/>
              <a:t>With ACLS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US" sz="2800" dirty="0" smtClean="0"/>
              <a:t>Mechanically, the OS alone can change an ACL (in most systems)</a:t>
            </a:r>
          </a:p>
          <a:p>
            <a:r>
              <a:rPr lang="en-US" sz="2800" dirty="0" smtClean="0"/>
              <a:t>But who has the right to ask the OS to do so?</a:t>
            </a:r>
          </a:p>
          <a:p>
            <a:r>
              <a:rPr lang="en-US" sz="2800" dirty="0" smtClean="0"/>
              <a:t>In simple ACL systems, each object has an owner</a:t>
            </a:r>
          </a:p>
          <a:p>
            <a:pPr lvl="1"/>
            <a:r>
              <a:rPr lang="en-US" sz="2400" dirty="0" smtClean="0"/>
              <a:t>Only the owner can change the ACL</a:t>
            </a:r>
          </a:p>
          <a:p>
            <a:pPr lvl="1"/>
            <a:r>
              <a:rPr lang="en-US" sz="2400" dirty="0" smtClean="0"/>
              <a:t>Plus there’s often a </a:t>
            </a:r>
            <a:r>
              <a:rPr lang="en-US" sz="2400" dirty="0" err="1" smtClean="0"/>
              <a:t>superuser</a:t>
            </a:r>
            <a:r>
              <a:rPr lang="en-US" sz="2400" dirty="0" smtClean="0"/>
              <a:t> who can do anything</a:t>
            </a:r>
          </a:p>
          <a:p>
            <a:r>
              <a:rPr lang="en-US" sz="2800" dirty="0" smtClean="0"/>
              <a:t>In more sophisticated ACL systems, changing an ACL is a mode of access to the object</a:t>
            </a:r>
          </a:p>
          <a:p>
            <a:pPr lvl="1"/>
            <a:r>
              <a:rPr lang="en-US" sz="2400" dirty="0" smtClean="0"/>
              <a:t>Those with such access can give it to others</a:t>
            </a:r>
          </a:p>
          <a:p>
            <a:pPr lvl="1"/>
            <a:r>
              <a:rPr lang="en-US" sz="2400" dirty="0" smtClean="0"/>
              <a:t>Or there can even be a meta-mode, which </a:t>
            </a:r>
            <a:r>
              <a:rPr lang="en-US" sz="2400" dirty="0" smtClean="0"/>
              <a:t>says</a:t>
            </a:r>
            <a:r>
              <a:rPr lang="en-US" sz="2400" dirty="0" smtClean="0"/>
              <a:t> if</a:t>
            </a:r>
            <a:r>
              <a:rPr lang="en-US" sz="2400" dirty="0" smtClean="0"/>
              <a:t> </a:t>
            </a:r>
            <a:r>
              <a:rPr lang="en-US" sz="2400" dirty="0" smtClean="0"/>
              <a:t>someone who can change it can grant that permission to others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</a:t>
            </a:r>
            <a:r>
              <a:rPr lang="en-US" dirty="0" err="1" smtClean="0"/>
              <a:t>ACLs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FontTx/>
              <a:buChar char="+"/>
            </a:pPr>
            <a:r>
              <a:rPr lang="en-US" sz="3600" dirty="0" smtClean="0">
                <a:cs typeface="ＭＳ Ｐゴシック" charset="-128"/>
              </a:rPr>
              <a:t>Easy to figure out who can access a resource</a:t>
            </a:r>
          </a:p>
          <a:p>
            <a:pPr>
              <a:buFontTx/>
              <a:buChar char="+"/>
            </a:pPr>
            <a:r>
              <a:rPr lang="en-US" sz="3600" dirty="0" smtClean="0">
                <a:cs typeface="ＭＳ Ｐゴシック" charset="-128"/>
              </a:rPr>
              <a:t>Easy to revoke or change access permissions</a:t>
            </a:r>
          </a:p>
          <a:p>
            <a:pPr>
              <a:buFontTx/>
              <a:buChar char="–"/>
            </a:pPr>
            <a:r>
              <a:rPr lang="en-US" sz="3600" dirty="0" smtClean="0">
                <a:cs typeface="ＭＳ Ｐゴシック" charset="-128"/>
              </a:rPr>
              <a:t>Hard to figure out what a subject can access</a:t>
            </a:r>
          </a:p>
          <a:p>
            <a:pPr>
              <a:buFontTx/>
              <a:buChar char="–"/>
            </a:pPr>
            <a:r>
              <a:rPr lang="en-US" sz="3600" dirty="0" smtClean="0">
                <a:cs typeface="ＭＳ Ｐゴシック" charset="-128"/>
              </a:rPr>
              <a:t>Changing access rights requires getting to the object</a:t>
            </a:r>
            <a:endParaRPr lang="en-US" sz="3600" dirty="0"/>
          </a:p>
        </p:txBody>
      </p:sp>
      <p:sp>
        <p:nvSpPr>
          <p:cNvPr id="4" name="Cloud Callout 3"/>
          <p:cNvSpPr/>
          <p:nvPr/>
        </p:nvSpPr>
        <p:spPr>
          <a:xfrm>
            <a:off x="4008148" y="2923787"/>
            <a:ext cx="2791152" cy="1031925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is it hard to do this?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Each subject keeps a set of data items that specify his allowable accesses</a:t>
            </a:r>
          </a:p>
          <a:p>
            <a:r>
              <a:rPr lang="en-US" sz="3600" dirty="0" smtClean="0">
                <a:cs typeface="ＭＳ Ｐゴシック" charset="-128"/>
              </a:rPr>
              <a:t>Essentially, a set of tickets</a:t>
            </a:r>
          </a:p>
          <a:p>
            <a:r>
              <a:rPr lang="en-US" sz="3600" dirty="0" smtClean="0">
                <a:cs typeface="ＭＳ Ｐゴシック" charset="-128"/>
              </a:rPr>
              <a:t>To access an object, present the proper capability</a:t>
            </a:r>
          </a:p>
          <a:p>
            <a:r>
              <a:rPr lang="en-US" sz="3600" dirty="0" smtClean="0">
                <a:cs typeface="ＭＳ Ｐゴシック" charset="-128"/>
              </a:rPr>
              <a:t>Possession of the capability for an object implies that access is allowed</a:t>
            </a:r>
            <a:endParaRPr lang="en-US" sz="3600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032632" y="543388"/>
            <a:ext cx="3081917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269" y="1758192"/>
            <a:ext cx="1699192" cy="32527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6237690" y="1937336"/>
            <a:ext cx="1861818" cy="3388807"/>
            <a:chOff x="4170354" y="1937336"/>
            <a:chExt cx="1861818" cy="3388807"/>
          </a:xfrm>
        </p:grpSpPr>
        <p:sp>
          <p:nvSpPr>
            <p:cNvPr id="11" name="Rectangle 10"/>
            <p:cNvSpPr/>
            <p:nvPr/>
          </p:nvSpPr>
          <p:spPr>
            <a:xfrm>
              <a:off x="4170354" y="1960976"/>
              <a:ext cx="186181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70354" y="1960976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479870" y="1956248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789386" y="1951520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098902" y="1946792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408418" y="1942064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717934" y="1937336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5731027" y="3401318"/>
              <a:ext cx="301145" cy="327353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762968" y="3641284"/>
            <a:ext cx="353518" cy="549950"/>
            <a:chOff x="7175102" y="2487866"/>
            <a:chExt cx="955808" cy="1767695"/>
          </a:xfrm>
        </p:grpSpPr>
        <p:grpSp>
          <p:nvGrpSpPr>
            <p:cNvPr id="20" name="Group 19"/>
            <p:cNvGrpSpPr/>
            <p:nvPr/>
          </p:nvGrpSpPr>
          <p:grpSpPr>
            <a:xfrm>
              <a:off x="7175102" y="2487866"/>
              <a:ext cx="955808" cy="1767695"/>
              <a:chOff x="7175102" y="2487866"/>
              <a:chExt cx="955808" cy="1767695"/>
            </a:xfrm>
          </p:grpSpPr>
          <p:sp>
            <p:nvSpPr>
              <p:cNvPr id="10" name="Block Arc 9"/>
              <p:cNvSpPr/>
              <p:nvPr/>
            </p:nvSpPr>
            <p:spPr>
              <a:xfrm>
                <a:off x="7253660" y="2487866"/>
                <a:ext cx="798692" cy="1440342"/>
              </a:xfrm>
              <a:prstGeom prst="blockArc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ound Same Side Corner Rectangle 6"/>
              <p:cNvSpPr/>
              <p:nvPr/>
            </p:nvSpPr>
            <p:spPr>
              <a:xfrm>
                <a:off x="7175102" y="3208038"/>
                <a:ext cx="955808" cy="1047523"/>
              </a:xfrm>
              <a:prstGeom prst="round2SameRect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5311" y="3469616"/>
              <a:ext cx="589535" cy="589535"/>
            </a:xfrm>
            <a:prstGeom prst="rect">
              <a:avLst/>
            </a:prstGeom>
          </p:spPr>
        </p:pic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0725" y="3466545"/>
            <a:ext cx="556812" cy="432348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7608722" y="3642739"/>
            <a:ext cx="507764" cy="549950"/>
            <a:chOff x="4199764" y="3467788"/>
            <a:chExt cx="507764" cy="549950"/>
          </a:xfrm>
        </p:grpSpPr>
        <p:grpSp>
          <p:nvGrpSpPr>
            <p:cNvPr id="30" name="Group 29"/>
            <p:cNvGrpSpPr/>
            <p:nvPr/>
          </p:nvGrpSpPr>
          <p:grpSpPr>
            <a:xfrm>
              <a:off x="4199764" y="3467788"/>
              <a:ext cx="507764" cy="549950"/>
              <a:chOff x="4199764" y="3467788"/>
              <a:chExt cx="507764" cy="549950"/>
            </a:xfrm>
          </p:grpSpPr>
          <p:sp>
            <p:nvSpPr>
              <p:cNvPr id="28" name="Block Arc 27"/>
              <p:cNvSpPr/>
              <p:nvPr/>
            </p:nvSpPr>
            <p:spPr>
              <a:xfrm flipH="1">
                <a:off x="4199764" y="3467788"/>
                <a:ext cx="295407" cy="448107"/>
              </a:xfrm>
              <a:prstGeom prst="blockArc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>
              <a:xfrm>
                <a:off x="4354010" y="3691842"/>
                <a:ext cx="353518" cy="325896"/>
              </a:xfrm>
              <a:prstGeom prst="round2SameRect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16964" y="3773222"/>
              <a:ext cx="218047" cy="183411"/>
            </a:xfrm>
            <a:prstGeom prst="rect">
              <a:avLst/>
            </a:prstGeom>
          </p:spPr>
        </p:pic>
      </p:grpSp>
      <p:pic>
        <p:nvPicPr>
          <p:cNvPr id="32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69086" y="3238133"/>
            <a:ext cx="666750" cy="490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3" name="TextBox 32"/>
          <p:cNvSpPr txBox="1"/>
          <p:nvPr/>
        </p:nvSpPr>
        <p:spPr>
          <a:xfrm>
            <a:off x="9387862" y="510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278214" y="5525683"/>
            <a:ext cx="38994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The key is a capability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81 -0.00949 L 0.40386 0.0629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3677E-6 1.13836E-6 L 0.48272 0.03632 " pathEditMode="relative" ptsTypes="AA">
                                      <p:cBhvr>
                                        <p:cTn id="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 Protecting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27125" y="2422525"/>
            <a:ext cx="1463675" cy="457200"/>
            <a:chOff x="710" y="1526"/>
            <a:chExt cx="922" cy="28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710" y="1526"/>
              <a:ext cx="6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Read X</a:t>
              </a: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344" y="168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768350" y="3435350"/>
            <a:ext cx="1739900" cy="1130300"/>
            <a:chOff x="484" y="2164"/>
            <a:chExt cx="1096" cy="712"/>
          </a:xfrm>
        </p:grpSpPr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484" y="2164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96" y="2361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768350" y="5111750"/>
            <a:ext cx="1739900" cy="1130300"/>
            <a:chOff x="484" y="3220"/>
            <a:chExt cx="1096" cy="712"/>
          </a:xfrm>
        </p:grpSpPr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484" y="3220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28" y="3417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C</a:t>
              </a:r>
            </a:p>
          </p:txBody>
        </p:sp>
      </p:grp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590800" y="1524000"/>
            <a:ext cx="0" cy="487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2543175" y="4852988"/>
            <a:ext cx="1276350" cy="1631950"/>
            <a:chOff x="1602" y="3057"/>
            <a:chExt cx="804" cy="1028"/>
          </a:xfrm>
        </p:grpSpPr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636" y="3421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602" y="3057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C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527300" y="1500188"/>
            <a:ext cx="1292225" cy="1646237"/>
            <a:chOff x="1592" y="945"/>
            <a:chExt cx="814" cy="1037"/>
          </a:xfrm>
        </p:grpSpPr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636" y="1318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602" y="945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A</a:t>
              </a:r>
            </a:p>
          </p:txBody>
        </p: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1592" y="1511"/>
              <a:ext cx="664" cy="269"/>
              <a:chOff x="1592" y="1511"/>
              <a:chExt cx="664" cy="269"/>
            </a:xfrm>
          </p:grpSpPr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1636" y="15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1592" y="15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24" name="Line 23"/>
              <p:cNvSpPr>
                <a:spLocks noChangeShapeType="1"/>
              </p:cNvSpPr>
              <p:nvPr/>
            </p:nvSpPr>
            <p:spPr bwMode="auto">
              <a:xfrm>
                <a:off x="1632" y="16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1592" y="1607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27300" y="3176588"/>
            <a:ext cx="1292225" cy="1655762"/>
            <a:chOff x="1592" y="2001"/>
            <a:chExt cx="814" cy="1043"/>
          </a:xfrm>
        </p:grpSpPr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636" y="2380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602" y="2001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B</a:t>
              </a:r>
            </a:p>
          </p:txBody>
        </p:sp>
        <p:grpSp>
          <p:nvGrpSpPr>
            <p:cNvPr id="29" name="Group 28"/>
            <p:cNvGrpSpPr>
              <a:grpSpLocks/>
            </p:cNvGrpSpPr>
            <p:nvPr/>
          </p:nvGrpSpPr>
          <p:grpSpPr bwMode="auto">
            <a:xfrm>
              <a:off x="1592" y="2711"/>
              <a:ext cx="664" cy="269"/>
              <a:chOff x="1592" y="2711"/>
              <a:chExt cx="664" cy="269"/>
            </a:xfrm>
          </p:grpSpPr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1636" y="27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1592" y="27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32" name="Line 31"/>
              <p:cNvSpPr>
                <a:spLocks noChangeShapeType="1"/>
              </p:cNvSpPr>
              <p:nvPr/>
            </p:nvSpPr>
            <p:spPr bwMode="auto">
              <a:xfrm>
                <a:off x="1632" y="28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1592" y="2807"/>
                <a:ext cx="31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711950" y="3054350"/>
            <a:ext cx="1892300" cy="1282700"/>
            <a:chOff x="4228" y="1924"/>
            <a:chExt cx="1192" cy="808"/>
          </a:xfrm>
        </p:grpSpPr>
        <p:sp>
          <p:nvSpPr>
            <p:cNvPr id="35" name="AutoShape 34"/>
            <p:cNvSpPr>
              <a:spLocks noChangeArrowheads="1"/>
            </p:cNvSpPr>
            <p:nvPr/>
          </p:nvSpPr>
          <p:spPr bwMode="auto">
            <a:xfrm>
              <a:off x="4228" y="1924"/>
              <a:ext cx="1192" cy="808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4555" y="2025"/>
              <a:ext cx="52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Times New Roman" charset="0"/>
                </a:rPr>
                <a:t>File </a:t>
              </a:r>
            </a:p>
            <a:p>
              <a:pPr algn="ctr"/>
              <a:r>
                <a:rPr lang="en-US">
                  <a:latin typeface="Times New Roman" charset="0"/>
                </a:rPr>
                <a:t>X</a:t>
              </a: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88988" y="1758950"/>
            <a:ext cx="1739900" cy="1130300"/>
            <a:chOff x="497" y="1108"/>
            <a:chExt cx="1096" cy="712"/>
          </a:xfrm>
        </p:grpSpPr>
        <p:sp>
          <p:nvSpPr>
            <p:cNvPr id="38" name="AutoShape 37"/>
            <p:cNvSpPr>
              <a:spLocks noChangeArrowheads="1"/>
            </p:cNvSpPr>
            <p:nvPr/>
          </p:nvSpPr>
          <p:spPr bwMode="auto">
            <a:xfrm>
              <a:off x="497" y="1108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76" y="1305"/>
              <a:ext cx="100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A</a:t>
              </a:r>
            </a:p>
          </p:txBody>
        </p:sp>
      </p:grp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492750" y="2139950"/>
            <a:ext cx="825500" cy="3340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089525" y="5576888"/>
            <a:ext cx="16652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Capability</a:t>
            </a:r>
          </a:p>
          <a:p>
            <a:pPr algn="ctr"/>
            <a:r>
              <a:rPr lang="en-US">
                <a:latin typeface="Times New Roman" charset="0"/>
              </a:rPr>
              <a:t>Checking</a:t>
            </a:r>
          </a:p>
        </p:txBody>
      </p: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3581400" y="2398713"/>
            <a:ext cx="1905000" cy="954087"/>
            <a:chOff x="2256" y="1511"/>
            <a:chExt cx="1200" cy="601"/>
          </a:xfrm>
        </p:grpSpPr>
        <p:grpSp>
          <p:nvGrpSpPr>
            <p:cNvPr id="43" name="Group 42"/>
            <p:cNvGrpSpPr>
              <a:grpSpLocks/>
            </p:cNvGrpSpPr>
            <p:nvPr/>
          </p:nvGrpSpPr>
          <p:grpSpPr bwMode="auto">
            <a:xfrm>
              <a:off x="2648" y="1511"/>
              <a:ext cx="664" cy="269"/>
              <a:chOff x="2648" y="1511"/>
              <a:chExt cx="664" cy="269"/>
            </a:xfrm>
          </p:grpSpPr>
          <p:sp>
            <p:nvSpPr>
              <p:cNvPr id="46" name="Rectangle 43"/>
              <p:cNvSpPr>
                <a:spLocks noChangeArrowheads="1"/>
              </p:cNvSpPr>
              <p:nvPr/>
            </p:nvSpPr>
            <p:spPr bwMode="auto">
              <a:xfrm>
                <a:off x="2692" y="15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Rectangle 44"/>
              <p:cNvSpPr>
                <a:spLocks noChangeArrowheads="1"/>
              </p:cNvSpPr>
              <p:nvPr/>
            </p:nvSpPr>
            <p:spPr bwMode="auto">
              <a:xfrm>
                <a:off x="2648" y="15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48" name="Line 45"/>
              <p:cNvSpPr>
                <a:spLocks noChangeShapeType="1"/>
              </p:cNvSpPr>
              <p:nvPr/>
            </p:nvSpPr>
            <p:spPr bwMode="auto">
              <a:xfrm>
                <a:off x="2688" y="16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Rectangle 46"/>
              <p:cNvSpPr>
                <a:spLocks noChangeArrowheads="1"/>
              </p:cNvSpPr>
              <p:nvPr/>
            </p:nvSpPr>
            <p:spPr bwMode="auto">
              <a:xfrm>
                <a:off x="2648" y="1607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  <p:sp>
          <p:nvSpPr>
            <p:cNvPr id="44" name="Line 47"/>
            <p:cNvSpPr>
              <a:spLocks noChangeShapeType="1"/>
            </p:cNvSpPr>
            <p:nvPr/>
          </p:nvSpPr>
          <p:spPr bwMode="auto">
            <a:xfrm>
              <a:off x="2256" y="1632"/>
              <a:ext cx="120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8"/>
            <p:cNvSpPr>
              <a:spLocks noChangeArrowheads="1"/>
            </p:cNvSpPr>
            <p:nvPr/>
          </p:nvSpPr>
          <p:spPr bwMode="auto">
            <a:xfrm rot="1260000">
              <a:off x="2445" y="1778"/>
              <a:ext cx="4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read</a:t>
              </a:r>
            </a:p>
          </p:txBody>
        </p:sp>
      </p:grp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2309813" y="2609850"/>
            <a:ext cx="152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2371725" y="2381250"/>
            <a:ext cx="1295400" cy="4572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5562600" y="4308475"/>
            <a:ext cx="2682875" cy="1187450"/>
            <a:chOff x="3504" y="2714"/>
            <a:chExt cx="1690" cy="748"/>
          </a:xfrm>
        </p:grpSpPr>
        <p:grpSp>
          <p:nvGrpSpPr>
            <p:cNvPr id="53" name="Group 52"/>
            <p:cNvGrpSpPr>
              <a:grpSpLocks/>
            </p:cNvGrpSpPr>
            <p:nvPr/>
          </p:nvGrpSpPr>
          <p:grpSpPr bwMode="auto">
            <a:xfrm>
              <a:off x="3504" y="2832"/>
              <a:ext cx="664" cy="262"/>
              <a:chOff x="4325" y="883"/>
              <a:chExt cx="664" cy="262"/>
            </a:xfrm>
          </p:grpSpPr>
          <p:sp>
            <p:nvSpPr>
              <p:cNvPr id="55" name="Rectangle 53"/>
              <p:cNvSpPr>
                <a:spLocks noChangeArrowheads="1"/>
              </p:cNvSpPr>
              <p:nvPr/>
            </p:nvSpPr>
            <p:spPr bwMode="auto">
              <a:xfrm>
                <a:off x="4369" y="912"/>
                <a:ext cx="616" cy="19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Rectangle 54"/>
              <p:cNvSpPr>
                <a:spLocks noChangeArrowheads="1"/>
              </p:cNvSpPr>
              <p:nvPr/>
            </p:nvSpPr>
            <p:spPr bwMode="auto">
              <a:xfrm>
                <a:off x="4325" y="883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57" name="Line 55"/>
              <p:cNvSpPr>
                <a:spLocks noChangeShapeType="1"/>
              </p:cNvSpPr>
              <p:nvPr/>
            </p:nvSpPr>
            <p:spPr bwMode="auto">
              <a:xfrm>
                <a:off x="4365" y="10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Rectangle 56"/>
              <p:cNvSpPr>
                <a:spLocks noChangeArrowheads="1"/>
              </p:cNvSpPr>
              <p:nvPr/>
            </p:nvSpPr>
            <p:spPr bwMode="auto">
              <a:xfrm>
                <a:off x="4325" y="972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  <p:sp>
          <p:nvSpPr>
            <p:cNvPr id="54" name="Text Box 57"/>
            <p:cNvSpPr txBox="1">
              <a:spLocks noChangeArrowheads="1"/>
            </p:cNvSpPr>
            <p:nvPr/>
          </p:nvSpPr>
          <p:spPr bwMode="auto">
            <a:xfrm>
              <a:off x="3984" y="2714"/>
              <a:ext cx="1210" cy="7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 i="1">
                  <a:latin typeface="Times New Roman" charset="0"/>
                </a:rPr>
                <a:t>Check validity of capability</a:t>
              </a:r>
            </a:p>
          </p:txBody>
        </p:sp>
      </p:grpSp>
      <p:sp>
        <p:nvSpPr>
          <p:cNvPr id="59" name="Text Box 58"/>
          <p:cNvSpPr txBox="1">
            <a:spLocks noChangeArrowheads="1"/>
          </p:cNvSpPr>
          <p:nvPr/>
        </p:nvSpPr>
        <p:spPr bwMode="auto">
          <a:xfrm>
            <a:off x="5486400" y="2971800"/>
            <a:ext cx="906463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i="1">
                <a:solidFill>
                  <a:srgbClr val="00CC00"/>
                </a:solidFill>
                <a:latin typeface="Times New Roman" charset="0"/>
              </a:rPr>
              <a:t>OK!</a:t>
            </a:r>
          </a:p>
        </p:txBody>
      </p:sp>
      <p:sp>
        <p:nvSpPr>
          <p:cNvPr id="60" name="Line 59"/>
          <p:cNvSpPr>
            <a:spLocks noChangeShapeType="1"/>
          </p:cNvSpPr>
          <p:nvPr/>
        </p:nvSpPr>
        <p:spPr bwMode="auto">
          <a:xfrm>
            <a:off x="6324600" y="3352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9" grpId="0" autoUpdateAnimBg="0"/>
      <p:bldP spid="6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 Denying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581400" y="4800600"/>
            <a:ext cx="1905000" cy="1219200"/>
            <a:chOff x="2256" y="3024"/>
            <a:chExt cx="1200" cy="768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 flipV="1">
              <a:off x="2256" y="3024"/>
              <a:ext cx="120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 rot="-1920000">
              <a:off x="2675" y="3435"/>
              <a:ext cx="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write</a:t>
              </a: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429000" y="4343400"/>
            <a:ext cx="2438400" cy="1676400"/>
            <a:chOff x="2160" y="2880"/>
            <a:chExt cx="1536" cy="1056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160" y="2880"/>
              <a:ext cx="1536" cy="10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>
              <a:off x="2256" y="3264"/>
              <a:ext cx="1200" cy="672"/>
              <a:chOff x="2256" y="3120"/>
              <a:chExt cx="1200" cy="672"/>
            </a:xfrm>
          </p:grpSpPr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 flipH="1">
                <a:off x="2256" y="3120"/>
                <a:ext cx="120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 rot="-1680000">
                <a:off x="2342" y="3254"/>
                <a:ext cx="6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 i="1">
                    <a:latin typeface="Times New Roman" charset="0"/>
                  </a:rPr>
                  <a:t>denied</a:t>
                </a:r>
              </a:p>
            </p:txBody>
          </p:sp>
        </p:grpSp>
      </p:grpSp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279525" y="5775325"/>
            <a:ext cx="1311275" cy="457200"/>
            <a:chOff x="806" y="3638"/>
            <a:chExt cx="826" cy="288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806" y="3638"/>
              <a:ext cx="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write</a:t>
              </a: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1248" y="3792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768350" y="1500188"/>
            <a:ext cx="7835900" cy="5022850"/>
            <a:chOff x="484" y="945"/>
            <a:chExt cx="4936" cy="3164"/>
          </a:xfrm>
        </p:grpSpPr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484" y="2164"/>
              <a:ext cx="1096" cy="712"/>
              <a:chOff x="484" y="2164"/>
              <a:chExt cx="1096" cy="712"/>
            </a:xfrm>
          </p:grpSpPr>
          <p:sp>
            <p:nvSpPr>
              <p:cNvPr id="49" name="AutoShape 17"/>
              <p:cNvSpPr>
                <a:spLocks noChangeArrowheads="1"/>
              </p:cNvSpPr>
              <p:nvPr/>
            </p:nvSpPr>
            <p:spPr bwMode="auto">
              <a:xfrm>
                <a:off x="484" y="2164"/>
                <a:ext cx="1096" cy="712"/>
              </a:xfrm>
              <a:prstGeom prst="octagon">
                <a:avLst>
                  <a:gd name="adj" fmla="val 29282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18"/>
              <p:cNvSpPr>
                <a:spLocks noChangeArrowheads="1"/>
              </p:cNvSpPr>
              <p:nvPr/>
            </p:nvSpPr>
            <p:spPr bwMode="auto">
              <a:xfrm>
                <a:off x="662" y="2361"/>
                <a:ext cx="7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Times New Roman" charset="0"/>
                  </a:rPr>
                  <a:t>User B</a:t>
                </a:r>
              </a:p>
            </p:txBody>
          </p:sp>
        </p:grp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484" y="3220"/>
              <a:ext cx="1096" cy="712"/>
              <a:chOff x="484" y="3220"/>
              <a:chExt cx="1096" cy="712"/>
            </a:xfrm>
          </p:grpSpPr>
          <p:sp>
            <p:nvSpPr>
              <p:cNvPr id="47" name="AutoShape 20"/>
              <p:cNvSpPr>
                <a:spLocks noChangeArrowheads="1"/>
              </p:cNvSpPr>
              <p:nvPr/>
            </p:nvSpPr>
            <p:spPr bwMode="auto">
              <a:xfrm>
                <a:off x="484" y="3220"/>
                <a:ext cx="1096" cy="712"/>
              </a:xfrm>
              <a:prstGeom prst="octagon">
                <a:avLst>
                  <a:gd name="adj" fmla="val 29282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Rectangle 21"/>
              <p:cNvSpPr>
                <a:spLocks noChangeArrowheads="1"/>
              </p:cNvSpPr>
              <p:nvPr/>
            </p:nvSpPr>
            <p:spPr bwMode="auto">
              <a:xfrm>
                <a:off x="662" y="3417"/>
                <a:ext cx="7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Times New Roman" charset="0"/>
                  </a:rPr>
                  <a:t>User C</a:t>
                </a:r>
              </a:p>
            </p:txBody>
          </p:sp>
        </p:grp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1632" y="960"/>
              <a:ext cx="0" cy="30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" name="Group 23"/>
            <p:cNvGrpSpPr>
              <a:grpSpLocks/>
            </p:cNvGrpSpPr>
            <p:nvPr/>
          </p:nvGrpSpPr>
          <p:grpSpPr bwMode="auto">
            <a:xfrm>
              <a:off x="1602" y="3057"/>
              <a:ext cx="804" cy="1028"/>
              <a:chOff x="1602" y="3057"/>
              <a:chExt cx="804" cy="1028"/>
            </a:xfrm>
          </p:grpSpPr>
          <p:sp>
            <p:nvSpPr>
              <p:cNvPr id="45" name="Rectangle 24"/>
              <p:cNvSpPr>
                <a:spLocks noChangeArrowheads="1"/>
              </p:cNvSpPr>
              <p:nvPr/>
            </p:nvSpPr>
            <p:spPr bwMode="auto">
              <a:xfrm>
                <a:off x="1636" y="3421"/>
                <a:ext cx="616" cy="6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Rectangle 25"/>
              <p:cNvSpPr>
                <a:spLocks noChangeArrowheads="1"/>
              </p:cNvSpPr>
              <p:nvPr/>
            </p:nvSpPr>
            <p:spPr bwMode="auto">
              <a:xfrm>
                <a:off x="1602" y="3057"/>
                <a:ext cx="80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800">
                    <a:latin typeface="Times New Roman" charset="0"/>
                  </a:rPr>
                  <a:t>Capabilities</a:t>
                </a:r>
              </a:p>
              <a:p>
                <a:pPr algn="ctr"/>
                <a:r>
                  <a:rPr lang="en-US" sz="1800">
                    <a:latin typeface="Times New Roman" charset="0"/>
                  </a:rPr>
                  <a:t>for C</a:t>
                </a:r>
              </a:p>
            </p:txBody>
          </p:sp>
        </p:grpSp>
        <p:grpSp>
          <p:nvGrpSpPr>
            <p:cNvPr id="21" name="Group 26"/>
            <p:cNvGrpSpPr>
              <a:grpSpLocks/>
            </p:cNvGrpSpPr>
            <p:nvPr/>
          </p:nvGrpSpPr>
          <p:grpSpPr bwMode="auto">
            <a:xfrm>
              <a:off x="1592" y="945"/>
              <a:ext cx="814" cy="1037"/>
              <a:chOff x="1592" y="945"/>
              <a:chExt cx="814" cy="1037"/>
            </a:xfrm>
          </p:grpSpPr>
          <p:sp>
            <p:nvSpPr>
              <p:cNvPr id="38" name="Rectangle 27"/>
              <p:cNvSpPr>
                <a:spLocks noChangeArrowheads="1"/>
              </p:cNvSpPr>
              <p:nvPr/>
            </p:nvSpPr>
            <p:spPr bwMode="auto">
              <a:xfrm>
                <a:off x="1636" y="1318"/>
                <a:ext cx="616" cy="6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Rectangle 28"/>
              <p:cNvSpPr>
                <a:spLocks noChangeArrowheads="1"/>
              </p:cNvSpPr>
              <p:nvPr/>
            </p:nvSpPr>
            <p:spPr bwMode="auto">
              <a:xfrm>
                <a:off x="1602" y="945"/>
                <a:ext cx="80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800">
                    <a:latin typeface="Times New Roman" charset="0"/>
                  </a:rPr>
                  <a:t>Capabilities</a:t>
                </a:r>
              </a:p>
              <a:p>
                <a:pPr algn="ctr"/>
                <a:r>
                  <a:rPr lang="en-US" sz="1800">
                    <a:latin typeface="Times New Roman" charset="0"/>
                  </a:rPr>
                  <a:t>for A</a:t>
                </a:r>
              </a:p>
            </p:txBody>
          </p:sp>
          <p:grpSp>
            <p:nvGrpSpPr>
              <p:cNvPr id="40" name="Group 29"/>
              <p:cNvGrpSpPr>
                <a:grpSpLocks/>
              </p:cNvGrpSpPr>
              <p:nvPr/>
            </p:nvGrpSpPr>
            <p:grpSpPr bwMode="auto">
              <a:xfrm>
                <a:off x="1592" y="1511"/>
                <a:ext cx="664" cy="269"/>
                <a:chOff x="1592" y="1511"/>
                <a:chExt cx="664" cy="269"/>
              </a:xfrm>
            </p:grpSpPr>
            <p:sp>
              <p:nvSpPr>
                <p:cNvPr id="41" name="Rectangle 30"/>
                <p:cNvSpPr>
                  <a:spLocks noChangeArrowheads="1"/>
                </p:cNvSpPr>
                <p:nvPr/>
              </p:nvSpPr>
              <p:spPr bwMode="auto">
                <a:xfrm>
                  <a:off x="1636" y="1540"/>
                  <a:ext cx="616" cy="1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Rectangle 31"/>
                <p:cNvSpPr>
                  <a:spLocks noChangeArrowheads="1"/>
                </p:cNvSpPr>
                <p:nvPr/>
              </p:nvSpPr>
              <p:spPr bwMode="auto">
                <a:xfrm>
                  <a:off x="1592" y="1511"/>
                  <a:ext cx="35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File X</a:t>
                  </a:r>
                </a:p>
              </p:txBody>
            </p:sp>
            <p:sp>
              <p:nvSpPr>
                <p:cNvPr id="43" name="Line 32"/>
                <p:cNvSpPr>
                  <a:spLocks noChangeShapeType="1"/>
                </p:cNvSpPr>
                <p:nvPr/>
              </p:nvSpPr>
              <p:spPr bwMode="auto">
                <a:xfrm>
                  <a:off x="1632" y="1644"/>
                  <a:ext cx="6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 type="none" w="sm" len="sm"/>
                  <a:tailEnd type="none" w="sm" len="sm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Rectangle 33"/>
                <p:cNvSpPr>
                  <a:spLocks noChangeArrowheads="1"/>
                </p:cNvSpPr>
                <p:nvPr/>
              </p:nvSpPr>
              <p:spPr bwMode="auto">
                <a:xfrm>
                  <a:off x="1592" y="1607"/>
                  <a:ext cx="580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Read, Write</a:t>
                  </a:r>
                </a:p>
              </p:txBody>
            </p:sp>
          </p:grpSp>
        </p:grpSp>
        <p:grpSp>
          <p:nvGrpSpPr>
            <p:cNvPr id="22" name="Group 34"/>
            <p:cNvGrpSpPr>
              <a:grpSpLocks/>
            </p:cNvGrpSpPr>
            <p:nvPr/>
          </p:nvGrpSpPr>
          <p:grpSpPr bwMode="auto">
            <a:xfrm>
              <a:off x="1592" y="2001"/>
              <a:ext cx="814" cy="1043"/>
              <a:chOff x="1592" y="2001"/>
              <a:chExt cx="814" cy="1043"/>
            </a:xfrm>
          </p:grpSpPr>
          <p:sp>
            <p:nvSpPr>
              <p:cNvPr id="31" name="Rectangle 35"/>
              <p:cNvSpPr>
                <a:spLocks noChangeArrowheads="1"/>
              </p:cNvSpPr>
              <p:nvPr/>
            </p:nvSpPr>
            <p:spPr bwMode="auto">
              <a:xfrm>
                <a:off x="1636" y="2380"/>
                <a:ext cx="616" cy="6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Rectangle 36"/>
              <p:cNvSpPr>
                <a:spLocks noChangeArrowheads="1"/>
              </p:cNvSpPr>
              <p:nvPr/>
            </p:nvSpPr>
            <p:spPr bwMode="auto">
              <a:xfrm>
                <a:off x="1602" y="2001"/>
                <a:ext cx="80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800">
                    <a:latin typeface="Times New Roman" charset="0"/>
                  </a:rPr>
                  <a:t>Capabilities</a:t>
                </a:r>
              </a:p>
              <a:p>
                <a:pPr algn="ctr"/>
                <a:r>
                  <a:rPr lang="en-US" sz="1800">
                    <a:latin typeface="Times New Roman" charset="0"/>
                  </a:rPr>
                  <a:t>for B</a:t>
                </a:r>
              </a:p>
            </p:txBody>
          </p:sp>
          <p:grpSp>
            <p:nvGrpSpPr>
              <p:cNvPr id="33" name="Group 37"/>
              <p:cNvGrpSpPr>
                <a:grpSpLocks/>
              </p:cNvGrpSpPr>
              <p:nvPr/>
            </p:nvGrpSpPr>
            <p:grpSpPr bwMode="auto">
              <a:xfrm>
                <a:off x="1592" y="2711"/>
                <a:ext cx="664" cy="269"/>
                <a:chOff x="1592" y="2711"/>
                <a:chExt cx="664" cy="269"/>
              </a:xfrm>
            </p:grpSpPr>
            <p:sp>
              <p:nvSpPr>
                <p:cNvPr id="34" name="Rectangle 38"/>
                <p:cNvSpPr>
                  <a:spLocks noChangeArrowheads="1"/>
                </p:cNvSpPr>
                <p:nvPr/>
              </p:nvSpPr>
              <p:spPr bwMode="auto">
                <a:xfrm>
                  <a:off x="1636" y="2740"/>
                  <a:ext cx="616" cy="1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39"/>
                <p:cNvSpPr>
                  <a:spLocks noChangeArrowheads="1"/>
                </p:cNvSpPr>
                <p:nvPr/>
              </p:nvSpPr>
              <p:spPr bwMode="auto">
                <a:xfrm>
                  <a:off x="1592" y="2711"/>
                  <a:ext cx="35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File X</a:t>
                  </a:r>
                </a:p>
              </p:txBody>
            </p:sp>
            <p:sp>
              <p:nvSpPr>
                <p:cNvPr id="36" name="Line 40"/>
                <p:cNvSpPr>
                  <a:spLocks noChangeShapeType="1"/>
                </p:cNvSpPr>
                <p:nvPr/>
              </p:nvSpPr>
              <p:spPr bwMode="auto">
                <a:xfrm>
                  <a:off x="1632" y="2844"/>
                  <a:ext cx="6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 type="none" w="sm" len="sm"/>
                  <a:tailEnd type="none" w="sm" len="sm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Rectangle 41"/>
                <p:cNvSpPr>
                  <a:spLocks noChangeArrowheads="1"/>
                </p:cNvSpPr>
                <p:nvPr/>
              </p:nvSpPr>
              <p:spPr bwMode="auto">
                <a:xfrm>
                  <a:off x="1592" y="2807"/>
                  <a:ext cx="313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Read</a:t>
                  </a:r>
                </a:p>
              </p:txBody>
            </p:sp>
          </p:grpSp>
        </p:grpSp>
        <p:grpSp>
          <p:nvGrpSpPr>
            <p:cNvPr id="23" name="Group 42"/>
            <p:cNvGrpSpPr>
              <a:grpSpLocks/>
            </p:cNvGrpSpPr>
            <p:nvPr/>
          </p:nvGrpSpPr>
          <p:grpSpPr bwMode="auto">
            <a:xfrm>
              <a:off x="4228" y="1924"/>
              <a:ext cx="1192" cy="808"/>
              <a:chOff x="4228" y="1924"/>
              <a:chExt cx="1192" cy="808"/>
            </a:xfrm>
          </p:grpSpPr>
          <p:sp>
            <p:nvSpPr>
              <p:cNvPr id="29" name="AutoShape 43"/>
              <p:cNvSpPr>
                <a:spLocks noChangeArrowheads="1"/>
              </p:cNvSpPr>
              <p:nvPr/>
            </p:nvSpPr>
            <p:spPr bwMode="auto">
              <a:xfrm>
                <a:off x="4228" y="1924"/>
                <a:ext cx="1192" cy="808"/>
              </a:xfrm>
              <a:prstGeom prst="roundRect">
                <a:avLst>
                  <a:gd name="adj" fmla="val 12495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Rectangle 44"/>
              <p:cNvSpPr>
                <a:spLocks noChangeArrowheads="1"/>
              </p:cNvSpPr>
              <p:nvPr/>
            </p:nvSpPr>
            <p:spPr bwMode="auto">
              <a:xfrm>
                <a:off x="4583" y="2025"/>
                <a:ext cx="464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>
                    <a:latin typeface="Times New Roman" charset="0"/>
                  </a:rPr>
                  <a:t>File</a:t>
                </a:r>
              </a:p>
              <a:p>
                <a:pPr algn="ctr"/>
                <a:r>
                  <a:rPr lang="en-US">
                    <a:latin typeface="Times New Roman" charset="0"/>
                  </a:rPr>
                  <a:t>X</a:t>
                </a:r>
              </a:p>
            </p:txBody>
          </p:sp>
        </p:grpSp>
        <p:grpSp>
          <p:nvGrpSpPr>
            <p:cNvPr id="24" name="Group 45"/>
            <p:cNvGrpSpPr>
              <a:grpSpLocks/>
            </p:cNvGrpSpPr>
            <p:nvPr/>
          </p:nvGrpSpPr>
          <p:grpSpPr bwMode="auto">
            <a:xfrm>
              <a:off x="484" y="1108"/>
              <a:ext cx="1096" cy="712"/>
              <a:chOff x="484" y="1108"/>
              <a:chExt cx="1096" cy="712"/>
            </a:xfrm>
          </p:grpSpPr>
          <p:sp>
            <p:nvSpPr>
              <p:cNvPr id="27" name="AutoShape 46"/>
              <p:cNvSpPr>
                <a:spLocks noChangeArrowheads="1"/>
              </p:cNvSpPr>
              <p:nvPr/>
            </p:nvSpPr>
            <p:spPr bwMode="auto">
              <a:xfrm>
                <a:off x="484" y="1108"/>
                <a:ext cx="1096" cy="712"/>
              </a:xfrm>
              <a:prstGeom prst="octagon">
                <a:avLst>
                  <a:gd name="adj" fmla="val 29282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Rectangle 47"/>
              <p:cNvSpPr>
                <a:spLocks noChangeArrowheads="1"/>
              </p:cNvSpPr>
              <p:nvPr/>
            </p:nvSpPr>
            <p:spPr bwMode="auto">
              <a:xfrm>
                <a:off x="662" y="1305"/>
                <a:ext cx="75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Times New Roman" charset="0"/>
                  </a:rPr>
                  <a:t>User A</a:t>
                </a:r>
              </a:p>
            </p:txBody>
          </p:sp>
        </p:grpSp>
        <p:sp>
          <p:nvSpPr>
            <p:cNvPr id="25" name="Rectangle 48"/>
            <p:cNvSpPr>
              <a:spLocks noChangeArrowheads="1"/>
            </p:cNvSpPr>
            <p:nvPr/>
          </p:nvSpPr>
          <p:spPr bwMode="auto">
            <a:xfrm>
              <a:off x="3460" y="1348"/>
              <a:ext cx="520" cy="21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49"/>
            <p:cNvSpPr>
              <a:spLocks noChangeArrowheads="1"/>
            </p:cNvSpPr>
            <p:nvPr/>
          </p:nvSpPr>
          <p:spPr bwMode="auto">
            <a:xfrm>
              <a:off x="3206" y="3513"/>
              <a:ext cx="1049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Times New Roman" charset="0"/>
                </a:rPr>
                <a:t>Capability</a:t>
              </a:r>
            </a:p>
            <a:p>
              <a:pPr algn="ctr"/>
              <a:r>
                <a:rPr lang="en-US">
                  <a:latin typeface="Times New Roman" charset="0"/>
                </a:rPr>
                <a:t>Checking</a:t>
              </a:r>
            </a:p>
          </p:txBody>
        </p:sp>
      </p:grpSp>
      <p:sp>
        <p:nvSpPr>
          <p:cNvPr id="51" name="Text Box 52"/>
          <p:cNvSpPr txBox="1">
            <a:spLocks noChangeArrowheads="1"/>
          </p:cNvSpPr>
          <p:nvPr/>
        </p:nvSpPr>
        <p:spPr bwMode="auto">
          <a:xfrm>
            <a:off x="6324600" y="4308475"/>
            <a:ext cx="1920875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i="1">
                <a:latin typeface="Times New Roman" charset="0"/>
              </a:rPr>
              <a:t>Check validity of capability</a:t>
            </a:r>
          </a:p>
        </p:txBody>
      </p:sp>
      <p:sp>
        <p:nvSpPr>
          <p:cNvPr id="52" name="Text Box 53"/>
          <p:cNvSpPr txBox="1">
            <a:spLocks noChangeArrowheads="1"/>
          </p:cNvSpPr>
          <p:nvPr/>
        </p:nvSpPr>
        <p:spPr bwMode="auto">
          <a:xfrm>
            <a:off x="4724400" y="2636838"/>
            <a:ext cx="1905000" cy="155416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 i="1">
                <a:solidFill>
                  <a:srgbClr val="FF0000"/>
                </a:solidFill>
                <a:latin typeface="Times New Roman" charset="0"/>
              </a:rPr>
              <a:t>No Capability Provided!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utoUpdateAnimBg="0"/>
      <p:bldP spid="5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Complete mediation</a:t>
            </a:r>
          </a:p>
          <a:p>
            <a:r>
              <a:rPr lang="en-US" sz="3600" dirty="0" smtClean="0">
                <a:cs typeface="ＭＳ Ｐゴシック" charset="-128"/>
              </a:rPr>
              <a:t>Least privilege</a:t>
            </a:r>
          </a:p>
          <a:p>
            <a:r>
              <a:rPr lang="en-US" sz="3600" dirty="0" smtClean="0">
                <a:cs typeface="ＭＳ Ｐゴシック" charset="-128"/>
              </a:rPr>
              <a:t>Useful in a networked environment</a:t>
            </a:r>
          </a:p>
          <a:p>
            <a:r>
              <a:rPr lang="en-US" sz="3600" dirty="0" smtClean="0">
                <a:cs typeface="ＭＳ Ｐゴシック" charset="-128"/>
              </a:rPr>
              <a:t>Scalability</a:t>
            </a:r>
          </a:p>
          <a:p>
            <a:r>
              <a:rPr lang="en-US" sz="3600" dirty="0" smtClean="0">
                <a:cs typeface="ＭＳ Ｐゴシック" charset="-128"/>
              </a:rPr>
              <a:t>Cost and usability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dirty="0" smtClean="0"/>
              <a:t>Capabilities are essentially a data structure</a:t>
            </a:r>
          </a:p>
          <a:p>
            <a:pPr lvl="1"/>
            <a:r>
              <a:rPr lang="en-US" dirty="0" smtClean="0"/>
              <a:t>Ultimately, just a collection of bits</a:t>
            </a:r>
          </a:p>
          <a:p>
            <a:r>
              <a:rPr lang="en-US" dirty="0" smtClean="0"/>
              <a:t>Merely possessing the capability grants access</a:t>
            </a:r>
          </a:p>
          <a:p>
            <a:pPr lvl="1"/>
            <a:r>
              <a:rPr lang="en-US" dirty="0" smtClean="0"/>
              <a:t>So they must not be forgeable</a:t>
            </a:r>
          </a:p>
          <a:p>
            <a:r>
              <a:rPr lang="en-US" dirty="0" smtClean="0"/>
              <a:t>How do we ensure </a:t>
            </a:r>
            <a:r>
              <a:rPr lang="en-US" dirty="0" err="1" smtClean="0"/>
              <a:t>unforgeability</a:t>
            </a:r>
            <a:r>
              <a:rPr lang="en-US" dirty="0" smtClean="0"/>
              <a:t> for a collection of bits?</a:t>
            </a:r>
          </a:p>
          <a:p>
            <a:r>
              <a:rPr lang="en-US" dirty="0" smtClean="0"/>
              <a:t>One solution:</a:t>
            </a:r>
          </a:p>
          <a:p>
            <a:pPr lvl="1"/>
            <a:r>
              <a:rPr lang="en-US" dirty="0" smtClean="0"/>
              <a:t>Don’t let the user/process have them</a:t>
            </a:r>
          </a:p>
          <a:p>
            <a:pPr lvl="1"/>
            <a:r>
              <a:rPr lang="en-US" dirty="0" smtClean="0"/>
              <a:t>Store them in the operating system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2"/>
          <p:cNvGrpSpPr>
            <a:grpSpLocks/>
          </p:cNvGrpSpPr>
          <p:nvPr/>
        </p:nvGrpSpPr>
        <p:grpSpPr bwMode="auto">
          <a:xfrm rot="5400000">
            <a:off x="3530096" y="3326480"/>
            <a:ext cx="1738313" cy="1295400"/>
            <a:chOff x="2544" y="2064"/>
            <a:chExt cx="1095" cy="816"/>
          </a:xfrm>
        </p:grpSpPr>
        <p:grpSp>
          <p:nvGrpSpPr>
            <p:cNvPr id="97" name="Group 3"/>
            <p:cNvGrpSpPr>
              <a:grpSpLocks/>
            </p:cNvGrpSpPr>
            <p:nvPr/>
          </p:nvGrpSpPr>
          <p:grpSpPr bwMode="auto">
            <a:xfrm>
              <a:off x="2544" y="2064"/>
              <a:ext cx="1095" cy="816"/>
              <a:chOff x="960" y="240"/>
              <a:chExt cx="1095" cy="816"/>
            </a:xfrm>
          </p:grpSpPr>
          <p:sp>
            <p:nvSpPr>
              <p:cNvPr id="99" name="Oval 4"/>
              <p:cNvSpPr>
                <a:spLocks noChangeArrowheads="1"/>
              </p:cNvSpPr>
              <p:nvPr/>
            </p:nvSpPr>
            <p:spPr bwMode="auto">
              <a:xfrm rot="-1779725">
                <a:off x="1530" y="869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Oval 5"/>
              <p:cNvSpPr>
                <a:spLocks noChangeArrowheads="1"/>
              </p:cNvSpPr>
              <p:nvPr/>
            </p:nvSpPr>
            <p:spPr bwMode="auto">
              <a:xfrm rot="-1779725">
                <a:off x="1203" y="243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Oval 6"/>
              <p:cNvSpPr>
                <a:spLocks noChangeArrowheads="1"/>
              </p:cNvSpPr>
              <p:nvPr/>
            </p:nvSpPr>
            <p:spPr bwMode="auto">
              <a:xfrm rot="-1779725">
                <a:off x="1004" y="426"/>
                <a:ext cx="97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7"/>
              <p:cNvSpPr>
                <a:spLocks noChangeArrowheads="1"/>
              </p:cNvSpPr>
              <p:nvPr/>
            </p:nvSpPr>
            <p:spPr bwMode="auto">
              <a:xfrm rot="-1779725">
                <a:off x="1152" y="858"/>
                <a:ext cx="98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8"/>
              <p:cNvSpPr>
                <a:spLocks noChangeArrowheads="1"/>
              </p:cNvSpPr>
              <p:nvPr/>
            </p:nvSpPr>
            <p:spPr bwMode="auto">
              <a:xfrm rot="-1779725">
                <a:off x="1021" y="70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Oval 9"/>
              <p:cNvSpPr>
                <a:spLocks noChangeArrowheads="1"/>
              </p:cNvSpPr>
              <p:nvPr/>
            </p:nvSpPr>
            <p:spPr bwMode="auto">
              <a:xfrm rot="-1779725">
                <a:off x="1087" y="31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Oval 10"/>
              <p:cNvSpPr>
                <a:spLocks noChangeArrowheads="1"/>
              </p:cNvSpPr>
              <p:nvPr/>
            </p:nvSpPr>
            <p:spPr bwMode="auto">
              <a:xfrm rot="-1779725">
                <a:off x="1891" y="601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Oval 11"/>
              <p:cNvSpPr>
                <a:spLocks noChangeArrowheads="1"/>
              </p:cNvSpPr>
              <p:nvPr/>
            </p:nvSpPr>
            <p:spPr bwMode="auto">
              <a:xfrm rot="-1779725">
                <a:off x="1791" y="707"/>
                <a:ext cx="165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2"/>
              <p:cNvSpPr>
                <a:spLocks noChangeArrowheads="1"/>
              </p:cNvSpPr>
              <p:nvPr/>
            </p:nvSpPr>
            <p:spPr bwMode="auto">
              <a:xfrm rot="-1779725">
                <a:off x="960" y="495"/>
                <a:ext cx="298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3"/>
              <p:cNvSpPr>
                <a:spLocks noChangeArrowheads="1"/>
              </p:cNvSpPr>
              <p:nvPr/>
            </p:nvSpPr>
            <p:spPr bwMode="auto">
              <a:xfrm rot="-1779725">
                <a:off x="1133" y="414"/>
                <a:ext cx="566" cy="64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14"/>
              <p:cNvSpPr>
                <a:spLocks/>
              </p:cNvSpPr>
              <p:nvPr/>
            </p:nvSpPr>
            <p:spPr bwMode="auto">
              <a:xfrm rot="-1779725">
                <a:off x="1073" y="642"/>
                <a:ext cx="117" cy="171"/>
              </a:xfrm>
              <a:custGeom>
                <a:avLst/>
                <a:gdLst>
                  <a:gd name="T0" fmla="*/ 10 w 248"/>
                  <a:gd name="T1" fmla="*/ 0 h 320"/>
                  <a:gd name="T2" fmla="*/ 0 w 248"/>
                  <a:gd name="T3" fmla="*/ 23 h 320"/>
                  <a:gd name="T4" fmla="*/ 5 w 248"/>
                  <a:gd name="T5" fmla="*/ 26 h 320"/>
                  <a:gd name="T6" fmla="*/ 12 w 248"/>
                  <a:gd name="T7" fmla="*/ 2 h 320"/>
                  <a:gd name="T8" fmla="*/ 10 w 24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320"/>
                  <a:gd name="T17" fmla="*/ 248 w 24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320">
                    <a:moveTo>
                      <a:pt x="212" y="0"/>
                    </a:moveTo>
                    <a:lnTo>
                      <a:pt x="0" y="280"/>
                    </a:lnTo>
                    <a:lnTo>
                      <a:pt x="105" y="320"/>
                    </a:lnTo>
                    <a:lnTo>
                      <a:pt x="248" y="28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Oval 15"/>
              <p:cNvSpPr>
                <a:spLocks noChangeArrowheads="1"/>
              </p:cNvSpPr>
              <p:nvPr/>
            </p:nvSpPr>
            <p:spPr bwMode="auto">
              <a:xfrm rot="-1779725">
                <a:off x="1342" y="372"/>
                <a:ext cx="566" cy="64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Oval 16"/>
              <p:cNvSpPr>
                <a:spLocks noChangeArrowheads="1"/>
              </p:cNvSpPr>
              <p:nvPr/>
            </p:nvSpPr>
            <p:spPr bwMode="auto">
              <a:xfrm rot="-1779725">
                <a:off x="1759" y="32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Oval 17"/>
              <p:cNvSpPr>
                <a:spLocks noChangeArrowheads="1"/>
              </p:cNvSpPr>
              <p:nvPr/>
            </p:nvSpPr>
            <p:spPr bwMode="auto">
              <a:xfrm rot="-1779725">
                <a:off x="1843" y="682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Oval 18"/>
              <p:cNvSpPr>
                <a:spLocks noChangeArrowheads="1"/>
              </p:cNvSpPr>
              <p:nvPr/>
            </p:nvSpPr>
            <p:spPr bwMode="auto">
              <a:xfrm rot="-1779725">
                <a:off x="1654" y="319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Oval 19"/>
              <p:cNvSpPr>
                <a:spLocks noChangeArrowheads="1"/>
              </p:cNvSpPr>
              <p:nvPr/>
            </p:nvSpPr>
            <p:spPr bwMode="auto">
              <a:xfrm rot="-1779725">
                <a:off x="1799" y="47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Oval 20"/>
              <p:cNvSpPr>
                <a:spLocks noChangeArrowheads="1"/>
              </p:cNvSpPr>
              <p:nvPr/>
            </p:nvSpPr>
            <p:spPr bwMode="auto">
              <a:xfrm rot="-1779725">
                <a:off x="1071" y="33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Oval 21"/>
              <p:cNvSpPr>
                <a:spLocks noChangeArrowheads="1"/>
              </p:cNvSpPr>
              <p:nvPr/>
            </p:nvSpPr>
            <p:spPr bwMode="auto">
              <a:xfrm rot="-1779725">
                <a:off x="1367" y="241"/>
                <a:ext cx="299" cy="33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Oval 22"/>
              <p:cNvSpPr>
                <a:spLocks noChangeArrowheads="1"/>
              </p:cNvSpPr>
              <p:nvPr/>
            </p:nvSpPr>
            <p:spPr bwMode="auto">
              <a:xfrm rot="-1779725">
                <a:off x="1216" y="24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Oval 23"/>
              <p:cNvSpPr>
                <a:spLocks noChangeArrowheads="1"/>
              </p:cNvSpPr>
              <p:nvPr/>
            </p:nvSpPr>
            <p:spPr bwMode="auto">
              <a:xfrm rot="-1779725">
                <a:off x="1318" y="665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24"/>
              <p:cNvSpPr>
                <a:spLocks/>
              </p:cNvSpPr>
              <p:nvPr/>
            </p:nvSpPr>
            <p:spPr bwMode="auto">
              <a:xfrm rot="-1779725">
                <a:off x="1160" y="240"/>
                <a:ext cx="746" cy="727"/>
              </a:xfrm>
              <a:custGeom>
                <a:avLst/>
                <a:gdLst>
                  <a:gd name="T0" fmla="*/ 18 w 1582"/>
                  <a:gd name="T1" fmla="*/ 0 h 1363"/>
                  <a:gd name="T2" fmla="*/ 33 w 1582"/>
                  <a:gd name="T3" fmla="*/ 14 h 1363"/>
                  <a:gd name="T4" fmla="*/ 50 w 1582"/>
                  <a:gd name="T5" fmla="*/ 10 h 1363"/>
                  <a:gd name="T6" fmla="*/ 61 w 1582"/>
                  <a:gd name="T7" fmla="*/ 37 h 1363"/>
                  <a:gd name="T8" fmla="*/ 64 w 1582"/>
                  <a:gd name="T9" fmla="*/ 39 h 1363"/>
                  <a:gd name="T10" fmla="*/ 71 w 1582"/>
                  <a:gd name="T11" fmla="*/ 47 h 1363"/>
                  <a:gd name="T12" fmla="*/ 73 w 1582"/>
                  <a:gd name="T13" fmla="*/ 54 h 1363"/>
                  <a:gd name="T14" fmla="*/ 78 w 1582"/>
                  <a:gd name="T15" fmla="*/ 66 h 1363"/>
                  <a:gd name="T16" fmla="*/ 77 w 1582"/>
                  <a:gd name="T17" fmla="*/ 70 h 1363"/>
                  <a:gd name="T18" fmla="*/ 66 w 1582"/>
                  <a:gd name="T19" fmla="*/ 106 h 1363"/>
                  <a:gd name="T20" fmla="*/ 57 w 1582"/>
                  <a:gd name="T21" fmla="*/ 110 h 1363"/>
                  <a:gd name="T22" fmla="*/ 30 w 1582"/>
                  <a:gd name="T23" fmla="*/ 106 h 1363"/>
                  <a:gd name="T24" fmla="*/ 28 w 1582"/>
                  <a:gd name="T25" fmla="*/ 101 h 1363"/>
                  <a:gd name="T26" fmla="*/ 10 w 1582"/>
                  <a:gd name="T27" fmla="*/ 94 h 1363"/>
                  <a:gd name="T28" fmla="*/ 7 w 1582"/>
                  <a:gd name="T29" fmla="*/ 97 h 1363"/>
                  <a:gd name="T30" fmla="*/ 0 w 1582"/>
                  <a:gd name="T31" fmla="*/ 37 h 1363"/>
                  <a:gd name="T32" fmla="*/ 18 w 1582"/>
                  <a:gd name="T33" fmla="*/ 0 h 13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82"/>
                  <a:gd name="T52" fmla="*/ 0 h 1363"/>
                  <a:gd name="T53" fmla="*/ 1582 w 1582"/>
                  <a:gd name="T54" fmla="*/ 1363 h 13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82" h="1363">
                    <a:moveTo>
                      <a:pt x="373" y="0"/>
                    </a:moveTo>
                    <a:lnTo>
                      <a:pt x="660" y="169"/>
                    </a:lnTo>
                    <a:lnTo>
                      <a:pt x="1006" y="125"/>
                    </a:lnTo>
                    <a:lnTo>
                      <a:pt x="1227" y="453"/>
                    </a:lnTo>
                    <a:lnTo>
                      <a:pt x="1285" y="479"/>
                    </a:lnTo>
                    <a:lnTo>
                      <a:pt x="1440" y="582"/>
                    </a:lnTo>
                    <a:lnTo>
                      <a:pt x="1480" y="666"/>
                    </a:lnTo>
                    <a:lnTo>
                      <a:pt x="1582" y="817"/>
                    </a:lnTo>
                    <a:lnTo>
                      <a:pt x="1565" y="866"/>
                    </a:lnTo>
                    <a:lnTo>
                      <a:pt x="1325" y="1310"/>
                    </a:lnTo>
                    <a:lnTo>
                      <a:pt x="1157" y="1363"/>
                    </a:lnTo>
                    <a:lnTo>
                      <a:pt x="607" y="1314"/>
                    </a:lnTo>
                    <a:lnTo>
                      <a:pt x="567" y="1243"/>
                    </a:lnTo>
                    <a:lnTo>
                      <a:pt x="204" y="1163"/>
                    </a:lnTo>
                    <a:lnTo>
                      <a:pt x="137" y="1194"/>
                    </a:lnTo>
                    <a:lnTo>
                      <a:pt x="0" y="461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Text Box 25"/>
            <p:cNvSpPr txBox="1">
              <a:spLocks noChangeArrowheads="1"/>
            </p:cNvSpPr>
            <p:nvPr/>
          </p:nvSpPr>
          <p:spPr bwMode="auto">
            <a:xfrm>
              <a:off x="2688" y="2313"/>
              <a:ext cx="116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2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 and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768350" y="3435350"/>
            <a:ext cx="1739900" cy="1130300"/>
          </a:xfrm>
          <a:prstGeom prst="octagon">
            <a:avLst>
              <a:gd name="adj" fmla="val 2928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8200" y="3748088"/>
            <a:ext cx="1576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Subject B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768350" y="5111750"/>
            <a:ext cx="1739900" cy="1130300"/>
          </a:xfrm>
          <a:prstGeom prst="octagon">
            <a:avLst>
              <a:gd name="adj" fmla="val 2928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87400" y="5424488"/>
            <a:ext cx="1576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Subject C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2543175" y="4852988"/>
            <a:ext cx="1276350" cy="1631950"/>
            <a:chOff x="1602" y="3057"/>
            <a:chExt cx="804" cy="1028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636" y="3421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602" y="3057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C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527300" y="3176588"/>
            <a:ext cx="1292225" cy="1655762"/>
            <a:chOff x="1592" y="2001"/>
            <a:chExt cx="814" cy="1043"/>
          </a:xfrm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636" y="2380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602" y="2001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B</a:t>
              </a:r>
            </a:p>
          </p:txBody>
        </p:sp>
        <p:grpSp>
          <p:nvGrpSpPr>
            <p:cNvPr id="15" name="Group 14"/>
            <p:cNvGrpSpPr>
              <a:grpSpLocks/>
            </p:cNvGrpSpPr>
            <p:nvPr/>
          </p:nvGrpSpPr>
          <p:grpSpPr bwMode="auto">
            <a:xfrm>
              <a:off x="1592" y="2711"/>
              <a:ext cx="664" cy="269"/>
              <a:chOff x="1592" y="2711"/>
              <a:chExt cx="664" cy="269"/>
            </a:xfrm>
          </p:grpSpPr>
          <p:sp>
            <p:nvSpPr>
              <p:cNvPr id="16" name="Rectangle 15"/>
              <p:cNvSpPr>
                <a:spLocks noChangeArrowheads="1"/>
              </p:cNvSpPr>
              <p:nvPr/>
            </p:nvSpPr>
            <p:spPr bwMode="auto">
              <a:xfrm>
                <a:off x="1636" y="27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1592" y="27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>
                <a:off x="1632" y="28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1592" y="2807"/>
                <a:ext cx="31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</a:t>
                </a:r>
              </a:p>
            </p:txBody>
          </p:sp>
        </p:grp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2527300" y="1500188"/>
            <a:ext cx="1292225" cy="1646237"/>
            <a:chOff x="1592" y="945"/>
            <a:chExt cx="814" cy="1037"/>
          </a:xfrm>
        </p:grpSpPr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1636" y="1318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602" y="945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A</a:t>
              </a:r>
            </a:p>
          </p:txBody>
        </p:sp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1592" y="1511"/>
              <a:ext cx="664" cy="269"/>
              <a:chOff x="1592" y="1511"/>
              <a:chExt cx="664" cy="269"/>
            </a:xfrm>
          </p:grpSpPr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1636" y="15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1592" y="15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26" name="Line 25"/>
              <p:cNvSpPr>
                <a:spLocks noChangeShapeType="1"/>
              </p:cNvSpPr>
              <p:nvPr/>
            </p:nvSpPr>
            <p:spPr bwMode="auto">
              <a:xfrm>
                <a:off x="1632" y="16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1592" y="1607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</p:grp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768350" y="1758950"/>
            <a:ext cx="1739900" cy="1130300"/>
          </a:xfrm>
          <a:prstGeom prst="octagon">
            <a:avLst>
              <a:gd name="adj" fmla="val 2928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838200" y="2071688"/>
            <a:ext cx="1597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Subject A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089525" y="5576888"/>
            <a:ext cx="16652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Capability</a:t>
            </a:r>
          </a:p>
          <a:p>
            <a:pPr algn="ctr"/>
            <a:r>
              <a:rPr lang="en-US">
                <a:latin typeface="Times New Roman" charset="0"/>
              </a:rPr>
              <a:t>Checking</a:t>
            </a:r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62000" y="1762125"/>
            <a:ext cx="7835900" cy="4714875"/>
            <a:chOff x="480" y="1110"/>
            <a:chExt cx="4936" cy="2970"/>
          </a:xfrm>
        </p:grpSpPr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3456" y="1348"/>
              <a:ext cx="1960" cy="2104"/>
              <a:chOff x="3460" y="1348"/>
              <a:chExt cx="1960" cy="2104"/>
            </a:xfrm>
          </p:grpSpPr>
          <p:grpSp>
            <p:nvGrpSpPr>
              <p:cNvPr id="60" name="Group 32"/>
              <p:cNvGrpSpPr>
                <a:grpSpLocks/>
              </p:cNvGrpSpPr>
              <p:nvPr/>
            </p:nvGrpSpPr>
            <p:grpSpPr bwMode="auto">
              <a:xfrm>
                <a:off x="4228" y="1924"/>
                <a:ext cx="1192" cy="808"/>
                <a:chOff x="4228" y="1924"/>
                <a:chExt cx="1192" cy="808"/>
              </a:xfrm>
            </p:grpSpPr>
            <p:sp>
              <p:nvSpPr>
                <p:cNvPr id="62" name="AutoShape 33"/>
                <p:cNvSpPr>
                  <a:spLocks noChangeArrowheads="1"/>
                </p:cNvSpPr>
                <p:nvPr/>
              </p:nvSpPr>
              <p:spPr bwMode="auto">
                <a:xfrm>
                  <a:off x="4228" y="1924"/>
                  <a:ext cx="1192" cy="808"/>
                </a:xfrm>
                <a:prstGeom prst="roundRect">
                  <a:avLst>
                    <a:gd name="adj" fmla="val 12495"/>
                  </a:avLst>
                </a:prstGeom>
                <a:solidFill>
                  <a:srgbClr val="E403E9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Rectangle 34"/>
                <p:cNvSpPr>
                  <a:spLocks noChangeArrowheads="1"/>
                </p:cNvSpPr>
                <p:nvPr/>
              </p:nvSpPr>
              <p:spPr bwMode="auto">
                <a:xfrm>
                  <a:off x="4583" y="2025"/>
                  <a:ext cx="464" cy="596"/>
                </a:xfrm>
                <a:prstGeom prst="rect">
                  <a:avLst/>
                </a:prstGeom>
                <a:solidFill>
                  <a:srgbClr val="E403E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>
                      <a:latin typeface="Times New Roman" charset="0"/>
                    </a:rPr>
                    <a:t>File</a:t>
                  </a:r>
                </a:p>
                <a:p>
                  <a:pPr algn="ctr"/>
                  <a:r>
                    <a:rPr lang="en-US">
                      <a:latin typeface="Times New Roman" charset="0"/>
                    </a:rPr>
                    <a:t>X</a:t>
                  </a:r>
                </a:p>
              </p:txBody>
            </p:sp>
          </p:grpSp>
          <p:sp>
            <p:nvSpPr>
              <p:cNvPr id="61" name="Rectangle 35"/>
              <p:cNvSpPr>
                <a:spLocks noChangeArrowheads="1"/>
              </p:cNvSpPr>
              <p:nvPr/>
            </p:nvSpPr>
            <p:spPr bwMode="auto">
              <a:xfrm>
                <a:off x="3460" y="1348"/>
                <a:ext cx="520" cy="2104"/>
              </a:xfrm>
              <a:prstGeom prst="rect">
                <a:avLst/>
              </a:prstGeom>
              <a:solidFill>
                <a:srgbClr val="E403E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3" name="Group 36"/>
            <p:cNvGrpSpPr>
              <a:grpSpLocks/>
            </p:cNvGrpSpPr>
            <p:nvPr/>
          </p:nvGrpSpPr>
          <p:grpSpPr bwMode="auto">
            <a:xfrm>
              <a:off x="480" y="1110"/>
              <a:ext cx="1773" cy="2970"/>
              <a:chOff x="480" y="1110"/>
              <a:chExt cx="1773" cy="2970"/>
            </a:xfrm>
          </p:grpSpPr>
          <p:grpSp>
            <p:nvGrpSpPr>
              <p:cNvPr id="34" name="Group 37"/>
              <p:cNvGrpSpPr>
                <a:grpSpLocks/>
              </p:cNvGrpSpPr>
              <p:nvPr/>
            </p:nvGrpSpPr>
            <p:grpSpPr bwMode="auto">
              <a:xfrm>
                <a:off x="480" y="1110"/>
                <a:ext cx="1773" cy="874"/>
                <a:chOff x="480" y="1110"/>
                <a:chExt cx="1773" cy="874"/>
              </a:xfrm>
            </p:grpSpPr>
            <p:grpSp>
              <p:nvGrpSpPr>
                <p:cNvPr id="50" name="Group 38"/>
                <p:cNvGrpSpPr>
                  <a:grpSpLocks/>
                </p:cNvGrpSpPr>
                <p:nvPr/>
              </p:nvGrpSpPr>
              <p:grpSpPr bwMode="auto">
                <a:xfrm>
                  <a:off x="1589" y="1320"/>
                  <a:ext cx="664" cy="664"/>
                  <a:chOff x="2501" y="1313"/>
                  <a:chExt cx="664" cy="664"/>
                </a:xfrm>
              </p:grpSpPr>
              <p:sp>
                <p:nvSpPr>
                  <p:cNvPr id="54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545" y="1313"/>
                    <a:ext cx="616" cy="664"/>
                  </a:xfrm>
                  <a:prstGeom prst="rect">
                    <a:avLst/>
                  </a:prstGeom>
                  <a:solidFill>
                    <a:srgbClr val="FF7C8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55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2501" y="1506"/>
                    <a:ext cx="664" cy="269"/>
                    <a:chOff x="2501" y="1506"/>
                    <a:chExt cx="664" cy="269"/>
                  </a:xfrm>
                </p:grpSpPr>
                <p:sp>
                  <p:nvSpPr>
                    <p:cNvPr id="56" name="Rectangl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5" y="1535"/>
                      <a:ext cx="616" cy="196"/>
                    </a:xfrm>
                    <a:prstGeom prst="rect">
                      <a:avLst/>
                    </a:prstGeom>
                    <a:solidFill>
                      <a:srgbClr val="FF7C80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1" y="1506"/>
                      <a:ext cx="359" cy="1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92075" tIns="46038" rIns="92075" bIns="46038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r>
                        <a:rPr lang="en-US" sz="1200">
                          <a:latin typeface="Times New Roman" charset="0"/>
                        </a:rPr>
                        <a:t>File X</a:t>
                      </a:r>
                    </a:p>
                  </p:txBody>
                </p:sp>
                <p:sp>
                  <p:nvSpPr>
                    <p:cNvPr id="58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41" y="1639"/>
                      <a:ext cx="624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 type="none" w="sm" len="sm"/>
                      <a:tailEnd type="none" w="sm" len="sm"/>
                    </a:ln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9" name="Rectangl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1" y="1602"/>
                      <a:ext cx="580" cy="1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92075" tIns="46038" rIns="92075" bIns="46038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r>
                        <a:rPr lang="en-US" sz="1200">
                          <a:latin typeface="Times New Roman" charset="0"/>
                        </a:rPr>
                        <a:t>Read, Write</a:t>
                      </a:r>
                    </a:p>
                  </p:txBody>
                </p:sp>
              </p:grpSp>
            </p:grpSp>
            <p:grpSp>
              <p:nvGrpSpPr>
                <p:cNvPr id="51" name="Group 45"/>
                <p:cNvGrpSpPr>
                  <a:grpSpLocks/>
                </p:cNvGrpSpPr>
                <p:nvPr/>
              </p:nvGrpSpPr>
              <p:grpSpPr bwMode="auto">
                <a:xfrm>
                  <a:off x="480" y="1110"/>
                  <a:ext cx="1096" cy="712"/>
                  <a:chOff x="480" y="1110"/>
                  <a:chExt cx="1096" cy="712"/>
                </a:xfrm>
              </p:grpSpPr>
              <p:sp>
                <p:nvSpPr>
                  <p:cNvPr id="52" name="AutoShape 46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110"/>
                    <a:ext cx="1096" cy="712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FF7C8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3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307"/>
                    <a:ext cx="1006" cy="327"/>
                  </a:xfrm>
                  <a:prstGeom prst="rect">
                    <a:avLst/>
                  </a:prstGeom>
                  <a:solidFill>
                    <a:srgbClr val="FF7C8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>
                        <a:latin typeface="Times New Roman" charset="0"/>
                      </a:rPr>
                      <a:t>Subject A</a:t>
                    </a:r>
                  </a:p>
                </p:txBody>
              </p:sp>
            </p:grpSp>
          </p:grpSp>
          <p:grpSp>
            <p:nvGrpSpPr>
              <p:cNvPr id="35" name="Group 48"/>
              <p:cNvGrpSpPr>
                <a:grpSpLocks/>
              </p:cNvGrpSpPr>
              <p:nvPr/>
            </p:nvGrpSpPr>
            <p:grpSpPr bwMode="auto">
              <a:xfrm>
                <a:off x="480" y="2164"/>
                <a:ext cx="1768" cy="880"/>
                <a:chOff x="480" y="2164"/>
                <a:chExt cx="1768" cy="880"/>
              </a:xfrm>
            </p:grpSpPr>
            <p:grpSp>
              <p:nvGrpSpPr>
                <p:cNvPr id="41" name="Group 49"/>
                <p:cNvGrpSpPr>
                  <a:grpSpLocks/>
                </p:cNvGrpSpPr>
                <p:nvPr/>
              </p:nvGrpSpPr>
              <p:grpSpPr bwMode="auto">
                <a:xfrm>
                  <a:off x="480" y="2164"/>
                  <a:ext cx="1768" cy="880"/>
                  <a:chOff x="480" y="2164"/>
                  <a:chExt cx="1768" cy="880"/>
                </a:xfrm>
              </p:grpSpPr>
              <p:sp>
                <p:nvSpPr>
                  <p:cNvPr id="46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2164"/>
                    <a:ext cx="1096" cy="712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66FFFF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380"/>
                    <a:ext cx="616" cy="664"/>
                  </a:xfrm>
                  <a:prstGeom prst="rect">
                    <a:avLst/>
                  </a:prstGeom>
                  <a:solidFill>
                    <a:srgbClr val="66FFFF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740"/>
                    <a:ext cx="616" cy="196"/>
                  </a:xfrm>
                  <a:prstGeom prst="rect">
                    <a:avLst/>
                  </a:prstGeom>
                  <a:solidFill>
                    <a:srgbClr val="66FFFF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356"/>
                    <a:ext cx="993" cy="3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>
                        <a:latin typeface="Times New Roman" charset="0"/>
                      </a:rPr>
                      <a:t>Subject B</a:t>
                    </a:r>
                  </a:p>
                </p:txBody>
              </p:sp>
            </p:grpSp>
            <p:grpSp>
              <p:nvGrpSpPr>
                <p:cNvPr id="42" name="Group 54"/>
                <p:cNvGrpSpPr>
                  <a:grpSpLocks/>
                </p:cNvGrpSpPr>
                <p:nvPr/>
              </p:nvGrpSpPr>
              <p:grpSpPr bwMode="auto">
                <a:xfrm>
                  <a:off x="1597" y="2706"/>
                  <a:ext cx="644" cy="269"/>
                  <a:chOff x="2373" y="2462"/>
                  <a:chExt cx="644" cy="269"/>
                </a:xfrm>
              </p:grpSpPr>
              <p:sp>
                <p:nvSpPr>
                  <p:cNvPr id="4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373" y="2462"/>
                    <a:ext cx="359" cy="1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sz="1200">
                        <a:latin typeface="Times New Roman" charset="0"/>
                      </a:rPr>
                      <a:t>File X</a:t>
                    </a:r>
                  </a:p>
                </p:txBody>
              </p:sp>
              <p:sp>
                <p:nvSpPr>
                  <p:cNvPr id="44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2393" y="2599"/>
                    <a:ext cx="62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 type="none" w="sm" len="sm"/>
                    <a:tailEnd type="none" w="sm" len="sm"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2384" y="2558"/>
                    <a:ext cx="313" cy="1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sz="1200">
                        <a:latin typeface="Times New Roman" charset="0"/>
                      </a:rPr>
                      <a:t>Read</a:t>
                    </a:r>
                  </a:p>
                </p:txBody>
              </p:sp>
            </p:grpSp>
          </p:grpSp>
          <p:grpSp>
            <p:nvGrpSpPr>
              <p:cNvPr id="36" name="Group 58"/>
              <p:cNvGrpSpPr>
                <a:grpSpLocks/>
              </p:cNvGrpSpPr>
              <p:nvPr/>
            </p:nvGrpSpPr>
            <p:grpSpPr bwMode="auto">
              <a:xfrm>
                <a:off x="488" y="3215"/>
                <a:ext cx="1760" cy="865"/>
                <a:chOff x="488" y="3215"/>
                <a:chExt cx="1760" cy="865"/>
              </a:xfrm>
            </p:grpSpPr>
            <p:grpSp>
              <p:nvGrpSpPr>
                <p:cNvPr id="37" name="Group 59"/>
                <p:cNvGrpSpPr>
                  <a:grpSpLocks/>
                </p:cNvGrpSpPr>
                <p:nvPr/>
              </p:nvGrpSpPr>
              <p:grpSpPr bwMode="auto">
                <a:xfrm>
                  <a:off x="488" y="3215"/>
                  <a:ext cx="1096" cy="712"/>
                  <a:chOff x="488" y="3215"/>
                  <a:chExt cx="1096" cy="712"/>
                </a:xfrm>
              </p:grpSpPr>
              <p:sp>
                <p:nvSpPr>
                  <p:cNvPr id="39" name="AutoShape 60"/>
                  <p:cNvSpPr>
                    <a:spLocks noChangeArrowheads="1"/>
                  </p:cNvSpPr>
                  <p:nvPr/>
                </p:nvSpPr>
                <p:spPr bwMode="auto">
                  <a:xfrm>
                    <a:off x="488" y="3215"/>
                    <a:ext cx="1096" cy="712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FFFF0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3412"/>
                    <a:ext cx="993" cy="327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>
                        <a:latin typeface="Times New Roman" charset="0"/>
                      </a:rPr>
                      <a:t>Subject C</a:t>
                    </a:r>
                  </a:p>
                </p:txBody>
              </p:sp>
            </p:grpSp>
            <p:sp>
              <p:nvSpPr>
                <p:cNvPr id="38" name="Rectangle 62"/>
                <p:cNvSpPr>
                  <a:spLocks noChangeArrowheads="1"/>
                </p:cNvSpPr>
                <p:nvPr/>
              </p:nvSpPr>
              <p:spPr bwMode="auto">
                <a:xfrm>
                  <a:off x="1632" y="3416"/>
                  <a:ext cx="616" cy="664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5486400" y="2133600"/>
            <a:ext cx="3111500" cy="3340100"/>
            <a:chOff x="3460" y="1348"/>
            <a:chExt cx="1960" cy="2104"/>
          </a:xfrm>
        </p:grpSpPr>
        <p:grpSp>
          <p:nvGrpSpPr>
            <p:cNvPr id="65" name="Group 64"/>
            <p:cNvGrpSpPr>
              <a:grpSpLocks/>
            </p:cNvGrpSpPr>
            <p:nvPr/>
          </p:nvGrpSpPr>
          <p:grpSpPr bwMode="auto">
            <a:xfrm>
              <a:off x="4228" y="1924"/>
              <a:ext cx="1192" cy="808"/>
              <a:chOff x="4228" y="1924"/>
              <a:chExt cx="1192" cy="808"/>
            </a:xfrm>
          </p:grpSpPr>
          <p:sp>
            <p:nvSpPr>
              <p:cNvPr id="67" name="AutoShape 65"/>
              <p:cNvSpPr>
                <a:spLocks noChangeArrowheads="1"/>
              </p:cNvSpPr>
              <p:nvPr/>
            </p:nvSpPr>
            <p:spPr bwMode="auto">
              <a:xfrm>
                <a:off x="4228" y="1924"/>
                <a:ext cx="1192" cy="808"/>
              </a:xfrm>
              <a:prstGeom prst="roundRect">
                <a:avLst>
                  <a:gd name="adj" fmla="val 12495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Rectangle 66"/>
              <p:cNvSpPr>
                <a:spLocks noChangeArrowheads="1"/>
              </p:cNvSpPr>
              <p:nvPr/>
            </p:nvSpPr>
            <p:spPr bwMode="auto">
              <a:xfrm>
                <a:off x="4756" y="2025"/>
                <a:ext cx="1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endParaRPr lang="en-US">
                  <a:latin typeface="Times New Roman" charset="0"/>
                </a:endParaRPr>
              </a:p>
            </p:txBody>
          </p:sp>
        </p:grpSp>
        <p:sp>
          <p:nvSpPr>
            <p:cNvPr id="66" name="Rectangle 67"/>
            <p:cNvSpPr>
              <a:spLocks noChangeArrowheads="1"/>
            </p:cNvSpPr>
            <p:nvPr/>
          </p:nvSpPr>
          <p:spPr bwMode="auto">
            <a:xfrm>
              <a:off x="3460" y="1348"/>
              <a:ext cx="520" cy="21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962400" y="3665538"/>
            <a:ext cx="1412875" cy="1287462"/>
            <a:chOff x="3962400" y="3665538"/>
            <a:chExt cx="1412875" cy="1287462"/>
          </a:xfrm>
        </p:grpSpPr>
        <p:sp>
          <p:nvSpPr>
            <p:cNvPr id="70" name="Line 69"/>
            <p:cNvSpPr>
              <a:spLocks noChangeShapeType="1"/>
            </p:cNvSpPr>
            <p:nvPr/>
          </p:nvSpPr>
          <p:spPr bwMode="auto">
            <a:xfrm flipV="1">
              <a:off x="4537075" y="3665538"/>
              <a:ext cx="838200" cy="762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4003675" y="4579938"/>
              <a:ext cx="9906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71"/>
            <p:cNvSpPr>
              <a:spLocks noChangeShapeType="1"/>
            </p:cNvSpPr>
            <p:nvPr/>
          </p:nvSpPr>
          <p:spPr bwMode="auto">
            <a:xfrm>
              <a:off x="4014788" y="4732338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Text Box 72"/>
            <p:cNvSpPr txBox="1">
              <a:spLocks noChangeArrowheads="1"/>
            </p:cNvSpPr>
            <p:nvPr/>
          </p:nvSpPr>
          <p:spPr bwMode="auto">
            <a:xfrm>
              <a:off x="3965575" y="4525963"/>
              <a:ext cx="569913" cy="2746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962400" y="4678363"/>
              <a:ext cx="920750" cy="2746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>
                  <a:latin typeface="Times New Roman" charset="0"/>
                </a:rPr>
                <a:t>Read, Write</a:t>
              </a:r>
            </a:p>
          </p:txBody>
        </p:sp>
      </p:grpSp>
      <p:sp>
        <p:nvSpPr>
          <p:cNvPr id="75" name="Text Box 74"/>
          <p:cNvSpPr txBox="1">
            <a:spLocks noChangeArrowheads="1"/>
          </p:cNvSpPr>
          <p:nvPr/>
        </p:nvSpPr>
        <p:spPr bwMode="auto">
          <a:xfrm>
            <a:off x="6629400" y="1219200"/>
            <a:ext cx="1905000" cy="1552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</a:rPr>
              <a:t>How can we tell if it’s a good capability?</a:t>
            </a:r>
          </a:p>
        </p:txBody>
      </p:sp>
      <p:grpSp>
        <p:nvGrpSpPr>
          <p:cNvPr id="76" name="Group 83"/>
          <p:cNvGrpSpPr>
            <a:grpSpLocks/>
          </p:cNvGrpSpPr>
          <p:nvPr/>
        </p:nvGrpSpPr>
        <p:grpSpPr bwMode="auto">
          <a:xfrm>
            <a:off x="3963871" y="4522328"/>
            <a:ext cx="1042987" cy="423863"/>
            <a:chOff x="6653212" y="5356086"/>
            <a:chExt cx="1042988" cy="424071"/>
          </a:xfrm>
        </p:grpSpPr>
        <p:sp>
          <p:nvSpPr>
            <p:cNvPr id="77" name="Rectangle 70"/>
            <p:cNvSpPr>
              <a:spLocks noChangeArrowheads="1"/>
            </p:cNvSpPr>
            <p:nvPr/>
          </p:nvSpPr>
          <p:spPr bwMode="auto">
            <a:xfrm>
              <a:off x="6694487" y="5418137"/>
              <a:ext cx="9906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/>
            </a:p>
          </p:txBody>
        </p:sp>
        <p:sp>
          <p:nvSpPr>
            <p:cNvPr id="78" name="Line 71"/>
            <p:cNvSpPr>
              <a:spLocks noChangeShapeType="1"/>
            </p:cNvSpPr>
            <p:nvPr/>
          </p:nvSpPr>
          <p:spPr bwMode="auto">
            <a:xfrm>
              <a:off x="6705600" y="5570537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Text Box 72"/>
            <p:cNvSpPr txBox="1">
              <a:spLocks noChangeArrowheads="1"/>
            </p:cNvSpPr>
            <p:nvPr/>
          </p:nvSpPr>
          <p:spPr bwMode="auto">
            <a:xfrm>
              <a:off x="6656387" y="5356086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80" name="Text Box 73"/>
            <p:cNvSpPr txBox="1">
              <a:spLocks noChangeArrowheads="1"/>
            </p:cNvSpPr>
            <p:nvPr/>
          </p:nvSpPr>
          <p:spPr bwMode="auto">
            <a:xfrm>
              <a:off x="6653212" y="5505519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  <p:grpSp>
        <p:nvGrpSpPr>
          <p:cNvPr id="81" name="Group 89"/>
          <p:cNvGrpSpPr>
            <a:grpSpLocks/>
          </p:cNvGrpSpPr>
          <p:nvPr/>
        </p:nvGrpSpPr>
        <p:grpSpPr bwMode="auto">
          <a:xfrm>
            <a:off x="3963871" y="4522328"/>
            <a:ext cx="1042988" cy="423863"/>
            <a:chOff x="4038600" y="5138529"/>
            <a:chExt cx="1042988" cy="424071"/>
          </a:xfrm>
        </p:grpSpPr>
        <p:sp>
          <p:nvSpPr>
            <p:cNvPr id="82" name="Rectangle 70"/>
            <p:cNvSpPr>
              <a:spLocks noChangeArrowheads="1"/>
            </p:cNvSpPr>
            <p:nvPr/>
          </p:nvSpPr>
          <p:spPr bwMode="auto">
            <a:xfrm>
              <a:off x="4079875" y="5200580"/>
              <a:ext cx="9906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/>
            </a:p>
          </p:txBody>
        </p:sp>
        <p:sp>
          <p:nvSpPr>
            <p:cNvPr id="83" name="Line 71"/>
            <p:cNvSpPr>
              <a:spLocks noChangeShapeType="1"/>
            </p:cNvSpPr>
            <p:nvPr/>
          </p:nvSpPr>
          <p:spPr bwMode="auto">
            <a:xfrm>
              <a:off x="4090988" y="5352980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Text Box 72"/>
            <p:cNvSpPr txBox="1">
              <a:spLocks noChangeArrowheads="1"/>
            </p:cNvSpPr>
            <p:nvPr/>
          </p:nvSpPr>
          <p:spPr bwMode="auto">
            <a:xfrm>
              <a:off x="4041775" y="5138529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85" name="Text Box 73"/>
            <p:cNvSpPr txBox="1">
              <a:spLocks noChangeArrowheads="1"/>
            </p:cNvSpPr>
            <p:nvPr/>
          </p:nvSpPr>
          <p:spPr bwMode="auto">
            <a:xfrm>
              <a:off x="4038600" y="5287962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  <p:grpSp>
        <p:nvGrpSpPr>
          <p:cNvPr id="86" name="Group 95"/>
          <p:cNvGrpSpPr>
            <a:grpSpLocks/>
          </p:cNvGrpSpPr>
          <p:nvPr/>
        </p:nvGrpSpPr>
        <p:grpSpPr bwMode="auto">
          <a:xfrm>
            <a:off x="3962400" y="4511350"/>
            <a:ext cx="1042988" cy="423863"/>
            <a:chOff x="4114800" y="5214729"/>
            <a:chExt cx="1042988" cy="424071"/>
          </a:xfrm>
        </p:grpSpPr>
        <p:sp>
          <p:nvSpPr>
            <p:cNvPr id="87" name="Rectangle 70"/>
            <p:cNvSpPr>
              <a:spLocks noChangeArrowheads="1"/>
            </p:cNvSpPr>
            <p:nvPr/>
          </p:nvSpPr>
          <p:spPr bwMode="auto">
            <a:xfrm>
              <a:off x="4156075" y="5276780"/>
              <a:ext cx="990600" cy="304800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/>
            </a:p>
          </p:txBody>
        </p:sp>
        <p:sp>
          <p:nvSpPr>
            <p:cNvPr id="88" name="Line 71"/>
            <p:cNvSpPr>
              <a:spLocks noChangeShapeType="1"/>
            </p:cNvSpPr>
            <p:nvPr/>
          </p:nvSpPr>
          <p:spPr bwMode="auto">
            <a:xfrm>
              <a:off x="4167188" y="5429180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Text Box 72"/>
            <p:cNvSpPr txBox="1">
              <a:spLocks noChangeArrowheads="1"/>
            </p:cNvSpPr>
            <p:nvPr/>
          </p:nvSpPr>
          <p:spPr bwMode="auto">
            <a:xfrm>
              <a:off x="4117975" y="5214729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90" name="Text Box 73"/>
            <p:cNvSpPr txBox="1">
              <a:spLocks noChangeArrowheads="1"/>
            </p:cNvSpPr>
            <p:nvPr/>
          </p:nvSpPr>
          <p:spPr bwMode="auto">
            <a:xfrm>
              <a:off x="4114800" y="5364162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  <p:grpSp>
        <p:nvGrpSpPr>
          <p:cNvPr id="91" name="Group 101"/>
          <p:cNvGrpSpPr>
            <a:grpSpLocks/>
          </p:cNvGrpSpPr>
          <p:nvPr/>
        </p:nvGrpSpPr>
        <p:grpSpPr bwMode="auto">
          <a:xfrm>
            <a:off x="3962400" y="4517956"/>
            <a:ext cx="1042988" cy="423863"/>
            <a:chOff x="4114800" y="5138529"/>
            <a:chExt cx="1042988" cy="424071"/>
          </a:xfrm>
        </p:grpSpPr>
        <p:sp>
          <p:nvSpPr>
            <p:cNvPr id="92" name="Rectangle 70"/>
            <p:cNvSpPr>
              <a:spLocks noChangeArrowheads="1"/>
            </p:cNvSpPr>
            <p:nvPr/>
          </p:nvSpPr>
          <p:spPr bwMode="auto">
            <a:xfrm>
              <a:off x="4156075" y="5200472"/>
              <a:ext cx="990600" cy="30495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endParaRPr lang="en-US"/>
            </a:p>
          </p:txBody>
        </p:sp>
        <p:sp>
          <p:nvSpPr>
            <p:cNvPr id="93" name="Line 71"/>
            <p:cNvSpPr>
              <a:spLocks noChangeShapeType="1"/>
            </p:cNvSpPr>
            <p:nvPr/>
          </p:nvSpPr>
          <p:spPr bwMode="auto">
            <a:xfrm>
              <a:off x="4167188" y="5352980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Text Box 72"/>
            <p:cNvSpPr txBox="1">
              <a:spLocks noChangeArrowheads="1"/>
            </p:cNvSpPr>
            <p:nvPr/>
          </p:nvSpPr>
          <p:spPr bwMode="auto">
            <a:xfrm>
              <a:off x="4117975" y="5138529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95" name="Text Box 73"/>
            <p:cNvSpPr txBox="1">
              <a:spLocks noChangeArrowheads="1"/>
            </p:cNvSpPr>
            <p:nvPr/>
          </p:nvSpPr>
          <p:spPr bwMode="auto">
            <a:xfrm>
              <a:off x="4114800" y="5287962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r>
              <a:rPr lang="en-US" dirty="0" smtClean="0"/>
              <a:t>Create </a:t>
            </a:r>
            <a:r>
              <a:rPr lang="en-US" dirty="0" err="1" smtClean="0"/>
              <a:t>unforgeable</a:t>
            </a:r>
            <a:r>
              <a:rPr lang="en-US" dirty="0" smtClean="0"/>
              <a:t> capabilities by using cryptography</a:t>
            </a:r>
          </a:p>
          <a:p>
            <a:pPr lvl="1"/>
            <a:r>
              <a:rPr lang="en-US" dirty="0" smtClean="0"/>
              <a:t>We’ll discuss cryptography in detail in the next lecture</a:t>
            </a:r>
          </a:p>
          <a:p>
            <a:r>
              <a:rPr lang="en-US" dirty="0" smtClean="0"/>
              <a:t>Essentially, a </a:t>
            </a:r>
            <a:r>
              <a:rPr lang="en-US" dirty="0" smtClean="0"/>
              <a:t>user CANNOT create</a:t>
            </a:r>
            <a:r>
              <a:rPr lang="en-US" dirty="0" smtClean="0"/>
              <a:t> this capability for </a:t>
            </a:r>
            <a:r>
              <a:rPr lang="en-US" dirty="0" smtClean="0"/>
              <a:t>himself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examining entity can </a:t>
            </a:r>
            <a:r>
              <a:rPr lang="en-US" dirty="0" smtClean="0"/>
              <a:t>check the validity</a:t>
            </a:r>
          </a:p>
          <a:p>
            <a:r>
              <a:rPr lang="en-US" dirty="0" smtClean="0"/>
              <a:t>Prevents creation of capabilities from nothing</a:t>
            </a:r>
          </a:p>
          <a:p>
            <a:pPr lvl="1"/>
            <a:r>
              <a:rPr lang="en-US" dirty="0" smtClean="0"/>
              <a:t>But doesn’t prevent copying them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532301" y="2666186"/>
            <a:ext cx="4233027" cy="2473973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If I can’t create a capability out of thin air, why is it important to prevent copying them?  Why might it be beneficial to allow them to be copied?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Revoking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628"/>
            <a:ext cx="8229600" cy="4525963"/>
          </a:xfrm>
        </p:spPr>
        <p:txBody>
          <a:bodyPr/>
          <a:lstStyle/>
          <a:p>
            <a:r>
              <a:rPr lang="en-US" dirty="0" smtClean="0"/>
              <a:t>A simple problem for capabilities stored in the operating system</a:t>
            </a:r>
          </a:p>
          <a:p>
            <a:pPr lvl="1"/>
            <a:r>
              <a:rPr lang="en-US" dirty="0" smtClean="0"/>
              <a:t>Just have the OS get rid of it</a:t>
            </a:r>
          </a:p>
          <a:p>
            <a:r>
              <a:rPr lang="en-US" dirty="0" smtClean="0"/>
              <a:t>Much harder if it’s not in the operating system</a:t>
            </a:r>
          </a:p>
          <a:p>
            <a:pPr lvl="1"/>
            <a:r>
              <a:rPr lang="en-US" dirty="0" smtClean="0"/>
              <a:t>E.g., in a network context</a:t>
            </a:r>
          </a:p>
          <a:p>
            <a:r>
              <a:rPr lang="en-US" dirty="0" smtClean="0"/>
              <a:t>How do we make the bundle of bits change from valid to invalid?</a:t>
            </a:r>
          </a:p>
          <a:p>
            <a:r>
              <a:rPr lang="en-US" dirty="0" smtClean="0"/>
              <a:t>Consider the real world problem of a door lock</a:t>
            </a:r>
          </a:p>
          <a:p>
            <a:r>
              <a:rPr lang="en-US" dirty="0" smtClean="0"/>
              <a:t>If several people have the key, how do we keep one of them out?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786063"/>
            <a:ext cx="666750" cy="490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295400" y="2133600"/>
            <a:ext cx="1179513" cy="1512888"/>
            <a:chOff x="816" y="1344"/>
            <a:chExt cx="743" cy="953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3"/>
                <a:srcRect/>
                <a:stretch>
                  <a:fillRect/>
                </a:stretch>
              </p:blipFill>
            </mc:Choice>
            <mc:Fallback>
              <p:blipFill>
                <a:blip r:embed="rId4"/>
                <a:srcRect/>
                <a:stretch>
                  <a:fillRect/>
                </a:stretch>
              </p:blipFill>
            </mc:Fallback>
          </mc:AlternateContent>
          <p:spPr bwMode="auto">
            <a:xfrm>
              <a:off x="874" y="1344"/>
              <a:ext cx="685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816" y="1932"/>
              <a:ext cx="585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200">
                  <a:latin typeface="Times New Roman" charset="0"/>
                </a:rPr>
                <a:t>Fred</a:t>
              </a:r>
            </a:p>
          </p:txBody>
        </p: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1311275" y="4267200"/>
            <a:ext cx="1412875" cy="1295400"/>
            <a:chOff x="826" y="2688"/>
            <a:chExt cx="890" cy="816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96" y="3024"/>
              <a:ext cx="420" cy="30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826" y="2688"/>
              <a:ext cx="784" cy="816"/>
              <a:chOff x="826" y="2688"/>
              <a:chExt cx="784" cy="816"/>
            </a:xfrm>
          </p:grpSpPr>
          <p:pic>
            <p:nvPicPr>
              <p:cNvPr id="11" name="Picture 11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5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6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922" y="2688"/>
                <a:ext cx="466" cy="51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</p:pic>
          <p:sp>
            <p:nvSpPr>
              <p:cNvPr id="12" name="Text Box 12"/>
              <p:cNvSpPr txBox="1">
                <a:spLocks noChangeArrowheads="1"/>
              </p:cNvSpPr>
              <p:nvPr/>
            </p:nvSpPr>
            <p:spPr bwMode="auto">
              <a:xfrm>
                <a:off x="826" y="3139"/>
                <a:ext cx="784" cy="36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3200">
                    <a:latin typeface="Times New Roman" charset="0"/>
                  </a:rPr>
                  <a:t>Nancy</a:t>
                </a:r>
              </a:p>
            </p:txBody>
          </p:sp>
        </p:grp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3581400" y="2209800"/>
            <a:ext cx="2590800" cy="1463675"/>
            <a:chOff x="2256" y="1392"/>
            <a:chExt cx="1632" cy="922"/>
          </a:xfrm>
        </p:grpSpPr>
        <p:sp>
          <p:nvSpPr>
            <p:cNvPr id="14" name="AutoShape 14"/>
            <p:cNvSpPr>
              <a:spLocks noChangeArrowheads="1"/>
            </p:cNvSpPr>
            <p:nvPr/>
          </p:nvSpPr>
          <p:spPr bwMode="auto">
            <a:xfrm>
              <a:off x="2928" y="1392"/>
              <a:ext cx="307" cy="384"/>
            </a:xfrm>
            <a:prstGeom prst="can">
              <a:avLst>
                <a:gd name="adj" fmla="val 3127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2256" y="1872"/>
              <a:ext cx="1632" cy="4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Accounts receivable</a:t>
              </a:r>
            </a:p>
          </p:txBody>
        </p:sp>
      </p:grp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5943600" y="1981200"/>
            <a:ext cx="2530475" cy="1200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latin typeface="Times New Roman" charset="0"/>
              </a:rPr>
              <a:t>How do we take away Fred’s capability?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5943600" y="4265613"/>
            <a:ext cx="2530475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charset="0"/>
              </a:rPr>
              <a:t>Without taking away Nancy’s?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Access Permissions </a:t>
            </a:r>
            <a:br>
              <a:rPr lang="en-US" dirty="0" smtClean="0"/>
            </a:br>
            <a:r>
              <a:rPr lang="en-US" dirty="0" smtClean="0"/>
              <a:t>With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8764"/>
            <a:ext cx="8229600" cy="4525963"/>
          </a:xfrm>
        </p:spPr>
        <p:txBody>
          <a:bodyPr/>
          <a:lstStyle/>
          <a:p>
            <a:r>
              <a:rPr lang="en-US" sz="2800" dirty="0" smtClean="0"/>
              <a:t>Essentially, making a copy of the capability and giving it to someone else</a:t>
            </a:r>
          </a:p>
          <a:p>
            <a:r>
              <a:rPr lang="en-US" sz="2800" dirty="0" smtClean="0"/>
              <a:t>If capabilities are inside the OS, it must approve</a:t>
            </a:r>
          </a:p>
          <a:p>
            <a:r>
              <a:rPr lang="en-US" sz="2800" dirty="0" smtClean="0"/>
              <a:t>If capabilities are in user/process hands, they just copy the bits and hand out the copy</a:t>
            </a:r>
          </a:p>
          <a:p>
            <a:pPr lvl="1"/>
            <a:r>
              <a:rPr lang="en-US" sz="2400" dirty="0" smtClean="0"/>
              <a:t>Crypto methods can customize a capability for one user, though</a:t>
            </a:r>
          </a:p>
          <a:p>
            <a:r>
              <a:rPr lang="en-US" sz="2800" dirty="0" smtClean="0"/>
              <a:t>Capability model often uses a particular type of capability to control creating others</a:t>
            </a:r>
          </a:p>
          <a:p>
            <a:pPr lvl="1"/>
            <a:r>
              <a:rPr lang="en-US" sz="2400" dirty="0" smtClean="0"/>
              <a:t>Or a mode associated with a capability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8046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+"/>
            </a:pPr>
            <a:r>
              <a:rPr lang="en-US" dirty="0" smtClean="0">
                <a:cs typeface="ＭＳ Ｐゴシック" charset="-128"/>
              </a:rPr>
              <a:t>Easy to determine what objects a subject can access</a:t>
            </a:r>
          </a:p>
          <a:p>
            <a:pPr>
              <a:lnSpc>
                <a:spcPct val="80000"/>
              </a:lnSpc>
              <a:buFontTx/>
              <a:buChar char="+"/>
            </a:pPr>
            <a:r>
              <a:rPr lang="en-US" dirty="0" smtClean="0">
                <a:cs typeface="ＭＳ Ｐゴシック" charset="-128"/>
              </a:rPr>
              <a:t>Potentially faster than </a:t>
            </a:r>
            <a:r>
              <a:rPr lang="en-US" dirty="0" err="1" smtClean="0">
                <a:cs typeface="ＭＳ Ｐゴシック" charset="-128"/>
              </a:rPr>
              <a:t>ACLs</a:t>
            </a:r>
            <a:r>
              <a:rPr lang="en-US" dirty="0" smtClean="0">
                <a:cs typeface="ＭＳ Ｐゴシック" charset="-128"/>
              </a:rPr>
              <a:t> (in some circumstances)</a:t>
            </a:r>
          </a:p>
          <a:p>
            <a:pPr>
              <a:lnSpc>
                <a:spcPct val="80000"/>
              </a:lnSpc>
              <a:buFontTx/>
              <a:buChar char="+"/>
            </a:pPr>
            <a:r>
              <a:rPr lang="en-US" dirty="0" smtClean="0">
                <a:cs typeface="ＭＳ Ｐゴシック" charset="-128"/>
              </a:rPr>
              <a:t>Easy model for transfer of privileges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dirty="0" smtClean="0">
                <a:cs typeface="ＭＳ Ｐゴシック" charset="-128"/>
              </a:rPr>
              <a:t>Hard to determine who can access an object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dirty="0" smtClean="0">
                <a:cs typeface="ＭＳ Ｐゴシック" charset="-128"/>
              </a:rPr>
              <a:t>Requires extra mechanism to allow revocation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dirty="0" smtClean="0">
                <a:cs typeface="ＭＳ Ｐゴシック" charset="-128"/>
              </a:rPr>
              <a:t>In network environment, need cryptographic methods to prevent forgery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Mechanisms for Access Control in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Access control lists</a:t>
            </a:r>
          </a:p>
          <a:p>
            <a:pPr lvl="1"/>
            <a:r>
              <a:rPr lang="en-US" sz="3200" dirty="0" smtClean="0"/>
              <a:t>Like a list of who gets to do something</a:t>
            </a:r>
          </a:p>
          <a:p>
            <a:r>
              <a:rPr lang="en-US" sz="3600" dirty="0" smtClean="0"/>
              <a:t>Capabilities</a:t>
            </a:r>
          </a:p>
          <a:p>
            <a:pPr lvl="1"/>
            <a:r>
              <a:rPr lang="en-US" sz="3200" dirty="0" smtClean="0"/>
              <a:t>Like a ring of keys that open different doors</a:t>
            </a:r>
          </a:p>
          <a:p>
            <a:r>
              <a:rPr lang="en-US" sz="3600" dirty="0" smtClean="0"/>
              <a:t>They have different properties </a:t>
            </a:r>
          </a:p>
          <a:p>
            <a:r>
              <a:rPr lang="en-US" sz="3600" dirty="0" smtClean="0"/>
              <a:t>And are used by the OS in different ways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Language of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 i="1" dirty="0" smtClean="0">
                <a:cs typeface="ＭＳ Ｐゴシック" charset="-128"/>
              </a:rPr>
              <a:t>Subjects</a:t>
            </a:r>
            <a:r>
              <a:rPr lang="en-US" sz="3600" dirty="0" smtClean="0">
                <a:cs typeface="ＭＳ Ｐゴシック" charset="-128"/>
              </a:rPr>
              <a:t> are active entities that want to gain access to something</a:t>
            </a:r>
          </a:p>
          <a:p>
            <a:pPr lvl="1">
              <a:lnSpc>
                <a:spcPct val="80000"/>
              </a:lnSpc>
            </a:pPr>
            <a:r>
              <a:rPr lang="en-US" sz="3600" dirty="0" smtClean="0"/>
              <a:t>E.g., users or programs</a:t>
            </a:r>
          </a:p>
          <a:p>
            <a:pPr>
              <a:lnSpc>
                <a:spcPct val="80000"/>
              </a:lnSpc>
            </a:pPr>
            <a:r>
              <a:rPr lang="en-US" sz="3600" i="1" dirty="0" smtClean="0">
                <a:cs typeface="ＭＳ Ｐゴシック" charset="-128"/>
              </a:rPr>
              <a:t>Objects</a:t>
            </a:r>
            <a:r>
              <a:rPr lang="en-US" sz="3600" dirty="0" smtClean="0">
                <a:cs typeface="ＭＳ Ｐゴシック" charset="-128"/>
              </a:rPr>
              <a:t> represent things that can be accessed</a:t>
            </a:r>
          </a:p>
          <a:p>
            <a:pPr lvl="1">
              <a:lnSpc>
                <a:spcPct val="80000"/>
              </a:lnSpc>
            </a:pPr>
            <a:r>
              <a:rPr lang="en-US" sz="3600" dirty="0" smtClean="0"/>
              <a:t>E.g., files, devices, database records</a:t>
            </a:r>
          </a:p>
          <a:p>
            <a:pPr>
              <a:lnSpc>
                <a:spcPct val="80000"/>
              </a:lnSpc>
            </a:pPr>
            <a:r>
              <a:rPr lang="en-US" sz="3600" i="1" dirty="0" smtClean="0">
                <a:cs typeface="ＭＳ Ｐゴシック" charset="-128"/>
              </a:rPr>
              <a:t>Access</a:t>
            </a:r>
            <a:r>
              <a:rPr lang="en-US" sz="3600" dirty="0" smtClean="0">
                <a:cs typeface="ＭＳ Ｐゴシック" charset="-128"/>
              </a:rPr>
              <a:t> is any form of interaction with an object</a:t>
            </a:r>
          </a:p>
          <a:p>
            <a:pPr>
              <a:lnSpc>
                <a:spcPct val="80000"/>
              </a:lnSpc>
            </a:pPr>
            <a:r>
              <a:rPr lang="en-US" sz="3600" dirty="0" smtClean="0">
                <a:cs typeface="ＭＳ Ｐゴシック" charset="-128"/>
              </a:rPr>
              <a:t>An entity can be both subject and object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Common Problem For All Access Control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8764"/>
            <a:ext cx="8229600" cy="4525963"/>
          </a:xfrm>
        </p:spPr>
        <p:txBody>
          <a:bodyPr/>
          <a:lstStyle/>
          <a:p>
            <a:r>
              <a:rPr lang="en-US" dirty="0" smtClean="0"/>
              <a:t>Who gets to determine how they are set?</a:t>
            </a:r>
          </a:p>
          <a:p>
            <a:pPr lvl="1"/>
            <a:r>
              <a:rPr lang="en-US" dirty="0" smtClean="0"/>
              <a:t>I.e., which subjects get to access which objects in what modes of use?</a:t>
            </a:r>
          </a:p>
          <a:p>
            <a:r>
              <a:rPr lang="en-US" dirty="0" smtClean="0"/>
              <a:t>How do you change the access permissions?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particular, </a:t>
            </a:r>
            <a:r>
              <a:rPr lang="en-US" dirty="0" smtClean="0"/>
              <a:t>who has the right to change them</a:t>
            </a:r>
          </a:p>
          <a:p>
            <a:r>
              <a:rPr lang="en-US" dirty="0" smtClean="0"/>
              <a:t>And what mechanism is necessary to make the change?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US" sz="3600" dirty="0" err="1" smtClean="0">
                <a:cs typeface="ＭＳ Ｐゴシック" charset="-128"/>
              </a:rPr>
              <a:t>ACLs</a:t>
            </a:r>
            <a:endParaRPr lang="en-US" sz="3600" dirty="0" smtClean="0">
              <a:cs typeface="ＭＳ Ｐゴシック" charset="-128"/>
            </a:endParaRPr>
          </a:p>
          <a:p>
            <a:r>
              <a:rPr lang="en-US" sz="3600" dirty="0" smtClean="0">
                <a:cs typeface="ＭＳ Ｐゴシック" charset="-128"/>
              </a:rPr>
              <a:t>For each protected object, maintain a single list</a:t>
            </a:r>
          </a:p>
          <a:p>
            <a:r>
              <a:rPr lang="en-US" sz="3600" dirty="0" smtClean="0">
                <a:cs typeface="ＭＳ Ｐゴシック" charset="-128"/>
              </a:rPr>
              <a:t>Each list entry specifies a subject who can access the object</a:t>
            </a:r>
          </a:p>
          <a:p>
            <a:pPr lvl="1"/>
            <a:r>
              <a:rPr lang="en-US" sz="3600" dirty="0" smtClean="0"/>
              <a:t>And the allowable modes of access</a:t>
            </a:r>
          </a:p>
          <a:p>
            <a:r>
              <a:rPr lang="en-US" sz="3600" dirty="0" smtClean="0">
                <a:cs typeface="ＭＳ Ｐゴシック" charset="-128"/>
              </a:rPr>
              <a:t>When a subject requests access to a object, check the access control list</a:t>
            </a:r>
            <a:endParaRPr lang="en-US" sz="3600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063750" y="543388"/>
            <a:ext cx="50165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0728" y="2408165"/>
            <a:ext cx="1980058" cy="1426113"/>
          </a:xfrm>
          <a:prstGeom prst="rect">
            <a:avLst/>
          </a:prstGeom>
        </p:spPr>
      </p:pic>
      <p:sp>
        <p:nvSpPr>
          <p:cNvPr id="8" name="Vertical Scroll 7"/>
          <p:cNvSpPr/>
          <p:nvPr/>
        </p:nvSpPr>
        <p:spPr>
          <a:xfrm>
            <a:off x="3880727" y="4066706"/>
            <a:ext cx="1801743" cy="1846259"/>
          </a:xfrm>
          <a:prstGeom prst="verticalScroll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269" y="2132478"/>
            <a:ext cx="889000" cy="1701800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3880728" y="4066706"/>
            <a:ext cx="1801743" cy="1846259"/>
            <a:chOff x="1545408" y="4066706"/>
            <a:chExt cx="1801743" cy="1846259"/>
          </a:xfrm>
        </p:grpSpPr>
        <p:sp>
          <p:nvSpPr>
            <p:cNvPr id="10" name="Vertical Scroll 9"/>
            <p:cNvSpPr/>
            <p:nvPr/>
          </p:nvSpPr>
          <p:spPr>
            <a:xfrm>
              <a:off x="1545408" y="4066706"/>
              <a:ext cx="1801743" cy="1846259"/>
            </a:xfrm>
            <a:prstGeom prst="verticalScroll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4687664"/>
              <a:ext cx="1248114" cy="366633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Apple Chancery"/>
                  <a:cs typeface="Apple Chancery"/>
                </a:rPr>
                <a:t>Joe Hipster</a:t>
              </a:r>
              <a:endParaRPr lang="en-US" dirty="0">
                <a:noFill/>
                <a:latin typeface="Apple Chancery"/>
                <a:cs typeface="Apple Chancery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1668" y="1936667"/>
            <a:ext cx="2130039" cy="213003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460" y="2127750"/>
            <a:ext cx="889000" cy="1701800"/>
          </a:xfrm>
          <a:prstGeom prst="rect">
            <a:avLst/>
          </a:prstGeom>
        </p:spPr>
      </p:pic>
      <p:sp>
        <p:nvSpPr>
          <p:cNvPr id="15" name="Oval Callout 14"/>
          <p:cNvSpPr/>
          <p:nvPr/>
        </p:nvSpPr>
        <p:spPr>
          <a:xfrm>
            <a:off x="4543359" y="1204651"/>
            <a:ext cx="1898521" cy="927827"/>
          </a:xfrm>
          <a:prstGeom prst="wedgeEllipseCallou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Rockwell Extra Bold"/>
                <a:cs typeface="Rockwell Extra Bold"/>
              </a:rPr>
              <a:t>You’re Not On the List!</a:t>
            </a:r>
            <a:endParaRPr lang="en-US" dirty="0">
              <a:noFill/>
              <a:latin typeface="Rockwell Extra Bold"/>
              <a:cs typeface="Rockwell Extra Bol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11612" y="4255562"/>
            <a:ext cx="19395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This is an access control list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4626E-6 6.15456E-7 L 0.46135 0.00185 " pathEditMode="relative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6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ACL Protecting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514600" y="2076496"/>
            <a:ext cx="2209800" cy="1752600"/>
            <a:chOff x="1584" y="1440"/>
            <a:chExt cx="1392" cy="1104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1584" y="1440"/>
              <a:ext cx="1392" cy="11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 rot="2400000">
              <a:off x="2144" y="1657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write</a:t>
              </a: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854575" y="3213146"/>
            <a:ext cx="1241425" cy="615950"/>
            <a:chOff x="3058" y="2156"/>
            <a:chExt cx="782" cy="388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V="1">
              <a:off x="3264" y="2256"/>
              <a:ext cx="576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 rot="-1980000">
              <a:off x="3058" y="2156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write</a:t>
              </a:r>
            </a:p>
          </p:txBody>
        </p:sp>
      </p:grpSp>
      <p:sp>
        <p:nvSpPr>
          <p:cNvPr id="10" name="Rectangle 9"/>
          <p:cNvSpPr txBox="1">
            <a:spLocks noChangeArrowheads="1"/>
          </p:cNvSpPr>
          <p:nvPr/>
        </p:nvSpPr>
        <p:spPr bwMode="auto">
          <a:xfrm>
            <a:off x="685800" y="1771696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102350" y="2844846"/>
            <a:ext cx="1892300" cy="1282700"/>
            <a:chOff x="3844" y="1924"/>
            <a:chExt cx="1192" cy="808"/>
          </a:xfrm>
        </p:grpSpPr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3844" y="1924"/>
              <a:ext cx="1192" cy="808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199" y="2025"/>
              <a:ext cx="46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Times New Roman" charset="0"/>
                </a:rPr>
                <a:t>File</a:t>
              </a:r>
            </a:p>
            <a:p>
              <a:pPr algn="ctr"/>
              <a:r>
                <a:rPr lang="en-US">
                  <a:latin typeface="Times New Roman" charset="0"/>
                </a:rPr>
                <a:t>X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114800" y="3813221"/>
            <a:ext cx="4295775" cy="2225675"/>
            <a:chOff x="2592" y="2534"/>
            <a:chExt cx="2706" cy="1402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596" y="2548"/>
              <a:ext cx="1096" cy="1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845" y="3033"/>
              <a:ext cx="145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dirty="0">
                  <a:latin typeface="Times New Roman" charset="0"/>
                </a:rPr>
                <a:t>ACL for file X</a:t>
              </a: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592" y="302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592" y="350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976" y="2544"/>
              <a:ext cx="0" cy="13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630" y="2649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A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014" y="2534"/>
              <a:ext cx="51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charset="0"/>
                </a:rPr>
                <a:t>read</a:t>
              </a:r>
            </a:p>
            <a:p>
              <a:r>
                <a:rPr lang="en-US" sz="2400">
                  <a:latin typeface="Times New Roman" charset="0"/>
                </a:rPr>
                <a:t>write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630" y="3129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B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966" y="3206"/>
              <a:ext cx="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charset="0"/>
                </a:rPr>
                <a:t>write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630" y="3561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C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014" y="3638"/>
              <a:ext cx="4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charset="0"/>
                </a:rPr>
                <a:t>none</a:t>
              </a:r>
            </a:p>
          </p:txBody>
        </p: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788988" y="1549446"/>
            <a:ext cx="1739900" cy="1130300"/>
            <a:chOff x="497" y="1108"/>
            <a:chExt cx="1096" cy="712"/>
          </a:xfrm>
        </p:grpSpPr>
        <p:sp>
          <p:nvSpPr>
            <p:cNvPr id="27" name="AutoShape 26"/>
            <p:cNvSpPr>
              <a:spLocks noChangeArrowheads="1"/>
            </p:cNvSpPr>
            <p:nvPr/>
          </p:nvSpPr>
          <p:spPr bwMode="auto">
            <a:xfrm>
              <a:off x="497" y="1108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528" y="1305"/>
              <a:ext cx="100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A</a:t>
              </a:r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768350" y="3225846"/>
            <a:ext cx="1739900" cy="1130300"/>
            <a:chOff x="484" y="2164"/>
            <a:chExt cx="1096" cy="712"/>
          </a:xfrm>
        </p:grpSpPr>
        <p:sp>
          <p:nvSpPr>
            <p:cNvPr id="30" name="AutoShape 29"/>
            <p:cNvSpPr>
              <a:spLocks noChangeArrowheads="1"/>
            </p:cNvSpPr>
            <p:nvPr/>
          </p:nvSpPr>
          <p:spPr bwMode="auto">
            <a:xfrm>
              <a:off x="484" y="2164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28" y="2361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B</a:t>
              </a:r>
            </a:p>
          </p:txBody>
        </p:sp>
      </p:grp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768350" y="4902246"/>
            <a:ext cx="1739900" cy="1130300"/>
            <a:chOff x="484" y="3220"/>
            <a:chExt cx="1096" cy="712"/>
          </a:xfrm>
        </p:grpSpPr>
        <p:sp>
          <p:nvSpPr>
            <p:cNvPr id="33" name="AutoShape 32"/>
            <p:cNvSpPr>
              <a:spLocks noChangeArrowheads="1"/>
            </p:cNvSpPr>
            <p:nvPr/>
          </p:nvSpPr>
          <p:spPr bwMode="auto">
            <a:xfrm>
              <a:off x="484" y="3220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96" y="3417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C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2514600" y="4833984"/>
            <a:ext cx="1600200" cy="595312"/>
            <a:chOff x="1584" y="3177"/>
            <a:chExt cx="1008" cy="375"/>
          </a:xfrm>
        </p:grpSpPr>
        <p:sp>
          <p:nvSpPr>
            <p:cNvPr id="36" name="Line 35"/>
            <p:cNvSpPr>
              <a:spLocks noChangeShapeType="1"/>
            </p:cNvSpPr>
            <p:nvPr/>
          </p:nvSpPr>
          <p:spPr bwMode="auto">
            <a:xfrm flipV="1">
              <a:off x="1584" y="3552"/>
              <a:ext cx="10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776" y="3177"/>
              <a:ext cx="5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read</a:t>
              </a:r>
            </a:p>
          </p:txBody>
        </p:sp>
      </p:grp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2514600" y="5657896"/>
            <a:ext cx="1600200" cy="519113"/>
            <a:chOff x="1584" y="3696"/>
            <a:chExt cx="1008" cy="327"/>
          </a:xfrm>
        </p:grpSpPr>
        <p:sp>
          <p:nvSpPr>
            <p:cNvPr id="39" name="Line 38"/>
            <p:cNvSpPr>
              <a:spLocks noChangeShapeType="1"/>
            </p:cNvSpPr>
            <p:nvPr/>
          </p:nvSpPr>
          <p:spPr bwMode="auto">
            <a:xfrm flipH="1">
              <a:off x="1584" y="3696"/>
              <a:ext cx="10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776" y="3696"/>
              <a:ext cx="71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denied</a:t>
              </a:r>
            </a:p>
          </p:txBody>
        </p:sp>
      </p:grp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752975" y="4210096"/>
            <a:ext cx="10668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648200" y="5581696"/>
            <a:ext cx="10668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577482" y="1313754"/>
            <a:ext cx="2723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file is the object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72766" y="1728034"/>
            <a:ext cx="3837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process trying to access it is the subject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For Access Control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How do you know the requestor is who he says he is?</a:t>
            </a:r>
          </a:p>
          <a:p>
            <a:r>
              <a:rPr lang="en-US" sz="3600" dirty="0" smtClean="0">
                <a:cs typeface="ＭＳ Ｐゴシック" charset="-128"/>
              </a:rPr>
              <a:t>How do you protect the access control list from modification?</a:t>
            </a:r>
          </a:p>
          <a:p>
            <a:r>
              <a:rPr lang="en-US" sz="3600" dirty="0" smtClean="0">
                <a:cs typeface="ＭＳ Ｐゴシック" charset="-128"/>
              </a:rPr>
              <a:t>How do you determine what resources a user can access?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94167</TotalTime>
  <Words>1329</Words>
  <Application>Microsoft Macintosh PowerPoint</Application>
  <PresentationFormat>On-screen Show (4:3)</PresentationFormat>
  <Paragraphs>261</Paragraphs>
  <Slides>26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Access Control</vt:lpstr>
      <vt:lpstr>Goals for Access Control</vt:lpstr>
      <vt:lpstr>Common Mechanisms for Access Control in Operating Systems</vt:lpstr>
      <vt:lpstr>The Language of Access Control</vt:lpstr>
      <vt:lpstr>A Common Problem For All Access Control Mechanisms</vt:lpstr>
      <vt:lpstr>Access Control Lists</vt:lpstr>
      <vt:lpstr>An Analogy</vt:lpstr>
      <vt:lpstr>An ACL Protecting a File</vt:lpstr>
      <vt:lpstr>Issues For Access Control Lists</vt:lpstr>
      <vt:lpstr>Who Is The Requestor?</vt:lpstr>
      <vt:lpstr>Protecting the ACL</vt:lpstr>
      <vt:lpstr>An Example Use of ACLs: the Unix File System</vt:lpstr>
      <vt:lpstr>Storing the ACLs</vt:lpstr>
      <vt:lpstr>Changing Access Permissions  With ACLS</vt:lpstr>
      <vt:lpstr>Pros and Cons of ACLs</vt:lpstr>
      <vt:lpstr>Capabilities</vt:lpstr>
      <vt:lpstr>An Analogy</vt:lpstr>
      <vt:lpstr>Capabilities Protecting a File</vt:lpstr>
      <vt:lpstr>Capabilities Denying Access</vt:lpstr>
      <vt:lpstr>Properties of Capabilities</vt:lpstr>
      <vt:lpstr>Capabilities and Networks</vt:lpstr>
      <vt:lpstr>Cryptographic Capabilities</vt:lpstr>
      <vt:lpstr>Revoking Capabilities</vt:lpstr>
      <vt:lpstr>Illustrating the Problem</vt:lpstr>
      <vt:lpstr>Changing Access Permissions  With Capabilities</vt:lpstr>
      <vt:lpstr>Pros and Cons of Capabilities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146</cp:revision>
  <dcterms:created xsi:type="dcterms:W3CDTF">2013-05-30T15:35:07Z</dcterms:created>
  <dcterms:modified xsi:type="dcterms:W3CDTF">2013-05-30T17:09:56Z</dcterms:modified>
</cp:coreProperties>
</file>