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9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17.xml" ContentType="application/vnd.openxmlformats-officedocument.presentationml.slid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328" r:id="rId2"/>
    <p:sldId id="329" r:id="rId3"/>
    <p:sldId id="330" r:id="rId4"/>
    <p:sldId id="331" r:id="rId5"/>
    <p:sldId id="332" r:id="rId6"/>
    <p:sldId id="333" r:id="rId7"/>
    <p:sldId id="334" r:id="rId8"/>
    <p:sldId id="335" r:id="rId9"/>
    <p:sldId id="336" r:id="rId10"/>
    <p:sldId id="337" r:id="rId11"/>
    <p:sldId id="338" r:id="rId12"/>
    <p:sldId id="339" r:id="rId13"/>
    <p:sldId id="340" r:id="rId14"/>
    <p:sldId id="341" r:id="rId15"/>
    <p:sldId id="342" r:id="rId16"/>
    <p:sldId id="343" r:id="rId17"/>
    <p:sldId id="344" r:id="rId18"/>
    <p:sldId id="345" r:id="rId19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FA839"/>
    <a:srgbClr val="CBCBCB"/>
    <a:srgbClr val="A2D6E2"/>
    <a:srgbClr val="E2A8A6"/>
    <a:srgbClr val="70F965"/>
    <a:srgbClr val="FDDDC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1420" autoAdjust="0"/>
  </p:normalViewPr>
  <p:slideViewPr>
    <p:cSldViewPr snapToGrid="0" snapToObjects="1">
      <p:cViewPr varScale="1">
        <p:scale>
          <a:sx n="47" d="100"/>
          <a:sy n="47" d="100"/>
        </p:scale>
        <p:origin x="-100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handoutMaster" Target="handoutMasters/handoutMaster1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5/30/13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5/30/13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9A981-F631-6C4A-86DB-307E6383E623}" type="datetime1">
              <a:rPr lang="en-US" smtClean="0"/>
              <a:pPr>
                <a:defRPr/>
              </a:pPr>
              <a:t>5/30/13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6EC38-4D31-2140-9931-D5E726EF7D3D}" type="datetime1">
              <a:rPr lang="en-US" smtClean="0"/>
              <a:pPr>
                <a:defRPr/>
              </a:pPr>
              <a:t>5/30/13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7BC0C-7003-E94A-804F-54184BF50984}" type="datetime1">
              <a:rPr lang="en-US" smtClean="0"/>
              <a:pPr>
                <a:defRPr/>
              </a:pPr>
              <a:t>5/30/13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65804-5B58-034F-A3DB-4CECB6DAC7FB}" type="datetime1">
              <a:rPr lang="en-US" smtClean="0"/>
              <a:pPr>
                <a:defRPr/>
              </a:pPr>
              <a:t>5/30/13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522B3-B141-814F-8D8A-F6B0FA2B162F}" type="datetime1">
              <a:rPr lang="en-US" smtClean="0"/>
              <a:pPr>
                <a:defRPr/>
              </a:pPr>
              <a:t>5/30/13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D0BDD-213E-954F-94A2-56F86D9FBDD9}" type="datetime1">
              <a:rPr lang="en-US" smtClean="0"/>
              <a:pPr>
                <a:defRPr/>
              </a:pPr>
              <a:t>5/30/13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729DD-0AC1-8446-A7E7-2EA7DFEFC0B8}" type="datetime1">
              <a:rPr lang="en-US" smtClean="0"/>
              <a:pPr>
                <a:defRPr/>
              </a:pPr>
              <a:t>5/30/13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DEDBE-692C-744D-A80D-82742EE06E44}" type="datetime1">
              <a:rPr lang="en-US" smtClean="0"/>
              <a:pPr>
                <a:defRPr/>
              </a:pPr>
              <a:t>5/30/13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4258B-B662-424E-993C-09FB0781EA91}" type="datetime1">
              <a:rPr lang="en-US" smtClean="0"/>
              <a:pPr>
                <a:defRPr/>
              </a:pPr>
              <a:t>5/30/13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91CE8-11C5-144F-8C0A-6B1192B9AA31}" type="datetime1">
              <a:rPr lang="en-US" smtClean="0"/>
              <a:pPr>
                <a:defRPr/>
              </a:pPr>
              <a:t>5/30/13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5D738-D4A0-DC48-A21B-E749BF07505E}" type="datetime1">
              <a:rPr lang="en-US" smtClean="0"/>
              <a:pPr>
                <a:defRPr/>
              </a:pPr>
              <a:t>5/30/13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274638"/>
            <a:ext cx="8445500" cy="6272212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dirty="0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848164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Lecture</a:t>
            </a:r>
            <a:r>
              <a:rPr lang="en-US" sz="1200" baseline="0" dirty="0" smtClean="0">
                <a:latin typeface="Times New Roman" pitchFamily="-107" charset="0"/>
              </a:rPr>
              <a:t> 18 </a:t>
            </a:r>
            <a:endParaRPr lang="en-US" sz="1200" dirty="0" smtClean="0">
              <a:latin typeface="Times New Roman" pitchFamily="-107" charset="0"/>
            </a:endParaRP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 smtClean="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10" name="Rectangle 10"/>
          <p:cNvSpPr>
            <a:spLocks noChangeArrowheads="1"/>
          </p:cNvSpPr>
          <p:nvPr userDrawn="1"/>
        </p:nvSpPr>
        <p:spPr bwMode="auto">
          <a:xfrm>
            <a:off x="974725" y="6446838"/>
            <a:ext cx="1089366" cy="277641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 </a:t>
            </a:r>
            <a:r>
              <a:rPr lang="en-US" sz="1200" dirty="0">
                <a:latin typeface="Times New Roman" pitchFamily="-107" charset="0"/>
              </a:rPr>
              <a:t>Online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Principles for </a:t>
            </a:r>
            <a:br>
              <a:rPr lang="en-US" dirty="0" smtClean="0"/>
            </a:br>
            <a:r>
              <a:rPr lang="en-US" dirty="0" smtClean="0"/>
              <a:t>Secure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>
                <a:cs typeface="ＭＳ Ｐゴシック" charset="-128"/>
              </a:rPr>
              <a:t>Economy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cs typeface="ＭＳ Ｐゴシック" charset="-128"/>
              </a:rPr>
              <a:t>Complete mediation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cs typeface="ＭＳ Ｐゴシック" charset="-128"/>
              </a:rPr>
              <a:t>Open design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cs typeface="ＭＳ Ｐゴシック" charset="-128"/>
              </a:rPr>
              <a:t>Separation of privileges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cs typeface="ＭＳ Ｐゴシック" charset="-128"/>
              </a:rPr>
              <a:t>Least privilege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cs typeface="ＭＳ Ｐゴシック" charset="-128"/>
              </a:rPr>
              <a:t>Least common mechanism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cs typeface="ＭＳ Ｐゴシック" charset="-128"/>
              </a:rPr>
              <a:t>Acceptability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cs typeface="ＭＳ Ｐゴシック" charset="-128"/>
              </a:rPr>
              <a:t>Fail-safe defaults</a:t>
            </a:r>
          </a:p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023213" y="317513"/>
            <a:ext cx="4987738" cy="1282687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Tools For Securing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cs typeface="ＭＳ Ｐゴシック" charset="-128"/>
              </a:rPr>
              <a:t>Physical security</a:t>
            </a:r>
          </a:p>
          <a:p>
            <a:r>
              <a:rPr lang="en-US" dirty="0" smtClean="0">
                <a:cs typeface="ＭＳ Ｐゴシック" charset="-128"/>
              </a:rPr>
              <a:t>Access control</a:t>
            </a:r>
          </a:p>
          <a:p>
            <a:r>
              <a:rPr lang="en-US" dirty="0" smtClean="0">
                <a:cs typeface="ＭＳ Ｐゴシック" charset="-128"/>
              </a:rPr>
              <a:t>Encryption</a:t>
            </a:r>
          </a:p>
          <a:p>
            <a:r>
              <a:rPr lang="en-US" dirty="0" smtClean="0">
                <a:cs typeface="ＭＳ Ｐゴシック" charset="-128"/>
              </a:rPr>
              <a:t>Authentication</a:t>
            </a:r>
          </a:p>
          <a:p>
            <a:r>
              <a:rPr lang="en-US" dirty="0" smtClean="0">
                <a:cs typeface="ＭＳ Ｐゴシック" charset="-128"/>
              </a:rPr>
              <a:t>Encapsulation</a:t>
            </a:r>
          </a:p>
          <a:p>
            <a:r>
              <a:rPr lang="en-US" dirty="0" smtClean="0">
                <a:cs typeface="ＭＳ Ｐゴシック" charset="-128"/>
              </a:rPr>
              <a:t>Intrusion detection</a:t>
            </a:r>
          </a:p>
          <a:p>
            <a:r>
              <a:rPr lang="en-US" dirty="0" smtClean="0">
                <a:cs typeface="ＭＳ Ｐゴシック" charset="-128"/>
              </a:rPr>
              <a:t>Filtering technologies</a:t>
            </a:r>
          </a:p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224524" y="563572"/>
            <a:ext cx="6657614" cy="667267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Physical 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2354"/>
            <a:ext cx="82296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600" dirty="0" smtClean="0">
                <a:cs typeface="ＭＳ Ｐゴシック" charset="-128"/>
              </a:rPr>
              <a:t>Lock up your computer</a:t>
            </a:r>
          </a:p>
          <a:p>
            <a:pPr lvl="1">
              <a:lnSpc>
                <a:spcPct val="90000"/>
              </a:lnSpc>
            </a:pPr>
            <a:r>
              <a:rPr lang="en-US" sz="3200" dirty="0" smtClean="0"/>
              <a:t>Usually not sufficient, but . . .</a:t>
            </a:r>
          </a:p>
          <a:p>
            <a:pPr lvl="1">
              <a:lnSpc>
                <a:spcPct val="90000"/>
              </a:lnSpc>
            </a:pPr>
            <a:r>
              <a:rPr lang="en-US" sz="3200" dirty="0" smtClean="0"/>
              <a:t>Necessary (when possible)</a:t>
            </a:r>
          </a:p>
          <a:p>
            <a:pPr>
              <a:lnSpc>
                <a:spcPct val="90000"/>
              </a:lnSpc>
            </a:pPr>
            <a:r>
              <a:rPr lang="en-US" sz="3600" dirty="0" smtClean="0">
                <a:cs typeface="ＭＳ Ｐゴシック" charset="-128"/>
              </a:rPr>
              <a:t>Networking means that attackers can get to it, anyway</a:t>
            </a:r>
            <a:endParaRPr lang="en-US" sz="3200" dirty="0" smtClean="0"/>
          </a:p>
          <a:p>
            <a:pPr>
              <a:lnSpc>
                <a:spcPct val="90000"/>
              </a:lnSpc>
            </a:pPr>
            <a:r>
              <a:rPr lang="en-US" sz="3600" dirty="0" smtClean="0">
                <a:cs typeface="ＭＳ Ｐゴシック" charset="-128"/>
              </a:rPr>
              <a:t>But lack of physical security often makes other measures pointless</a:t>
            </a:r>
          </a:p>
          <a:p>
            <a:pPr lvl="1">
              <a:lnSpc>
                <a:spcPct val="90000"/>
              </a:lnSpc>
            </a:pPr>
            <a:r>
              <a:rPr lang="en-US" dirty="0" smtClean="0">
                <a:cs typeface="ＭＳ Ｐゴシック" charset="-128"/>
              </a:rPr>
              <a:t>A challenging issue for mobile computing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Access Control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3600" dirty="0" smtClean="0">
                <a:cs typeface="ＭＳ Ｐゴシック" charset="-128"/>
              </a:rPr>
              <a:t>Only let authorized parties access the system</a:t>
            </a:r>
          </a:p>
          <a:p>
            <a:pPr>
              <a:lnSpc>
                <a:spcPct val="90000"/>
              </a:lnSpc>
            </a:pPr>
            <a:r>
              <a:rPr lang="en-US" sz="3600" dirty="0" smtClean="0">
                <a:cs typeface="ＭＳ Ｐゴシック" charset="-128"/>
              </a:rPr>
              <a:t>A lot trickier than it sounds</a:t>
            </a:r>
          </a:p>
          <a:p>
            <a:pPr>
              <a:lnSpc>
                <a:spcPct val="90000"/>
              </a:lnSpc>
            </a:pPr>
            <a:r>
              <a:rPr lang="en-US" sz="3600" dirty="0" smtClean="0">
                <a:cs typeface="ＭＳ Ｐゴシック" charset="-128"/>
              </a:rPr>
              <a:t>Particularly in a network environment</a:t>
            </a:r>
          </a:p>
          <a:p>
            <a:pPr>
              <a:lnSpc>
                <a:spcPct val="90000"/>
              </a:lnSpc>
            </a:pPr>
            <a:r>
              <a:rPr lang="en-US" sz="3600" dirty="0" smtClean="0">
                <a:cs typeface="ＭＳ Ｐゴシック" charset="-128"/>
              </a:rPr>
              <a:t>Once data is outside your system, how can you continue to control it?</a:t>
            </a:r>
          </a:p>
          <a:p>
            <a:pPr lvl="1">
              <a:lnSpc>
                <a:spcPct val="90000"/>
              </a:lnSpc>
            </a:pPr>
            <a:r>
              <a:rPr lang="en-US" sz="3600" dirty="0" smtClean="0"/>
              <a:t>Again, of concern in network environments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Encryption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6106"/>
            <a:ext cx="82296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>
                <a:cs typeface="ＭＳ Ｐゴシック" charset="-128"/>
              </a:rPr>
              <a:t>Algorithms to hide the content of data or communications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cs typeface="ＭＳ Ｐゴシック" charset="-128"/>
              </a:rPr>
              <a:t>Only those knowing a secret can decrypt the protection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cs typeface="ＭＳ Ｐゴシック" charset="-128"/>
              </a:rPr>
              <a:t>Obvious value in maintaining secrecy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cs typeface="ＭＳ Ｐゴシック" charset="-128"/>
              </a:rPr>
              <a:t>But clever use can provide other important security properties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cs typeface="ＭＳ Ｐゴシック" charset="-128"/>
              </a:rPr>
              <a:t>One of the most important tools in computer security</a:t>
            </a:r>
          </a:p>
          <a:p>
            <a:pPr lvl="1">
              <a:lnSpc>
                <a:spcPct val="90000"/>
              </a:lnSpc>
            </a:pPr>
            <a:r>
              <a:rPr lang="en-US" sz="3200" dirty="0" smtClean="0"/>
              <a:t>But not a panacea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Authentication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4360"/>
            <a:ext cx="8229600" cy="4525963"/>
          </a:xfrm>
        </p:spPr>
        <p:txBody>
          <a:bodyPr/>
          <a:lstStyle/>
          <a:p>
            <a:r>
              <a:rPr lang="en-US" sz="3600" dirty="0" smtClean="0">
                <a:cs typeface="ＭＳ Ｐゴシック" charset="-128"/>
              </a:rPr>
              <a:t>Methods of ensuring that someone is who they say they are</a:t>
            </a:r>
          </a:p>
          <a:p>
            <a:r>
              <a:rPr lang="en-US" sz="3600" dirty="0" smtClean="0">
                <a:cs typeface="ＭＳ Ｐゴシック" charset="-128"/>
              </a:rPr>
              <a:t>Vital for access control</a:t>
            </a:r>
          </a:p>
          <a:p>
            <a:r>
              <a:rPr lang="en-US" sz="3600" dirty="0" smtClean="0">
                <a:cs typeface="ＭＳ Ｐゴシック" charset="-128"/>
              </a:rPr>
              <a:t>But also vital for many other purposes</a:t>
            </a:r>
          </a:p>
          <a:p>
            <a:r>
              <a:rPr lang="en-US" sz="3600" dirty="0" smtClean="0">
                <a:cs typeface="ＭＳ Ｐゴシック" charset="-128"/>
              </a:rPr>
              <a:t>Often (but not always) based on encryption</a:t>
            </a:r>
          </a:p>
          <a:p>
            <a:r>
              <a:rPr lang="en-US" sz="3600" dirty="0" smtClean="0">
                <a:cs typeface="ＭＳ Ｐゴシック" charset="-128"/>
              </a:rPr>
              <a:t>Especially difficult in distributed environments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Encapsulation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1636"/>
            <a:ext cx="8229600" cy="4525963"/>
          </a:xfrm>
        </p:spPr>
        <p:txBody>
          <a:bodyPr/>
          <a:lstStyle/>
          <a:p>
            <a:r>
              <a:rPr lang="en-US" sz="3600" dirty="0" smtClean="0">
                <a:cs typeface="ＭＳ Ｐゴシック" charset="-128"/>
              </a:rPr>
              <a:t>Methods of allowing outsiders limited access to your resources</a:t>
            </a:r>
          </a:p>
          <a:p>
            <a:r>
              <a:rPr lang="en-US" sz="3600" dirty="0" smtClean="0">
                <a:cs typeface="ＭＳ Ｐゴシック" charset="-128"/>
              </a:rPr>
              <a:t>Let them use or access some things</a:t>
            </a:r>
          </a:p>
          <a:p>
            <a:pPr lvl="1"/>
            <a:r>
              <a:rPr lang="en-US" sz="3200" dirty="0" smtClean="0"/>
              <a:t>But not everything</a:t>
            </a:r>
          </a:p>
          <a:p>
            <a:r>
              <a:rPr lang="en-US" sz="3600" dirty="0" smtClean="0">
                <a:cs typeface="ＭＳ Ｐゴシック" charset="-128"/>
              </a:rPr>
              <a:t>Simple, in concept</a:t>
            </a:r>
          </a:p>
          <a:p>
            <a:r>
              <a:rPr lang="en-US" sz="3600" dirty="0" smtClean="0">
                <a:cs typeface="ＭＳ Ｐゴシック" charset="-128"/>
              </a:rPr>
              <a:t>Extremely challenging, in practice</a:t>
            </a:r>
          </a:p>
          <a:p>
            <a:r>
              <a:rPr lang="en-US" sz="3600" dirty="0" smtClean="0">
                <a:cs typeface="ＭＳ Ｐゴシック" charset="-128"/>
              </a:rPr>
              <a:t>Operating system often plays a large role, here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Intrusion Detection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3600" dirty="0" smtClean="0">
                <a:cs typeface="ＭＳ Ｐゴシック" charset="-128"/>
              </a:rPr>
              <a:t>All security methods sometimes fail</a:t>
            </a:r>
          </a:p>
          <a:p>
            <a:pPr>
              <a:lnSpc>
                <a:spcPct val="90000"/>
              </a:lnSpc>
            </a:pPr>
            <a:r>
              <a:rPr lang="en-US" sz="3600" dirty="0" smtClean="0">
                <a:cs typeface="ＭＳ Ｐゴシック" charset="-128"/>
              </a:rPr>
              <a:t>When they do, notice that something is wrong</a:t>
            </a:r>
          </a:p>
          <a:p>
            <a:pPr>
              <a:lnSpc>
                <a:spcPct val="90000"/>
              </a:lnSpc>
            </a:pPr>
            <a:r>
              <a:rPr lang="en-US" sz="3600" dirty="0" smtClean="0">
                <a:cs typeface="ＭＳ Ｐゴシック" charset="-128"/>
              </a:rPr>
              <a:t>And take steps to correct the problem</a:t>
            </a:r>
          </a:p>
          <a:p>
            <a:pPr>
              <a:lnSpc>
                <a:spcPct val="90000"/>
              </a:lnSpc>
            </a:pPr>
            <a:r>
              <a:rPr lang="en-US" sz="3600" dirty="0" smtClean="0">
                <a:cs typeface="ＭＳ Ｐゴシック" charset="-128"/>
              </a:rPr>
              <a:t>Reactive, not preventative</a:t>
            </a:r>
          </a:p>
          <a:p>
            <a:pPr lvl="1">
              <a:lnSpc>
                <a:spcPct val="90000"/>
              </a:lnSpc>
            </a:pPr>
            <a:r>
              <a:rPr lang="en-US" sz="3600" dirty="0" smtClean="0"/>
              <a:t>But unrealistic to believe any prevention is certain</a:t>
            </a:r>
          </a:p>
          <a:p>
            <a:pPr>
              <a:lnSpc>
                <a:spcPct val="90000"/>
              </a:lnSpc>
            </a:pPr>
            <a:r>
              <a:rPr lang="en-US" sz="3600" dirty="0" smtClean="0">
                <a:cs typeface="ＭＳ Ｐゴシック" charset="-128"/>
              </a:rPr>
              <a:t>Must be automatic to be really useful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Filtering Technologies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1636"/>
            <a:ext cx="8229600" cy="4525963"/>
          </a:xfrm>
        </p:spPr>
        <p:txBody>
          <a:bodyPr/>
          <a:lstStyle/>
          <a:p>
            <a:r>
              <a:rPr lang="en-US" dirty="0" smtClean="0"/>
              <a:t>Detect that there’s something bad:</a:t>
            </a:r>
          </a:p>
          <a:p>
            <a:pPr lvl="1"/>
            <a:r>
              <a:rPr lang="en-US" dirty="0" smtClean="0"/>
              <a:t>In a data stream </a:t>
            </a:r>
          </a:p>
          <a:p>
            <a:pPr lvl="1"/>
            <a:r>
              <a:rPr lang="en-US" dirty="0" smtClean="0"/>
              <a:t>In a file</a:t>
            </a:r>
          </a:p>
          <a:p>
            <a:pPr lvl="1"/>
            <a:r>
              <a:rPr lang="en-US" dirty="0" smtClean="0"/>
              <a:t>Wherever</a:t>
            </a:r>
          </a:p>
          <a:p>
            <a:r>
              <a:rPr lang="en-US" dirty="0" smtClean="0"/>
              <a:t>Filter it out and only deliver “safe” stuff</a:t>
            </a:r>
          </a:p>
          <a:p>
            <a:r>
              <a:rPr lang="en-US" dirty="0" smtClean="0"/>
              <a:t>The basic idea behind firewalls</a:t>
            </a:r>
          </a:p>
          <a:p>
            <a:pPr lvl="1"/>
            <a:r>
              <a:rPr lang="en-US" dirty="0" smtClean="0"/>
              <a:t>And many other approaches</a:t>
            </a:r>
          </a:p>
          <a:p>
            <a:r>
              <a:rPr lang="en-US" dirty="0" smtClean="0"/>
              <a:t>Serious issues with detecting the bad stuff and not dropping the good stuff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Operating Systems and </a:t>
            </a:r>
            <a:br>
              <a:rPr lang="en-US" dirty="0" smtClean="0"/>
            </a:br>
            <a:r>
              <a:rPr lang="en-US" dirty="0" smtClean="0"/>
              <a:t>Security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Physical security is usually assumed </a:t>
            </a:r>
            <a:r>
              <a:rPr lang="en-US" smtClean="0"/>
              <a:t>by OS</a:t>
            </a:r>
          </a:p>
          <a:p>
            <a:r>
              <a:rPr lang="en-US" smtClean="0"/>
              <a:t>Access </a:t>
            </a:r>
            <a:r>
              <a:rPr lang="en-US" dirty="0" smtClean="0"/>
              <a:t>control is key to OS technologies</a:t>
            </a:r>
          </a:p>
          <a:p>
            <a:r>
              <a:rPr lang="en-US" dirty="0" smtClean="0"/>
              <a:t>Encapsulation in various forms is widely provided by operating systems</a:t>
            </a:r>
          </a:p>
          <a:p>
            <a:r>
              <a:rPr lang="en-US" dirty="0" smtClean="0"/>
              <a:t>Some form of authentication required by OS</a:t>
            </a:r>
          </a:p>
          <a:p>
            <a:r>
              <a:rPr lang="en-US" dirty="0" smtClean="0"/>
              <a:t>Encryption is increasingly used by OS</a:t>
            </a:r>
          </a:p>
          <a:p>
            <a:r>
              <a:rPr lang="en-US" dirty="0" smtClean="0"/>
              <a:t>Intrusion detection and filtering not common parts of the OS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Economy in Security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3600" dirty="0" smtClean="0">
                <a:cs typeface="ＭＳ Ｐゴシック" charset="-128"/>
              </a:rPr>
              <a:t>Economical to develop</a:t>
            </a:r>
          </a:p>
          <a:p>
            <a:pPr lvl="1">
              <a:lnSpc>
                <a:spcPct val="90000"/>
              </a:lnSpc>
            </a:pPr>
            <a:r>
              <a:rPr lang="en-US" sz="3200" dirty="0" smtClean="0"/>
              <a:t>And to use</a:t>
            </a:r>
          </a:p>
          <a:p>
            <a:pPr lvl="1">
              <a:lnSpc>
                <a:spcPct val="90000"/>
              </a:lnSpc>
            </a:pPr>
            <a:r>
              <a:rPr lang="en-US" sz="3200" dirty="0" smtClean="0"/>
              <a:t>And to verify</a:t>
            </a:r>
          </a:p>
          <a:p>
            <a:pPr>
              <a:lnSpc>
                <a:spcPct val="90000"/>
              </a:lnSpc>
            </a:pPr>
            <a:r>
              <a:rPr lang="en-US" sz="3600" dirty="0" smtClean="0">
                <a:cs typeface="ＭＳ Ｐゴシック" charset="-128"/>
              </a:rPr>
              <a:t>Should add little or no overhead</a:t>
            </a:r>
          </a:p>
          <a:p>
            <a:pPr>
              <a:lnSpc>
                <a:spcPct val="90000"/>
              </a:lnSpc>
            </a:pPr>
            <a:r>
              <a:rPr lang="en-US" sz="3600" dirty="0" smtClean="0">
                <a:cs typeface="ＭＳ Ｐゴシック" charset="-128"/>
              </a:rPr>
              <a:t>Should do only what needs to be done</a:t>
            </a:r>
          </a:p>
          <a:p>
            <a:pPr>
              <a:lnSpc>
                <a:spcPct val="90000"/>
              </a:lnSpc>
            </a:pPr>
            <a:r>
              <a:rPr lang="en-US" sz="3600" dirty="0" smtClean="0">
                <a:cs typeface="ＭＳ Ｐゴシック" charset="-128"/>
              </a:rPr>
              <a:t>Generally, try to keep it simple and small</a:t>
            </a:r>
          </a:p>
          <a:p>
            <a:pPr>
              <a:lnSpc>
                <a:spcPct val="90000"/>
              </a:lnSpc>
            </a:pPr>
            <a:r>
              <a:rPr lang="en-US" sz="3600" dirty="0" smtClean="0">
                <a:cs typeface="ＭＳ Ｐゴシック" charset="-128"/>
              </a:rPr>
              <a:t>As OS grows, this gets harder</a:t>
            </a:r>
          </a:p>
          <a:p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Complete Mediation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cs typeface="ＭＳ Ｐゴシック" charset="-128"/>
              </a:rPr>
              <a:t>Apply security on every access to a protected object</a:t>
            </a:r>
          </a:p>
          <a:p>
            <a:pPr lvl="1"/>
            <a:r>
              <a:rPr lang="en-US" dirty="0" smtClean="0"/>
              <a:t>E.g., each read of a file, not just the open</a:t>
            </a:r>
          </a:p>
          <a:p>
            <a:r>
              <a:rPr lang="en-US" dirty="0" smtClean="0">
                <a:cs typeface="ＭＳ Ｐゴシック" charset="-128"/>
              </a:rPr>
              <a:t>Also involves checking access on everything that could be attacked</a:t>
            </a:r>
          </a:p>
          <a:p>
            <a:r>
              <a:rPr lang="en-US" dirty="0" smtClean="0">
                <a:cs typeface="ＭＳ Ｐゴシック" charset="-128"/>
              </a:rPr>
              <a:t>Hardware can help here</a:t>
            </a:r>
          </a:p>
          <a:p>
            <a:pPr lvl="1"/>
            <a:r>
              <a:rPr lang="en-US" dirty="0" smtClean="0">
                <a:cs typeface="ＭＳ Ｐゴシック" charset="-128"/>
              </a:rPr>
              <a:t>E.g., memory accesses have complete mediation via paging hardware</a:t>
            </a:r>
          </a:p>
          <a:p>
            <a:endParaRPr lang="en-US" dirty="0"/>
          </a:p>
        </p:txBody>
      </p:sp>
      <p:sp>
        <p:nvSpPr>
          <p:cNvPr id="4" name="Cloud Callout 3"/>
          <p:cNvSpPr/>
          <p:nvPr/>
        </p:nvSpPr>
        <p:spPr>
          <a:xfrm>
            <a:off x="3677443" y="1417638"/>
            <a:ext cx="3756812" cy="1638447"/>
          </a:xfrm>
          <a:prstGeom prst="cloudCallou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How does this play with the previous principle of economy?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09140"/>
            <a:ext cx="82296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>
                <a:cs typeface="ＭＳ Ｐゴシック" charset="-128"/>
              </a:rPr>
              <a:t>Don’t rely on “security through obscurity”</a:t>
            </a:r>
          </a:p>
          <a:p>
            <a:pPr>
              <a:lnSpc>
                <a:spcPct val="90000"/>
              </a:lnSpc>
            </a:pPr>
            <a:r>
              <a:rPr lang="en-US" sz="2800" dirty="0" smtClean="0">
                <a:cs typeface="ＭＳ Ｐゴシック" charset="-128"/>
              </a:rPr>
              <a:t>Assume all potential attackers know everything about the design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And completely understand it</a:t>
            </a:r>
          </a:p>
          <a:p>
            <a:pPr>
              <a:lnSpc>
                <a:spcPct val="90000"/>
              </a:lnSpc>
            </a:pPr>
            <a:r>
              <a:rPr lang="en-US" sz="2800" dirty="0" smtClean="0">
                <a:cs typeface="ＭＳ Ｐゴシック" charset="-128"/>
              </a:rPr>
              <a:t>This doesn’t mean publish everything important about your security system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Though sometimes that’s a good idea</a:t>
            </a:r>
          </a:p>
          <a:p>
            <a:pPr>
              <a:lnSpc>
                <a:spcPct val="90000"/>
              </a:lnSpc>
            </a:pPr>
            <a:r>
              <a:rPr lang="en-US" sz="2800" dirty="0" smtClean="0">
                <a:cs typeface="ＭＳ Ｐゴシック" charset="-128"/>
              </a:rPr>
              <a:t>Obscurity can provide </a:t>
            </a:r>
            <a:r>
              <a:rPr lang="en-US" sz="2800" i="1" dirty="0" smtClean="0">
                <a:cs typeface="ＭＳ Ｐゴシック" charset="-128"/>
              </a:rPr>
              <a:t>some</a:t>
            </a:r>
            <a:r>
              <a:rPr lang="en-US" sz="2800" dirty="0" smtClean="0">
                <a:cs typeface="ＭＳ Ｐゴシック" charset="-128"/>
              </a:rPr>
              <a:t> security, but it’s brittle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When the fog is cleared, the security disappears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Windows (closed design) is not more secure than Linux (open design)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Separation of Privilege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cs typeface="ＭＳ Ｐゴシック" charset="-128"/>
              </a:rPr>
              <a:t>Provide mechanisms that separate the privileges used for one purpose from those used for another</a:t>
            </a:r>
          </a:p>
          <a:p>
            <a:r>
              <a:rPr lang="en-US" dirty="0" smtClean="0">
                <a:cs typeface="ＭＳ Ｐゴシック" charset="-128"/>
              </a:rPr>
              <a:t>To allow flexibility in security systems</a:t>
            </a:r>
          </a:p>
          <a:p>
            <a:r>
              <a:rPr lang="en-US" dirty="0" smtClean="0">
                <a:cs typeface="ＭＳ Ｐゴシック" charset="-128"/>
              </a:rPr>
              <a:t>E.g., separate access control on each file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Least Privilege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cs typeface="ＭＳ Ｐゴシック" charset="-128"/>
              </a:rPr>
              <a:t>Give bare minimum access rights required to complete a task</a:t>
            </a:r>
          </a:p>
          <a:p>
            <a:r>
              <a:rPr lang="en-US" dirty="0" smtClean="0">
                <a:cs typeface="ＭＳ Ｐゴシック" charset="-128"/>
              </a:rPr>
              <a:t>Require another request to perform another type of access</a:t>
            </a:r>
          </a:p>
          <a:p>
            <a:r>
              <a:rPr lang="en-US" dirty="0" smtClean="0">
                <a:cs typeface="ＭＳ Ｐゴシック" charset="-128"/>
              </a:rPr>
              <a:t>E.g., don’t give write permission to a file if the program only asked for read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Least Common Mechanism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cs typeface="ＭＳ Ｐゴシック" charset="-128"/>
              </a:rPr>
              <a:t>Avoid sharing parts of the security mechanism </a:t>
            </a:r>
            <a:endParaRPr lang="en-US" dirty="0" smtClean="0">
              <a:cs typeface="ＭＳ Ｐゴシック" charset="-128"/>
            </a:endParaRPr>
          </a:p>
          <a:p>
            <a:pPr lvl="1"/>
            <a:r>
              <a:rPr lang="en-US" dirty="0" smtClean="0"/>
              <a:t>A</a:t>
            </a:r>
            <a:r>
              <a:rPr lang="en-US" dirty="0" smtClean="0"/>
              <a:t>mong </a:t>
            </a:r>
            <a:r>
              <a:rPr lang="en-US" dirty="0" smtClean="0"/>
              <a:t>different users</a:t>
            </a:r>
            <a:endParaRPr lang="en-US" dirty="0" smtClean="0"/>
          </a:p>
          <a:p>
            <a:pPr lvl="1"/>
            <a:r>
              <a:rPr lang="en-US" dirty="0" smtClean="0"/>
              <a:t>A</a:t>
            </a:r>
            <a:r>
              <a:rPr lang="en-US" dirty="0" smtClean="0"/>
              <a:t>mong </a:t>
            </a:r>
            <a:r>
              <a:rPr lang="en-US" dirty="0" smtClean="0"/>
              <a:t>different parts of the system</a:t>
            </a:r>
          </a:p>
          <a:p>
            <a:r>
              <a:rPr lang="en-US" dirty="0" smtClean="0">
                <a:cs typeface="ＭＳ Ｐゴシック" charset="-128"/>
              </a:rPr>
              <a:t>Coupling leads to possible security breaches</a:t>
            </a:r>
          </a:p>
          <a:p>
            <a:r>
              <a:rPr lang="en-US" dirty="0" smtClean="0">
                <a:cs typeface="ＭＳ Ｐゴシック" charset="-128"/>
              </a:rPr>
              <a:t>E.g., in memory management, having separate page tables for different processes</a:t>
            </a:r>
          </a:p>
          <a:p>
            <a:pPr lvl="1"/>
            <a:r>
              <a:rPr lang="en-US" dirty="0" smtClean="0">
                <a:cs typeface="ＭＳ Ｐゴシック" charset="-128"/>
              </a:rPr>
              <a:t>Makes it hard for one process to touch memory of another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Acceptability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67900"/>
            <a:ext cx="8229600" cy="4525963"/>
          </a:xfrm>
        </p:spPr>
        <p:txBody>
          <a:bodyPr/>
          <a:lstStyle/>
          <a:p>
            <a:r>
              <a:rPr lang="en-US" dirty="0" smtClean="0">
                <a:cs typeface="ＭＳ Ｐゴシック" charset="-128"/>
              </a:rPr>
              <a:t>Mechanism must be simple to use</a:t>
            </a:r>
          </a:p>
          <a:p>
            <a:r>
              <a:rPr lang="en-US" dirty="0" smtClean="0">
                <a:cs typeface="ＭＳ Ｐゴシック" charset="-128"/>
              </a:rPr>
              <a:t>Simple enough that people will use it without thinking about it</a:t>
            </a:r>
          </a:p>
          <a:p>
            <a:r>
              <a:rPr lang="en-US" dirty="0" smtClean="0">
                <a:cs typeface="ＭＳ Ｐゴシック" charset="-128"/>
              </a:rPr>
              <a:t>Must rarely or never prevent permissible accesses</a:t>
            </a:r>
          </a:p>
          <a:p>
            <a:r>
              <a:rPr lang="en-US" dirty="0" smtClean="0">
                <a:cs typeface="ＭＳ Ｐゴシック" charset="-128"/>
              </a:rPr>
              <a:t>Windows 7 mechanisms to prevent attacks from downloaded code worked</a:t>
            </a:r>
          </a:p>
          <a:p>
            <a:pPr lvl="1"/>
            <a:r>
              <a:rPr lang="en-US" dirty="0" smtClean="0">
                <a:cs typeface="ＭＳ Ｐゴシック" charset="-128"/>
              </a:rPr>
              <a:t>But users hated them</a:t>
            </a:r>
          </a:p>
          <a:p>
            <a:pPr lvl="1"/>
            <a:r>
              <a:rPr lang="en-US" dirty="0" smtClean="0">
                <a:cs typeface="ＭＳ Ｐゴシック" charset="-128"/>
              </a:rPr>
              <a:t>So now Windows doesn’t use them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Fail-Safe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>
                <a:cs typeface="ＭＳ Ｐゴシック" charset="-128"/>
              </a:rPr>
              <a:t>Default to lack of access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cs typeface="ＭＳ Ｐゴシック" charset="-128"/>
              </a:rPr>
              <a:t>So if something goes wrong or is forgotten or isn’t done, no security lost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cs typeface="ＭＳ Ｐゴシック" charset="-128"/>
              </a:rPr>
              <a:t>If important mistakes are made, you’ll find out about them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Without loss of security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But if it happens too often . . .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In OS context, important to think about what happens with traps, interrupts, etc.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92899</TotalTime>
  <Words>796</Words>
  <Application>Microsoft Macintosh PowerPoint</Application>
  <PresentationFormat>On-screen Show (4:3)</PresentationFormat>
  <Paragraphs>126</Paragraphs>
  <Slides>18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Default Theme</vt:lpstr>
      <vt:lpstr>Design Principles for  Secure Systems</vt:lpstr>
      <vt:lpstr>Economy in Security Design</vt:lpstr>
      <vt:lpstr>Complete Mediation</vt:lpstr>
      <vt:lpstr>Open Design</vt:lpstr>
      <vt:lpstr>Separation of Privilege</vt:lpstr>
      <vt:lpstr>Least Privilege</vt:lpstr>
      <vt:lpstr>Least Common Mechanism</vt:lpstr>
      <vt:lpstr>Acceptability</vt:lpstr>
      <vt:lpstr>Fail-Safe Design</vt:lpstr>
      <vt:lpstr>Tools For Securing Systems</vt:lpstr>
      <vt:lpstr>Physical Security</vt:lpstr>
      <vt:lpstr>Access Control</vt:lpstr>
      <vt:lpstr>Encryption</vt:lpstr>
      <vt:lpstr>Authentication</vt:lpstr>
      <vt:lpstr>Encapsulation</vt:lpstr>
      <vt:lpstr>Intrusion Detection</vt:lpstr>
      <vt:lpstr>Filtering Technologies</vt:lpstr>
      <vt:lpstr>Operating Systems and  Security Tools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137</cp:revision>
  <dcterms:created xsi:type="dcterms:W3CDTF">2013-05-30T15:35:06Z</dcterms:created>
  <dcterms:modified xsi:type="dcterms:W3CDTF">2013-05-30T20:33:27Z</dcterms:modified>
</cp:coreProperties>
</file>