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5"/>
  </p:notesMasterIdLst>
  <p:handoutMasterIdLst>
    <p:handoutMasterId r:id="rId16"/>
  </p:handoutMasterIdLst>
  <p:sldIdLst>
    <p:sldId id="318" r:id="rId2"/>
    <p:sldId id="319" r:id="rId3"/>
    <p:sldId id="320" r:id="rId4"/>
    <p:sldId id="321" r:id="rId5"/>
    <p:sldId id="322" r:id="rId6"/>
    <p:sldId id="323" r:id="rId7"/>
    <p:sldId id="326" r:id="rId8"/>
    <p:sldId id="324" r:id="rId9"/>
    <p:sldId id="332" r:id="rId10"/>
    <p:sldId id="333" r:id="rId11"/>
    <p:sldId id="334" r:id="rId12"/>
    <p:sldId id="335" r:id="rId13"/>
    <p:sldId id="336" r:id="rId14"/>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FA839"/>
    <a:srgbClr val="CBCBCB"/>
    <a:srgbClr val="A2D6E2"/>
    <a:srgbClr val="E2A8A6"/>
    <a:srgbClr val="70F965"/>
    <a:srgbClr val="FDDDC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1420" autoAdjust="0"/>
  </p:normalViewPr>
  <p:slideViewPr>
    <p:cSldViewPr snapToGrid="0" snapToObjects="1">
      <p:cViewPr varScale="1">
        <p:scale>
          <a:sx n="96" d="100"/>
          <a:sy n="96" d="100"/>
        </p:scale>
        <p:origin x="-1000"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7F7607-8AA4-B842-A5B0-85C1885566DE}" type="datetimeFigureOut">
              <a:rPr lang="en-US" smtClean="0"/>
              <a:pPr/>
              <a:t>5/30/13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4174529-E9FF-DD45-A1E1-9AE5BBE5EAE6}"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357BF8-B90F-EC4F-8623-DE2330790225}" type="datetimeFigureOut">
              <a:rPr lang="en-US" smtClean="0"/>
              <a:pPr/>
              <a:t>5/30/13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1E4DDF-0BE8-B44D-A687-4BF2505A719E}"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8E851AE5-7AA3-A047-AB4C-8DB5D369B34B}" type="slidenum">
              <a:rPr lang="en-US">
                <a:latin typeface="Courier New" charset="0"/>
              </a:rPr>
              <a:pPr/>
              <a:t>1</a:t>
            </a:fld>
            <a:endParaRPr lang="en-US" dirty="0">
              <a:latin typeface="Courier New"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w="9525"/>
        </p:spPr>
        <p:txBody>
          <a:bodyPr/>
          <a:lstStyle/>
          <a:p>
            <a:pPr eaLnBrk="1" hangingPunct="1"/>
            <a:endParaRPr lang="en-US" dirty="0">
              <a:latin typeface="Times New Roman" charset="0"/>
              <a:ea typeface="ＭＳ Ｐゴシック" charset="-128"/>
              <a:cs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939A981-F631-6C4A-86DB-307E6383E623}" type="datetime1">
              <a:rPr lang="en-US" smtClean="0"/>
              <a:pPr>
                <a:defRPr/>
              </a:pPr>
              <a:t>5/30/13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E320DD2-9AC7-B240-8439-1898C20C4291}"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046EC38-4D31-2140-9931-D5E726EF7D3D}" type="datetime1">
              <a:rPr lang="en-US" smtClean="0"/>
              <a:pPr>
                <a:defRPr/>
              </a:pPr>
              <a:t>5/30/13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EF3B397-9863-974C-9E75-B66FE458739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747BC0C-7003-E94A-804F-54184BF50984}" type="datetime1">
              <a:rPr lang="en-US" smtClean="0"/>
              <a:pPr>
                <a:defRPr/>
              </a:pPr>
              <a:t>5/30/13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E7C3A0-C6A5-184E-9AB8-67C259CC114A}"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F4C65804-5B58-034F-A3DB-4CECB6DAC7FB}" type="datetime1">
              <a:rPr lang="en-US" smtClean="0"/>
              <a:pPr>
                <a:defRPr/>
              </a:pPr>
              <a:t>5/30/13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D1018A7C-687B-BE4F-84FE-0A7FB4E2EDA6}"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01522B3-B141-814F-8D8A-F6B0FA2B162F}" type="datetime1">
              <a:rPr lang="en-US" smtClean="0"/>
              <a:pPr>
                <a:defRPr/>
              </a:pPr>
              <a:t>5/30/13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BE84620-9411-7A41-BDFE-46E36283A32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F29D0BDD-213E-954F-94A2-56F86D9FBDD9}" type="datetime1">
              <a:rPr lang="en-US" smtClean="0"/>
              <a:pPr>
                <a:defRPr/>
              </a:pPr>
              <a:t>5/30/13</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092E417-E1B4-1644-AA5E-08B3C161F27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8C729DD-0AC1-8446-A7E7-2EA7DFEFC0B8}" type="datetime1">
              <a:rPr lang="en-US" smtClean="0"/>
              <a:pPr>
                <a:defRPr/>
              </a:pPr>
              <a:t>5/30/13</a:t>
            </a:fld>
            <a:endParaRPr lang="en-US" dirty="0"/>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4CEFE53-6511-CC46-9EB0-088D5AA225D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22DEDBE-692C-744D-A80D-82742EE06E44}" type="datetime1">
              <a:rPr lang="en-US" smtClean="0"/>
              <a:pPr>
                <a:defRPr/>
              </a:pPr>
              <a:t>5/30/13</a:t>
            </a:fld>
            <a:endParaRPr lang="en-US" dirty="0"/>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13AA0B7-898E-6849-B106-FA8F92BD0ACD}"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6554258B-B662-424E-993C-09FB0781EA91}" type="datetime1">
              <a:rPr lang="en-US" smtClean="0"/>
              <a:pPr>
                <a:defRPr/>
              </a:pPr>
              <a:t>5/30/13</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5CFC738C-B1BF-D74D-9E8E-E80F125B959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4891CE8-11C5-144F-8C0A-6B1192B9AA31}" type="datetime1">
              <a:rPr lang="en-US" smtClean="0"/>
              <a:pPr>
                <a:defRPr/>
              </a:pPr>
              <a:t>5/30/13</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96CE7D5A-5759-A749-9DF2-8883836C0164}"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19F5D738-D4A0-DC48-A21B-E749BF07505E}" type="datetime1">
              <a:rPr lang="en-US" smtClean="0"/>
              <a:pPr>
                <a:defRPr/>
              </a:pPr>
              <a:t>5/30/13</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21797F-D4AC-5249-8143-180C49B06D26}"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AutoShape 8"/>
          <p:cNvSpPr>
            <a:spLocks noChangeArrowheads="1"/>
          </p:cNvSpPr>
          <p:nvPr userDrawn="1"/>
        </p:nvSpPr>
        <p:spPr bwMode="auto">
          <a:xfrm>
            <a:off x="387350" y="274638"/>
            <a:ext cx="8445500" cy="6272212"/>
          </a:xfrm>
          <a:prstGeom prst="roundRect">
            <a:avLst>
              <a:gd name="adj" fmla="val 12486"/>
            </a:avLst>
          </a:prstGeom>
          <a:noFill/>
          <a:ln w="12700">
            <a:solidFill>
              <a:schemeClr val="tx1"/>
            </a:solidFill>
            <a:round/>
            <a:headEnd/>
            <a:tailEnd/>
          </a:ln>
          <a:effectLst/>
        </p:spPr>
        <p:txBody>
          <a:bodyPr wrap="none" anchor="ctr">
            <a:prstTxWarp prst="textNoShape">
              <a:avLst/>
            </a:prstTxWarp>
          </a:bodyPr>
          <a:lstStyle/>
          <a:p>
            <a:pPr>
              <a:defRPr/>
            </a:pPr>
            <a:endParaRPr lang="en-US" dirty="0">
              <a:latin typeface="Courier New" pitchFamily="-107" charset="0"/>
            </a:endParaRPr>
          </a:p>
        </p:txBody>
      </p:sp>
      <p:sp useBgFill="1">
        <p:nvSpPr>
          <p:cNvPr id="8" name="Rectangle 9"/>
          <p:cNvSpPr>
            <a:spLocks noChangeArrowheads="1"/>
          </p:cNvSpPr>
          <p:nvPr userDrawn="1"/>
        </p:nvSpPr>
        <p:spPr bwMode="auto">
          <a:xfrm>
            <a:off x="8213725" y="6218238"/>
            <a:ext cx="848164" cy="462307"/>
          </a:xfrm>
          <a:prstGeom prst="rect">
            <a:avLst/>
          </a:prstGeom>
          <a:ln w="9525">
            <a:noFill/>
            <a:miter lim="800000"/>
            <a:headEnd/>
            <a:tailEnd/>
          </a:ln>
          <a:effectLst/>
        </p:spPr>
        <p:txBody>
          <a:bodyPr wrap="none" lIns="92075" tIns="46038" rIns="92075" bIns="46038">
            <a:prstTxWarp prst="textNoShape">
              <a:avLst/>
            </a:prstTxWarp>
            <a:spAutoFit/>
          </a:bodyPr>
          <a:lstStyle/>
          <a:p>
            <a:pPr>
              <a:defRPr/>
            </a:pPr>
            <a:r>
              <a:rPr lang="en-US" sz="1200" dirty="0" smtClean="0">
                <a:latin typeface="Times New Roman" pitchFamily="-107" charset="0"/>
              </a:rPr>
              <a:t>Lecture</a:t>
            </a:r>
            <a:r>
              <a:rPr lang="en-US" sz="1200" baseline="0" dirty="0" smtClean="0">
                <a:latin typeface="Times New Roman" pitchFamily="-107" charset="0"/>
              </a:rPr>
              <a:t> 18 </a:t>
            </a:r>
            <a:endParaRPr lang="en-US" sz="1200" dirty="0" smtClean="0">
              <a:latin typeface="Times New Roman" pitchFamily="-107" charset="0"/>
            </a:endParaRPr>
          </a:p>
          <a:p>
            <a:pPr>
              <a:defRPr/>
            </a:pPr>
            <a:r>
              <a:rPr lang="en-US" sz="1200" dirty="0">
                <a:latin typeface="Times New Roman" pitchFamily="-107" charset="0"/>
              </a:rPr>
              <a:t>Page </a:t>
            </a:r>
            <a:fld id="{8DEFEB2B-9FA0-4F4D-A070-42F5B2E48911}" type="slidenum">
              <a:rPr lang="en-US" sz="1200" smtClean="0">
                <a:latin typeface="Times New Roman" pitchFamily="-107" charset="0"/>
              </a:rPr>
              <a:pPr>
                <a:defRPr/>
              </a:pPr>
              <a:t>‹#›</a:t>
            </a:fld>
            <a:endParaRPr lang="en-US" sz="1200" dirty="0">
              <a:latin typeface="Times New Roman" pitchFamily="-107" charset="0"/>
            </a:endParaRPr>
          </a:p>
        </p:txBody>
      </p:sp>
      <p:sp useBgFill="1">
        <p:nvSpPr>
          <p:cNvPr id="10" name="Rectangle 10"/>
          <p:cNvSpPr>
            <a:spLocks noChangeArrowheads="1"/>
          </p:cNvSpPr>
          <p:nvPr userDrawn="1"/>
        </p:nvSpPr>
        <p:spPr bwMode="auto">
          <a:xfrm>
            <a:off x="974725" y="6446838"/>
            <a:ext cx="1089366" cy="277641"/>
          </a:xfrm>
          <a:prstGeom prst="rect">
            <a:avLst/>
          </a:prstGeom>
          <a:ln w="9525">
            <a:noFill/>
            <a:miter lim="800000"/>
            <a:headEnd/>
            <a:tailEnd/>
          </a:ln>
          <a:effectLst/>
        </p:spPr>
        <p:txBody>
          <a:bodyPr wrap="none" lIns="92075" tIns="46038" rIns="92075" bIns="46038">
            <a:prstTxWarp prst="textNoShape">
              <a:avLst/>
            </a:prstTxWarp>
            <a:spAutoFit/>
          </a:bodyPr>
          <a:lstStyle/>
          <a:p>
            <a:pPr>
              <a:defRPr/>
            </a:pPr>
            <a:r>
              <a:rPr lang="en-US" sz="1200" dirty="0">
                <a:latin typeface="Times New Roman" pitchFamily="-107" charset="0"/>
              </a:rPr>
              <a:t>CS</a:t>
            </a:r>
            <a:r>
              <a:rPr lang="en-US" sz="1200" dirty="0" smtClean="0">
                <a:latin typeface="Times New Roman" pitchFamily="-107" charset="0"/>
              </a:rPr>
              <a:t> 111 </a:t>
            </a:r>
            <a:r>
              <a:rPr lang="en-US" sz="1200" dirty="0">
                <a:latin typeface="Times New Roman" pitchFamily="-107" charset="0"/>
              </a:rPr>
              <a:t>Online </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57200" rtl="0" eaLnBrk="0" fontAlgn="base" hangingPunct="0">
        <a:spcBef>
          <a:spcPct val="0"/>
        </a:spcBef>
        <a:spcAft>
          <a:spcPct val="0"/>
        </a:spcAft>
        <a:defRPr sz="4400" kern="1200">
          <a:solidFill>
            <a:schemeClr val="tx1"/>
          </a:solidFill>
          <a:latin typeface="Times New Roman"/>
          <a:ea typeface="ＭＳ Ｐゴシック" charset="-128"/>
          <a:cs typeface="Times New Roman"/>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Times New Roman"/>
          <a:ea typeface="ＭＳ Ｐゴシック" charset="-128"/>
          <a:cs typeface="Times New Roman"/>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Times New Roman"/>
          <a:ea typeface="ＭＳ Ｐゴシック" charset="-128"/>
          <a:cs typeface="Times New Roman"/>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Times New Roman"/>
          <a:ea typeface="ＭＳ Ｐゴシック" charset="-128"/>
          <a:cs typeface="Times New Roman"/>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Times New Roman"/>
          <a:ea typeface="ＭＳ Ｐゴシック" charset="-128"/>
          <a:cs typeface="Times New Roman"/>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Times New Roman"/>
          <a:ea typeface="ＭＳ Ｐゴシック" charset="-128"/>
          <a:cs typeface="Times New Roman"/>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2514600"/>
            <a:ext cx="7772400" cy="1143000"/>
          </a:xfrm>
        </p:spPr>
        <p:txBody>
          <a:bodyPr/>
          <a:lstStyle/>
          <a:p>
            <a:r>
              <a:rPr lang="en-US" dirty="0" smtClean="0">
                <a:ea typeface="ＭＳ Ｐゴシック" charset="-128"/>
                <a:cs typeface="ＭＳ Ｐゴシック" charset="-128"/>
              </a:rPr>
              <a:t>Security for Operating Systems</a:t>
            </a:r>
            <a:br>
              <a:rPr lang="en-US" dirty="0" smtClean="0">
                <a:ea typeface="ＭＳ Ｐゴシック" charset="-128"/>
                <a:cs typeface="ＭＳ Ｐゴシック" charset="-128"/>
              </a:rPr>
            </a:br>
            <a:r>
              <a:rPr lang="en-US" dirty="0">
                <a:ea typeface="ＭＳ Ｐゴシック" charset="-128"/>
                <a:cs typeface="ＭＳ Ｐゴシック" charset="-128"/>
              </a:rPr>
              <a:t>CS</a:t>
            </a:r>
            <a:r>
              <a:rPr lang="en-US" dirty="0" smtClean="0">
                <a:ea typeface="ＭＳ Ｐゴシック" charset="-128"/>
                <a:cs typeface="ＭＳ Ｐゴシック" charset="-128"/>
              </a:rPr>
              <a:t> </a:t>
            </a:r>
            <a:r>
              <a:rPr lang="en-US" dirty="0" smtClean="0">
                <a:cs typeface="ＭＳ Ｐゴシック" charset="-128"/>
              </a:rPr>
              <a:t>111</a:t>
            </a:r>
            <a:r>
              <a:rPr lang="en-US" dirty="0" smtClean="0">
                <a:ea typeface="ＭＳ Ｐゴシック" charset="-128"/>
                <a:cs typeface="ＭＳ Ｐゴシック" charset="-128"/>
              </a:rPr>
              <a:t/>
            </a:r>
            <a:br>
              <a:rPr lang="en-US" dirty="0" smtClean="0">
                <a:ea typeface="ＭＳ Ｐゴシック" charset="-128"/>
                <a:cs typeface="ＭＳ Ｐゴシック" charset="-128"/>
              </a:rPr>
            </a:br>
            <a:r>
              <a:rPr lang="en-US" dirty="0">
                <a:ea typeface="ＭＳ Ｐゴシック" charset="-128"/>
                <a:cs typeface="ＭＳ Ｐゴシック" charset="-128"/>
              </a:rPr>
              <a:t>On-Line MS Program</a:t>
            </a:r>
            <a:r>
              <a:rPr lang="en-US" dirty="0" smtClean="0">
                <a:ea typeface="ＭＳ Ｐゴシック" charset="-128"/>
                <a:cs typeface="ＭＳ Ｐゴシック" charset="-128"/>
              </a:rPr>
              <a:t/>
            </a:r>
            <a:br>
              <a:rPr lang="en-US" dirty="0" smtClean="0">
                <a:ea typeface="ＭＳ Ｐゴシック" charset="-128"/>
                <a:cs typeface="ＭＳ Ｐゴシック" charset="-128"/>
              </a:rPr>
            </a:br>
            <a:r>
              <a:rPr lang="en-US" dirty="0" smtClean="0">
                <a:cs typeface="ＭＳ Ｐゴシック" charset="-128"/>
              </a:rPr>
              <a:t>Operating </a:t>
            </a:r>
            <a:r>
              <a:rPr lang="en-US" dirty="0" smtClean="0">
                <a:ea typeface="ＭＳ Ｐゴシック" charset="-128"/>
                <a:cs typeface="ＭＳ Ｐゴシック" charset="-128"/>
              </a:rPr>
              <a:t>Systems </a:t>
            </a:r>
            <a:r>
              <a:rPr lang="en-US" dirty="0">
                <a:ea typeface="ＭＳ Ｐゴシック" charset="-128"/>
                <a:cs typeface="ＭＳ Ｐゴシック" charset="-128"/>
              </a:rPr>
              <a:t/>
            </a:r>
            <a:br>
              <a:rPr lang="en-US" dirty="0">
                <a:ea typeface="ＭＳ Ｐゴシック" charset="-128"/>
                <a:cs typeface="ＭＳ Ｐゴシック" charset="-128"/>
              </a:rPr>
            </a:br>
            <a:r>
              <a:rPr lang="en-US" dirty="0">
                <a:ea typeface="ＭＳ Ｐゴシック" charset="-128"/>
                <a:cs typeface="ＭＳ Ｐゴシック" charset="-128"/>
              </a:rPr>
              <a:t>Peter Reiher</a:t>
            </a:r>
            <a:br>
              <a:rPr lang="en-US" dirty="0">
                <a:ea typeface="ＭＳ Ｐゴシック" charset="-128"/>
                <a:cs typeface="ＭＳ Ｐゴシック" charset="-128"/>
              </a:rPr>
            </a:br>
            <a:endParaRPr lang="en-US" dirty="0">
              <a:ea typeface="ＭＳ Ｐゴシック" charset="-128"/>
              <a:cs typeface="ＭＳ Ｐゴシック" charset="-128"/>
            </a:endParaRPr>
          </a:p>
        </p:txBody>
      </p:sp>
      <p:sp>
        <p:nvSpPr>
          <p:cNvPr id="15363" name="Rectangle 3"/>
          <p:cNvSpPr>
            <a:spLocks noGrp="1" noChangeArrowheads="1"/>
          </p:cNvSpPr>
          <p:nvPr>
            <p:ph type="body" idx="1"/>
          </p:nvPr>
        </p:nvSpPr>
        <p:spPr/>
        <p:txBody>
          <a:bodyPr/>
          <a:lstStyle/>
          <a:p>
            <a:pPr>
              <a:buFontTx/>
              <a:buNone/>
            </a:pPr>
            <a:r>
              <a:rPr lang="en-US" dirty="0">
                <a:ea typeface="ＭＳ Ｐゴシック" charset="-128"/>
                <a:cs typeface="ＭＳ Ｐゴシック" charset="-128"/>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Makes Security Unique?</a:t>
            </a:r>
            <a:endParaRPr lang="en-US" dirty="0"/>
          </a:p>
        </p:txBody>
      </p:sp>
      <p:sp>
        <p:nvSpPr>
          <p:cNvPr id="3" name="Content Placeholder 2"/>
          <p:cNvSpPr>
            <a:spLocks noGrp="1"/>
          </p:cNvSpPr>
          <p:nvPr>
            <p:ph idx="1"/>
          </p:nvPr>
        </p:nvSpPr>
        <p:spPr/>
        <p:txBody>
          <a:bodyPr/>
          <a:lstStyle/>
          <a:p>
            <a:pPr>
              <a:lnSpc>
                <a:spcPct val="90000"/>
              </a:lnSpc>
            </a:pPr>
            <a:r>
              <a:rPr lang="en-US" dirty="0" smtClean="0">
                <a:cs typeface="ＭＳ Ｐゴシック" charset="-128"/>
              </a:rPr>
              <a:t>Security is different than most other problems in CS</a:t>
            </a:r>
          </a:p>
          <a:p>
            <a:pPr>
              <a:lnSpc>
                <a:spcPct val="90000"/>
              </a:lnSpc>
            </a:pPr>
            <a:r>
              <a:rPr lang="en-US" dirty="0" smtClean="0">
                <a:cs typeface="ＭＳ Ｐゴシック" charset="-128"/>
              </a:rPr>
              <a:t>The “universe” we’re working in is much more hostile</a:t>
            </a:r>
          </a:p>
          <a:p>
            <a:pPr>
              <a:lnSpc>
                <a:spcPct val="90000"/>
              </a:lnSpc>
            </a:pPr>
            <a:r>
              <a:rPr lang="en-US" dirty="0" smtClean="0">
                <a:cs typeface="ＭＳ Ｐゴシック" charset="-128"/>
              </a:rPr>
              <a:t>Human opponents seek to outwit us</a:t>
            </a:r>
          </a:p>
          <a:p>
            <a:pPr>
              <a:lnSpc>
                <a:spcPct val="90000"/>
              </a:lnSpc>
            </a:pPr>
            <a:r>
              <a:rPr lang="en-US" dirty="0" smtClean="0">
                <a:cs typeface="ＭＳ Ｐゴシック" charset="-128"/>
              </a:rPr>
              <a:t>Fundamentally, we want to share secrets in a controlled way</a:t>
            </a:r>
          </a:p>
          <a:p>
            <a:pPr lvl="1">
              <a:lnSpc>
                <a:spcPct val="90000"/>
              </a:lnSpc>
            </a:pPr>
            <a:r>
              <a:rPr lang="en-US" sz="3200" dirty="0" smtClean="0"/>
              <a:t>A classically hard problem in human relations</a:t>
            </a:r>
          </a:p>
          <a:p>
            <a:endParaRPr lang="en-US" sz="3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Makes Security Hard?</a:t>
            </a:r>
            <a:endParaRPr lang="en-US" dirty="0"/>
          </a:p>
        </p:txBody>
      </p:sp>
      <p:sp>
        <p:nvSpPr>
          <p:cNvPr id="3" name="Content Placeholder 2"/>
          <p:cNvSpPr>
            <a:spLocks noGrp="1"/>
          </p:cNvSpPr>
          <p:nvPr>
            <p:ph idx="1"/>
          </p:nvPr>
        </p:nvSpPr>
        <p:spPr/>
        <p:txBody>
          <a:bodyPr/>
          <a:lstStyle/>
          <a:p>
            <a:r>
              <a:rPr lang="en-US" dirty="0" smtClean="0">
                <a:cs typeface="ＭＳ Ｐゴシック" charset="-128"/>
              </a:rPr>
              <a:t>You have to get </a:t>
            </a:r>
            <a:r>
              <a:rPr lang="en-US" u="sng" dirty="0" smtClean="0">
                <a:cs typeface="ＭＳ Ｐゴシック" charset="-128"/>
              </a:rPr>
              <a:t>everything</a:t>
            </a:r>
            <a:r>
              <a:rPr lang="en-US" dirty="0" smtClean="0">
                <a:cs typeface="ＭＳ Ｐゴシック" charset="-128"/>
              </a:rPr>
              <a:t> right</a:t>
            </a:r>
          </a:p>
          <a:p>
            <a:pPr lvl="1"/>
            <a:r>
              <a:rPr lang="en-US" sz="3200" dirty="0" smtClean="0"/>
              <a:t>Any mistake is an opportunity for your opponent</a:t>
            </a:r>
          </a:p>
          <a:p>
            <a:r>
              <a:rPr lang="en-US" dirty="0" smtClean="0">
                <a:cs typeface="ＭＳ Ｐゴシック" charset="-128"/>
              </a:rPr>
              <a:t>When was the last time you saw a computer system that did </a:t>
            </a:r>
            <a:r>
              <a:rPr lang="en-US" u="sng" dirty="0" smtClean="0">
                <a:cs typeface="ＭＳ Ｐゴシック" charset="-128"/>
              </a:rPr>
              <a:t>everything</a:t>
            </a:r>
            <a:r>
              <a:rPr lang="en-US" dirty="0" smtClean="0">
                <a:cs typeface="ＭＳ Ｐゴシック" charset="-128"/>
              </a:rPr>
              <a:t> right?</a:t>
            </a:r>
          </a:p>
          <a:p>
            <a:r>
              <a:rPr lang="en-US" dirty="0" smtClean="0">
                <a:cs typeface="ＭＳ Ｐゴシック" charset="-128"/>
              </a:rPr>
              <a:t>Since the OS underlies everything, security errors there compromise everything</a:t>
            </a:r>
          </a:p>
          <a:p>
            <a:endParaRPr lang="en-US" sz="3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Is Actually Even Harder</a:t>
            </a:r>
            <a:endParaRPr lang="en-US" dirty="0"/>
          </a:p>
        </p:txBody>
      </p:sp>
      <p:sp>
        <p:nvSpPr>
          <p:cNvPr id="3" name="Content Placeholder 2"/>
          <p:cNvSpPr>
            <a:spLocks noGrp="1"/>
          </p:cNvSpPr>
          <p:nvPr>
            <p:ph idx="1"/>
          </p:nvPr>
        </p:nvSpPr>
        <p:spPr/>
        <p:txBody>
          <a:bodyPr/>
          <a:lstStyle/>
          <a:p>
            <a:pPr>
              <a:lnSpc>
                <a:spcPct val="90000"/>
              </a:lnSpc>
            </a:pPr>
            <a:r>
              <a:rPr lang="en-US" dirty="0" smtClean="0">
                <a:cs typeface="ＭＳ Ｐゴシック" charset="-128"/>
              </a:rPr>
              <a:t>The computer itself isn’t the only point of vulnerability</a:t>
            </a:r>
          </a:p>
          <a:p>
            <a:pPr>
              <a:lnSpc>
                <a:spcPct val="90000"/>
              </a:lnSpc>
            </a:pPr>
            <a:r>
              <a:rPr lang="en-US" dirty="0" smtClean="0">
                <a:cs typeface="ＭＳ Ｐゴシック" charset="-128"/>
              </a:rPr>
              <a:t>If the computer security is good enough, the foe will attack:</a:t>
            </a:r>
          </a:p>
          <a:p>
            <a:pPr lvl="1">
              <a:lnSpc>
                <a:spcPct val="90000"/>
              </a:lnSpc>
            </a:pPr>
            <a:r>
              <a:rPr lang="en-US" sz="3200" dirty="0" smtClean="0"/>
              <a:t>The users</a:t>
            </a:r>
          </a:p>
          <a:p>
            <a:pPr lvl="1">
              <a:lnSpc>
                <a:spcPct val="90000"/>
              </a:lnSpc>
            </a:pPr>
            <a:r>
              <a:rPr lang="en-US" sz="3200" dirty="0" smtClean="0"/>
              <a:t>The programmers</a:t>
            </a:r>
          </a:p>
          <a:p>
            <a:pPr lvl="1">
              <a:lnSpc>
                <a:spcPct val="90000"/>
              </a:lnSpc>
            </a:pPr>
            <a:r>
              <a:rPr lang="en-US" sz="3200" dirty="0" smtClean="0"/>
              <a:t>The system administrators</a:t>
            </a:r>
          </a:p>
          <a:p>
            <a:pPr lvl="1">
              <a:lnSpc>
                <a:spcPct val="90000"/>
              </a:lnSpc>
            </a:pPr>
            <a:r>
              <a:rPr lang="en-US" sz="3200" dirty="0" smtClean="0"/>
              <a:t>Or something you never thought of</a:t>
            </a:r>
            <a:endParaRPr lang="en-US" dirty="0"/>
          </a:p>
        </p:txBody>
      </p:sp>
      <p:sp>
        <p:nvSpPr>
          <p:cNvPr id="4" name="Cloud Callout 3"/>
          <p:cNvSpPr/>
          <p:nvPr/>
        </p:nvSpPr>
        <p:spPr>
          <a:xfrm>
            <a:off x="3346737" y="687950"/>
            <a:ext cx="4854753" cy="1786021"/>
          </a:xfrm>
          <a:prstGeom prst="cloudCallout">
            <a:avLst/>
          </a:prstGeom>
          <a:solidFill>
            <a:srgbClr val="FFFFF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noFill/>
                <a:latin typeface="Times New Roman"/>
                <a:cs typeface="Times New Roman"/>
              </a:rPr>
              <a:t>As operating system designers, how much of this human stuff do we need to care about?  When do we get to say “it’s not our problem?”</a:t>
            </a:r>
            <a:endParaRPr lang="en-US" dirty="0">
              <a:noFill/>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Further Problem With Security</a:t>
            </a:r>
            <a:endParaRPr lang="en-US" dirty="0"/>
          </a:p>
        </p:txBody>
      </p:sp>
      <p:sp>
        <p:nvSpPr>
          <p:cNvPr id="3" name="Content Placeholder 2"/>
          <p:cNvSpPr>
            <a:spLocks noGrp="1"/>
          </p:cNvSpPr>
          <p:nvPr>
            <p:ph idx="1"/>
          </p:nvPr>
        </p:nvSpPr>
        <p:spPr/>
        <p:txBody>
          <a:bodyPr/>
          <a:lstStyle/>
          <a:p>
            <a:pPr>
              <a:lnSpc>
                <a:spcPct val="90000"/>
              </a:lnSpc>
            </a:pPr>
            <a:r>
              <a:rPr lang="en-US" dirty="0" smtClean="0">
                <a:cs typeface="ＭＳ Ｐゴシック" charset="-128"/>
              </a:rPr>
              <a:t>Security costs</a:t>
            </a:r>
          </a:p>
          <a:p>
            <a:pPr lvl="1">
              <a:lnSpc>
                <a:spcPct val="90000"/>
              </a:lnSpc>
            </a:pPr>
            <a:r>
              <a:rPr lang="en-US" sz="3200" dirty="0" smtClean="0"/>
              <a:t>Computing resources</a:t>
            </a:r>
          </a:p>
          <a:p>
            <a:pPr lvl="1">
              <a:lnSpc>
                <a:spcPct val="90000"/>
              </a:lnSpc>
            </a:pPr>
            <a:r>
              <a:rPr lang="en-US" sz="3200" dirty="0" smtClean="0"/>
              <a:t>People’s time and attention</a:t>
            </a:r>
          </a:p>
          <a:p>
            <a:pPr>
              <a:lnSpc>
                <a:spcPct val="90000"/>
              </a:lnSpc>
            </a:pPr>
            <a:r>
              <a:rPr lang="en-US" dirty="0" smtClean="0">
                <a:cs typeface="ＭＳ Ｐゴシック" charset="-128"/>
              </a:rPr>
              <a:t>Security must work 100% effectively</a:t>
            </a:r>
          </a:p>
          <a:p>
            <a:pPr>
              <a:lnSpc>
                <a:spcPct val="90000"/>
              </a:lnSpc>
            </a:pPr>
            <a:r>
              <a:rPr lang="en-US" dirty="0" smtClean="0">
                <a:cs typeface="ＭＳ Ｐゴシック" charset="-128"/>
              </a:rPr>
              <a:t>With 0% overhead</a:t>
            </a:r>
          </a:p>
          <a:p>
            <a:pPr>
              <a:lnSpc>
                <a:spcPct val="90000"/>
              </a:lnSpc>
            </a:pPr>
            <a:r>
              <a:rPr lang="en-US" dirty="0" smtClean="0">
                <a:cs typeface="ＭＳ Ｐゴシック" charset="-128"/>
              </a:rPr>
              <a:t>Critically important that fundamental, common OS operations aren’t slowed by security</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Basic concepts in computer security</a:t>
            </a:r>
          </a:p>
          <a:p>
            <a:r>
              <a:rPr lang="en-US" dirty="0" smtClean="0"/>
              <a:t>Design principles for security</a:t>
            </a:r>
          </a:p>
          <a:p>
            <a:r>
              <a:rPr lang="en-US" dirty="0" smtClean="0"/>
              <a:t>Important security tools for operating systems</a:t>
            </a:r>
          </a:p>
          <a:p>
            <a:r>
              <a:rPr lang="en-US" dirty="0" smtClean="0"/>
              <a:t>Access control</a:t>
            </a:r>
          </a:p>
          <a:p>
            <a:r>
              <a:rPr lang="en-US" dirty="0" smtClean="0"/>
              <a:t>Cryptography and operating systems</a:t>
            </a:r>
          </a:p>
          <a:p>
            <a:r>
              <a:rPr lang="en-US" dirty="0" smtClean="0"/>
              <a:t>Authentication and operating systems</a:t>
            </a:r>
          </a:p>
          <a:p>
            <a:r>
              <a:rPr lang="en-US" dirty="0" smtClean="0"/>
              <a:t>Protecting operating system resources</a:t>
            </a:r>
          </a:p>
          <a:p>
            <a:pPr>
              <a:buNone/>
            </a:pPr>
            <a:endParaRPr lang="en-US" dirty="0" smtClean="0"/>
          </a:p>
          <a:p>
            <a:pPr>
              <a:buNone/>
            </a:pPr>
            <a:endParaRPr lang="en-US" dirty="0" smtClean="0"/>
          </a:p>
        </p:txBody>
      </p:sp>
      <p:sp>
        <p:nvSpPr>
          <p:cNvPr id="4" name="Rounded Rectangle 3"/>
          <p:cNvSpPr/>
          <p:nvPr/>
        </p:nvSpPr>
        <p:spPr>
          <a:xfrm>
            <a:off x="3487617" y="502733"/>
            <a:ext cx="2142481" cy="740869"/>
          </a:xfrm>
          <a:prstGeom prst="roundRect">
            <a:avLst/>
          </a:prstGeom>
          <a:noFill/>
          <a:ln>
            <a:solidFill>
              <a:srgbClr val="0D0D0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Basic Concepts</a:t>
            </a:r>
            <a:endParaRPr lang="en-US" dirty="0"/>
          </a:p>
        </p:txBody>
      </p:sp>
      <p:sp>
        <p:nvSpPr>
          <p:cNvPr id="3" name="Content Placeholder 2"/>
          <p:cNvSpPr>
            <a:spLocks noGrp="1"/>
          </p:cNvSpPr>
          <p:nvPr>
            <p:ph idx="1"/>
          </p:nvPr>
        </p:nvSpPr>
        <p:spPr>
          <a:xfrm>
            <a:off x="457200" y="1366956"/>
            <a:ext cx="8229600" cy="4525963"/>
          </a:xfrm>
        </p:spPr>
        <p:txBody>
          <a:bodyPr/>
          <a:lstStyle/>
          <a:p>
            <a:r>
              <a:rPr lang="en-US" dirty="0" smtClean="0"/>
              <a:t>What do we mean by security?</a:t>
            </a:r>
          </a:p>
          <a:p>
            <a:r>
              <a:rPr lang="en-US" dirty="0" smtClean="0"/>
              <a:t>What is trust?</a:t>
            </a:r>
          </a:p>
          <a:p>
            <a:r>
              <a:rPr lang="en-US" dirty="0" smtClean="0"/>
              <a:t>Why is security a problem?</a:t>
            </a:r>
          </a:p>
          <a:p>
            <a:pPr lvl="1"/>
            <a:r>
              <a:rPr lang="en-US" dirty="0" smtClean="0"/>
              <a:t>In particular, a problem with a different nature than, say, performance</a:t>
            </a:r>
          </a:p>
          <a:p>
            <a:pPr lvl="1"/>
            <a:r>
              <a:rPr lang="en-US" dirty="0" smtClean="0"/>
              <a:t>Or even reliability</a:t>
            </a:r>
          </a:p>
          <a:p>
            <a:endParaRPr lang="en-US" dirty="0"/>
          </a:p>
        </p:txBody>
      </p:sp>
      <p:sp>
        <p:nvSpPr>
          <p:cNvPr id="4" name="Rounded Rectangle 3"/>
          <p:cNvSpPr/>
          <p:nvPr/>
        </p:nvSpPr>
        <p:spPr>
          <a:xfrm>
            <a:off x="1507320" y="502733"/>
            <a:ext cx="6019531" cy="740869"/>
          </a:xfrm>
          <a:prstGeom prst="roundRect">
            <a:avLst/>
          </a:prstGeom>
          <a:noFill/>
          <a:ln>
            <a:solidFill>
              <a:srgbClr val="0D0D0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Security?</a:t>
            </a:r>
            <a:endParaRPr lang="en-US" dirty="0"/>
          </a:p>
        </p:txBody>
      </p:sp>
      <p:sp>
        <p:nvSpPr>
          <p:cNvPr id="3" name="Content Placeholder 2"/>
          <p:cNvSpPr>
            <a:spLocks noGrp="1"/>
          </p:cNvSpPr>
          <p:nvPr>
            <p:ph idx="1"/>
          </p:nvPr>
        </p:nvSpPr>
        <p:spPr>
          <a:xfrm>
            <a:off x="457200" y="1176840"/>
            <a:ext cx="8229600" cy="4525963"/>
          </a:xfrm>
        </p:spPr>
        <p:txBody>
          <a:bodyPr/>
          <a:lstStyle/>
          <a:p>
            <a:pPr>
              <a:lnSpc>
                <a:spcPct val="90000"/>
              </a:lnSpc>
            </a:pPr>
            <a:r>
              <a:rPr lang="en-US" sz="2800" i="1" dirty="0" smtClean="0">
                <a:cs typeface="ＭＳ Ｐゴシック" charset="-128"/>
              </a:rPr>
              <a:t>Security</a:t>
            </a:r>
            <a:r>
              <a:rPr lang="en-US" sz="2800" dirty="0" smtClean="0">
                <a:cs typeface="ＭＳ Ｐゴシック" charset="-128"/>
              </a:rPr>
              <a:t> is a policy</a:t>
            </a:r>
          </a:p>
          <a:p>
            <a:pPr lvl="1">
              <a:lnSpc>
                <a:spcPct val="90000"/>
              </a:lnSpc>
            </a:pPr>
            <a:r>
              <a:rPr lang="en-US" dirty="0" smtClean="0"/>
              <a:t>E.g., “no unauthorized user may access this file”</a:t>
            </a:r>
          </a:p>
          <a:p>
            <a:pPr>
              <a:lnSpc>
                <a:spcPct val="90000"/>
              </a:lnSpc>
            </a:pPr>
            <a:r>
              <a:rPr lang="en-US" sz="2800" i="1" dirty="0" smtClean="0">
                <a:cs typeface="ＭＳ Ｐゴシック" charset="-128"/>
              </a:rPr>
              <a:t>Protection</a:t>
            </a:r>
            <a:r>
              <a:rPr lang="en-US" sz="2800" dirty="0" smtClean="0">
                <a:cs typeface="ＭＳ Ｐゴシック" charset="-128"/>
              </a:rPr>
              <a:t> is a mechanism</a:t>
            </a:r>
          </a:p>
          <a:p>
            <a:pPr lvl="1">
              <a:lnSpc>
                <a:spcPct val="90000"/>
              </a:lnSpc>
            </a:pPr>
            <a:r>
              <a:rPr lang="en-US" dirty="0" smtClean="0"/>
              <a:t>E.g., “the system checks user identity against access permissions”</a:t>
            </a:r>
          </a:p>
          <a:p>
            <a:pPr>
              <a:lnSpc>
                <a:spcPct val="90000"/>
              </a:lnSpc>
            </a:pPr>
            <a:r>
              <a:rPr lang="en-US" sz="2800" dirty="0" smtClean="0">
                <a:cs typeface="ＭＳ Ｐゴシック" charset="-128"/>
              </a:rPr>
              <a:t>Protection mechanisms implement security policies</a:t>
            </a:r>
          </a:p>
          <a:p>
            <a:pPr>
              <a:lnSpc>
                <a:spcPct val="90000"/>
              </a:lnSpc>
            </a:pPr>
            <a:r>
              <a:rPr lang="en-US" sz="2800" dirty="0" smtClean="0">
                <a:cs typeface="ＭＳ Ｐゴシック" charset="-128"/>
              </a:rPr>
              <a:t>We need to understand our goals to properly set our policies</a:t>
            </a:r>
          </a:p>
          <a:p>
            <a:pPr lvl="1">
              <a:lnSpc>
                <a:spcPct val="90000"/>
              </a:lnSpc>
            </a:pPr>
            <a:r>
              <a:rPr lang="en-US" dirty="0" smtClean="0">
                <a:cs typeface="ＭＳ Ｐゴシック" charset="-128"/>
              </a:rPr>
              <a:t>And threats to achieving our goals</a:t>
            </a:r>
            <a:endParaRPr lang="en-US" sz="2400" dirty="0" smtClean="0">
              <a:cs typeface="ＭＳ Ｐゴシック" charset="-128"/>
            </a:endParaRPr>
          </a:p>
          <a:p>
            <a:pPr lvl="1">
              <a:lnSpc>
                <a:spcPct val="90000"/>
              </a:lnSpc>
            </a:pPr>
            <a:r>
              <a:rPr lang="en-US" dirty="0" smtClean="0">
                <a:cs typeface="ＭＳ Ｐゴシック" charset="-128"/>
              </a:rPr>
              <a:t>These factors drive which mechanisms we must use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Goals</a:t>
            </a:r>
            <a:endParaRPr lang="en-US" dirty="0"/>
          </a:p>
        </p:txBody>
      </p:sp>
      <p:sp>
        <p:nvSpPr>
          <p:cNvPr id="3" name="Content Placeholder 2"/>
          <p:cNvSpPr>
            <a:spLocks noGrp="1"/>
          </p:cNvSpPr>
          <p:nvPr>
            <p:ph idx="1"/>
          </p:nvPr>
        </p:nvSpPr>
        <p:spPr>
          <a:xfrm>
            <a:off x="457200" y="1388520"/>
            <a:ext cx="8229600" cy="4525963"/>
          </a:xfrm>
        </p:spPr>
        <p:txBody>
          <a:bodyPr/>
          <a:lstStyle/>
          <a:p>
            <a:pPr>
              <a:lnSpc>
                <a:spcPct val="80000"/>
              </a:lnSpc>
            </a:pPr>
            <a:r>
              <a:rPr lang="en-US" sz="2800" dirty="0" smtClean="0">
                <a:cs typeface="ＭＳ Ｐゴシック" charset="-128"/>
              </a:rPr>
              <a:t>Confidentiality</a:t>
            </a:r>
          </a:p>
          <a:p>
            <a:pPr lvl="1">
              <a:lnSpc>
                <a:spcPct val="80000"/>
              </a:lnSpc>
            </a:pPr>
            <a:r>
              <a:rPr lang="en-US" dirty="0" smtClean="0"/>
              <a:t>If it’s supposed to be</a:t>
            </a:r>
            <a:r>
              <a:rPr lang="en-US" dirty="0" smtClean="0"/>
              <a:t> secret</a:t>
            </a:r>
            <a:r>
              <a:rPr lang="en-US" dirty="0" smtClean="0"/>
              <a:t>, be careful who hears it</a:t>
            </a:r>
          </a:p>
          <a:p>
            <a:pPr>
              <a:lnSpc>
                <a:spcPct val="80000"/>
              </a:lnSpc>
            </a:pPr>
            <a:r>
              <a:rPr lang="en-US" sz="2800" dirty="0" smtClean="0">
                <a:cs typeface="ＭＳ Ｐゴシック" charset="-128"/>
              </a:rPr>
              <a:t>Integrity</a:t>
            </a:r>
          </a:p>
          <a:p>
            <a:pPr lvl="1">
              <a:lnSpc>
                <a:spcPct val="80000"/>
              </a:lnSpc>
            </a:pPr>
            <a:r>
              <a:rPr lang="en-US" dirty="0" smtClean="0"/>
              <a:t>Don’t let someone change something they shouldn’t</a:t>
            </a:r>
          </a:p>
          <a:p>
            <a:pPr>
              <a:lnSpc>
                <a:spcPct val="80000"/>
              </a:lnSpc>
            </a:pPr>
            <a:r>
              <a:rPr lang="en-US" sz="2800" dirty="0" smtClean="0">
                <a:cs typeface="ＭＳ Ｐゴシック" charset="-128"/>
              </a:rPr>
              <a:t>Availability</a:t>
            </a:r>
          </a:p>
          <a:p>
            <a:pPr lvl="1">
              <a:lnSpc>
                <a:spcPct val="80000"/>
              </a:lnSpc>
            </a:pPr>
            <a:r>
              <a:rPr lang="en-US" dirty="0" smtClean="0"/>
              <a:t>Don’t let someone stop others from using services</a:t>
            </a:r>
          </a:p>
          <a:p>
            <a:pPr>
              <a:lnSpc>
                <a:spcPct val="80000"/>
              </a:lnSpc>
            </a:pPr>
            <a:r>
              <a:rPr lang="en-US" sz="2800" dirty="0" smtClean="0">
                <a:cs typeface="ＭＳ Ｐゴシック" charset="-128"/>
              </a:rPr>
              <a:t>Exclusivity</a:t>
            </a:r>
          </a:p>
          <a:p>
            <a:pPr lvl="1">
              <a:lnSpc>
                <a:spcPct val="80000"/>
              </a:lnSpc>
            </a:pPr>
            <a:r>
              <a:rPr lang="en-US" dirty="0" smtClean="0"/>
              <a:t>Don’t let someone use something he shouldn’t</a:t>
            </a:r>
          </a:p>
          <a:p>
            <a:pPr>
              <a:lnSpc>
                <a:spcPct val="80000"/>
              </a:lnSpc>
            </a:pPr>
            <a:r>
              <a:rPr lang="en-US" sz="2800" dirty="0" smtClean="0"/>
              <a:t>Note that we didn’t mention “computers” here</a:t>
            </a:r>
          </a:p>
          <a:p>
            <a:pPr lvl="1">
              <a:lnSpc>
                <a:spcPct val="80000"/>
              </a:lnSpc>
            </a:pPr>
            <a:r>
              <a:rPr lang="en-US" dirty="0" smtClean="0"/>
              <a:t>This classification of security goals is very general</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Trust</a:t>
            </a:r>
            <a:endParaRPr lang="en-US" dirty="0"/>
          </a:p>
        </p:txBody>
      </p:sp>
      <p:sp>
        <p:nvSpPr>
          <p:cNvPr id="3" name="Content Placeholder 2"/>
          <p:cNvSpPr>
            <a:spLocks noGrp="1"/>
          </p:cNvSpPr>
          <p:nvPr>
            <p:ph idx="1"/>
          </p:nvPr>
        </p:nvSpPr>
        <p:spPr/>
        <p:txBody>
          <a:bodyPr/>
          <a:lstStyle/>
          <a:p>
            <a:r>
              <a:rPr lang="en-US" sz="3600" dirty="0" smtClean="0">
                <a:cs typeface="ＭＳ Ｐゴシック" charset="-128"/>
              </a:rPr>
              <a:t>An extremely important security concept</a:t>
            </a:r>
          </a:p>
          <a:p>
            <a:r>
              <a:rPr lang="en-US" sz="3600" dirty="0" smtClean="0">
                <a:cs typeface="ＭＳ Ｐゴシック" charset="-128"/>
              </a:rPr>
              <a:t>You do certain things for those you trust</a:t>
            </a:r>
          </a:p>
          <a:p>
            <a:r>
              <a:rPr lang="en-US" sz="3600" dirty="0" smtClean="0">
                <a:cs typeface="ＭＳ Ｐゴシック" charset="-128"/>
              </a:rPr>
              <a:t>You don’t do them for those you don’t</a:t>
            </a:r>
          </a:p>
          <a:p>
            <a:r>
              <a:rPr lang="en-US" sz="3600" dirty="0" smtClean="0">
                <a:cs typeface="ＭＳ Ｐゴシック" charset="-128"/>
              </a:rPr>
              <a:t>Seems simple, but . . .</a:t>
            </a:r>
            <a:endParaRPr lang="en-US" sz="3600" dirty="0"/>
          </a:p>
        </p:txBody>
      </p:sp>
      <p:sp>
        <p:nvSpPr>
          <p:cNvPr id="4" name="Rounded Rectangle 3"/>
          <p:cNvSpPr/>
          <p:nvPr/>
        </p:nvSpPr>
        <p:spPr>
          <a:xfrm>
            <a:off x="3716397" y="502733"/>
            <a:ext cx="1693942"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We Trust?</a:t>
            </a:r>
            <a:endParaRPr lang="en-US" dirty="0"/>
          </a:p>
        </p:txBody>
      </p:sp>
      <p:sp>
        <p:nvSpPr>
          <p:cNvPr id="3" name="Content Placeholder 2"/>
          <p:cNvSpPr>
            <a:spLocks noGrp="1"/>
          </p:cNvSpPr>
          <p:nvPr>
            <p:ph idx="1"/>
          </p:nvPr>
        </p:nvSpPr>
        <p:spPr/>
        <p:txBody>
          <a:bodyPr/>
          <a:lstStyle/>
          <a:p>
            <a:r>
              <a:rPr lang="en-US" dirty="0" smtClean="0"/>
              <a:t>Other users?</a:t>
            </a:r>
          </a:p>
          <a:p>
            <a:r>
              <a:rPr lang="en-US" dirty="0" smtClean="0"/>
              <a:t>Other computers?</a:t>
            </a:r>
          </a:p>
          <a:p>
            <a:r>
              <a:rPr lang="en-US" dirty="0" smtClean="0"/>
              <a:t>Our own computer?</a:t>
            </a:r>
          </a:p>
          <a:p>
            <a:r>
              <a:rPr lang="en-US" dirty="0" smtClean="0"/>
              <a:t>Programs?</a:t>
            </a:r>
          </a:p>
          <a:p>
            <a:r>
              <a:rPr lang="en-US" dirty="0" smtClean="0"/>
              <a:t>Pieces of data?</a:t>
            </a:r>
          </a:p>
          <a:p>
            <a:r>
              <a:rPr lang="en-US" dirty="0" smtClean="0"/>
              <a:t>Network messages?</a:t>
            </a:r>
          </a:p>
          <a:p>
            <a:r>
              <a:rPr lang="en-US" dirty="0" smtClean="0"/>
              <a:t>In each case, how can we determine trust?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Trust</a:t>
            </a:r>
            <a:endParaRPr lang="en-US" dirty="0"/>
          </a:p>
        </p:txBody>
      </p:sp>
      <p:sp>
        <p:nvSpPr>
          <p:cNvPr id="3" name="Content Placeholder 2"/>
          <p:cNvSpPr>
            <a:spLocks noGrp="1"/>
          </p:cNvSpPr>
          <p:nvPr>
            <p:ph idx="1"/>
          </p:nvPr>
        </p:nvSpPr>
        <p:spPr/>
        <p:txBody>
          <a:bodyPr/>
          <a:lstStyle/>
          <a:p>
            <a:r>
              <a:rPr lang="en-US" sz="3600" dirty="0" smtClean="0">
                <a:cs typeface="ＭＳ Ｐゴシック" charset="-128"/>
              </a:rPr>
              <a:t>How do you express trust?</a:t>
            </a:r>
          </a:p>
          <a:p>
            <a:r>
              <a:rPr lang="en-US" sz="3600" dirty="0" smtClean="0">
                <a:cs typeface="ＭＳ Ｐゴシック" charset="-128"/>
              </a:rPr>
              <a:t>Why do you trust something?</a:t>
            </a:r>
          </a:p>
          <a:p>
            <a:r>
              <a:rPr lang="en-US" sz="3600" dirty="0" smtClean="0">
                <a:cs typeface="ＭＳ Ｐゴシック" charset="-128"/>
              </a:rPr>
              <a:t>How can you be sure who you’re dealing with?</a:t>
            </a:r>
          </a:p>
          <a:p>
            <a:pPr lvl="1"/>
            <a:r>
              <a:rPr lang="en-US" dirty="0" smtClean="0">
                <a:cs typeface="ＭＳ Ｐゴシック" charset="-128"/>
              </a:rPr>
              <a:t>Since identity and trust usually linked</a:t>
            </a:r>
          </a:p>
          <a:p>
            <a:r>
              <a:rPr lang="en-US" sz="3600" dirty="0" smtClean="0">
                <a:cs typeface="ＭＳ Ｐゴシック" charset="-128"/>
              </a:rPr>
              <a:t>What if trust is situational?</a:t>
            </a:r>
          </a:p>
          <a:p>
            <a:r>
              <a:rPr lang="en-US" sz="3600" dirty="0" smtClean="0">
                <a:cs typeface="ＭＳ Ｐゴシック" charset="-128"/>
              </a:rPr>
              <a:t>What if trust changes?</a:t>
            </a:r>
            <a:endParaRPr lang="en-US" sz="3600" dirty="0"/>
          </a:p>
        </p:txBody>
      </p:sp>
      <p:sp>
        <p:nvSpPr>
          <p:cNvPr id="4" name="Cloud Callout 3"/>
          <p:cNvSpPr/>
          <p:nvPr/>
        </p:nvSpPr>
        <p:spPr>
          <a:xfrm>
            <a:off x="2341399" y="1217142"/>
            <a:ext cx="5450023" cy="3228073"/>
          </a:xfrm>
          <a:prstGeom prst="cloudCallout">
            <a:avLst/>
          </a:prstGeom>
          <a:solidFill>
            <a:schemeClr val="bg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noFill/>
                <a:latin typeface="Times New Roman"/>
                <a:cs typeface="Times New Roman"/>
              </a:rPr>
              <a:t>How, specifically, does trust play into operating systems?  Who trusts what?  Will changing or situational trust be an issue?  How does the answer change if we consider distributed systems?  Is it different for different types of distributed systems?</a:t>
            </a:r>
            <a:endParaRPr lang="en-US" dirty="0">
              <a:noFill/>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Security Different?</a:t>
            </a:r>
            <a:endParaRPr lang="en-US" dirty="0"/>
          </a:p>
        </p:txBody>
      </p:sp>
      <p:sp>
        <p:nvSpPr>
          <p:cNvPr id="3" name="Content Placeholder 2"/>
          <p:cNvSpPr>
            <a:spLocks noGrp="1"/>
          </p:cNvSpPr>
          <p:nvPr>
            <p:ph idx="1"/>
          </p:nvPr>
        </p:nvSpPr>
        <p:spPr/>
        <p:txBody>
          <a:bodyPr/>
          <a:lstStyle/>
          <a:p>
            <a:r>
              <a:rPr lang="en-US" dirty="0" smtClean="0"/>
              <a:t>OK, so we care about security</a:t>
            </a:r>
          </a:p>
          <a:p>
            <a:r>
              <a:rPr lang="en-US" dirty="0" smtClean="0"/>
              <a:t>Isn’t this just another design dimension</a:t>
            </a:r>
          </a:p>
          <a:p>
            <a:pPr lvl="1"/>
            <a:r>
              <a:rPr lang="en-US" dirty="0" smtClean="0"/>
              <a:t>Like performance, usability, reliability, cost, etc.</a:t>
            </a:r>
          </a:p>
          <a:p>
            <a:r>
              <a:rPr lang="en-US" dirty="0" smtClean="0"/>
              <a:t>Yes and no</a:t>
            </a:r>
          </a:p>
          <a:p>
            <a:r>
              <a:rPr lang="en-US" dirty="0" smtClean="0"/>
              <a:t>Yes, it’s a separable dimension of design</a:t>
            </a:r>
          </a:p>
          <a:p>
            <a:r>
              <a:rPr lang="en-US" dirty="0" smtClean="0"/>
              <a:t>No, it’s not just like the others</a:t>
            </a:r>
            <a:endParaRPr lang="en-US" dirty="0"/>
          </a:p>
        </p:txBody>
      </p:sp>
      <p:sp>
        <p:nvSpPr>
          <p:cNvPr id="4" name="Rounded Rectangle 3"/>
          <p:cNvSpPr/>
          <p:nvPr/>
        </p:nvSpPr>
        <p:spPr>
          <a:xfrm>
            <a:off x="1427952" y="502733"/>
            <a:ext cx="6244409"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101098</TotalTime>
  <Words>612</Words>
  <Application>Microsoft Macintosh PowerPoint</Application>
  <PresentationFormat>On-screen Show (4:3)</PresentationFormat>
  <Paragraphs>91</Paragraphs>
  <Slides>13</Slides>
  <Notes>1</Notes>
  <HiddenSlides>0</HiddenSlides>
  <MMClips>0</MMClips>
  <ScaleCrop>false</ScaleCrop>
  <HeadingPairs>
    <vt:vector size="4" baseType="variant">
      <vt:variant>
        <vt:lpstr>Design Template</vt:lpstr>
      </vt:variant>
      <vt:variant>
        <vt:i4>1</vt:i4>
      </vt:variant>
      <vt:variant>
        <vt:lpstr>Slide Titles</vt:lpstr>
      </vt:variant>
      <vt:variant>
        <vt:i4>13</vt:i4>
      </vt:variant>
    </vt:vector>
  </HeadingPairs>
  <TitlesOfParts>
    <vt:vector size="14" baseType="lpstr">
      <vt:lpstr>Default Theme</vt:lpstr>
      <vt:lpstr>Security for Operating Systems CS 111 On-Line MS Program Operating Systems  Peter Reiher </vt:lpstr>
      <vt:lpstr>Outline</vt:lpstr>
      <vt:lpstr>Security: Basic Concepts</vt:lpstr>
      <vt:lpstr>What Is Security?</vt:lpstr>
      <vt:lpstr>Security Goals</vt:lpstr>
      <vt:lpstr>Trust</vt:lpstr>
      <vt:lpstr>What Do We Trust?</vt:lpstr>
      <vt:lpstr>Problems With Trust</vt:lpstr>
      <vt:lpstr>Why Is Security Different?</vt:lpstr>
      <vt:lpstr>What Makes Security Unique?</vt:lpstr>
      <vt:lpstr>What Makes Security Hard?</vt:lpstr>
      <vt:lpstr>Security Is Actually Even Harder</vt:lpstr>
      <vt:lpstr>A Further Problem With Security</vt:lpstr>
    </vt:vector>
  </TitlesOfParts>
  <Company>UCLA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CS 111 On-Line MS Program Operating Systems  Peter Reiher </dc:title>
  <dc:creator>Peter Reiher</dc:creator>
  <cp:lastModifiedBy>Peter Reiher</cp:lastModifiedBy>
  <cp:revision>139</cp:revision>
  <dcterms:created xsi:type="dcterms:W3CDTF">2013-05-30T15:35:05Z</dcterms:created>
  <dcterms:modified xsi:type="dcterms:W3CDTF">2013-05-30T15:47:28Z</dcterms:modified>
</cp:coreProperties>
</file>