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20" r:id="rId2"/>
    <p:sldId id="321" r:id="rId3"/>
    <p:sldId id="322" r:id="rId4"/>
    <p:sldId id="323" r:id="rId5"/>
    <p:sldId id="324" r:id="rId6"/>
    <p:sldId id="325" r:id="rId7"/>
    <p:sldId id="326" r:id="rId8"/>
    <p:sldId id="345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5/23/13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5/23/13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5/23/13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17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956"/>
            <a:ext cx="8229600" cy="4525963"/>
          </a:xfrm>
        </p:spPr>
        <p:txBody>
          <a:bodyPr/>
          <a:lstStyle/>
          <a:p>
            <a:r>
              <a:rPr lang="en-US" dirty="0" smtClean="0"/>
              <a:t>The most recent twist on distributed computing</a:t>
            </a:r>
          </a:p>
          <a:p>
            <a:r>
              <a:rPr lang="en-US" dirty="0" smtClean="0"/>
              <a:t>Set up a large number of machines all identically configured</a:t>
            </a:r>
          </a:p>
          <a:p>
            <a:r>
              <a:rPr lang="en-US" dirty="0" smtClean="0"/>
              <a:t>Connect them to a high speed LAN</a:t>
            </a:r>
          </a:p>
          <a:p>
            <a:pPr lvl="1"/>
            <a:r>
              <a:rPr lang="en-US" dirty="0" smtClean="0"/>
              <a:t>And to the Internet</a:t>
            </a:r>
          </a:p>
          <a:p>
            <a:r>
              <a:rPr lang="en-US" dirty="0" smtClean="0"/>
              <a:t>Accept arbitrary jobs from remote users</a:t>
            </a:r>
          </a:p>
          <a:p>
            <a:r>
              <a:rPr lang="en-US" dirty="0" smtClean="0"/>
              <a:t>Run each job on one or more nodes</a:t>
            </a:r>
          </a:p>
          <a:p>
            <a:r>
              <a:rPr lang="en-US" dirty="0" smtClean="0"/>
              <a:t>Entire facility probably running mix of single machine and distributed jobs, simultaneously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217690" y="502733"/>
            <a:ext cx="459859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at the </a:t>
            </a:r>
            <a:br>
              <a:rPr lang="en-US" dirty="0" smtClean="0"/>
            </a:br>
            <a:r>
              <a:rPr lang="en-US" dirty="0" smtClean="0"/>
              <a:t>Application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06"/>
            <a:ext cx="8229600" cy="4525963"/>
          </a:xfrm>
        </p:spPr>
        <p:txBody>
          <a:bodyPr/>
          <a:lstStyle/>
          <a:p>
            <a:r>
              <a:rPr lang="en-GB" sz="2800" dirty="0" smtClean="0"/>
              <a:t>This course has focused on the OS as a “platform”</a:t>
            </a:r>
          </a:p>
          <a:p>
            <a:pPr lvl="1"/>
            <a:r>
              <a:rPr lang="en-GB" sz="2400" dirty="0" smtClean="0"/>
              <a:t>OS services have evolved to meet application needs</a:t>
            </a:r>
          </a:p>
          <a:p>
            <a:pPr lvl="1"/>
            <a:r>
              <a:rPr lang="en-GB" sz="2400" dirty="0" smtClean="0"/>
              <a:t>SMP creates a scalable distributed OS platform</a:t>
            </a:r>
          </a:p>
          <a:p>
            <a:pPr lvl="1"/>
            <a:r>
              <a:rPr lang="en-GB" sz="2400" dirty="0" smtClean="0"/>
              <a:t>SSI clusters are a robust distributed OS platform</a:t>
            </a:r>
          </a:p>
          <a:p>
            <a:r>
              <a:rPr lang="en-GB" sz="2800" dirty="0" smtClean="0"/>
              <a:t>There are limitations to such a platform</a:t>
            </a:r>
          </a:p>
          <a:p>
            <a:pPr lvl="1"/>
            <a:r>
              <a:rPr lang="en-GB" sz="2400" dirty="0" smtClean="0"/>
              <a:t>Architectural limitations on scalability</a:t>
            </a:r>
          </a:p>
          <a:p>
            <a:pPr lvl="1"/>
            <a:r>
              <a:rPr lang="en-GB" sz="2400" dirty="0" smtClean="0"/>
              <a:t>A legacy of single-system semantics</a:t>
            </a:r>
          </a:p>
          <a:p>
            <a:pPr lvl="1"/>
            <a:r>
              <a:rPr lang="en-GB" sz="2400" dirty="0" smtClean="0"/>
              <a:t>Heterogeneity is a fundamental fact of life</a:t>
            </a:r>
          </a:p>
          <a:p>
            <a:r>
              <a:rPr lang="en-GB" sz="2800" dirty="0" smtClean="0"/>
              <a:t>Who said “applications must be written to an OS?”</a:t>
            </a:r>
          </a:p>
          <a:p>
            <a:pPr lvl="1"/>
            <a:r>
              <a:rPr lang="en-GB" sz="2400" dirty="0" smtClean="0"/>
              <a:t>Perhaps there are other, more suitable, platforms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2217690" y="321321"/>
            <a:ext cx="4598599" cy="127887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Different Paradigm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tried to make remote services appear local</a:t>
            </a:r>
          </a:p>
          <a:p>
            <a:pPr lvl="1"/>
            <a:r>
              <a:rPr lang="en-GB" dirty="0" smtClean="0"/>
              <a:t>This failed for the reasons that </a:t>
            </a:r>
            <a:r>
              <a:rPr lang="en-GB" dirty="0" err="1" smtClean="0"/>
              <a:t>Deutch</a:t>
            </a:r>
            <a:r>
              <a:rPr lang="en-GB" dirty="0" smtClean="0"/>
              <a:t> laid out</a:t>
            </a:r>
          </a:p>
          <a:p>
            <a:r>
              <a:rPr lang="en-GB" dirty="0" smtClean="0"/>
              <a:t>We don't want to distinguish local from remote </a:t>
            </a:r>
          </a:p>
          <a:p>
            <a:pPr lvl="1"/>
            <a:r>
              <a:rPr lang="en-GB" dirty="0" smtClean="0"/>
              <a:t>Doing so is awkward, constraining, and poor abstraction</a:t>
            </a:r>
          </a:p>
          <a:p>
            <a:r>
              <a:rPr lang="en-GB" dirty="0" smtClean="0"/>
              <a:t>What’s our other option?</a:t>
            </a:r>
          </a:p>
          <a:p>
            <a:r>
              <a:rPr lang="en-GB" dirty="0" smtClean="0"/>
              <a:t>What if we made all services seem remote?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Embracing Remote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Design interactions for remote services</a:t>
            </a:r>
          </a:p>
          <a:p>
            <a:r>
              <a:rPr lang="en-GB" dirty="0" smtClean="0"/>
              <a:t>Provide:</a:t>
            </a:r>
          </a:p>
          <a:p>
            <a:pPr lvl="1"/>
            <a:r>
              <a:rPr lang="en-GB" dirty="0" smtClean="0"/>
              <a:t>Discovery</a:t>
            </a:r>
          </a:p>
          <a:p>
            <a:pPr lvl="1"/>
            <a:r>
              <a:rPr lang="en-GB" dirty="0" smtClean="0"/>
              <a:t>Rendezvous</a:t>
            </a:r>
          </a:p>
          <a:p>
            <a:pPr lvl="1"/>
            <a:r>
              <a:rPr lang="en-GB" dirty="0" smtClean="0"/>
              <a:t>Leases</a:t>
            </a:r>
          </a:p>
          <a:p>
            <a:pPr lvl="1"/>
            <a:r>
              <a:rPr lang="en-GB" dirty="0" smtClean="0"/>
              <a:t>Rebinding</a:t>
            </a:r>
          </a:p>
          <a:p>
            <a:pPr lvl="1"/>
            <a:r>
              <a:rPr lang="en-GB" dirty="0" smtClean="0"/>
              <a:t>And other features to deal with Deutsch's fallacies</a:t>
            </a:r>
          </a:p>
          <a:p>
            <a:r>
              <a:rPr lang="en-GB" sz="2800" dirty="0" smtClean="0"/>
              <a:t>And then provide efficient local implementations</a:t>
            </a:r>
          </a:p>
          <a:p>
            <a:pPr lvl="1"/>
            <a:r>
              <a:rPr lang="en-GB" sz="2400" dirty="0" smtClean="0"/>
              <a:t>Minimizing performance penalty for local resources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 to Distributed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Network aware applications</a:t>
            </a:r>
          </a:p>
          <a:p>
            <a:pPr lvl="1"/>
            <a:r>
              <a:rPr lang="en-GB" sz="2400" dirty="0" smtClean="0"/>
              <a:t>That register themselves with network name services</a:t>
            </a:r>
          </a:p>
          <a:p>
            <a:pPr lvl="1"/>
            <a:r>
              <a:rPr lang="en-GB" sz="2400" dirty="0" smtClean="0"/>
              <a:t>Exchange services by sending messages</a:t>
            </a:r>
          </a:p>
          <a:p>
            <a:pPr lvl="1"/>
            <a:r>
              <a:rPr lang="en-GB" sz="2400" dirty="0" smtClean="0"/>
              <a:t>Monitor the comings and goings of their partners</a:t>
            </a:r>
          </a:p>
          <a:p>
            <a:r>
              <a:rPr lang="en-GB" sz="2800" dirty="0" smtClean="0"/>
              <a:t>Distributed middleware</a:t>
            </a:r>
          </a:p>
          <a:p>
            <a:pPr lvl="1"/>
            <a:r>
              <a:rPr lang="en-GB" sz="2400" dirty="0" smtClean="0"/>
              <a:t>To provide </a:t>
            </a:r>
            <a:r>
              <a:rPr lang="en-GB" sz="2400" u="sng" dirty="0" smtClean="0"/>
              <a:t>convenient</a:t>
            </a:r>
            <a:r>
              <a:rPr lang="en-GB" sz="2400" dirty="0" smtClean="0"/>
              <a:t>, </a:t>
            </a:r>
            <a:r>
              <a:rPr lang="en-GB" sz="2400" u="sng" dirty="0" smtClean="0"/>
              <a:t>distributed</a:t>
            </a:r>
            <a:r>
              <a:rPr lang="en-GB" sz="2400" dirty="0" smtClean="0"/>
              <a:t> objects and services</a:t>
            </a:r>
          </a:p>
          <a:p>
            <a:pPr lvl="1"/>
            <a:r>
              <a:rPr lang="en-GB" sz="2400" dirty="0" smtClean="0"/>
              <a:t>Examples:</a:t>
            </a:r>
          </a:p>
          <a:p>
            <a:pPr lvl="2"/>
            <a:r>
              <a:rPr lang="en-GB" sz="2000" dirty="0" smtClean="0"/>
              <a:t>Platforms:			RPC, COM/.NET, Java Beans</a:t>
            </a:r>
          </a:p>
          <a:p>
            <a:pPr lvl="2"/>
            <a:r>
              <a:rPr lang="en-GB" sz="2000" dirty="0" smtClean="0"/>
              <a:t>Environments:		</a:t>
            </a:r>
            <a:r>
              <a:rPr lang="en-GB" sz="2000" dirty="0" err="1" smtClean="0"/>
              <a:t>Erlang</a:t>
            </a:r>
            <a:r>
              <a:rPr lang="en-GB" sz="2000" dirty="0" smtClean="0"/>
              <a:t>, Rational Rose, Ruby on Rails</a:t>
            </a:r>
          </a:p>
          <a:p>
            <a:pPr lvl="2"/>
            <a:r>
              <a:rPr lang="en-GB" sz="2000" dirty="0" smtClean="0"/>
              <a:t>Services:			TIBCO pub/sub messaging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As an Underlying Paradigm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7376"/>
            <a:ext cx="8229600" cy="4525963"/>
          </a:xfrm>
        </p:spPr>
        <p:txBody>
          <a:bodyPr/>
          <a:lstStyle/>
          <a:p>
            <a:r>
              <a:rPr lang="en-GB" sz="2800" dirty="0" smtClean="0"/>
              <a:t>Procedure calls are already a fundamental paradigm</a:t>
            </a:r>
          </a:p>
          <a:p>
            <a:pPr lvl="1"/>
            <a:r>
              <a:rPr lang="en-GB" sz="2400" dirty="0" smtClean="0"/>
              <a:t>Primary unit of computation in most languages</a:t>
            </a:r>
          </a:p>
          <a:p>
            <a:pPr lvl="1"/>
            <a:r>
              <a:rPr lang="en-GB" sz="2400" dirty="0" smtClean="0"/>
              <a:t>Unit of information hiding in most methodologies</a:t>
            </a:r>
          </a:p>
          <a:p>
            <a:pPr lvl="1"/>
            <a:r>
              <a:rPr lang="en-GB" sz="2400" dirty="0" smtClean="0"/>
              <a:t>Primary level of interface specification</a:t>
            </a:r>
          </a:p>
          <a:p>
            <a:r>
              <a:rPr lang="en-GB" sz="2800" dirty="0" smtClean="0"/>
              <a:t>RPC is a natural boundary between client and server</a:t>
            </a:r>
          </a:p>
          <a:p>
            <a:pPr lvl="1"/>
            <a:r>
              <a:rPr lang="en-GB" sz="2400" dirty="0" smtClean="0"/>
              <a:t>Turn procedure calls into message send/receives</a:t>
            </a:r>
          </a:p>
          <a:p>
            <a:r>
              <a:rPr lang="en-GB" sz="2800" dirty="0" smtClean="0"/>
              <a:t>A few limitations</a:t>
            </a:r>
          </a:p>
          <a:p>
            <a:pPr lvl="1"/>
            <a:r>
              <a:rPr lang="en-GB" sz="2400" dirty="0" smtClean="0"/>
              <a:t>No implicit parameters/returns (e.g., global variables)</a:t>
            </a:r>
          </a:p>
          <a:p>
            <a:pPr lvl="1"/>
            <a:r>
              <a:rPr lang="en-GB" sz="2400" dirty="0" smtClean="0"/>
              <a:t>No call-by-reference parameters</a:t>
            </a:r>
          </a:p>
          <a:p>
            <a:pPr lvl="1"/>
            <a:r>
              <a:rPr lang="en-GB" sz="2400" dirty="0" smtClean="0"/>
              <a:t>Much slower than procedure calls (TANSTAAFL)</a:t>
            </a:r>
          </a:p>
          <a:p>
            <a:pPr lvl="1"/>
            <a:r>
              <a:rPr lang="en-GB" sz="2400" dirty="0" smtClean="0"/>
              <a:t>Partial failure far more likely than local procedure calls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Features of RPC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1746"/>
            <a:ext cx="8229600" cy="4525963"/>
          </a:xfrm>
        </p:spPr>
        <p:txBody>
          <a:bodyPr/>
          <a:lstStyle/>
          <a:p>
            <a:r>
              <a:rPr lang="en-GB" sz="2800" dirty="0" smtClean="0"/>
              <a:t>Client application links against local procedures</a:t>
            </a:r>
          </a:p>
          <a:p>
            <a:pPr lvl="1"/>
            <a:r>
              <a:rPr lang="en-GB" sz="2400" dirty="0" smtClean="0"/>
              <a:t>Calls local procedures, gets results</a:t>
            </a:r>
          </a:p>
          <a:p>
            <a:r>
              <a:rPr lang="en-GB" sz="2800" dirty="0" smtClean="0"/>
              <a:t>All RPC implementation is inside those procedures</a:t>
            </a:r>
          </a:p>
          <a:p>
            <a:r>
              <a:rPr lang="en-GB" sz="2800" dirty="0" smtClean="0"/>
              <a:t>Client application does not know about RPC</a:t>
            </a:r>
          </a:p>
          <a:p>
            <a:pPr lvl="1"/>
            <a:r>
              <a:rPr lang="en-GB" sz="2400" dirty="0" smtClean="0"/>
              <a:t>Does not know about formats of messages</a:t>
            </a:r>
          </a:p>
          <a:p>
            <a:pPr lvl="1"/>
            <a:r>
              <a:rPr lang="en-GB" sz="2400" dirty="0" smtClean="0"/>
              <a:t>Does not worry about sends, timeouts, resents</a:t>
            </a:r>
          </a:p>
          <a:p>
            <a:pPr lvl="1"/>
            <a:r>
              <a:rPr lang="en-GB" sz="2400" dirty="0" smtClean="0"/>
              <a:t>Does not know about external data representation</a:t>
            </a:r>
          </a:p>
          <a:p>
            <a:r>
              <a:rPr lang="en-GB" sz="2800" dirty="0" smtClean="0"/>
              <a:t>All of this is generated automatically by RPC tools</a:t>
            </a:r>
          </a:p>
          <a:p>
            <a:pPr lvl="1"/>
            <a:r>
              <a:rPr lang="en-GB" sz="2400" dirty="0" smtClean="0"/>
              <a:t>Canonical versions of converting calls to messages</a:t>
            </a:r>
          </a:p>
          <a:p>
            <a:r>
              <a:rPr lang="en-GB" sz="2800" dirty="0" smtClean="0"/>
              <a:t>The key to the tools is the interface specification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Objects – Another Key Paradigm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8082"/>
            <a:ext cx="8229600" cy="4525963"/>
          </a:xfrm>
        </p:spPr>
        <p:txBody>
          <a:bodyPr/>
          <a:lstStyle/>
          <a:p>
            <a:r>
              <a:rPr lang="en-GB" sz="2800" dirty="0" smtClean="0"/>
              <a:t>Not inherently distributed, but . . .</a:t>
            </a:r>
          </a:p>
          <a:p>
            <a:r>
              <a:rPr lang="en-GB" sz="2800" dirty="0" smtClean="0"/>
              <a:t>A dominant application development paradigm</a:t>
            </a:r>
          </a:p>
          <a:p>
            <a:r>
              <a:rPr lang="en-GB" sz="2800" dirty="0" smtClean="0"/>
              <a:t>Good interface/implementation separation</a:t>
            </a:r>
          </a:p>
          <a:p>
            <a:pPr lvl="1"/>
            <a:r>
              <a:rPr lang="en-GB" sz="2400" dirty="0" smtClean="0"/>
              <a:t>All we can know about object is through its methods</a:t>
            </a:r>
          </a:p>
          <a:p>
            <a:pPr lvl="1"/>
            <a:r>
              <a:rPr lang="en-GB" sz="2400" dirty="0" smtClean="0"/>
              <a:t>Implementation and private data opaquely encapsulated</a:t>
            </a:r>
          </a:p>
          <a:p>
            <a:r>
              <a:rPr lang="en-GB" sz="2800" dirty="0" smtClean="0"/>
              <a:t>Powerful programming model</a:t>
            </a:r>
          </a:p>
          <a:p>
            <a:pPr lvl="1"/>
            <a:r>
              <a:rPr lang="en-GB" sz="2400" dirty="0" smtClean="0"/>
              <a:t>Polymorphism ... methods adapt themselves to clients</a:t>
            </a:r>
          </a:p>
          <a:p>
            <a:pPr lvl="1"/>
            <a:r>
              <a:rPr lang="en-GB" sz="2400" dirty="0" smtClean="0"/>
              <a:t>Inheritance ... build complex objects from simple ones</a:t>
            </a:r>
          </a:p>
          <a:p>
            <a:pPr lvl="1"/>
            <a:r>
              <a:rPr lang="en-GB" sz="2400" dirty="0" smtClean="0"/>
              <a:t>Instantiation ... trivial to create distinct object instances</a:t>
            </a:r>
          </a:p>
          <a:p>
            <a:r>
              <a:rPr lang="en-GB" sz="2800" dirty="0" smtClean="0"/>
              <a:t>Objects are not intrinsically location sensitive</a:t>
            </a:r>
          </a:p>
          <a:p>
            <a:pPr lvl="1"/>
            <a:r>
              <a:rPr lang="en-GB" sz="2400" dirty="0" smtClean="0"/>
              <a:t>You don’t reference them, you call them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Objects and Distributed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objects are supported by compilers, inside an address space</a:t>
            </a:r>
          </a:p>
          <a:p>
            <a:pPr lvl="1"/>
            <a:r>
              <a:rPr lang="en-US" dirty="0" smtClean="0"/>
              <a:t>Compiler generates code to instantiate new objects</a:t>
            </a:r>
          </a:p>
          <a:p>
            <a:pPr lvl="1"/>
            <a:r>
              <a:rPr lang="en-US" dirty="0" smtClean="0"/>
              <a:t>Compiler generates calls for method invocations</a:t>
            </a:r>
          </a:p>
          <a:p>
            <a:r>
              <a:rPr lang="en-US" dirty="0" smtClean="0"/>
              <a:t>This doesn't work in a distributed environment</a:t>
            </a:r>
          </a:p>
          <a:p>
            <a:pPr lvl="1"/>
            <a:r>
              <a:rPr lang="en-US" dirty="0" smtClean="0"/>
              <a:t>All objects are no longer in a single address space</a:t>
            </a:r>
          </a:p>
          <a:p>
            <a:pPr lvl="1"/>
            <a:r>
              <a:rPr lang="en-US" dirty="0" smtClean="0"/>
              <a:t>Different machines use different binary representations</a:t>
            </a:r>
          </a:p>
          <a:p>
            <a:pPr lvl="1"/>
            <a:r>
              <a:rPr lang="en-US" dirty="0" smtClean="0"/>
              <a:t>You can’t make a call across machine boundaries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Merging the 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 method calls with RPC, instead of local procedure calls</a:t>
            </a:r>
          </a:p>
          <a:p>
            <a:r>
              <a:rPr lang="en-US" dirty="0" smtClean="0"/>
              <a:t>The concept of an object hides what’s inside, anyway</a:t>
            </a:r>
          </a:p>
          <a:p>
            <a:pPr lvl="1"/>
            <a:r>
              <a:rPr lang="en-US" dirty="0" smtClean="0"/>
              <a:t>You shouldn’t use global variables and calls by reference with them, anyway</a:t>
            </a:r>
          </a:p>
          <a:p>
            <a:r>
              <a:rPr lang="en-US" dirty="0" smtClean="0"/>
              <a:t>The mechanics are a bit more complicated than simply RPC, though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Invoking Remote Object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Compile OO program with proxy object implementation</a:t>
            </a:r>
          </a:p>
          <a:p>
            <a:pPr lvl="1"/>
            <a:r>
              <a:rPr lang="en-US" sz="2400" dirty="0" smtClean="0"/>
              <a:t>Defines the same interface (methods and properties)</a:t>
            </a:r>
          </a:p>
          <a:p>
            <a:pPr lvl="1"/>
            <a:r>
              <a:rPr lang="en-US" sz="2400" dirty="0" smtClean="0"/>
              <a:t>All method invocations go through the local proxy</a:t>
            </a:r>
          </a:p>
          <a:p>
            <a:r>
              <a:rPr lang="en-US" sz="2800" dirty="0" smtClean="0"/>
              <a:t>Local implementation is proxy for remote server</a:t>
            </a:r>
          </a:p>
          <a:p>
            <a:pPr lvl="1"/>
            <a:r>
              <a:rPr lang="en-US" sz="2400" dirty="0" smtClean="0"/>
              <a:t>Translate parameters into a standard representation</a:t>
            </a:r>
          </a:p>
          <a:p>
            <a:pPr lvl="1"/>
            <a:r>
              <a:rPr lang="en-US" sz="2400" dirty="0" smtClean="0"/>
              <a:t>Send request message to remote object server</a:t>
            </a:r>
          </a:p>
          <a:p>
            <a:pPr lvl="1"/>
            <a:r>
              <a:rPr lang="en-US" sz="2400" dirty="0" smtClean="0"/>
              <a:t>Get response and translate it to local representation</a:t>
            </a:r>
          </a:p>
          <a:p>
            <a:pPr lvl="1"/>
            <a:r>
              <a:rPr lang="en-US" sz="2400" dirty="0" smtClean="0"/>
              <a:t>Return result to caller</a:t>
            </a:r>
          </a:p>
          <a:p>
            <a:r>
              <a:rPr lang="en-US" sz="2800" dirty="0" smtClean="0"/>
              <a:t>Client cannot tell that object is not local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Computing and </a:t>
            </a:r>
            <a:br>
              <a:rPr lang="en-US" dirty="0" smtClean="0"/>
            </a:br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one sense, these are orthogonal</a:t>
            </a:r>
          </a:p>
          <a:p>
            <a:r>
              <a:rPr lang="en-US" dirty="0" smtClean="0"/>
              <a:t>Each job submitted might or might not be distributed</a:t>
            </a:r>
          </a:p>
          <a:p>
            <a:r>
              <a:rPr lang="en-US" dirty="0" smtClean="0"/>
              <a:t>Many of the hard problems of the distributed ones are the user’s problem, not the system’s</a:t>
            </a:r>
          </a:p>
          <a:p>
            <a:pPr lvl="1"/>
            <a:r>
              <a:rPr lang="en-US" dirty="0" smtClean="0"/>
              <a:t>E.g., proper synchronization and locking</a:t>
            </a:r>
          </a:p>
          <a:p>
            <a:r>
              <a:rPr lang="en-US" dirty="0" smtClean="0"/>
              <a:t>But the cloud facility must make communications easy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Proxies for Distributed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740979" y="4332962"/>
            <a:ext cx="7696200" cy="1905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endParaRPr lang="en-US" sz="13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37"/>
          <p:cNvSpPr>
            <a:spLocks noChangeArrowheads="1"/>
          </p:cNvSpPr>
          <p:nvPr/>
        </p:nvSpPr>
        <p:spPr bwMode="auto">
          <a:xfrm>
            <a:off x="512379" y="1208762"/>
            <a:ext cx="7696200" cy="1905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endParaRPr lang="en-US" sz="13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55266" y="1615162"/>
            <a:ext cx="1847850" cy="420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proxy object description</a:t>
            </a:r>
            <a:endParaRPr lang="en-US" sz="1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55266" y="2035849"/>
            <a:ext cx="923925" cy="671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no</a:t>
            </a:r>
          </a:p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instance </a:t>
            </a:r>
          </a:p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data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679191" y="2035849"/>
            <a:ext cx="923925" cy="168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679191" y="2204124"/>
            <a:ext cx="923925" cy="168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679191" y="2372399"/>
            <a:ext cx="923925" cy="166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679191" y="2539087"/>
            <a:ext cx="923925" cy="168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863591" y="4723487"/>
            <a:ext cx="1847850" cy="420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real object description</a:t>
            </a:r>
            <a:endParaRPr lang="en-US" sz="1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3863591" y="5144174"/>
            <a:ext cx="923925" cy="671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real</a:t>
            </a:r>
          </a:p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instance </a:t>
            </a:r>
          </a:p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data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863591" y="1992987"/>
            <a:ext cx="1176338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rpc method #1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3863591" y="2329537"/>
            <a:ext cx="1176338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rpc method #2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3863591" y="2666087"/>
            <a:ext cx="1176338" cy="250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rpc method #3</a:t>
            </a:r>
          </a:p>
        </p:txBody>
      </p:sp>
      <p:cxnSp>
        <p:nvCxnSpPr>
          <p:cNvPr id="17" name="AutoShape 15"/>
          <p:cNvCxnSpPr>
            <a:cxnSpLocks noChangeShapeType="1"/>
            <a:stCxn id="8" idx="3"/>
            <a:endCxn id="14" idx="1"/>
          </p:cNvCxnSpPr>
          <p:nvPr/>
        </p:nvCxnSpPr>
        <p:spPr bwMode="auto">
          <a:xfrm>
            <a:off x="2603116" y="2119987"/>
            <a:ext cx="12604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8" name="AutoShape 16"/>
          <p:cNvCxnSpPr>
            <a:cxnSpLocks noChangeShapeType="1"/>
            <a:stCxn id="9" idx="3"/>
            <a:endCxn id="15" idx="1"/>
          </p:cNvCxnSpPr>
          <p:nvPr/>
        </p:nvCxnSpPr>
        <p:spPr bwMode="auto">
          <a:xfrm>
            <a:off x="2603116" y="2288262"/>
            <a:ext cx="1260475" cy="1682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" name="AutoShape 17"/>
          <p:cNvCxnSpPr>
            <a:cxnSpLocks noChangeShapeType="1"/>
            <a:stCxn id="10" idx="3"/>
            <a:endCxn id="16" idx="1"/>
          </p:cNvCxnSpPr>
          <p:nvPr/>
        </p:nvCxnSpPr>
        <p:spPr bwMode="auto">
          <a:xfrm>
            <a:off x="2603116" y="2456537"/>
            <a:ext cx="1260475" cy="334962"/>
          </a:xfrm>
          <a:prstGeom prst="bentConnector3">
            <a:avLst>
              <a:gd name="adj1" fmla="val 333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4787516" y="5144174"/>
            <a:ext cx="923925" cy="166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4787516" y="5310862"/>
            <a:ext cx="923925" cy="168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4787516" y="5479137"/>
            <a:ext cx="923925" cy="168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4787516" y="5647412"/>
            <a:ext cx="923925" cy="168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6971916" y="5101312"/>
            <a:ext cx="1176338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real method #1</a:t>
            </a: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6971916" y="5437862"/>
            <a:ext cx="1176338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real method #2</a:t>
            </a: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6971916" y="5772824"/>
            <a:ext cx="1176338" cy="252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real method #3</a:t>
            </a:r>
          </a:p>
        </p:txBody>
      </p:sp>
      <p:cxnSp>
        <p:nvCxnSpPr>
          <p:cNvPr id="27" name="AutoShape 25"/>
          <p:cNvCxnSpPr>
            <a:cxnSpLocks noChangeShapeType="1"/>
            <a:stCxn id="20" idx="3"/>
            <a:endCxn id="24" idx="1"/>
          </p:cNvCxnSpPr>
          <p:nvPr/>
        </p:nvCxnSpPr>
        <p:spPr bwMode="auto">
          <a:xfrm>
            <a:off x="5711441" y="5228312"/>
            <a:ext cx="12604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8" name="AutoShape 26"/>
          <p:cNvCxnSpPr>
            <a:cxnSpLocks noChangeShapeType="1"/>
            <a:stCxn id="21" idx="3"/>
            <a:endCxn id="25" idx="1"/>
          </p:cNvCxnSpPr>
          <p:nvPr/>
        </p:nvCxnSpPr>
        <p:spPr bwMode="auto">
          <a:xfrm>
            <a:off x="5711441" y="5394999"/>
            <a:ext cx="1260475" cy="1698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9" name="AutoShape 27"/>
          <p:cNvCxnSpPr>
            <a:cxnSpLocks noChangeShapeType="1"/>
            <a:stCxn id="22" idx="3"/>
            <a:endCxn id="26" idx="1"/>
          </p:cNvCxnSpPr>
          <p:nvPr/>
        </p:nvCxnSpPr>
        <p:spPr bwMode="auto">
          <a:xfrm>
            <a:off x="5711441" y="5563274"/>
            <a:ext cx="1260475" cy="336550"/>
          </a:xfrm>
          <a:prstGeom prst="bentConnector3">
            <a:avLst>
              <a:gd name="adj1" fmla="val 4169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" name="Line 32"/>
          <p:cNvSpPr>
            <a:spLocks noChangeShapeType="1"/>
          </p:cNvSpPr>
          <p:nvPr/>
        </p:nvSpPr>
        <p:spPr bwMode="auto">
          <a:xfrm>
            <a:off x="334580" y="3799562"/>
            <a:ext cx="8102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Text Box 36"/>
          <p:cNvSpPr txBox="1">
            <a:spLocks noChangeArrowheads="1"/>
          </p:cNvSpPr>
          <p:nvPr/>
        </p:nvSpPr>
        <p:spPr bwMode="auto">
          <a:xfrm>
            <a:off x="817179" y="4332962"/>
            <a:ext cx="967600" cy="301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RPC server</a:t>
            </a:r>
          </a:p>
        </p:txBody>
      </p:sp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664779" y="1284962"/>
            <a:ext cx="934526" cy="301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RPC client</a:t>
            </a:r>
          </a:p>
        </p:txBody>
      </p:sp>
      <p:cxnSp>
        <p:nvCxnSpPr>
          <p:cNvPr id="33" name="AutoShape 39"/>
          <p:cNvCxnSpPr>
            <a:cxnSpLocks noChangeShapeType="1"/>
            <a:stCxn id="9" idx="3"/>
            <a:endCxn id="15" idx="1"/>
          </p:cNvCxnSpPr>
          <p:nvPr/>
        </p:nvCxnSpPr>
        <p:spPr bwMode="auto">
          <a:xfrm>
            <a:off x="2603116" y="2288262"/>
            <a:ext cx="1260475" cy="16827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66FF33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4" name="Rectangle 40"/>
          <p:cNvSpPr>
            <a:spLocks noChangeArrowheads="1"/>
          </p:cNvSpPr>
          <p:nvPr/>
        </p:nvSpPr>
        <p:spPr bwMode="auto">
          <a:xfrm>
            <a:off x="1731579" y="4891762"/>
            <a:ext cx="10668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Times New Roman"/>
                <a:cs typeface="Times New Roman"/>
              </a:rPr>
              <a:t>RPC</a:t>
            </a:r>
          </a:p>
          <a:p>
            <a:pPr algn="ctr"/>
            <a:r>
              <a:rPr lang="en-US" sz="1400">
                <a:latin typeface="Times New Roman"/>
                <a:cs typeface="Times New Roman"/>
              </a:rPr>
              <a:t>skeleton</a:t>
            </a:r>
          </a:p>
        </p:txBody>
      </p:sp>
      <p:cxnSp>
        <p:nvCxnSpPr>
          <p:cNvPr id="35" name="AutoShape 41"/>
          <p:cNvCxnSpPr>
            <a:cxnSpLocks noChangeShapeType="1"/>
            <a:stCxn id="15" idx="3"/>
            <a:endCxn id="34" idx="0"/>
          </p:cNvCxnSpPr>
          <p:nvPr/>
        </p:nvCxnSpPr>
        <p:spPr bwMode="auto">
          <a:xfrm flipH="1">
            <a:off x="2264979" y="2456537"/>
            <a:ext cx="2774950" cy="2435225"/>
          </a:xfrm>
          <a:prstGeom prst="curvedConnector4">
            <a:avLst>
              <a:gd name="adj1" fmla="val -8236"/>
              <a:gd name="adj2" fmla="val 52542"/>
            </a:avLst>
          </a:prstGeom>
          <a:noFill/>
          <a:ln w="38100">
            <a:solidFill>
              <a:srgbClr val="66FF33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36" name="AutoShape 42"/>
          <p:cNvCxnSpPr>
            <a:cxnSpLocks noChangeShapeType="1"/>
            <a:stCxn id="34" idx="3"/>
            <a:endCxn id="25" idx="1"/>
          </p:cNvCxnSpPr>
          <p:nvPr/>
        </p:nvCxnSpPr>
        <p:spPr bwMode="auto">
          <a:xfrm>
            <a:off x="2798379" y="5387062"/>
            <a:ext cx="4173537" cy="177800"/>
          </a:xfrm>
          <a:prstGeom prst="bentConnector3">
            <a:avLst>
              <a:gd name="adj1" fmla="val 84898"/>
            </a:avLst>
          </a:prstGeom>
          <a:noFill/>
          <a:ln w="38100">
            <a:solidFill>
              <a:srgbClr val="66FF33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Object 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418"/>
            <a:ext cx="8229600" cy="4525963"/>
          </a:xfrm>
        </p:spPr>
        <p:txBody>
          <a:bodyPr/>
          <a:lstStyle/>
          <a:p>
            <a:r>
              <a:rPr lang="en-US" sz="2800" dirty="0" smtClean="0"/>
              <a:t>How can we compile to a binary when some of the objects (and their implementations) are remote?</a:t>
            </a:r>
          </a:p>
          <a:p>
            <a:r>
              <a:rPr lang="en-US" sz="2800" dirty="0" smtClean="0"/>
              <a:t>Local objects are compiled into an application and are fully known at compile time</a:t>
            </a:r>
          </a:p>
          <a:p>
            <a:r>
              <a:rPr lang="en-US" sz="2800" dirty="0" smtClean="0"/>
              <a:t>Distributed objects must be bound at some later time</a:t>
            </a:r>
          </a:p>
          <a:p>
            <a:r>
              <a:rPr lang="en-US" sz="2800" dirty="0" smtClean="0"/>
              <a:t>These objects are provided by servers</a:t>
            </a:r>
          </a:p>
          <a:p>
            <a:pPr lvl="1"/>
            <a:r>
              <a:rPr lang="en-US" sz="2400" dirty="0" smtClean="0"/>
              <a:t>The available servers change from minute to minute</a:t>
            </a:r>
          </a:p>
          <a:p>
            <a:pPr lvl="1"/>
            <a:r>
              <a:rPr lang="en-US" sz="2400" dirty="0" smtClean="0"/>
              <a:t>New object classes can be created in real time</a:t>
            </a:r>
          </a:p>
          <a:p>
            <a:pPr lvl="1"/>
            <a:r>
              <a:rPr lang="en-US" sz="2400" dirty="0" smtClean="0"/>
              <a:t>So the “later time” is run time</a:t>
            </a:r>
          </a:p>
          <a:p>
            <a:r>
              <a:rPr lang="en-US" sz="2800" dirty="0" smtClean="0"/>
              <a:t>We need a run-time object “match-maker”</a:t>
            </a:r>
          </a:p>
          <a:p>
            <a:pPr lvl="1"/>
            <a:r>
              <a:rPr lang="en-US" sz="2400" dirty="0" smtClean="0"/>
              <a:t>Like DLLs on steroids</a:t>
            </a:r>
            <a:endParaRPr lang="en-US" sz="20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Request Brokers (</a:t>
            </a:r>
            <a:r>
              <a:rPr lang="en-US" dirty="0" err="1" smtClean="0"/>
              <a:t>ORBs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US" sz="2800" dirty="0" err="1" smtClean="0"/>
              <a:t>ORBs</a:t>
            </a:r>
            <a:r>
              <a:rPr lang="en-US" sz="2800" dirty="0" smtClean="0"/>
              <a:t> are the matchmakers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A local portal to the domain of available objects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A registry for available object implementations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Object implementers register with the broker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Meeting place for object clients and implementers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Clients go to broker to obtain services of new objects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A local interface to remote object components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Clients reference all remote objects through local ORB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A router between local and remote requests</a:t>
            </a:r>
          </a:p>
          <a:p>
            <a:pPr lvl="1">
              <a:lnSpc>
                <a:spcPct val="83000"/>
              </a:lnSpc>
            </a:pPr>
            <a:r>
              <a:rPr lang="en-US" sz="2400" dirty="0" err="1" smtClean="0"/>
              <a:t>ORBs</a:t>
            </a:r>
            <a:r>
              <a:rPr lang="en-US" sz="2400" dirty="0" smtClean="0"/>
              <a:t> pass messages between clients and servers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A repository for object interface definitions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Still TANSTAAFL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8502"/>
            <a:ext cx="8229600" cy="4525963"/>
          </a:xfrm>
        </p:spPr>
        <p:txBody>
          <a:bodyPr/>
          <a:lstStyle/>
          <a:p>
            <a:r>
              <a:rPr lang="en-US" dirty="0" smtClean="0"/>
              <a:t>Moving distribution out of OS doesn’t change the fact that distributed computing is complex</a:t>
            </a:r>
          </a:p>
          <a:p>
            <a:r>
              <a:rPr lang="en-US" dirty="0" smtClean="0"/>
              <a:t>It avoids having to ensure that everything local is invisibly distributed</a:t>
            </a:r>
          </a:p>
          <a:p>
            <a:r>
              <a:rPr lang="en-US" dirty="0" smtClean="0"/>
              <a:t>But those remote application-level objects still:</a:t>
            </a:r>
          </a:p>
          <a:p>
            <a:pPr lvl="1"/>
            <a:r>
              <a:rPr lang="en-US" dirty="0" smtClean="0"/>
              <a:t>Need synchronization</a:t>
            </a:r>
          </a:p>
          <a:p>
            <a:pPr lvl="1"/>
            <a:r>
              <a:rPr lang="en-US" dirty="0" smtClean="0"/>
              <a:t>Need to reach consensus</a:t>
            </a:r>
          </a:p>
          <a:p>
            <a:pPr lvl="1"/>
            <a:r>
              <a:rPr lang="en-US" dirty="0" smtClean="0"/>
              <a:t>Need to handle partial failures</a:t>
            </a:r>
          </a:p>
          <a:p>
            <a:r>
              <a:rPr lang="en-US" dirty="0" smtClean="0"/>
              <a:t>Advantage is you can customize it to your needs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248795" y="2037390"/>
            <a:ext cx="5317741" cy="3029625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Is this style of distributed computing any different when I’m doing it over a LAN, in a cloud computing environment, or across the Internet?  Can I hope to write applications that work equally well in all three environments?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System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sz="2800" dirty="0" smtClean="0"/>
              <a:t>Operating systems started out on single computers</a:t>
            </a:r>
          </a:p>
          <a:p>
            <a:pPr lvl="1"/>
            <a:r>
              <a:rPr lang="en-US" sz="2400" dirty="0" smtClean="0"/>
              <a:t>This biased the definition of system services</a:t>
            </a:r>
          </a:p>
          <a:p>
            <a:r>
              <a:rPr lang="en-US" sz="2800" dirty="0" smtClean="0"/>
              <a:t>Networking was added on afterwards</a:t>
            </a:r>
          </a:p>
          <a:p>
            <a:pPr lvl="1"/>
            <a:r>
              <a:rPr lang="en-US" sz="2400" dirty="0" smtClean="0"/>
              <a:t>Some system services are still networking-naïve</a:t>
            </a:r>
          </a:p>
          <a:p>
            <a:pPr lvl="1"/>
            <a:r>
              <a:rPr lang="en-US" sz="2400" dirty="0" smtClean="0"/>
              <a:t>New APIs were required to exploit networking</a:t>
            </a:r>
          </a:p>
          <a:p>
            <a:pPr lvl="1"/>
            <a:r>
              <a:rPr lang="en-US" sz="2400" dirty="0" smtClean="0"/>
              <a:t>Many applications remained networking-impaired</a:t>
            </a:r>
          </a:p>
          <a:p>
            <a:r>
              <a:rPr lang="en-US" sz="2800" dirty="0" smtClean="0"/>
              <a:t>New programming paradigms embrace the network</a:t>
            </a:r>
          </a:p>
          <a:p>
            <a:pPr lvl="1"/>
            <a:r>
              <a:rPr lang="en-US" sz="2400" dirty="0" smtClean="0"/>
              <a:t>Focus on services and interfaces, not implementations</a:t>
            </a:r>
          </a:p>
          <a:p>
            <a:pPr lvl="1"/>
            <a:r>
              <a:rPr lang="en-US" sz="2400" dirty="0" smtClean="0"/>
              <a:t>Goal is to make distributed applications easier to write</a:t>
            </a:r>
          </a:p>
          <a:p>
            <a:r>
              <a:rPr lang="en-US" sz="2800" dirty="0" smtClean="0"/>
              <a:t>Increasingly, system services offered by the network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Changing Role of </a:t>
            </a:r>
            <a:br>
              <a:rPr lang="en-US" dirty="0" smtClean="0"/>
            </a:br>
            <a:r>
              <a:rPr lang="en-US" dirty="0" smtClean="0"/>
              <a:t>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US" sz="2800" dirty="0" smtClean="0"/>
              <a:t>Traditionally, operating systems: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Abstracted heterogeneous hardware into useful services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Managed system resources for user-mode processes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Ensured resource integrity and trusted resource sharing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Provided a powerful platform for application developers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Now,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The notion of a self-contained system is fading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New programming platforms:</a:t>
            </a:r>
          </a:p>
          <a:p>
            <a:pPr lvl="2">
              <a:lnSpc>
                <a:spcPct val="83000"/>
              </a:lnSpc>
            </a:pPr>
            <a:r>
              <a:rPr lang="en-US" sz="2000" dirty="0" smtClean="0"/>
              <a:t>Are instruction set and operating system independent</a:t>
            </a:r>
          </a:p>
          <a:p>
            <a:pPr lvl="2">
              <a:lnSpc>
                <a:spcPct val="83000"/>
              </a:lnSpc>
            </a:pPr>
            <a:r>
              <a:rPr lang="en-US" sz="2000" dirty="0" smtClean="0"/>
              <a:t>Encompass and embrace distributed computing</a:t>
            </a:r>
          </a:p>
          <a:p>
            <a:pPr lvl="2">
              <a:lnSpc>
                <a:spcPct val="83000"/>
              </a:lnSpc>
            </a:pPr>
            <a:r>
              <a:rPr lang="en-US" sz="2000" dirty="0" smtClean="0"/>
              <a:t>Provide much higher level objects and services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But they still depend on powerful underlying operating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Systems -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Different distributed system models support:</a:t>
            </a:r>
          </a:p>
          <a:p>
            <a:pPr lvl="1"/>
            <a:r>
              <a:rPr lang="en-GB" sz="2400" dirty="0" smtClean="0"/>
              <a:t>Different degrees of transparency</a:t>
            </a:r>
          </a:p>
          <a:p>
            <a:pPr lvl="2"/>
            <a:r>
              <a:rPr lang="en-GB" sz="2000" dirty="0" smtClean="0"/>
              <a:t>Do applications see a network or single system image?</a:t>
            </a:r>
          </a:p>
          <a:p>
            <a:pPr lvl="1"/>
            <a:r>
              <a:rPr lang="en-GB" sz="2400" dirty="0" smtClean="0"/>
              <a:t>Different degrees of coupling</a:t>
            </a:r>
          </a:p>
          <a:p>
            <a:pPr lvl="2"/>
            <a:r>
              <a:rPr lang="en-GB" sz="2000" dirty="0" smtClean="0"/>
              <a:t>Making multiple computers cooperate is difficult</a:t>
            </a:r>
          </a:p>
          <a:p>
            <a:pPr lvl="2"/>
            <a:r>
              <a:rPr lang="en-GB" sz="2000" dirty="0" smtClean="0"/>
              <a:t>Doing it without shared memory is even worse</a:t>
            </a:r>
          </a:p>
          <a:p>
            <a:r>
              <a:rPr lang="en-GB" sz="2800" dirty="0" smtClean="0"/>
              <a:t>Distributed systems always face a trade-off between performance, independence, and robustness</a:t>
            </a:r>
          </a:p>
          <a:p>
            <a:pPr lvl="1"/>
            <a:r>
              <a:rPr lang="en-GB" sz="2400" dirty="0" smtClean="0"/>
              <a:t>Cooperating redundant nodes offer higher availability</a:t>
            </a:r>
          </a:p>
          <a:p>
            <a:pPr lvl="1"/>
            <a:r>
              <a:rPr lang="en-GB" sz="2400" dirty="0" smtClean="0"/>
              <a:t>Communication and coordination are expensive</a:t>
            </a:r>
          </a:p>
          <a:p>
            <a:pPr lvl="1"/>
            <a:r>
              <a:rPr lang="en-GB" sz="2400" dirty="0" smtClean="0"/>
              <a:t>Mutual dependency creates more modes of failure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Runs in a Cloud?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922"/>
            <a:ext cx="8229600" cy="4525963"/>
          </a:xfrm>
        </p:spPr>
        <p:txBody>
          <a:bodyPr/>
          <a:lstStyle/>
          <a:p>
            <a:r>
              <a:rPr lang="en-US" dirty="0" smtClean="0"/>
              <a:t>In principle, anything</a:t>
            </a:r>
          </a:p>
          <a:p>
            <a:r>
              <a:rPr lang="en-US" dirty="0" smtClean="0"/>
              <a:t>But general distributed computing is hard</a:t>
            </a:r>
          </a:p>
          <a:p>
            <a:r>
              <a:rPr lang="en-US" dirty="0" smtClean="0"/>
              <a:t>So much of the work is run using special tools</a:t>
            </a:r>
          </a:p>
          <a:p>
            <a:r>
              <a:rPr lang="en-US" dirty="0" smtClean="0"/>
              <a:t>These tools support particular kinds of parallel/distributed processing</a:t>
            </a:r>
          </a:p>
          <a:p>
            <a:r>
              <a:rPr lang="en-US" dirty="0" smtClean="0"/>
              <a:t>Either embarrassingly parallel jobs</a:t>
            </a:r>
          </a:p>
          <a:p>
            <a:r>
              <a:rPr lang="en-US" dirty="0" smtClean="0"/>
              <a:t>Or those using a method like map-reduce</a:t>
            </a:r>
          </a:p>
          <a:p>
            <a:r>
              <a:rPr lang="en-US" dirty="0" smtClean="0"/>
              <a:t>Things where the user need not be a distributed systems expert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Embarrassingly Parallel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 where it’s really, really easy to parallelize them</a:t>
            </a:r>
          </a:p>
          <a:p>
            <a:r>
              <a:rPr lang="en-US" dirty="0" smtClean="0"/>
              <a:t>Probably because the data sets are easily divisible</a:t>
            </a:r>
          </a:p>
          <a:p>
            <a:r>
              <a:rPr lang="en-US" dirty="0" smtClean="0"/>
              <a:t>And exactly the same things are done on each piece</a:t>
            </a:r>
          </a:p>
          <a:p>
            <a:r>
              <a:rPr lang="en-US" dirty="0" smtClean="0"/>
              <a:t>So you just parcel them out among the nodes and let each go independently</a:t>
            </a:r>
          </a:p>
          <a:p>
            <a:r>
              <a:rPr lang="en-US" dirty="0" smtClean="0"/>
              <a:t>Everyone finishes at more or less same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Most Embarrassing of Embarrassingly Parallel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Say you have a large computation</a:t>
            </a:r>
          </a:p>
          <a:p>
            <a:r>
              <a:rPr lang="en-US" dirty="0" smtClean="0"/>
              <a:t>You need to perform it N times, with slightly different inputs each time</a:t>
            </a:r>
          </a:p>
          <a:p>
            <a:r>
              <a:rPr lang="en-US" dirty="0" smtClean="0"/>
              <a:t>Each iteration is expected to take the same time</a:t>
            </a:r>
          </a:p>
          <a:p>
            <a:r>
              <a:rPr lang="en-US" dirty="0" smtClean="0"/>
              <a:t>If you have N cloud machines, write a script to send one of the N jobs to each</a:t>
            </a:r>
          </a:p>
          <a:p>
            <a:r>
              <a:rPr lang="en-US" dirty="0" smtClean="0"/>
              <a:t>You get something like N times speedup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Map-Reduce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computational technique for performing operations on large quantities of data</a:t>
            </a:r>
          </a:p>
          <a:p>
            <a:r>
              <a:rPr lang="en-US" dirty="0" smtClean="0"/>
              <a:t>Basically: </a:t>
            </a:r>
          </a:p>
          <a:p>
            <a:pPr lvl="1"/>
            <a:r>
              <a:rPr lang="en-US" dirty="0" smtClean="0"/>
              <a:t>Divide the data into pieces</a:t>
            </a:r>
          </a:p>
          <a:p>
            <a:pPr lvl="1"/>
            <a:r>
              <a:rPr lang="en-US" dirty="0" smtClean="0"/>
              <a:t>Farm each piece out to a machine</a:t>
            </a:r>
          </a:p>
          <a:p>
            <a:pPr lvl="1"/>
            <a:r>
              <a:rPr lang="en-US" dirty="0" smtClean="0"/>
              <a:t>Collect the results and combine them</a:t>
            </a:r>
          </a:p>
          <a:p>
            <a:r>
              <a:rPr lang="en-US" dirty="0" smtClean="0"/>
              <a:t>For example, searching a large data set for occurrences of a phrase</a:t>
            </a:r>
          </a:p>
          <a:p>
            <a:r>
              <a:rPr lang="en-US" dirty="0" smtClean="0"/>
              <a:t>Originally developed by Google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Map-Reduce in 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0334"/>
            <a:ext cx="8229600" cy="4525963"/>
          </a:xfrm>
        </p:spPr>
        <p:txBody>
          <a:bodyPr/>
          <a:lstStyle/>
          <a:p>
            <a:r>
              <a:rPr lang="en-US" dirty="0" smtClean="0"/>
              <a:t>A master node divides the problem among N cloud machines</a:t>
            </a:r>
          </a:p>
          <a:p>
            <a:r>
              <a:rPr lang="en-US" dirty="0" smtClean="0"/>
              <a:t>Each cloud machine performs the map operation on its data set</a:t>
            </a:r>
          </a:p>
          <a:p>
            <a:r>
              <a:rPr lang="en-US" dirty="0" smtClean="0"/>
              <a:t>When all complete, the master performs the reduce operation on each node’s results</a:t>
            </a:r>
          </a:p>
          <a:p>
            <a:r>
              <a:rPr lang="en-US" dirty="0" smtClean="0"/>
              <a:t>Can be divided further</a:t>
            </a:r>
          </a:p>
          <a:p>
            <a:pPr lvl="1"/>
            <a:r>
              <a:rPr lang="en-US" dirty="0" smtClean="0"/>
              <a:t>E.g., a node given a piece of a problem can divide it into smaller pieces and farm those out</a:t>
            </a:r>
          </a:p>
          <a:p>
            <a:pPr lvl="1"/>
            <a:r>
              <a:rPr lang="en-US" dirty="0" smtClean="0"/>
              <a:t>Then it does a reduce before returning to its master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Do-It-Yourself Distributed Computing in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you can submit any job you want to the cloud</a:t>
            </a:r>
          </a:p>
          <a:p>
            <a:r>
              <a:rPr lang="en-US" dirty="0" smtClean="0"/>
              <a:t>If you want to run a SSI or horizontally scaled loosely coupled system, be their guest</a:t>
            </a:r>
          </a:p>
          <a:p>
            <a:pPr lvl="1"/>
            <a:r>
              <a:rPr lang="en-US" dirty="0" smtClean="0"/>
              <a:t>Assuming you pay, of course</a:t>
            </a:r>
          </a:p>
          <a:p>
            <a:r>
              <a:rPr lang="en-US" dirty="0" smtClean="0"/>
              <a:t>They’ll offer basic system tools</a:t>
            </a:r>
          </a:p>
          <a:p>
            <a:r>
              <a:rPr lang="en-US" dirty="0" smtClean="0"/>
              <a:t>You’ll do the distributed system heavy lifting</a:t>
            </a:r>
          </a:p>
          <a:p>
            <a:r>
              <a:rPr lang="en-US" dirty="0" smtClean="0"/>
              <a:t>Wouldn’t it be nice if you had some middleware to help . . . 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Distributed System Side To 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4284"/>
            <a:ext cx="8229600" cy="4525963"/>
          </a:xfrm>
        </p:spPr>
        <p:txBody>
          <a:bodyPr/>
          <a:lstStyle/>
          <a:p>
            <a:r>
              <a:rPr lang="en-US" dirty="0" smtClean="0"/>
              <a:t>From the perspective of the provider</a:t>
            </a:r>
          </a:p>
          <a:p>
            <a:r>
              <a:rPr lang="en-US" dirty="0" smtClean="0"/>
              <a:t>He has N nodes and M client tasks</a:t>
            </a:r>
          </a:p>
          <a:p>
            <a:r>
              <a:rPr lang="en-US" dirty="0" smtClean="0"/>
              <a:t>He farms out nodes to the clients as his business model suggests</a:t>
            </a:r>
          </a:p>
          <a:p>
            <a:r>
              <a:rPr lang="en-US" dirty="0" smtClean="0"/>
              <a:t>He needs to set up efficient communications between each client’s share of nodes</a:t>
            </a:r>
          </a:p>
          <a:p>
            <a:r>
              <a:rPr lang="en-US" dirty="0" smtClean="0"/>
              <a:t>He needs to protect clients from each other</a:t>
            </a:r>
          </a:p>
          <a:p>
            <a:r>
              <a:rPr lang="en-US" dirty="0" smtClean="0"/>
              <a:t>Leading to a different class of distributed systems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98666</TotalTime>
  <Words>1781</Words>
  <Application>Microsoft Macintosh PowerPoint</Application>
  <PresentationFormat>On-screen Show (4:3)</PresentationFormat>
  <Paragraphs>246</Paragraphs>
  <Slides>26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Cloud Computing</vt:lpstr>
      <vt:lpstr>Distributed Computing and  Cloud Computing</vt:lpstr>
      <vt:lpstr>What Runs in a Cloud?</vt:lpstr>
      <vt:lpstr>Embarrassingly Parallel Jobs</vt:lpstr>
      <vt:lpstr>The Most Embarrassing of Embarrassingly Parallel Jobs</vt:lpstr>
      <vt:lpstr>Map-Reduce</vt:lpstr>
      <vt:lpstr>Map-Reduce in Cloud Computing</vt:lpstr>
      <vt:lpstr>Do-It-Yourself Distributed Computing in the Cloud</vt:lpstr>
      <vt:lpstr>Another Distributed System Side To Cloud Computing</vt:lpstr>
      <vt:lpstr>Distribution at the  Application Level</vt:lpstr>
      <vt:lpstr>A Different Paradigm</vt:lpstr>
      <vt:lpstr>Embracing Remote Services</vt:lpstr>
      <vt:lpstr>Alternatives to Distributed Operating Systems</vt:lpstr>
      <vt:lpstr>RPC As an Underlying Paradigm</vt:lpstr>
      <vt:lpstr>Key Features of RPC</vt:lpstr>
      <vt:lpstr>Objects – Another Key Paradigm</vt:lpstr>
      <vt:lpstr>Local Objects and Distributed Computing</vt:lpstr>
      <vt:lpstr>Merging the Paradigms</vt:lpstr>
      <vt:lpstr>Invoking Remote Object Methods</vt:lpstr>
      <vt:lpstr>Proxies for Distributed Objects</vt:lpstr>
      <vt:lpstr>Dynamic Object Binding</vt:lpstr>
      <vt:lpstr>Object Request Brokers (ORBs)</vt:lpstr>
      <vt:lpstr>But Still TANSTAAFL</vt:lpstr>
      <vt:lpstr>Evolution of System Services</vt:lpstr>
      <vt:lpstr>The Changing Role of  Operating Systems</vt:lpstr>
      <vt:lpstr>Distributed Systems - Summary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140</cp:revision>
  <dcterms:created xsi:type="dcterms:W3CDTF">2013-05-23T19:40:35Z</dcterms:created>
  <dcterms:modified xsi:type="dcterms:W3CDTF">2013-05-23T19:41:36Z</dcterms:modified>
</cp:coreProperties>
</file>