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wmf" ContentType="image/x-wmf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20" r:id="rId2"/>
    <p:sldId id="321" r:id="rId3"/>
    <p:sldId id="323" r:id="rId4"/>
    <p:sldId id="322" r:id="rId5"/>
    <p:sldId id="324" r:id="rId6"/>
    <p:sldId id="326" r:id="rId7"/>
    <p:sldId id="327" r:id="rId8"/>
    <p:sldId id="332" r:id="rId9"/>
    <p:sldId id="328" r:id="rId10"/>
    <p:sldId id="325" r:id="rId11"/>
    <p:sldId id="329" r:id="rId12"/>
    <p:sldId id="330" r:id="rId13"/>
    <p:sldId id="331" r:id="rId14"/>
    <p:sldId id="333" r:id="rId15"/>
    <p:sldId id="334" r:id="rId16"/>
    <p:sldId id="335" r:id="rId17"/>
    <p:sldId id="336" r:id="rId18"/>
    <p:sldId id="337" r:id="rId19"/>
    <p:sldId id="339" r:id="rId20"/>
    <p:sldId id="338" r:id="rId21"/>
    <p:sldId id="340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17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System Image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Built a distributed system out of many more-or-less traditional computers</a:t>
            </a:r>
            <a:endParaRPr lang="en-US" sz="3600" dirty="0" smtClean="0"/>
          </a:p>
          <a:p>
            <a:pPr lvl="1"/>
            <a:r>
              <a:rPr lang="en-US" dirty="0" smtClean="0"/>
              <a:t>Each with typical independent resources</a:t>
            </a:r>
          </a:p>
          <a:p>
            <a:pPr lvl="1"/>
            <a:r>
              <a:rPr lang="en-US" dirty="0" smtClean="0"/>
              <a:t>Each running its own copy of the same</a:t>
            </a:r>
            <a:r>
              <a:rPr lang="en-US" dirty="0" smtClean="0"/>
              <a:t> OS</a:t>
            </a:r>
          </a:p>
          <a:p>
            <a:pPr lvl="1"/>
            <a:r>
              <a:rPr lang="en-US" dirty="0" smtClean="0"/>
              <a:t>Usually a fixed, known pool of machines</a:t>
            </a:r>
          </a:p>
          <a:p>
            <a:r>
              <a:rPr lang="en-US" dirty="0" smtClean="0"/>
              <a:t>Connect them with a good local area network</a:t>
            </a:r>
          </a:p>
          <a:p>
            <a:r>
              <a:rPr lang="en-US" dirty="0" smtClean="0"/>
              <a:t>Use software techniques to allow them to work cooperatively</a:t>
            </a:r>
          </a:p>
          <a:p>
            <a:pPr lvl="1"/>
            <a:r>
              <a:rPr lang="en-US" dirty="0" smtClean="0"/>
              <a:t>Often while still offering many benefits of independent machines to the local </a:t>
            </a:r>
            <a:r>
              <a:rPr lang="en-US" dirty="0" smtClean="0"/>
              <a:t>users 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8528" y="502733"/>
            <a:ext cx="7825353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From 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Consensus protocols are expensive</a:t>
            </a:r>
          </a:p>
          <a:p>
            <a:pPr lvl="1"/>
            <a:r>
              <a:rPr lang="en-US" sz="2400" dirty="0" smtClean="0"/>
              <a:t>They converge slowly and scale poorly</a:t>
            </a:r>
          </a:p>
          <a:p>
            <a:r>
              <a:rPr lang="en-US" sz="2800" dirty="0" smtClean="0"/>
              <a:t>Systems have a great many resources</a:t>
            </a:r>
          </a:p>
          <a:p>
            <a:pPr lvl="1"/>
            <a:r>
              <a:rPr lang="en-US" sz="2400" dirty="0" smtClean="0"/>
              <a:t>Resource change notifications are expensive</a:t>
            </a:r>
          </a:p>
          <a:p>
            <a:r>
              <a:rPr lang="en-US" sz="2800" dirty="0" smtClean="0"/>
              <a:t>Location transparency encouraged non-locality</a:t>
            </a:r>
          </a:p>
          <a:p>
            <a:pPr lvl="1"/>
            <a:r>
              <a:rPr lang="en-US" sz="2400" dirty="0" smtClean="0"/>
              <a:t>Remote resource use is much more expensive</a:t>
            </a:r>
          </a:p>
          <a:p>
            <a:r>
              <a:rPr lang="en-US" sz="2800" dirty="0" smtClean="0"/>
              <a:t>A very complicated operating system design</a:t>
            </a:r>
          </a:p>
          <a:p>
            <a:pPr lvl="1"/>
            <a:r>
              <a:rPr lang="en-US" sz="2400" dirty="0" smtClean="0"/>
              <a:t>Distributed objects are much more complex to manage</a:t>
            </a:r>
          </a:p>
          <a:p>
            <a:pPr lvl="1"/>
            <a:r>
              <a:rPr lang="en-US" sz="2400" dirty="0" smtClean="0"/>
              <a:t>Complex optimizations to reduce the added overheads</a:t>
            </a:r>
          </a:p>
          <a:p>
            <a:pPr lvl="1"/>
            <a:r>
              <a:rPr lang="en-US" sz="2400" dirty="0" smtClean="0"/>
              <a:t>New modes of failure with complex recovery procedures</a:t>
            </a:r>
            <a:endParaRPr lang="en-US" sz="2400" dirty="0"/>
          </a:p>
        </p:txBody>
      </p:sp>
      <p:sp>
        <p:nvSpPr>
          <p:cNvPr id="4" name="Cloud Callout 3"/>
          <p:cNvSpPr/>
          <p:nvPr/>
        </p:nvSpPr>
        <p:spPr>
          <a:xfrm>
            <a:off x="3293824" y="1417638"/>
            <a:ext cx="4841525" cy="3133415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we wanted to build an ad hoc SSI from a bunch of previously independent machines that happened to congregate around a wireless LAN?  What would the new problems be?  What, if anything, would it be good for?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Loosely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568"/>
            <a:ext cx="8229600" cy="4525963"/>
          </a:xfrm>
        </p:spPr>
        <p:txBody>
          <a:bodyPr/>
          <a:lstStyle/>
          <a:p>
            <a:r>
              <a:rPr lang="en-GB" dirty="0" smtClean="0"/>
              <a:t>Characterization:</a:t>
            </a:r>
          </a:p>
          <a:p>
            <a:pPr lvl="1"/>
            <a:r>
              <a:rPr lang="en-GB" dirty="0" smtClean="0"/>
              <a:t>A parallel group of independent computers </a:t>
            </a:r>
          </a:p>
          <a:p>
            <a:pPr lvl="1"/>
            <a:r>
              <a:rPr lang="en-GB" dirty="0" smtClean="0"/>
              <a:t>Serving similar but independent requests</a:t>
            </a:r>
          </a:p>
          <a:p>
            <a:pPr lvl="1"/>
            <a:r>
              <a:rPr lang="en-GB" dirty="0" smtClean="0"/>
              <a:t>Minimal coordination and cooperation required</a:t>
            </a:r>
          </a:p>
          <a:p>
            <a:r>
              <a:rPr lang="en-GB" dirty="0" smtClean="0"/>
              <a:t>Motivation:</a:t>
            </a:r>
          </a:p>
          <a:p>
            <a:pPr lvl="1"/>
            <a:r>
              <a:rPr lang="en-GB" dirty="0" smtClean="0"/>
              <a:t>Scalability and price performance</a:t>
            </a:r>
          </a:p>
          <a:p>
            <a:pPr lvl="1"/>
            <a:r>
              <a:rPr lang="en-GB" dirty="0" smtClean="0"/>
              <a:t>Availability – if protocol permits stateless servers</a:t>
            </a:r>
          </a:p>
          <a:p>
            <a:pPr lvl="1"/>
            <a:r>
              <a:rPr lang="en-GB" dirty="0" smtClean="0"/>
              <a:t>Ease of management, reconfigurable capacity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Web servers, app servers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34829" y="502733"/>
            <a:ext cx="6198537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largely independent</a:t>
            </a:r>
          </a:p>
          <a:p>
            <a:r>
              <a:rPr lang="en-US" dirty="0" smtClean="0"/>
              <a:t>So you can add capacity just by adding a node “on the side”</a:t>
            </a:r>
          </a:p>
          <a:p>
            <a:r>
              <a:rPr lang="en-US" dirty="0" smtClean="0"/>
              <a:t>Scalability can be limited by network, instead of hardware or algorithms</a:t>
            </a:r>
          </a:p>
          <a:p>
            <a:pPr lvl="1"/>
            <a:r>
              <a:rPr lang="en-US" dirty="0" smtClean="0"/>
              <a:t>Or, perhaps, by a load balancer</a:t>
            </a:r>
          </a:p>
          <a:p>
            <a:r>
              <a:rPr lang="en-US" dirty="0" smtClean="0"/>
              <a:t>Reliability is high</a:t>
            </a:r>
          </a:p>
          <a:p>
            <a:pPr lvl="1"/>
            <a:r>
              <a:rPr lang="en-US" dirty="0" smtClean="0"/>
              <a:t>Failure of one of N nodes just reduces capacity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36650" y="2158675"/>
            <a:ext cx="2100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load balancing switch</a:t>
            </a: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defTabSz="1008063"/>
            <a:r>
              <a:rPr lang="en-US" sz="1600" dirty="0" smtClean="0">
                <a:latin typeface="Times New Roman"/>
                <a:cs typeface="Times New Roman"/>
              </a:rPr>
              <a:t>w</a:t>
            </a:r>
            <a:r>
              <a:rPr lang="en-US" sz="1600" dirty="0" smtClean="0">
                <a:latin typeface="Times New Roman"/>
                <a:cs typeface="Times New Roman"/>
              </a:rPr>
              <a:t>ith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fail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-over</a:t>
            </a:r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901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0525" y="3200075"/>
            <a:ext cx="588963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362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651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495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21050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392563" y="3200075"/>
            <a:ext cx="588962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06566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3717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570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content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distribution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258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HA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database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6467175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6676725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2109488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2319038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033413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V="1">
            <a:off x="3242963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2360313" y="4087488"/>
            <a:ext cx="420687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25714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88800" y="4087488"/>
            <a:ext cx="420688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18983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1017288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1226838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4460575" y="1655438"/>
            <a:ext cx="336550" cy="419100"/>
          </a:xfrm>
          <a:prstGeom prst="upDownArrow">
            <a:avLst>
              <a:gd name="adj1" fmla="val 50000"/>
              <a:gd name="adj2" fmla="val 249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3781549" y="1266512"/>
            <a:ext cx="1784894" cy="40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WAN to clients</a:t>
            </a:r>
          </a:p>
        </p:txBody>
      </p:sp>
      <p:cxnSp>
        <p:nvCxnSpPr>
          <p:cNvPr id="33" name="AutoShape 32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16200000">
            <a:off x="6938663" y="3704900"/>
            <a:ext cx="841375" cy="13430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4" name="AutoShape 33"/>
          <p:cNvCxnSpPr>
            <a:cxnSpLocks noChangeShapeType="1"/>
            <a:stCxn id="16" idx="0"/>
            <a:endCxn id="13" idx="2"/>
          </p:cNvCxnSpPr>
          <p:nvPr/>
        </p:nvCxnSpPr>
        <p:spPr bwMode="auto">
          <a:xfrm rot="16200000">
            <a:off x="6602906" y="4040657"/>
            <a:ext cx="841375" cy="6715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16" idx="0"/>
            <a:endCxn id="12" idx="2"/>
          </p:cNvCxnSpPr>
          <p:nvPr/>
        </p:nvCxnSpPr>
        <p:spPr bwMode="auto">
          <a:xfrm rot="16200000">
            <a:off x="6267150" y="4376413"/>
            <a:ext cx="841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16" idx="0"/>
            <a:endCxn id="11" idx="2"/>
          </p:cNvCxnSpPr>
          <p:nvPr/>
        </p:nvCxnSpPr>
        <p:spPr bwMode="auto">
          <a:xfrm rot="5400000" flipH="1">
            <a:off x="5930600" y="4039863"/>
            <a:ext cx="841375" cy="673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7" name="AutoShape 36"/>
          <p:cNvCxnSpPr>
            <a:cxnSpLocks noChangeShapeType="1"/>
            <a:stCxn id="16" idx="0"/>
            <a:endCxn id="10" idx="2"/>
          </p:cNvCxnSpPr>
          <p:nvPr/>
        </p:nvCxnSpPr>
        <p:spPr bwMode="auto">
          <a:xfrm rot="5400000" flipH="1">
            <a:off x="5594844" y="3704106"/>
            <a:ext cx="841375" cy="13446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933150" y="462882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2276175" y="46288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V="1">
            <a:off x="933150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1604663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22761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V="1">
            <a:off x="29492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45" name="AutoShape 44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596850" y="1209350"/>
            <a:ext cx="536575" cy="344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46" name="AutoShape 45"/>
          <p:cNvCxnSpPr>
            <a:cxnSpLocks noChangeShapeType="1"/>
            <a:stCxn id="14" idx="0"/>
            <a:endCxn id="4" idx="2"/>
          </p:cNvCxnSpPr>
          <p:nvPr/>
        </p:nvCxnSpPr>
        <p:spPr bwMode="auto">
          <a:xfrm rot="5400000" flipH="1">
            <a:off x="6040931" y="1210144"/>
            <a:ext cx="536575" cy="3443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47" name="Line 46"/>
          <p:cNvSpPr>
            <a:spLocks noChangeShapeType="1"/>
          </p:cNvSpPr>
          <p:nvPr/>
        </p:nvSpPr>
        <p:spPr bwMode="auto">
          <a:xfrm flipV="1">
            <a:off x="1772938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 flipV="1">
            <a:off x="24444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31175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53845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0576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6729113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V="1">
            <a:off x="7400625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8408688" y="32969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28325" y="32842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2951647" y="2949250"/>
            <a:ext cx="1186666" cy="1679575"/>
            <a:chOff x="2951647" y="2949250"/>
            <a:chExt cx="1186666" cy="1679575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3928763" y="3955725"/>
              <a:ext cx="0" cy="168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2951647" y="2949250"/>
              <a:ext cx="1186666" cy="1679575"/>
              <a:chOff x="2951647" y="2949250"/>
              <a:chExt cx="1186666" cy="1679575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3536650" y="3200075"/>
                <a:ext cx="588963" cy="7556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00794" tIns="50397" rIns="100794" bIns="50397" anchor="ctr">
                <a:prstTxWarp prst="textNoShape">
                  <a:avLst/>
                </a:prstTxWarp>
              </a:bodyPr>
              <a:lstStyle/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web</a:t>
                </a:r>
              </a:p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server</a:t>
                </a:r>
                <a:endParaRPr lang="en-US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AutoShape 20"/>
              <p:cNvSpPr>
                <a:spLocks noChangeArrowheads="1"/>
              </p:cNvSpPr>
              <p:nvPr/>
            </p:nvSpPr>
            <p:spPr bwMode="auto">
              <a:xfrm>
                <a:off x="3719213" y="4087488"/>
                <a:ext cx="419100" cy="252412"/>
              </a:xfrm>
              <a:prstGeom prst="flowChartMagneticDisk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 flipV="1">
                <a:off x="3620788" y="3955725"/>
                <a:ext cx="0" cy="673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/>
            </p:nvSpPr>
            <p:spPr bwMode="auto">
              <a:xfrm flipV="1">
                <a:off x="3789063" y="2949250"/>
                <a:ext cx="0" cy="2508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7" name="Line 37"/>
              <p:cNvSpPr>
                <a:spLocks noChangeShapeType="1"/>
              </p:cNvSpPr>
              <p:nvPr/>
            </p:nvSpPr>
            <p:spPr bwMode="auto">
              <a:xfrm>
                <a:off x="2951647" y="4625729"/>
                <a:ext cx="6691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60" name="TextBox 59"/>
          <p:cNvSpPr txBox="1"/>
          <p:nvPr/>
        </p:nvSpPr>
        <p:spPr>
          <a:xfrm>
            <a:off x="711744" y="1279656"/>
            <a:ext cx="26241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I need more web server capacity,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Loosely Coupled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032"/>
            <a:ext cx="8229600" cy="4525963"/>
          </a:xfrm>
        </p:spPr>
        <p:txBody>
          <a:bodyPr/>
          <a:lstStyle/>
          <a:p>
            <a:r>
              <a:rPr lang="en-GB" sz="2800" dirty="0" smtClean="0"/>
              <a:t>Farm of independent servers</a:t>
            </a:r>
          </a:p>
          <a:p>
            <a:pPr lvl="1"/>
            <a:r>
              <a:rPr lang="en-GB" sz="2400" dirty="0" smtClean="0"/>
              <a:t>Servers run same software, serve different requests</a:t>
            </a:r>
          </a:p>
          <a:p>
            <a:pPr lvl="1"/>
            <a:r>
              <a:rPr lang="en-GB" sz="2400" dirty="0" smtClean="0"/>
              <a:t>May share a common back-end database</a:t>
            </a:r>
          </a:p>
          <a:p>
            <a:r>
              <a:rPr lang="en-GB" sz="2800" dirty="0" smtClean="0"/>
              <a:t>Front-</a:t>
            </a:r>
            <a:r>
              <a:rPr lang="en-GB" sz="2800" dirty="0" smtClean="0"/>
              <a:t>end </a:t>
            </a:r>
            <a:r>
              <a:rPr lang="en-GB" sz="2800" dirty="0" smtClean="0"/>
              <a:t>switch</a:t>
            </a:r>
          </a:p>
          <a:p>
            <a:pPr lvl="1"/>
            <a:r>
              <a:rPr lang="en-GB" sz="2400" dirty="0" smtClean="0"/>
              <a:t>Distributes incoming requests among available servers</a:t>
            </a:r>
          </a:p>
          <a:p>
            <a:pPr lvl="1"/>
            <a:r>
              <a:rPr lang="en-GB" sz="2400" dirty="0" smtClean="0"/>
              <a:t>Can do both load balancing and fail-over</a:t>
            </a:r>
          </a:p>
          <a:p>
            <a:r>
              <a:rPr lang="en-GB" sz="2800" dirty="0" smtClean="0"/>
              <a:t>Service protocol</a:t>
            </a:r>
          </a:p>
          <a:p>
            <a:pPr lvl="1"/>
            <a:r>
              <a:rPr lang="en-GB" sz="2400" dirty="0" smtClean="0"/>
              <a:t>Stateless servers and idempotent operations</a:t>
            </a:r>
          </a:p>
          <a:p>
            <a:pPr lvl="1"/>
            <a:r>
              <a:rPr lang="en-GB" sz="2400" dirty="0" smtClean="0"/>
              <a:t>Successive requests may be sent to different servers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Horizontally Scaled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3292"/>
            <a:ext cx="8229600" cy="4525963"/>
          </a:xfrm>
        </p:spPr>
        <p:txBody>
          <a:bodyPr/>
          <a:lstStyle/>
          <a:p>
            <a:r>
              <a:rPr lang="en-GB" sz="2800" dirty="0" smtClean="0"/>
              <a:t>Individual servers are very inexpensive</a:t>
            </a:r>
          </a:p>
          <a:p>
            <a:pPr lvl="1"/>
            <a:r>
              <a:rPr lang="en-GB" sz="2400" dirty="0" smtClean="0"/>
              <a:t>Blade servers may be only $100-$200 each</a:t>
            </a:r>
          </a:p>
          <a:p>
            <a:r>
              <a:rPr lang="en-GB" sz="2800" dirty="0" smtClean="0"/>
              <a:t>Scalability is excellent</a:t>
            </a:r>
          </a:p>
          <a:p>
            <a:pPr lvl="1"/>
            <a:r>
              <a:rPr lang="en-GB" sz="2400" dirty="0" smtClean="0"/>
              <a:t>100 servers deliver approximately 100x performance</a:t>
            </a:r>
          </a:p>
          <a:p>
            <a:r>
              <a:rPr lang="en-GB" sz="2800" dirty="0" smtClean="0"/>
              <a:t>Service availability is excellent</a:t>
            </a:r>
          </a:p>
          <a:p>
            <a:pPr lvl="1"/>
            <a:r>
              <a:rPr lang="en-GB" sz="2400" dirty="0" smtClean="0"/>
              <a:t>Front-end automatically bypasses failed servers</a:t>
            </a:r>
          </a:p>
          <a:p>
            <a:pPr lvl="1"/>
            <a:r>
              <a:rPr lang="en-GB" sz="2400" dirty="0" smtClean="0"/>
              <a:t>Stateless servers and client retries fail-over easily</a:t>
            </a:r>
          </a:p>
          <a:p>
            <a:r>
              <a:rPr lang="en-GB" sz="2800" dirty="0" smtClean="0"/>
              <a:t>The challenge is managing thousands of servers</a:t>
            </a:r>
          </a:p>
          <a:p>
            <a:pPr lvl="1"/>
            <a:r>
              <a:rPr lang="en-GB" sz="2400" dirty="0" smtClean="0"/>
              <a:t>Automated installation, global configuration services</a:t>
            </a:r>
          </a:p>
          <a:p>
            <a:pPr lvl="1"/>
            <a:r>
              <a:rPr lang="en-GB" sz="2400" dirty="0" smtClean="0"/>
              <a:t>Self monitoring, self-healing systems</a:t>
            </a:r>
          </a:p>
          <a:p>
            <a:pPr lvl="1"/>
            <a:r>
              <a:rPr lang="en-GB" sz="2400" dirty="0" smtClean="0"/>
              <a:t>Scaling limited by management, not HW or algorithms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the Centralized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load balancer appears to be centralized</a:t>
            </a:r>
          </a:p>
          <a:p>
            <a:r>
              <a:rPr lang="en-US" dirty="0" smtClean="0"/>
              <a:t>And what about the back-end databases?</a:t>
            </a:r>
          </a:p>
          <a:p>
            <a:r>
              <a:rPr lang="en-US" dirty="0" smtClean="0"/>
              <a:t>Are these single points of failure for this architecture?</a:t>
            </a:r>
          </a:p>
          <a:p>
            <a:r>
              <a:rPr lang="en-US" dirty="0" smtClean="0"/>
              <a:t>And also limits on performance?</a:t>
            </a:r>
          </a:p>
          <a:p>
            <a:r>
              <a:rPr lang="en-US" dirty="0" smtClean="0"/>
              <a:t>Yes, but . . 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the Limiting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centralized pieces can be special hardware</a:t>
            </a:r>
          </a:p>
          <a:p>
            <a:pPr lvl="1"/>
            <a:r>
              <a:rPr lang="en-US" dirty="0" smtClean="0"/>
              <a:t>There are very few of them</a:t>
            </a:r>
          </a:p>
          <a:p>
            <a:pPr lvl="1"/>
            <a:r>
              <a:rPr lang="en-US" dirty="0" smtClean="0"/>
              <a:t>So they can use aggressive hardware redundancy</a:t>
            </a:r>
          </a:p>
          <a:p>
            <a:pPr lvl="2"/>
            <a:r>
              <a:rPr lang="en-US" dirty="0" smtClean="0"/>
              <a:t>Expensive, but only for a limited set</a:t>
            </a:r>
          </a:p>
          <a:p>
            <a:pPr lvl="1"/>
            <a:r>
              <a:rPr lang="en-US" dirty="0" smtClean="0"/>
              <a:t>They can also be high performance machines</a:t>
            </a:r>
          </a:p>
          <a:p>
            <a:r>
              <a:rPr lang="en-US" dirty="0" smtClean="0"/>
              <a:t>Some of them have very simple functionality</a:t>
            </a:r>
          </a:p>
          <a:p>
            <a:pPr lvl="1"/>
            <a:r>
              <a:rPr lang="en-US" dirty="0" smtClean="0"/>
              <a:t>Like the load balancer</a:t>
            </a:r>
          </a:p>
          <a:p>
            <a:r>
              <a:rPr lang="en-US" dirty="0" smtClean="0"/>
              <a:t>With proper design, their roles can be minimized, decreasing performance problems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672097" y="3188383"/>
            <a:ext cx="4590189" cy="189186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Would it ever make sense to build an ad hoc, wireless connected horizontally scaled loosely coupled system?  Why or why not? 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Transparency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Single System Image clusters had problems</a:t>
            </a:r>
          </a:p>
          <a:p>
            <a:pPr lvl="1"/>
            <a:r>
              <a:rPr lang="en-GB" sz="2400" dirty="0" smtClean="0"/>
              <a:t>All nodes had to agree on state of all objects</a:t>
            </a:r>
          </a:p>
          <a:p>
            <a:pPr lvl="1"/>
            <a:r>
              <a:rPr lang="en-GB" sz="2400" dirty="0" smtClean="0"/>
              <a:t>Lots of messages, lots of complexity, poor scalability</a:t>
            </a:r>
          </a:p>
          <a:p>
            <a:r>
              <a:rPr lang="en-GB" sz="2800" dirty="0" smtClean="0"/>
              <a:t>What if they only had to agree on a few objects?</a:t>
            </a:r>
          </a:p>
          <a:p>
            <a:pPr lvl="1"/>
            <a:r>
              <a:rPr lang="en-GB" sz="2400" dirty="0" smtClean="0"/>
              <a:t>Like cluster membership and global locks</a:t>
            </a:r>
          </a:p>
          <a:p>
            <a:pPr lvl="1"/>
            <a:r>
              <a:rPr lang="en-GB" sz="2400" dirty="0" smtClean="0"/>
              <a:t>Fewer objects, fewer operations, much less traffic</a:t>
            </a:r>
          </a:p>
          <a:p>
            <a:pPr lvl="1"/>
            <a:r>
              <a:rPr lang="en-GB" sz="2400" dirty="0" smtClean="0"/>
              <a:t>Objects could be designed for distributed use</a:t>
            </a:r>
          </a:p>
          <a:p>
            <a:pPr lvl="2"/>
            <a:r>
              <a:rPr lang="en-GB" sz="2000" dirty="0" smtClean="0"/>
              <a:t>Leases, commitment transactions, dynamic server binding</a:t>
            </a:r>
          </a:p>
          <a:p>
            <a:r>
              <a:rPr lang="en-GB" sz="2800" dirty="0" smtClean="0"/>
              <a:t>Simpler, better performance, better scalability</a:t>
            </a:r>
          </a:p>
          <a:p>
            <a:pPr lvl="1"/>
            <a:r>
              <a:rPr lang="en-GB" sz="2400" dirty="0" smtClean="0"/>
              <a:t>Combines best features of SSI and</a:t>
            </a:r>
            <a:r>
              <a:rPr lang="en-GB" sz="2400" dirty="0" smtClean="0"/>
              <a:t> </a:t>
            </a:r>
            <a:r>
              <a:rPr lang="en-GB" sz="2400" dirty="0" smtClean="0"/>
              <a:t>h</a:t>
            </a:r>
            <a:r>
              <a:rPr lang="en-GB" sz="2400" dirty="0" smtClean="0"/>
              <a:t>orizontally scaled loosely coupled systems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033100" y="502733"/>
            <a:ext cx="7169773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Beowulf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technology for building high performance parallel machines out of commodity parts</a:t>
            </a:r>
          </a:p>
          <a:p>
            <a:r>
              <a:rPr lang="en-US" dirty="0" smtClean="0"/>
              <a:t>One server machine controlling things</a:t>
            </a:r>
          </a:p>
          <a:p>
            <a:r>
              <a:rPr lang="en-US" dirty="0" smtClean="0"/>
              <a:t>Lots of pretty dumb client machines handling processing</a:t>
            </a:r>
          </a:p>
          <a:p>
            <a:r>
              <a:rPr lang="en-US" dirty="0" smtClean="0"/>
              <a:t>A LAN technology connecting them</a:t>
            </a:r>
          </a:p>
          <a:p>
            <a:pPr lvl="1"/>
            <a:r>
              <a:rPr lang="en-US" dirty="0" smtClean="0"/>
              <a:t>Standard message passing between machines</a:t>
            </a:r>
          </a:p>
          <a:p>
            <a:r>
              <a:rPr lang="en-US" dirty="0" smtClean="0"/>
              <a:t>Applications must be written for parallelization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Single System Image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High availability, service survives node/link failures</a:t>
            </a:r>
          </a:p>
          <a:p>
            <a:r>
              <a:rPr lang="en-GB" sz="2800" dirty="0" smtClean="0"/>
              <a:t>Scalable capacity (overcome SMP contention problems)</a:t>
            </a:r>
          </a:p>
          <a:p>
            <a:pPr lvl="1"/>
            <a:r>
              <a:rPr lang="en-GB" sz="2400" dirty="0" smtClean="0"/>
              <a:t>You’re connecting with a LAN, not a special hardware switch</a:t>
            </a:r>
          </a:p>
          <a:p>
            <a:pPr lvl="1"/>
            <a:r>
              <a:rPr lang="en-GB" sz="2400" dirty="0" smtClean="0"/>
              <a:t>LANs can host hundreds of nodes</a:t>
            </a:r>
          </a:p>
          <a:p>
            <a:r>
              <a:rPr lang="en-GB" sz="2800" dirty="0" smtClean="0"/>
              <a:t>Good application transparency</a:t>
            </a:r>
          </a:p>
          <a:p>
            <a:r>
              <a:rPr lang="en-GB" sz="2800" dirty="0" smtClean="0"/>
              <a:t>Examples:</a:t>
            </a:r>
          </a:p>
          <a:p>
            <a:pPr lvl="1"/>
            <a:r>
              <a:rPr lang="en-GB" sz="2400" dirty="0" smtClean="0"/>
              <a:t>Locus, Sun Clusters, </a:t>
            </a:r>
            <a:r>
              <a:rPr lang="en-GB" sz="2400" dirty="0" err="1" smtClean="0"/>
              <a:t>MicroSoft</a:t>
            </a:r>
            <a:r>
              <a:rPr lang="en-GB" sz="2400" dirty="0" smtClean="0"/>
              <a:t> Wolf-Pack, </a:t>
            </a:r>
            <a:r>
              <a:rPr lang="en-GB" sz="2400" dirty="0" err="1" smtClean="0"/>
              <a:t>OpenSSI</a:t>
            </a:r>
            <a:endParaRPr lang="en-GB" sz="2400" dirty="0" smtClean="0"/>
          </a:p>
          <a:p>
            <a:pPr lvl="1"/>
            <a:r>
              <a:rPr lang="en-GB" sz="2400" dirty="0" smtClean="0"/>
              <a:t>Enterprise database servers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Beowulf High Performance Computing 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83063" y="1668958"/>
            <a:ext cx="1847850" cy="1176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Times New Roman"/>
              <a:cs typeface="Times New Roman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02425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86300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54050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79913" y="2038845"/>
            <a:ext cx="839787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task</a:t>
            </a:r>
          </a:p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coordination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59400" y="2043608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NFS</a:t>
            </a:r>
          </a:p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6199188" y="2556370"/>
            <a:ext cx="420687" cy="4556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6408738" y="2424608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5946775" y="2424608"/>
            <a:ext cx="45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371975" y="2564308"/>
            <a:ext cx="839788" cy="217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249738" y="1649908"/>
            <a:ext cx="1679296" cy="31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Head Node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822325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 dirty="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20724" y="4884935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822325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38450" y="3997820"/>
            <a:ext cx="372751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838450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854575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854575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870700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870700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147050" y="4212133"/>
            <a:ext cx="539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600" b="1" dirty="0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29" name="AutoShape 28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5400000" flipH="1" flipV="1">
            <a:off x="2293056" y="1499007"/>
            <a:ext cx="1216025" cy="378160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0" name="AutoShape 29"/>
          <p:cNvCxnSpPr>
            <a:cxnSpLocks noChangeShapeType="1"/>
            <a:stCxn id="19" idx="0"/>
            <a:endCxn id="14" idx="2"/>
          </p:cNvCxnSpPr>
          <p:nvPr/>
        </p:nvCxnSpPr>
        <p:spPr bwMode="auto">
          <a:xfrm rot="5400000" flipH="1" flipV="1">
            <a:off x="3300335" y="2506287"/>
            <a:ext cx="1216025" cy="176704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1" name="AutoShape 30"/>
          <p:cNvCxnSpPr>
            <a:cxnSpLocks noChangeShapeType="1"/>
            <a:stCxn id="22" idx="0"/>
            <a:endCxn id="14" idx="2"/>
          </p:cNvCxnSpPr>
          <p:nvPr/>
        </p:nvCxnSpPr>
        <p:spPr bwMode="auto">
          <a:xfrm rot="16200000" flipV="1">
            <a:off x="4309181" y="3264484"/>
            <a:ext cx="1216025" cy="25064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2" name="AutoShape 31"/>
          <p:cNvCxnSpPr>
            <a:cxnSpLocks noChangeShapeType="1"/>
            <a:stCxn id="25" idx="0"/>
            <a:endCxn id="14" idx="2"/>
          </p:cNvCxnSpPr>
          <p:nvPr/>
        </p:nvCxnSpPr>
        <p:spPr bwMode="auto">
          <a:xfrm rot="16200000" flipV="1">
            <a:off x="5317244" y="2256421"/>
            <a:ext cx="1216025" cy="226677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504825" y="2421372"/>
            <a:ext cx="3527425" cy="84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M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essage 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P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assing 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I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nterface </a:t>
            </a:r>
          </a:p>
          <a:p>
            <a:pPr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exchanging information between sub-tasks</a:t>
            </a:r>
          </a:p>
        </p:txBody>
      </p:sp>
      <p:cxnSp>
        <p:nvCxnSpPr>
          <p:cNvPr id="34" name="AutoShape 33"/>
          <p:cNvCxnSpPr>
            <a:cxnSpLocks noChangeShapeType="1"/>
            <a:stCxn id="18" idx="0"/>
            <a:endCxn id="10" idx="2"/>
          </p:cNvCxnSpPr>
          <p:nvPr/>
        </p:nvCxnSpPr>
        <p:spPr bwMode="auto">
          <a:xfrm rot="5400000" flipH="1" flipV="1">
            <a:off x="2793866" y="1352911"/>
            <a:ext cx="1412875" cy="430557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21" idx="0"/>
            <a:endCxn id="10" idx="2"/>
          </p:cNvCxnSpPr>
          <p:nvPr/>
        </p:nvCxnSpPr>
        <p:spPr bwMode="auto">
          <a:xfrm rot="5400000" flipH="1" flipV="1">
            <a:off x="3801928" y="2360974"/>
            <a:ext cx="1412875" cy="22894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24" idx="0"/>
            <a:endCxn id="10" idx="2"/>
          </p:cNvCxnSpPr>
          <p:nvPr/>
        </p:nvCxnSpPr>
        <p:spPr bwMode="auto">
          <a:xfrm rot="5400000" flipH="1" flipV="1">
            <a:off x="4809991" y="3369036"/>
            <a:ext cx="1412875" cy="273320"/>
          </a:xfrm>
          <a:prstGeom prst="straightConnector1">
            <a:avLst/>
          </a:prstGeom>
          <a:noFill/>
          <a:ln w="9525">
            <a:solidFill>
              <a:srgbClr val="00CC66"/>
            </a:solidFill>
            <a:round/>
            <a:headEnd/>
            <a:tailEnd/>
          </a:ln>
          <a:effectLst/>
        </p:spPr>
      </p:cxnSp>
      <p:cxnSp>
        <p:nvCxnSpPr>
          <p:cNvPr id="37" name="AutoShape 37"/>
          <p:cNvCxnSpPr>
            <a:cxnSpLocks noChangeShapeType="1"/>
            <a:stCxn id="27" idx="0"/>
            <a:endCxn id="10" idx="2"/>
          </p:cNvCxnSpPr>
          <p:nvPr/>
        </p:nvCxnSpPr>
        <p:spPr bwMode="auto">
          <a:xfrm rot="16200000" flipV="1">
            <a:off x="5818054" y="2634293"/>
            <a:ext cx="1412875" cy="174280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731713" y="5646856"/>
            <a:ext cx="7409675" cy="84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There is no effort at transparency here.  Applications are specifically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written for</a:t>
            </a:r>
          </a:p>
          <a:p>
            <a:pPr defTabSz="1008063"/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 parallel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execution platform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and use a Message Passing Interface to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mediate</a:t>
            </a:r>
          </a:p>
          <a:p>
            <a:pPr defTabSz="1008063"/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exchanges between cooperating computations.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2739220" y="4881839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4757716" y="4878743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6776212" y="4875647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8" name="Text Box 36"/>
          <p:cNvSpPr txBox="1">
            <a:spLocks noChangeArrowheads="1"/>
          </p:cNvSpPr>
          <p:nvPr/>
        </p:nvSpPr>
        <p:spPr bwMode="auto">
          <a:xfrm>
            <a:off x="7440968" y="3141563"/>
            <a:ext cx="1409839" cy="70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300" b="1" dirty="0">
                <a:solidFill>
                  <a:schemeClr val="tx1"/>
                </a:solidFill>
              </a:rPr>
              <a:t>NFS</a:t>
            </a:r>
            <a:endParaRPr lang="en-US" sz="1300" dirty="0">
              <a:solidFill>
                <a:schemeClr val="tx1"/>
              </a:solidFill>
            </a:endParaRPr>
          </a:p>
          <a:p>
            <a:pPr defTabSz="1008063"/>
            <a:r>
              <a:rPr lang="en-US" sz="1300" dirty="0">
                <a:solidFill>
                  <a:schemeClr val="tx1"/>
                </a:solidFill>
              </a:rPr>
              <a:t>programs and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So “Limited </a:t>
            </a:r>
            <a:br>
              <a:rPr lang="en-US" dirty="0" smtClean="0"/>
            </a:br>
            <a:r>
              <a:rPr lang="en-US" dirty="0" smtClean="0"/>
              <a:t>Transparency Cluster” About That?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simplified cluster</a:t>
            </a:r>
          </a:p>
          <a:p>
            <a:r>
              <a:rPr lang="en-US" dirty="0" smtClean="0"/>
              <a:t>All control centralized</a:t>
            </a:r>
          </a:p>
          <a:p>
            <a:r>
              <a:rPr lang="en-US" dirty="0" smtClean="0"/>
              <a:t>But there are things that must be agreed on</a:t>
            </a:r>
          </a:p>
          <a:p>
            <a:pPr lvl="1"/>
            <a:r>
              <a:rPr lang="en-US" dirty="0" smtClean="0"/>
              <a:t>Cluster membership</a:t>
            </a:r>
          </a:p>
          <a:p>
            <a:pPr lvl="1"/>
            <a:r>
              <a:rPr lang="en-US" dirty="0" smtClean="0"/>
              <a:t>Handling of file operations</a:t>
            </a:r>
          </a:p>
          <a:p>
            <a:pPr lvl="1"/>
            <a:r>
              <a:rPr lang="en-US" dirty="0" smtClean="0"/>
              <a:t>Synchronization of the computation</a:t>
            </a:r>
          </a:p>
          <a:p>
            <a:r>
              <a:rPr lang="en-US" dirty="0" smtClean="0"/>
              <a:t>These are handled either:</a:t>
            </a:r>
          </a:p>
          <a:p>
            <a:pPr lvl="1"/>
            <a:r>
              <a:rPr lang="en-US" dirty="0" smtClean="0"/>
              <a:t>By the server</a:t>
            </a:r>
          </a:p>
          <a:p>
            <a:pPr lvl="1"/>
            <a:r>
              <a:rPr lang="en-US" dirty="0" smtClean="0"/>
              <a:t>Or by the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This Sound </a:t>
            </a:r>
            <a:br>
              <a:rPr lang="en-US" dirty="0" smtClean="0"/>
            </a:br>
            <a:r>
              <a:rPr lang="en-US" dirty="0" smtClean="0"/>
              <a:t>Like a Good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don’t run on hardware, they run on top of an operating system  </a:t>
            </a:r>
          </a:p>
          <a:p>
            <a:r>
              <a:rPr lang="en-US" dirty="0" smtClean="0"/>
              <a:t>All the resources that processes see are already virtualized  </a:t>
            </a:r>
          </a:p>
          <a:p>
            <a:r>
              <a:rPr lang="en-US" dirty="0" smtClean="0"/>
              <a:t>Don’t just </a:t>
            </a:r>
            <a:r>
              <a:rPr lang="en-US" dirty="0" err="1" smtClean="0"/>
              <a:t>virtualize</a:t>
            </a:r>
            <a:r>
              <a:rPr lang="en-US" dirty="0" smtClean="0"/>
              <a:t> a single system’s resources, </a:t>
            </a:r>
            <a:r>
              <a:rPr lang="en-US" dirty="0" err="1" smtClean="0"/>
              <a:t>virtualize</a:t>
            </a:r>
            <a:r>
              <a:rPr lang="en-US" dirty="0" smtClean="0"/>
              <a:t> many systems’ resources</a:t>
            </a:r>
          </a:p>
          <a:p>
            <a:r>
              <a:rPr lang="en-US" dirty="0" smtClean="0"/>
              <a:t>Applications that run in such a cluster are (automatically and transparently) distributed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94"/>
            <a:ext cx="8229600" cy="1143000"/>
          </a:xfrm>
        </p:spPr>
        <p:txBody>
          <a:bodyPr/>
          <a:lstStyle/>
          <a:p>
            <a:r>
              <a:rPr lang="en-US" dirty="0" smtClean="0"/>
              <a:t>The SSI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7669" y="2171024"/>
            <a:ext cx="3695700" cy="167957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51807" y="2171024"/>
            <a:ext cx="3527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Virtual</a:t>
            </a:r>
            <a:r>
              <a:rPr lang="en-US" sz="1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computer </a:t>
            </a: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with 4x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MIPS &amp; memory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39182" y="4018874"/>
            <a:ext cx="294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one </a:t>
            </a: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large</a:t>
            </a:r>
            <a:r>
              <a:rPr lang="en-US" sz="1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virtual</a:t>
            </a:r>
            <a:r>
              <a:rPr lang="en-US" sz="15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file system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35944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1A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283794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1B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359869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2A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123582" y="5279349"/>
            <a:ext cx="673100" cy="419100"/>
          </a:xfrm>
          <a:prstGeom prst="can">
            <a:avLst>
              <a:gd name="adj" fmla="val 25000"/>
            </a:avLst>
          </a:prstGeom>
          <a:solidFill>
            <a:srgbClr val="FF9966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2B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283794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3A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35944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CCECFF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3B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6123582" y="4690386"/>
            <a:ext cx="673100" cy="420688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4A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4359869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CCFF99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4B</a:t>
            </a:r>
          </a:p>
        </p:txBody>
      </p:sp>
      <p:pic>
        <p:nvPicPr>
          <p:cNvPr id="15" name="Picture 14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6607" y="3431499"/>
            <a:ext cx="925512" cy="484187"/>
          </a:xfrm>
          <a:prstGeom prst="rect">
            <a:avLst/>
          </a:prstGeom>
          <a:noFill/>
        </p:spPr>
      </p:pic>
      <p:pic>
        <p:nvPicPr>
          <p:cNvPr id="16" name="Picture 15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4057" y="4622124"/>
            <a:ext cx="1095375" cy="573087"/>
          </a:xfrm>
          <a:prstGeom prst="rect">
            <a:avLst/>
          </a:prstGeom>
          <a:noFill/>
        </p:spPr>
      </p:pic>
      <p:pic>
        <p:nvPicPr>
          <p:cNvPr id="17" name="Picture 16" descr="BD18244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4057" y="5299986"/>
            <a:ext cx="1084262" cy="566738"/>
          </a:xfrm>
          <a:prstGeom prst="rect">
            <a:avLst/>
          </a:prstGeom>
          <a:noFill/>
        </p:spPr>
      </p:pic>
      <p:sp>
        <p:nvSpPr>
          <p:cNvPr id="18" name="tower"/>
          <p:cNvSpPr>
            <a:spLocks noEditPoints="1" noChangeArrowheads="1"/>
          </p:cNvSpPr>
          <p:nvPr/>
        </p:nvSpPr>
        <p:spPr bwMode="auto">
          <a:xfrm>
            <a:off x="6460132" y="2769511"/>
            <a:ext cx="414337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tower"/>
          <p:cNvSpPr>
            <a:spLocks noEditPoints="1" noChangeArrowheads="1"/>
          </p:cNvSpPr>
          <p:nvPr/>
        </p:nvSpPr>
        <p:spPr bwMode="auto">
          <a:xfrm>
            <a:off x="5955307" y="2769511"/>
            <a:ext cx="415925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ower"/>
          <p:cNvSpPr>
            <a:spLocks noEditPoints="1" noChangeArrowheads="1"/>
          </p:cNvSpPr>
          <p:nvPr/>
        </p:nvSpPr>
        <p:spPr bwMode="auto">
          <a:xfrm>
            <a:off x="5452069" y="2769511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tower"/>
          <p:cNvSpPr>
            <a:spLocks noEditPoints="1" noChangeArrowheads="1"/>
          </p:cNvSpPr>
          <p:nvPr/>
        </p:nvSpPr>
        <p:spPr bwMode="auto">
          <a:xfrm>
            <a:off x="4947244" y="2769511"/>
            <a:ext cx="415925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pic>
        <p:nvPicPr>
          <p:cNvPr id="22" name="Picture 21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6607" y="2861586"/>
            <a:ext cx="925512" cy="485775"/>
          </a:xfrm>
          <a:prstGeom prst="rect">
            <a:avLst/>
          </a:prstGeom>
          <a:noFill/>
        </p:spPr>
      </p:pic>
      <p:pic>
        <p:nvPicPr>
          <p:cNvPr id="23" name="Picture 22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4057" y="4018874"/>
            <a:ext cx="1095375" cy="571500"/>
          </a:xfrm>
          <a:prstGeom prst="rect">
            <a:avLst/>
          </a:prstGeom>
          <a:noFill/>
        </p:spPr>
      </p:pic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7131644" y="2171024"/>
            <a:ext cx="1597025" cy="377983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7215782" y="2171024"/>
            <a:ext cx="1428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one global pool of devices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267669" y="4018874"/>
            <a:ext cx="3695700" cy="193198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tower"/>
          <p:cNvSpPr>
            <a:spLocks noEditPoints="1" noChangeArrowheads="1"/>
          </p:cNvSpPr>
          <p:nvPr/>
        </p:nvSpPr>
        <p:spPr bwMode="auto">
          <a:xfrm>
            <a:off x="1428750" y="1445973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tower"/>
          <p:cNvSpPr>
            <a:spLocks noEditPoints="1" noChangeArrowheads="1"/>
          </p:cNvSpPr>
          <p:nvPr/>
        </p:nvSpPr>
        <p:spPr bwMode="auto">
          <a:xfrm>
            <a:off x="1433513" y="2715973"/>
            <a:ext cx="414337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tower"/>
          <p:cNvSpPr>
            <a:spLocks noEditPoints="1" noChangeArrowheads="1"/>
          </p:cNvSpPr>
          <p:nvPr/>
        </p:nvSpPr>
        <p:spPr bwMode="auto">
          <a:xfrm>
            <a:off x="1428750" y="3908186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tower"/>
          <p:cNvSpPr>
            <a:spLocks noEditPoints="1" noChangeArrowheads="1"/>
          </p:cNvSpPr>
          <p:nvPr/>
        </p:nvSpPr>
        <p:spPr bwMode="auto">
          <a:xfrm>
            <a:off x="1433513" y="5235336"/>
            <a:ext cx="414337" cy="998537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pic>
        <p:nvPicPr>
          <p:cNvPr id="31" name="Picture 30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4538" y="3878023"/>
            <a:ext cx="925512" cy="484188"/>
          </a:xfrm>
          <a:prstGeom prst="rect">
            <a:avLst/>
          </a:prstGeom>
          <a:noFill/>
        </p:spPr>
      </p:pic>
      <p:pic>
        <p:nvPicPr>
          <p:cNvPr id="32" name="Picture 31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1988" y="4386023"/>
            <a:ext cx="1095375" cy="571500"/>
          </a:xfrm>
          <a:prstGeom prst="rect">
            <a:avLst/>
          </a:prstGeom>
          <a:noFill/>
        </p:spPr>
      </p:pic>
      <p:pic>
        <p:nvPicPr>
          <p:cNvPr id="33" name="Picture 32" descr="BD18244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31988" y="5478223"/>
            <a:ext cx="1085850" cy="56673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4" name="Picture 33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4538" y="1665048"/>
            <a:ext cx="925512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5" name="Picture 34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1988" y="2889011"/>
            <a:ext cx="1095375" cy="573087"/>
          </a:xfrm>
          <a:prstGeom prst="rect">
            <a:avLst/>
          </a:prstGeom>
          <a:noFill/>
        </p:spPr>
      </p:pic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87375" y="1025286"/>
            <a:ext cx="2520950" cy="52927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1344613" y="1025286"/>
            <a:ext cx="2016125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physical systems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239963" y="1645998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CD1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247900" y="2984261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LP2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2184400" y="3860561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CD3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2260600" y="4479686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LP3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2184400" y="5478223"/>
            <a:ext cx="517144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SCN4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695207" y="2839361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7720607" y="3399749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CD3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671394" y="4103011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692032" y="4711024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LP3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636469" y="5299986"/>
            <a:ext cx="517144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SCN4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4696419" y="5698449"/>
            <a:ext cx="1595438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 secondary replicas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696419" y="4355424"/>
            <a:ext cx="1595438" cy="271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 primary copies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701675" y="1530111"/>
            <a:ext cx="623437" cy="79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101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103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106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 1A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55650" y="3039823"/>
            <a:ext cx="623437" cy="51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202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204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205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701675" y="4049473"/>
            <a:ext cx="623437" cy="79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301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305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306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 3B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01675" y="5562361"/>
            <a:ext cx="623437" cy="51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403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405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407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3381969" y="2590124"/>
            <a:ext cx="1146175" cy="1209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processes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     101, 103, 106,     +   202, 204, 205,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+   301, 305, 306,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+   403, 405, 407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locks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     1A, 3B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6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Design for SSI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All nodes agree on the state of all OS resources</a:t>
            </a:r>
          </a:p>
          <a:p>
            <a:pPr lvl="1"/>
            <a:r>
              <a:rPr lang="en-GB" sz="2400" dirty="0" smtClean="0"/>
              <a:t>File systems, processes, devices, locks, IPC ports</a:t>
            </a:r>
          </a:p>
          <a:p>
            <a:pPr lvl="1"/>
            <a:r>
              <a:rPr lang="en-GB" sz="2400" dirty="0" smtClean="0"/>
              <a:t>Any process can operate on any object, transparently</a:t>
            </a:r>
          </a:p>
          <a:p>
            <a:r>
              <a:rPr lang="en-GB" sz="2800" dirty="0" smtClean="0"/>
              <a:t>They achieve this by exchanging messages</a:t>
            </a:r>
          </a:p>
          <a:p>
            <a:pPr lvl="1"/>
            <a:r>
              <a:rPr lang="en-GB" sz="2400" dirty="0" smtClean="0"/>
              <a:t>Advising one another of all changes to resources</a:t>
            </a:r>
          </a:p>
          <a:p>
            <a:pPr lvl="2"/>
            <a:r>
              <a:rPr lang="en-GB" sz="2000" dirty="0" smtClean="0"/>
              <a:t>Each </a:t>
            </a:r>
            <a:r>
              <a:rPr lang="en-GB" sz="2000" dirty="0" err="1" smtClean="0"/>
              <a:t>OS’s</a:t>
            </a:r>
            <a:r>
              <a:rPr lang="en-GB" sz="2000" dirty="0" smtClean="0"/>
              <a:t> internal state mirrors the global state</a:t>
            </a:r>
          </a:p>
          <a:p>
            <a:pPr lvl="1"/>
            <a:r>
              <a:rPr lang="en-GB" sz="2400" dirty="0" smtClean="0"/>
              <a:t>To execute node-specific requests</a:t>
            </a:r>
          </a:p>
          <a:p>
            <a:pPr lvl="2"/>
            <a:r>
              <a:rPr lang="en-GB" sz="2000" dirty="0" smtClean="0"/>
              <a:t>Node-specific requests automatically forwarded to right node</a:t>
            </a:r>
          </a:p>
          <a:p>
            <a:r>
              <a:rPr lang="en-GB" sz="2800" dirty="0" smtClean="0"/>
              <a:t>The implementation is large, complex, and difficult</a:t>
            </a:r>
          </a:p>
          <a:p>
            <a:r>
              <a:rPr lang="en-GB" sz="2800" dirty="0" smtClean="0"/>
              <a:t>The exchange of messages can be very expensive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168"/>
            <a:ext cx="8229600" cy="1143000"/>
          </a:xfrm>
        </p:spPr>
        <p:txBody>
          <a:bodyPr/>
          <a:lstStyle/>
          <a:p>
            <a:r>
              <a:rPr lang="en-US" dirty="0" smtClean="0"/>
              <a:t>SSI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6440"/>
            <a:ext cx="8229600" cy="4525963"/>
          </a:xfrm>
        </p:spPr>
        <p:txBody>
          <a:bodyPr/>
          <a:lstStyle/>
          <a:p>
            <a:r>
              <a:rPr lang="en-GB" sz="2800" dirty="0" smtClean="0"/>
              <a:t>Clever implementation can minimize overhead</a:t>
            </a:r>
          </a:p>
          <a:p>
            <a:pPr lvl="1"/>
            <a:r>
              <a:rPr lang="en-GB" sz="2400" dirty="0" smtClean="0"/>
              <a:t>10-20% overall is not uncommon, can be much worse</a:t>
            </a:r>
          </a:p>
          <a:p>
            <a:r>
              <a:rPr lang="en-GB" sz="2800" dirty="0" smtClean="0"/>
              <a:t>Complete transparency</a:t>
            </a:r>
          </a:p>
          <a:p>
            <a:pPr lvl="1"/>
            <a:r>
              <a:rPr lang="en-GB" sz="2400" dirty="0" smtClean="0"/>
              <a:t>Even very complex applications “just work”</a:t>
            </a:r>
          </a:p>
          <a:p>
            <a:pPr lvl="1"/>
            <a:r>
              <a:rPr lang="en-GB" sz="2400" dirty="0" smtClean="0"/>
              <a:t>They do not have to be made “network aware”</a:t>
            </a:r>
          </a:p>
          <a:p>
            <a:r>
              <a:rPr lang="en-GB" sz="2800" dirty="0" smtClean="0"/>
              <a:t>Good robustness</a:t>
            </a:r>
          </a:p>
          <a:p>
            <a:pPr lvl="1"/>
            <a:r>
              <a:rPr lang="en-GB" sz="2400" dirty="0" smtClean="0"/>
              <a:t>When one node fails, others notice and take-over</a:t>
            </a:r>
          </a:p>
          <a:p>
            <a:pPr lvl="1"/>
            <a:r>
              <a:rPr lang="en-GB" sz="2400" dirty="0" smtClean="0"/>
              <a:t>Often, applications won't even notice the failure</a:t>
            </a:r>
          </a:p>
          <a:p>
            <a:pPr lvl="1"/>
            <a:r>
              <a:rPr lang="en-GB" sz="2400" dirty="0" smtClean="0"/>
              <a:t>Each node hardware-independent</a:t>
            </a:r>
          </a:p>
          <a:p>
            <a:pPr lvl="2"/>
            <a:r>
              <a:rPr lang="en-GB" sz="2000" dirty="0" smtClean="0"/>
              <a:t>Failures of one node don’t affect others, unlike some SMP failures</a:t>
            </a:r>
          </a:p>
          <a:p>
            <a:r>
              <a:rPr lang="en-GB" sz="2800" dirty="0" smtClean="0"/>
              <a:t>Very nice for application developers and customers</a:t>
            </a:r>
          </a:p>
          <a:p>
            <a:pPr lvl="1"/>
            <a:r>
              <a:rPr lang="en-GB" sz="2400" dirty="0" smtClean="0"/>
              <a:t>But they are complex, and not particularly scalable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SSI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US" sz="2800" dirty="0" smtClean="0"/>
              <a:t>Keeping track of which nodes are up</a:t>
            </a:r>
          </a:p>
          <a:p>
            <a:r>
              <a:rPr lang="en-US" sz="2800" dirty="0" smtClean="0"/>
              <a:t>Done in the Locus Operating System through “topology change”</a:t>
            </a:r>
          </a:p>
          <a:p>
            <a:r>
              <a:rPr lang="en-US" sz="2800" dirty="0" smtClean="0"/>
              <a:t>Need to ensure that all nodes know of the identity of all nodes that are up</a:t>
            </a:r>
          </a:p>
          <a:p>
            <a:r>
              <a:rPr lang="en-US" sz="2800" dirty="0" smtClean="0"/>
              <a:t>By running a process to figure it out</a:t>
            </a:r>
          </a:p>
          <a:p>
            <a:r>
              <a:rPr lang="en-US" sz="2800" dirty="0" smtClean="0"/>
              <a:t>Complications:</a:t>
            </a:r>
          </a:p>
          <a:p>
            <a:pPr lvl="1"/>
            <a:r>
              <a:rPr lang="en-US" sz="2400" dirty="0" smtClean="0"/>
              <a:t>Who runs the process?  What if he’s down himself?</a:t>
            </a:r>
          </a:p>
          <a:p>
            <a:pPr lvl="1"/>
            <a:r>
              <a:rPr lang="en-US" sz="2400" dirty="0" smtClean="0"/>
              <a:t>Who do they tell the results to?</a:t>
            </a:r>
          </a:p>
          <a:p>
            <a:pPr lvl="1"/>
            <a:r>
              <a:rPr lang="en-US" sz="2400" dirty="0" smtClean="0"/>
              <a:t>What happens if things change while you’re running it?</a:t>
            </a:r>
          </a:p>
          <a:p>
            <a:pPr lvl="1"/>
            <a:r>
              <a:rPr lang="en-US" sz="2400" dirty="0" smtClean="0"/>
              <a:t>What if the system is partitioned?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Nodes fail and recovery rarely</a:t>
            </a:r>
          </a:p>
          <a:p>
            <a:r>
              <a:rPr lang="en-US" sz="2800" dirty="0" smtClean="0"/>
              <a:t>So something like topology change doesn’t run that often</a:t>
            </a:r>
          </a:p>
          <a:p>
            <a:r>
              <a:rPr lang="en-US" sz="2800" dirty="0" smtClean="0"/>
              <a:t>But consider a more common situation</a:t>
            </a:r>
          </a:p>
          <a:p>
            <a:r>
              <a:rPr lang="en-US" sz="2800" dirty="0" smtClean="0"/>
              <a:t>Two processes have the same file open</a:t>
            </a:r>
          </a:p>
          <a:p>
            <a:pPr lvl="1"/>
            <a:r>
              <a:rPr lang="en-US" sz="2400" dirty="0" smtClean="0"/>
              <a:t>What if they’re on different machines?</a:t>
            </a:r>
          </a:p>
          <a:p>
            <a:pPr lvl="1"/>
            <a:r>
              <a:rPr lang="en-US" sz="2400" dirty="0" smtClean="0"/>
              <a:t>What if they are parent and child, and share a file pointer?</a:t>
            </a:r>
          </a:p>
          <a:p>
            <a:r>
              <a:rPr lang="en-US" sz="2800" dirty="0" smtClean="0"/>
              <a:t>Basic read operations require distributed agreement</a:t>
            </a:r>
          </a:p>
          <a:p>
            <a:pPr lvl="1"/>
            <a:r>
              <a:rPr lang="en-US" sz="2400" dirty="0" smtClean="0"/>
              <a:t>Or, alternately, we compromise the single image</a:t>
            </a:r>
          </a:p>
          <a:p>
            <a:pPr lvl="1"/>
            <a:r>
              <a:rPr lang="en-US" sz="2400" dirty="0" smtClean="0"/>
              <a:t>Which was the whole point of the architecture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and 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Scaling limits proved not to be hardware driven</a:t>
            </a:r>
          </a:p>
          <a:p>
            <a:pPr lvl="1"/>
            <a:r>
              <a:rPr lang="en-US" dirty="0" smtClean="0"/>
              <a:t>Unlike SMP machines</a:t>
            </a:r>
          </a:p>
          <a:p>
            <a:r>
              <a:rPr lang="en-US" dirty="0" smtClean="0"/>
              <a:t>Instead, driven by algorithm complexity</a:t>
            </a:r>
          </a:p>
          <a:p>
            <a:pPr lvl="1"/>
            <a:r>
              <a:rPr lang="en-US" dirty="0" smtClean="0"/>
              <a:t>Consensus algorithms, for example</a:t>
            </a:r>
          </a:p>
          <a:p>
            <a:r>
              <a:rPr lang="en-US" dirty="0" smtClean="0"/>
              <a:t>Design philosophy essentially requires distributed cooperation</a:t>
            </a:r>
          </a:p>
          <a:p>
            <a:pPr lvl="1"/>
            <a:r>
              <a:rPr lang="en-US" dirty="0" smtClean="0"/>
              <a:t> So this factor limits scalability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98307</TotalTime>
  <Words>1486</Words>
  <Application>Microsoft Macintosh PowerPoint</Application>
  <PresentationFormat>On-screen Show (4:3)</PresentationFormat>
  <Paragraphs>280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Theme</vt:lpstr>
      <vt:lpstr>Single System Image Approaches</vt:lpstr>
      <vt:lpstr>Motivations for Single System Image Computing</vt:lpstr>
      <vt:lpstr>Why Did This Sound  Like a Good Idea?</vt:lpstr>
      <vt:lpstr>The SSI Vision</vt:lpstr>
      <vt:lpstr>OS Design for SSI Clusters</vt:lpstr>
      <vt:lpstr>SSI Performance</vt:lpstr>
      <vt:lpstr>An Example of SSI Complexity</vt:lpstr>
      <vt:lpstr>Is It Really That Bad?</vt:lpstr>
      <vt:lpstr>Scaling and SSI</vt:lpstr>
      <vt:lpstr>Lessons Learned From SSI</vt:lpstr>
      <vt:lpstr>Loosely Coupled Systems</vt:lpstr>
      <vt:lpstr>Horizontal Scalability</vt:lpstr>
      <vt:lpstr>Horizontal Scalability Architecture</vt:lpstr>
      <vt:lpstr>Elements of Loosely Coupled Architecture </vt:lpstr>
      <vt:lpstr>Horizontally Scaled Performance</vt:lpstr>
      <vt:lpstr>What About the Centralized Resources?</vt:lpstr>
      <vt:lpstr>Handling the Limiting Factors</vt:lpstr>
      <vt:lpstr>Limited Transparency Clusters</vt:lpstr>
      <vt:lpstr>Example: Beowulf Clusters</vt:lpstr>
      <vt:lpstr>Beowulf High Performance Computing Cluster</vt:lpstr>
      <vt:lpstr>What’s So “Limited  Transparency Cluster” About That? 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136</cp:revision>
  <dcterms:created xsi:type="dcterms:W3CDTF">2013-05-23T18:34:55Z</dcterms:created>
  <dcterms:modified xsi:type="dcterms:W3CDTF">2013-05-23T18:46:53Z</dcterms:modified>
</cp:coreProperties>
</file>