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slides/slide21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s/slide19.xml" ContentType="application/vnd.openxmlformats-officedocument.presentationml.slide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318" r:id="rId2"/>
    <p:sldId id="319" r:id="rId3"/>
    <p:sldId id="320" r:id="rId4"/>
    <p:sldId id="321" r:id="rId5"/>
    <p:sldId id="322" r:id="rId6"/>
    <p:sldId id="323" r:id="rId7"/>
    <p:sldId id="324" r:id="rId8"/>
    <p:sldId id="325" r:id="rId9"/>
    <p:sldId id="326" r:id="rId10"/>
    <p:sldId id="327" r:id="rId11"/>
    <p:sldId id="328" r:id="rId12"/>
    <p:sldId id="329" r:id="rId13"/>
    <p:sldId id="330" r:id="rId14"/>
    <p:sldId id="331" r:id="rId15"/>
    <p:sldId id="332" r:id="rId16"/>
    <p:sldId id="333" r:id="rId17"/>
    <p:sldId id="334" r:id="rId18"/>
    <p:sldId id="335" r:id="rId19"/>
    <p:sldId id="336" r:id="rId20"/>
    <p:sldId id="337" r:id="rId21"/>
    <p:sldId id="338" r:id="rId2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FA839"/>
    <a:srgbClr val="CBCBCB"/>
    <a:srgbClr val="A2D6E2"/>
    <a:srgbClr val="E2A8A6"/>
    <a:srgbClr val="70F965"/>
    <a:srgbClr val="FDDDC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8" d="100"/>
          <a:sy n="98" d="100"/>
        </p:scale>
        <p:origin x="-9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5/21/13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5/20/13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E851AE5-7AA3-A047-AB4C-8DB5D369B34B}" type="slidenum">
              <a:rPr lang="en-US">
                <a:latin typeface="Courier New" charset="0"/>
              </a:rPr>
              <a:pPr/>
              <a:t>1</a:t>
            </a:fld>
            <a:endParaRPr lang="en-US" dirty="0">
              <a:latin typeface="Courier New" charset="0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</p:spPr>
        <p:txBody>
          <a:bodyPr/>
          <a:lstStyle/>
          <a:p>
            <a:pPr eaLnBrk="1" hangingPunct="1"/>
            <a:endParaRPr lang="en-US" dirty="0">
              <a:latin typeface="Times New Roman" charset="0"/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5/20/13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17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514600"/>
            <a:ext cx="7772400" cy="1143000"/>
          </a:xfrm>
        </p:spPr>
        <p:txBody>
          <a:bodyPr/>
          <a:lstStyle/>
          <a:p>
            <a:r>
              <a:rPr lang="en-US" dirty="0" smtClean="0">
                <a:ea typeface="ＭＳ Ｐゴシック" charset="-128"/>
                <a:cs typeface="ＭＳ Ｐゴシック" charset="-128"/>
              </a:rPr>
              <a:t>Distributed Computing</a:t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CS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 </a:t>
            </a:r>
            <a:r>
              <a:rPr lang="en-US" dirty="0" smtClean="0">
                <a:cs typeface="ＭＳ Ｐゴシック" charset="-128"/>
              </a:rPr>
              <a:t>111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On-Line MS Program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/>
            </a:r>
            <a:br>
              <a:rPr lang="en-US" dirty="0" smtClean="0">
                <a:ea typeface="ＭＳ Ｐゴシック" charset="-128"/>
                <a:cs typeface="ＭＳ Ｐゴシック" charset="-128"/>
              </a:rPr>
            </a:br>
            <a:r>
              <a:rPr lang="en-US" dirty="0" smtClean="0">
                <a:cs typeface="ＭＳ Ｐゴシック" charset="-128"/>
              </a:rPr>
              <a:t>Operating </a:t>
            </a:r>
            <a:r>
              <a:rPr lang="en-US" dirty="0" smtClean="0">
                <a:ea typeface="ＭＳ Ｐゴシック" charset="-128"/>
                <a:cs typeface="ＭＳ Ｐゴシック" charset="-128"/>
              </a:rPr>
              <a:t>Systems </a:t>
            </a:r>
            <a:r>
              <a:rPr lang="en-US" dirty="0">
                <a:ea typeface="ＭＳ Ｐゴシック" charset="-128"/>
                <a:cs typeface="ＭＳ Ｐゴシック" charset="-128"/>
              </a:rPr>
              <a:t/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r>
              <a:rPr lang="en-US" dirty="0">
                <a:ea typeface="ＭＳ Ｐゴシック" charset="-128"/>
                <a:cs typeface="ＭＳ Ｐゴシック" charset="-128"/>
              </a:rPr>
              <a:t>Peter Reiher</a:t>
            </a:r>
            <a:br>
              <a:rPr lang="en-US" dirty="0">
                <a:ea typeface="ＭＳ Ｐゴシック" charset="-128"/>
                <a:cs typeface="ＭＳ Ｐゴシック" charset="-128"/>
              </a:rPr>
            </a:br>
            <a:endParaRPr lang="en-US" dirty="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ea typeface="ＭＳ Ｐゴシック" charset="-128"/>
                <a:cs typeface="ＭＳ Ｐゴシック" charset="-128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 Goals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Price performance </a:t>
            </a:r>
          </a:p>
          <a:p>
            <a:pPr lvl="1"/>
            <a:r>
              <a:rPr lang="en-GB" dirty="0" smtClean="0"/>
              <a:t>Lower price per MIP than single machine</a:t>
            </a:r>
          </a:p>
          <a:p>
            <a:r>
              <a:rPr lang="en-GB" dirty="0" smtClean="0"/>
              <a:t>Scalability </a:t>
            </a:r>
          </a:p>
          <a:p>
            <a:pPr lvl="1"/>
            <a:r>
              <a:rPr lang="en-GB" dirty="0" smtClean="0"/>
              <a:t>Economical way to build huge systems</a:t>
            </a:r>
          </a:p>
          <a:p>
            <a:pPr lvl="1"/>
            <a:r>
              <a:rPr lang="en-GB" dirty="0" smtClean="0"/>
              <a:t>Possibility of increasing machine’s power just by adding more nodes</a:t>
            </a:r>
          </a:p>
          <a:p>
            <a:r>
              <a:rPr lang="en-GB" dirty="0" smtClean="0"/>
              <a:t>Perfect application transparency</a:t>
            </a:r>
          </a:p>
          <a:p>
            <a:pPr lvl="1"/>
            <a:r>
              <a:rPr lang="en-GB" dirty="0" smtClean="0"/>
              <a:t>Runs the same on 16 nodes as on one</a:t>
            </a:r>
          </a:p>
          <a:p>
            <a:pPr lvl="1"/>
            <a:r>
              <a:rPr lang="en-GB" dirty="0" smtClean="0"/>
              <a:t>Except faster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Typical SMP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44613" y="3706813"/>
            <a:ext cx="6551612" cy="336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shared memory &amp; device busses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931988" y="4630738"/>
            <a:ext cx="1597025" cy="1092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memory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032250" y="4630738"/>
            <a:ext cx="10922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376863" y="4630738"/>
            <a:ext cx="10922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6719888" y="4630738"/>
            <a:ext cx="1092200" cy="5048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95438" y="2447925"/>
            <a:ext cx="841375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1</a:t>
            </a: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95438" y="2951163"/>
            <a:ext cx="841375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2771775" y="2447925"/>
            <a:ext cx="839788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2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2771775" y="2951163"/>
            <a:ext cx="83978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4032250" y="2447925"/>
            <a:ext cx="839788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3</a:t>
            </a: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032250" y="2951163"/>
            <a:ext cx="839788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376863" y="2447925"/>
            <a:ext cx="839787" cy="4191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4</a:t>
            </a: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376863" y="2951163"/>
            <a:ext cx="839787" cy="252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6719888" y="2447925"/>
            <a:ext cx="841375" cy="7556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interrupt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cxnSp>
        <p:nvCxnSpPr>
          <p:cNvPr id="18" name="AutoShape 17"/>
          <p:cNvCxnSpPr>
            <a:cxnSpLocks noChangeShapeType="1"/>
            <a:stCxn id="10" idx="3"/>
            <a:endCxn id="12" idx="1"/>
          </p:cNvCxnSpPr>
          <p:nvPr/>
        </p:nvCxnSpPr>
        <p:spPr bwMode="auto">
          <a:xfrm>
            <a:off x="2436813" y="3078163"/>
            <a:ext cx="334962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19" name="AutoShape 18"/>
          <p:cNvCxnSpPr>
            <a:cxnSpLocks noChangeShapeType="1"/>
            <a:stCxn id="12" idx="3"/>
            <a:endCxn id="14" idx="1"/>
          </p:cNvCxnSpPr>
          <p:nvPr/>
        </p:nvCxnSpPr>
        <p:spPr bwMode="auto">
          <a:xfrm>
            <a:off x="3611563" y="3078163"/>
            <a:ext cx="4206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20" name="AutoShape 19"/>
          <p:cNvCxnSpPr>
            <a:cxnSpLocks noChangeShapeType="1"/>
            <a:stCxn id="14" idx="3"/>
            <a:endCxn id="16" idx="1"/>
          </p:cNvCxnSpPr>
          <p:nvPr/>
        </p:nvCxnSpPr>
        <p:spPr bwMode="auto">
          <a:xfrm>
            <a:off x="4872038" y="3078163"/>
            <a:ext cx="50482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sp>
        <p:nvSpPr>
          <p:cNvPr id="21" name="AutoShape 20"/>
          <p:cNvSpPr>
            <a:spLocks noChangeArrowheads="1"/>
          </p:cNvSpPr>
          <p:nvPr/>
        </p:nvSpPr>
        <p:spPr bwMode="auto">
          <a:xfrm>
            <a:off x="1931988" y="3287713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2" name="AutoShape 21"/>
          <p:cNvSpPr>
            <a:spLocks noChangeArrowheads="1"/>
          </p:cNvSpPr>
          <p:nvPr/>
        </p:nvSpPr>
        <p:spPr bwMode="auto">
          <a:xfrm>
            <a:off x="3024188" y="3287713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4284663" y="3287713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>
            <a:off x="5711825" y="3287713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AutoShape 24"/>
          <p:cNvSpPr>
            <a:spLocks noChangeArrowheads="1"/>
          </p:cNvSpPr>
          <p:nvPr/>
        </p:nvSpPr>
        <p:spPr bwMode="auto">
          <a:xfrm>
            <a:off x="7140575" y="4127500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6" name="AutoShape 25"/>
          <p:cNvSpPr>
            <a:spLocks noChangeArrowheads="1"/>
          </p:cNvSpPr>
          <p:nvPr/>
        </p:nvSpPr>
        <p:spPr bwMode="auto">
          <a:xfrm>
            <a:off x="5795963" y="4127500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4452938" y="4127500"/>
            <a:ext cx="250825" cy="336550"/>
          </a:xfrm>
          <a:prstGeom prst="upDownArrow">
            <a:avLst>
              <a:gd name="adj1" fmla="val 50000"/>
              <a:gd name="adj2" fmla="val 268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687638" y="4127500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cxnSp>
        <p:nvCxnSpPr>
          <p:cNvPr id="29" name="AutoShape 28"/>
          <p:cNvCxnSpPr>
            <a:cxnSpLocks noChangeShapeType="1"/>
          </p:cNvCxnSpPr>
          <p:nvPr/>
        </p:nvCxnSpPr>
        <p:spPr bwMode="auto">
          <a:xfrm flipV="1">
            <a:off x="7164388" y="3203575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</p:cxnSp>
      <p:cxnSp>
        <p:nvCxnSpPr>
          <p:cNvPr id="30" name="AutoShape 29"/>
          <p:cNvCxnSpPr>
            <a:cxnSpLocks noChangeShapeType="1"/>
            <a:stCxn id="17" idx="0"/>
            <a:endCxn id="9" idx="0"/>
          </p:cNvCxnSpPr>
          <p:nvPr/>
        </p:nvCxnSpPr>
        <p:spPr bwMode="auto">
          <a:xfrm rot="16200000" flipH="1" flipV="1">
            <a:off x="4577556" y="-113506"/>
            <a:ext cx="1588" cy="5124450"/>
          </a:xfrm>
          <a:prstGeom prst="bentConnector3">
            <a:avLst>
              <a:gd name="adj1" fmla="val -26700000"/>
            </a:avLst>
          </a:prstGeom>
          <a:noFill/>
          <a:ln w="9525">
            <a:solidFill>
              <a:schemeClr val="tx1"/>
            </a:solidFill>
            <a:prstDash val="dash"/>
            <a:miter lim="800000"/>
            <a:headEnd/>
            <a:tailEnd type="triangle" w="med" len="med"/>
          </a:ln>
          <a:effectLst/>
        </p:spPr>
      </p:cxnSp>
      <p:sp>
        <p:nvSpPr>
          <p:cNvPr id="31" name="Line 30"/>
          <p:cNvSpPr>
            <a:spLocks noChangeShapeType="1"/>
          </p:cNvSpPr>
          <p:nvPr/>
        </p:nvSpPr>
        <p:spPr bwMode="auto">
          <a:xfrm>
            <a:off x="3192463" y="2027238"/>
            <a:ext cx="0" cy="420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Line 31"/>
          <p:cNvSpPr>
            <a:spLocks noChangeShapeType="1"/>
          </p:cNvSpPr>
          <p:nvPr/>
        </p:nvSpPr>
        <p:spPr bwMode="auto">
          <a:xfrm>
            <a:off x="4452938" y="2027238"/>
            <a:ext cx="0" cy="420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3" name="Line 32"/>
          <p:cNvSpPr>
            <a:spLocks noChangeShapeType="1"/>
          </p:cNvSpPr>
          <p:nvPr/>
        </p:nvSpPr>
        <p:spPr bwMode="auto">
          <a:xfrm>
            <a:off x="5795963" y="2027238"/>
            <a:ext cx="0" cy="420687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22" grpId="0" animBg="1"/>
      <p:bldP spid="23" grpId="0" animBg="1"/>
      <p:bldP spid="24" grpId="0" animBg="1"/>
      <p:bldP spid="31" grpId="0" animBg="1"/>
      <p:bldP spid="32" grpId="0" animBg="1"/>
      <p:bldP spid="3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SMP Price/Performance Argument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A computer is much more than a CPU</a:t>
            </a:r>
          </a:p>
          <a:p>
            <a:pPr lvl="1"/>
            <a:r>
              <a:rPr lang="en-GB" sz="2400" dirty="0" smtClean="0"/>
              <a:t>Mother-board, disks, controllers, power supplies, case</a:t>
            </a:r>
          </a:p>
          <a:p>
            <a:pPr lvl="1"/>
            <a:r>
              <a:rPr lang="en-GB" sz="2400" dirty="0" smtClean="0"/>
              <a:t>CPU might cost 10-15% of the cost of the computer</a:t>
            </a:r>
          </a:p>
          <a:p>
            <a:r>
              <a:rPr lang="en-GB" sz="2800" dirty="0" smtClean="0"/>
              <a:t>Adding CPUs to a computer is very cost-effective</a:t>
            </a:r>
          </a:p>
          <a:p>
            <a:pPr lvl="1"/>
            <a:r>
              <a:rPr lang="en-GB" sz="2400" dirty="0" smtClean="0"/>
              <a:t>A second CPU yields cost of 1.1x, performance 1.9x</a:t>
            </a:r>
          </a:p>
          <a:p>
            <a:pPr lvl="1"/>
            <a:r>
              <a:rPr lang="en-GB" sz="2400" dirty="0" smtClean="0"/>
              <a:t>A third CPU yields cost of 1.2x, performance 2.7x</a:t>
            </a:r>
          </a:p>
          <a:p>
            <a:r>
              <a:rPr lang="en-GB" sz="2800" dirty="0" smtClean="0"/>
              <a:t>Same argument also applies at the chip level</a:t>
            </a:r>
          </a:p>
          <a:p>
            <a:pPr lvl="1"/>
            <a:r>
              <a:rPr lang="en-GB" sz="2400" dirty="0" smtClean="0"/>
              <a:t>Making a machine twice as fast is ever more difficult</a:t>
            </a:r>
          </a:p>
          <a:p>
            <a:pPr lvl="1"/>
            <a:r>
              <a:rPr lang="en-GB" sz="2400" dirty="0" smtClean="0"/>
              <a:t>Adding more cores to the chip gets ever easier</a:t>
            </a:r>
          </a:p>
          <a:p>
            <a:r>
              <a:rPr lang="en-GB" sz="2800" dirty="0" smtClean="0"/>
              <a:t>Massive multi-processors are an obvious direction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3939452" y="596066"/>
            <a:ext cx="4328214" cy="2293559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If this has been true for a long time, why haven’t we seen multiprocessor machines taking over till recently?  Why do we see more of them now?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9848"/>
            <a:ext cx="8229600" cy="1143000"/>
          </a:xfrm>
        </p:spPr>
        <p:txBody>
          <a:bodyPr/>
          <a:lstStyle/>
          <a:p>
            <a:r>
              <a:rPr lang="en-US" dirty="0" smtClean="0"/>
              <a:t>SMP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55964"/>
            <a:ext cx="8229600" cy="4525963"/>
          </a:xfrm>
        </p:spPr>
        <p:txBody>
          <a:bodyPr/>
          <a:lstStyle/>
          <a:p>
            <a:r>
              <a:rPr lang="en-GB" dirty="0" smtClean="0"/>
              <a:t>One processor boots with power on</a:t>
            </a:r>
          </a:p>
          <a:p>
            <a:pPr lvl="1"/>
            <a:r>
              <a:rPr lang="en-GB" dirty="0" smtClean="0"/>
              <a:t>It controls the starting of all other processors</a:t>
            </a:r>
          </a:p>
          <a:p>
            <a:r>
              <a:rPr lang="en-GB" dirty="0" smtClean="0"/>
              <a:t>Same OS code runs in all processors</a:t>
            </a:r>
          </a:p>
          <a:p>
            <a:pPr lvl="1"/>
            <a:r>
              <a:rPr lang="en-GB" dirty="0" smtClean="0"/>
              <a:t>One physical copy in memory, shared by all CPUs</a:t>
            </a:r>
          </a:p>
          <a:p>
            <a:r>
              <a:rPr lang="en-GB" dirty="0" smtClean="0"/>
              <a:t>Each CPU has its own registers, cache, MMU</a:t>
            </a:r>
          </a:p>
          <a:p>
            <a:pPr lvl="1"/>
            <a:r>
              <a:rPr lang="en-GB" dirty="0" smtClean="0"/>
              <a:t>They cooperatively share memory and devices</a:t>
            </a:r>
          </a:p>
          <a:p>
            <a:r>
              <a:rPr lang="en-GB" dirty="0" smtClean="0"/>
              <a:t>ALL kernel operations must be Multi-Thread-Safe</a:t>
            </a:r>
          </a:p>
          <a:p>
            <a:pPr lvl="1"/>
            <a:r>
              <a:rPr lang="en-GB" dirty="0" smtClean="0"/>
              <a:t>Protected by appropriate locks/semaphores</a:t>
            </a:r>
          </a:p>
          <a:p>
            <a:pPr lvl="1"/>
            <a:r>
              <a:rPr lang="en-GB" dirty="0" smtClean="0"/>
              <a:t>Very fine grained locking to avoid contention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Kernel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18"/>
            <a:ext cx="8229600" cy="4525963"/>
          </a:xfrm>
        </p:spPr>
        <p:txBody>
          <a:bodyPr/>
          <a:lstStyle/>
          <a:p>
            <a:r>
              <a:rPr lang="en-US" dirty="0" smtClean="0"/>
              <a:t>Multiple processors are sharing one OS copy</a:t>
            </a:r>
          </a:p>
          <a:p>
            <a:r>
              <a:rPr lang="en-US" dirty="0" smtClean="0"/>
              <a:t>What needs to be synchronized?</a:t>
            </a:r>
          </a:p>
          <a:p>
            <a:pPr lvl="1"/>
            <a:r>
              <a:rPr lang="en-US" dirty="0" smtClean="0"/>
              <a:t>Every potentially sharable OS data structure</a:t>
            </a:r>
          </a:p>
          <a:p>
            <a:pPr lvl="2"/>
            <a:r>
              <a:rPr lang="en-US" dirty="0" smtClean="0"/>
              <a:t>Process descriptors, file descriptors, data buffers, message queues, etc.</a:t>
            </a:r>
          </a:p>
          <a:p>
            <a:pPr lvl="2"/>
            <a:r>
              <a:rPr lang="en-US" dirty="0" smtClean="0"/>
              <a:t>All of the devices</a:t>
            </a:r>
          </a:p>
          <a:p>
            <a:r>
              <a:rPr lang="en-US" dirty="0" smtClean="0"/>
              <a:t>Could we just lock the entire kernel, instead?</a:t>
            </a:r>
          </a:p>
          <a:p>
            <a:pPr lvl="1"/>
            <a:r>
              <a:rPr lang="en-US" dirty="0" smtClean="0"/>
              <a:t>Yes, but it would be a bottleneck</a:t>
            </a:r>
          </a:p>
          <a:p>
            <a:pPr lvl="1"/>
            <a:r>
              <a:rPr lang="en-US" dirty="0" smtClean="0"/>
              <a:t>Remember lock contention?</a:t>
            </a:r>
          </a:p>
          <a:p>
            <a:pPr lvl="1"/>
            <a:r>
              <a:rPr lang="en-US" dirty="0" smtClean="0"/>
              <a:t>Avoidable by not using coarse-grained locking</a:t>
            </a:r>
          </a:p>
          <a:p>
            <a:pPr lvl="1"/>
            <a:endParaRPr lang="en-US" dirty="0"/>
          </a:p>
        </p:txBody>
      </p:sp>
      <p:sp>
        <p:nvSpPr>
          <p:cNvPr id="4" name="Cloud Callout 3"/>
          <p:cNvSpPr/>
          <p:nvPr/>
        </p:nvSpPr>
        <p:spPr>
          <a:xfrm>
            <a:off x="3511812" y="0"/>
            <a:ext cx="5624085" cy="2241727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Each processor has its own registers, and maybe cache. These could hold critical kernel data.  How does that impact the question of kernel synchronization?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 Parallelism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24418"/>
            <a:ext cx="8229600" cy="4525963"/>
          </a:xfrm>
        </p:spPr>
        <p:txBody>
          <a:bodyPr/>
          <a:lstStyle/>
          <a:p>
            <a:r>
              <a:rPr lang="en-GB" sz="2800" dirty="0" smtClean="0"/>
              <a:t>Scheduling and load sharing</a:t>
            </a:r>
          </a:p>
          <a:p>
            <a:pPr lvl="1"/>
            <a:r>
              <a:rPr lang="en-GB" sz="2400" dirty="0" smtClean="0"/>
              <a:t>Each CPU can be running a different process</a:t>
            </a:r>
          </a:p>
          <a:p>
            <a:pPr lvl="1"/>
            <a:r>
              <a:rPr lang="en-GB" sz="2400" dirty="0" smtClean="0"/>
              <a:t>Just take the next ready process off the run-queue</a:t>
            </a:r>
          </a:p>
          <a:p>
            <a:pPr lvl="1"/>
            <a:r>
              <a:rPr lang="en-GB" sz="2400" dirty="0" smtClean="0"/>
              <a:t>Processes run in parallel</a:t>
            </a:r>
          </a:p>
          <a:p>
            <a:pPr lvl="1"/>
            <a:r>
              <a:rPr lang="en-GB" sz="2400" dirty="0" smtClean="0"/>
              <a:t>Most processes don't interact (other than inside kernel)</a:t>
            </a:r>
          </a:p>
          <a:p>
            <a:pPr lvl="2"/>
            <a:r>
              <a:rPr lang="en-GB" sz="2000" dirty="0" smtClean="0"/>
              <a:t>If they do, poor performance caused by excessive synchronization</a:t>
            </a:r>
          </a:p>
          <a:p>
            <a:r>
              <a:rPr lang="en-GB" sz="2800" dirty="0" smtClean="0"/>
              <a:t>Serialization</a:t>
            </a:r>
          </a:p>
          <a:p>
            <a:pPr lvl="1"/>
            <a:r>
              <a:rPr lang="en-GB" sz="2400" dirty="0" smtClean="0"/>
              <a:t>Mutual exclusion achieved by locks in shared memory</a:t>
            </a:r>
          </a:p>
          <a:p>
            <a:pPr lvl="1"/>
            <a:r>
              <a:rPr lang="en-GB" sz="2400" dirty="0" smtClean="0"/>
              <a:t>Locks can be maintained with atomic instructions</a:t>
            </a:r>
          </a:p>
          <a:p>
            <a:pPr lvl="1"/>
            <a:r>
              <a:rPr lang="en-GB" sz="2400" dirty="0" smtClean="0"/>
              <a:t>Spin locks acceptable for VERY short critical sections</a:t>
            </a:r>
          </a:p>
          <a:p>
            <a:pPr lvl="1"/>
            <a:r>
              <a:rPr lang="en-GB" sz="2400" dirty="0" smtClean="0"/>
              <a:t>If a process blocks, that CPU finds next ready process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Challenge of SMP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Scalability depends on memory contention</a:t>
            </a:r>
          </a:p>
          <a:p>
            <a:pPr lvl="1"/>
            <a:r>
              <a:rPr lang="en-GB" sz="2400" dirty="0" smtClean="0"/>
              <a:t>Memory bandwidth is limited, can't handle all CPUs</a:t>
            </a:r>
          </a:p>
          <a:p>
            <a:pPr lvl="1"/>
            <a:r>
              <a:rPr lang="en-GB" sz="2400" dirty="0" smtClean="0"/>
              <a:t>Most references better be satisfied from per-CPU cache</a:t>
            </a:r>
          </a:p>
          <a:p>
            <a:pPr lvl="1"/>
            <a:r>
              <a:rPr lang="en-GB" sz="2400" dirty="0" smtClean="0"/>
              <a:t>If too many requests go to memory, CPUs slow down</a:t>
            </a:r>
          </a:p>
          <a:p>
            <a:r>
              <a:rPr lang="en-GB" sz="2800" dirty="0" smtClean="0"/>
              <a:t>Scalability depends on lock contention</a:t>
            </a:r>
          </a:p>
          <a:p>
            <a:pPr lvl="1"/>
            <a:r>
              <a:rPr lang="en-GB" sz="2400" dirty="0" smtClean="0"/>
              <a:t>Waiting for spin-locks wastes time</a:t>
            </a:r>
          </a:p>
          <a:p>
            <a:pPr lvl="1"/>
            <a:r>
              <a:rPr lang="en-GB" sz="2400" dirty="0" smtClean="0"/>
              <a:t>Context switches waiting for kernel locks waste time</a:t>
            </a:r>
          </a:p>
          <a:p>
            <a:r>
              <a:rPr lang="en-GB" sz="2800" dirty="0" smtClean="0"/>
              <a:t>This contention wastes cycles, reduces throughput</a:t>
            </a:r>
          </a:p>
          <a:p>
            <a:pPr lvl="1"/>
            <a:r>
              <a:rPr lang="en-GB" sz="2400" dirty="0" smtClean="0"/>
              <a:t>2 CPUs might deliver only 1.9x performance</a:t>
            </a:r>
          </a:p>
          <a:p>
            <a:pPr lvl="1"/>
            <a:r>
              <a:rPr lang="en-GB" sz="2400" dirty="0" smtClean="0"/>
              <a:t>3 CPUs might deliver only 2.7x performance 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Memory Contention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Each processor has its own cache</a:t>
            </a:r>
          </a:p>
          <a:p>
            <a:pPr lvl="1"/>
            <a:r>
              <a:rPr lang="en-US" sz="2400" dirty="0" smtClean="0"/>
              <a:t>Cache reads don’t cause memory contention</a:t>
            </a:r>
          </a:p>
          <a:p>
            <a:pPr lvl="1"/>
            <a:r>
              <a:rPr lang="en-US" sz="2400" dirty="0" smtClean="0"/>
              <a:t>Writes are more problematic</a:t>
            </a:r>
          </a:p>
          <a:p>
            <a:r>
              <a:rPr lang="en-US" sz="2800" dirty="0" smtClean="0"/>
              <a:t>Locality of reference often solves the problems</a:t>
            </a:r>
          </a:p>
          <a:p>
            <a:pPr lvl="1"/>
            <a:r>
              <a:rPr lang="en-US" sz="2400" dirty="0" smtClean="0"/>
              <a:t>Different processes write to different places</a:t>
            </a:r>
          </a:p>
          <a:p>
            <a:r>
              <a:rPr lang="en-US" sz="2800" dirty="0" smtClean="0"/>
              <a:t>Keeping everything coherent still requires a smart memory controller </a:t>
            </a:r>
            <a:endParaRPr lang="en-US" dirty="0" smtClean="0"/>
          </a:p>
          <a:p>
            <a:r>
              <a:rPr lang="en-US" sz="2800" dirty="0" smtClean="0"/>
              <a:t>Fast </a:t>
            </a:r>
            <a:r>
              <a:rPr lang="en-US" sz="2800" dirty="0" err="1" smtClean="0"/>
              <a:t>n</a:t>
            </a:r>
            <a:r>
              <a:rPr lang="en-US" sz="2800" dirty="0" smtClean="0"/>
              <a:t>-way memory controllers are </a:t>
            </a:r>
            <a:r>
              <a:rPr lang="en-US" sz="2800" u="sng" dirty="0" smtClean="0"/>
              <a:t>very</a:t>
            </a:r>
            <a:r>
              <a:rPr lang="en-US" sz="2800" dirty="0" smtClean="0"/>
              <a:t> expensive</a:t>
            </a:r>
          </a:p>
          <a:p>
            <a:pPr lvl="1"/>
            <a:r>
              <a:rPr lang="en-US" sz="2400" dirty="0" smtClean="0"/>
              <a:t>Without them, memory contention taxes performance</a:t>
            </a:r>
          </a:p>
          <a:p>
            <a:pPr lvl="1"/>
            <a:r>
              <a:rPr lang="en-US" sz="2400" dirty="0" smtClean="0"/>
              <a:t>Cost/complexity limits how many CPUs we can add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NUMA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Non-Uniform Memory Architectures</a:t>
            </a:r>
          </a:p>
          <a:p>
            <a:r>
              <a:rPr lang="en-US" sz="2800" dirty="0" smtClean="0"/>
              <a:t>Another approach to handling memory in </a:t>
            </a:r>
            <a:r>
              <a:rPr lang="en-US" sz="2800" dirty="0" err="1" smtClean="0"/>
              <a:t>SMPs</a:t>
            </a:r>
            <a:endParaRPr lang="en-US" sz="2800" dirty="0" smtClean="0"/>
          </a:p>
          <a:p>
            <a:r>
              <a:rPr lang="en-US" sz="2800" dirty="0" smtClean="0"/>
              <a:t>Each CPU gets its own memory, which is on the bus</a:t>
            </a:r>
          </a:p>
          <a:p>
            <a:pPr lvl="1"/>
            <a:r>
              <a:rPr lang="en-US" sz="2400" dirty="0" smtClean="0"/>
              <a:t>Each CPU has fast path to its own memory</a:t>
            </a:r>
          </a:p>
          <a:p>
            <a:r>
              <a:rPr lang="en-US" sz="2800" dirty="0" smtClean="0"/>
              <a:t>Connected by a Scalable Coherent Interconnect</a:t>
            </a:r>
          </a:p>
          <a:p>
            <a:pPr lvl="1"/>
            <a:r>
              <a:rPr lang="en-US" sz="2400" dirty="0" smtClean="0"/>
              <a:t>A </a:t>
            </a:r>
            <a:r>
              <a:rPr lang="en-US" sz="2400" u="sng" dirty="0" smtClean="0"/>
              <a:t>very fast</a:t>
            </a:r>
            <a:r>
              <a:rPr lang="en-US" sz="2400" dirty="0" smtClean="0"/>
              <a:t>, </a:t>
            </a:r>
            <a:r>
              <a:rPr lang="en-US" sz="2400" u="sng" dirty="0" smtClean="0"/>
              <a:t>very local</a:t>
            </a:r>
            <a:r>
              <a:rPr lang="en-US" sz="2400" dirty="0" smtClean="0"/>
              <a:t> network between memories</a:t>
            </a:r>
          </a:p>
          <a:p>
            <a:pPr lvl="1"/>
            <a:r>
              <a:rPr lang="en-US" sz="2400" dirty="0" smtClean="0"/>
              <a:t>Accessing memory over the SCI may be 3-20x slower</a:t>
            </a:r>
          </a:p>
          <a:p>
            <a:r>
              <a:rPr lang="en-US" sz="2800" dirty="0" smtClean="0"/>
              <a:t>These interconnects can be highly scalable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Sample NUMA SMP Architecture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5227738" y="3700779"/>
            <a:ext cx="3527425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PCI bus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6402488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7662963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99251" y="1897379"/>
            <a:ext cx="839787" cy="420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n+1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5899251" y="2352991"/>
            <a:ext cx="839787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9" name="AutoShape 8"/>
          <p:cNvSpPr>
            <a:spLocks noChangeArrowheads="1"/>
          </p:cNvSpPr>
          <p:nvPr/>
        </p:nvSpPr>
        <p:spPr bwMode="auto">
          <a:xfrm>
            <a:off x="8083651" y="4035741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0" name="AutoShape 9"/>
          <p:cNvSpPr>
            <a:spLocks noChangeArrowheads="1"/>
          </p:cNvSpPr>
          <p:nvPr/>
        </p:nvSpPr>
        <p:spPr bwMode="auto">
          <a:xfrm>
            <a:off x="6823176" y="4035741"/>
            <a:ext cx="252412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6940651" y="2184716"/>
            <a:ext cx="839787" cy="420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local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memory</a:t>
            </a: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899251" y="3026091"/>
            <a:ext cx="1847850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PCI bridge</a:t>
            </a:r>
          </a:p>
        </p:txBody>
      </p:sp>
      <p:sp>
        <p:nvSpPr>
          <p:cNvPr id="13" name="AutoShape 12"/>
          <p:cNvSpPr>
            <a:spLocks noChangeArrowheads="1"/>
          </p:cNvSpPr>
          <p:nvPr/>
        </p:nvSpPr>
        <p:spPr bwMode="auto">
          <a:xfrm>
            <a:off x="6235801" y="2641916"/>
            <a:ext cx="166687" cy="334963"/>
          </a:xfrm>
          <a:prstGeom prst="upDownArrow">
            <a:avLst>
              <a:gd name="adj1" fmla="val 50000"/>
              <a:gd name="adj2" fmla="val 4019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7243863" y="2641916"/>
            <a:ext cx="166688" cy="334963"/>
          </a:xfrm>
          <a:prstGeom prst="upDownArrow">
            <a:avLst>
              <a:gd name="adj1" fmla="val 50000"/>
              <a:gd name="adj2" fmla="val 40190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5" name="AutoShape 14"/>
          <p:cNvSpPr>
            <a:spLocks noChangeArrowheads="1"/>
          </p:cNvSpPr>
          <p:nvPr/>
        </p:nvSpPr>
        <p:spPr bwMode="auto">
          <a:xfrm>
            <a:off x="6739038" y="3326129"/>
            <a:ext cx="168275" cy="334962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143601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CC NUMA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</a:t>
            </a:r>
          </a:p>
        </p:txBody>
      </p:sp>
      <p:sp>
        <p:nvSpPr>
          <p:cNvPr id="17" name="AutoShape 16"/>
          <p:cNvSpPr>
            <a:spLocks noChangeArrowheads="1"/>
          </p:cNvSpPr>
          <p:nvPr/>
        </p:nvSpPr>
        <p:spPr bwMode="auto">
          <a:xfrm>
            <a:off x="5646838" y="4046854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606526" y="3700779"/>
            <a:ext cx="3529012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PCI bus</a:t>
            </a:r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782863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3043338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device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controller</a:t>
            </a:r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279626" y="1897379"/>
            <a:ext cx="839787" cy="42068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CPU n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279626" y="2352991"/>
            <a:ext cx="839787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cache</a:t>
            </a:r>
          </a:p>
        </p:txBody>
      </p:sp>
      <p:sp>
        <p:nvSpPr>
          <p:cNvPr id="23" name="AutoShape 22"/>
          <p:cNvSpPr>
            <a:spLocks noChangeArrowheads="1"/>
          </p:cNvSpPr>
          <p:nvPr/>
        </p:nvSpPr>
        <p:spPr bwMode="auto">
          <a:xfrm>
            <a:off x="3462438" y="4035741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4" name="AutoShape 23"/>
          <p:cNvSpPr>
            <a:spLocks noChangeArrowheads="1"/>
          </p:cNvSpPr>
          <p:nvPr/>
        </p:nvSpPr>
        <p:spPr bwMode="auto">
          <a:xfrm>
            <a:off x="2203551" y="4035741"/>
            <a:ext cx="250825" cy="336550"/>
          </a:xfrm>
          <a:prstGeom prst="upDownArrow">
            <a:avLst>
              <a:gd name="adj1" fmla="val 50000"/>
              <a:gd name="adj2" fmla="val 26835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5" name="Rectangle 24"/>
          <p:cNvSpPr>
            <a:spLocks noChangeArrowheads="1"/>
          </p:cNvSpPr>
          <p:nvPr/>
        </p:nvSpPr>
        <p:spPr bwMode="auto">
          <a:xfrm>
            <a:off x="2319438" y="2184716"/>
            <a:ext cx="841375" cy="4206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local</a:t>
            </a:r>
          </a:p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memory</a:t>
            </a:r>
          </a:p>
        </p:txBody>
      </p:sp>
      <p:sp>
        <p:nvSpPr>
          <p:cNvPr id="26" name="Rectangle 25"/>
          <p:cNvSpPr>
            <a:spLocks noChangeArrowheads="1"/>
          </p:cNvSpPr>
          <p:nvPr/>
        </p:nvSpPr>
        <p:spPr bwMode="auto">
          <a:xfrm>
            <a:off x="1279626" y="3026091"/>
            <a:ext cx="1847850" cy="2524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300">
                <a:solidFill>
                  <a:schemeClr val="tx1"/>
                </a:solidFill>
                <a:latin typeface="Times New Roman"/>
                <a:cs typeface="Times New Roman"/>
              </a:rPr>
              <a:t>PCI bridge</a:t>
            </a:r>
          </a:p>
        </p:txBody>
      </p:sp>
      <p:sp>
        <p:nvSpPr>
          <p:cNvPr id="27" name="AutoShape 26"/>
          <p:cNvSpPr>
            <a:spLocks noChangeArrowheads="1"/>
          </p:cNvSpPr>
          <p:nvPr/>
        </p:nvSpPr>
        <p:spPr bwMode="auto">
          <a:xfrm>
            <a:off x="1614588" y="2641916"/>
            <a:ext cx="168275" cy="334963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8" name="AutoShape 27"/>
          <p:cNvSpPr>
            <a:spLocks noChangeArrowheads="1"/>
          </p:cNvSpPr>
          <p:nvPr/>
        </p:nvSpPr>
        <p:spPr bwMode="auto">
          <a:xfrm>
            <a:off x="2622651" y="2641916"/>
            <a:ext cx="168275" cy="334963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29" name="AutoShape 28"/>
          <p:cNvSpPr>
            <a:spLocks noChangeArrowheads="1"/>
          </p:cNvSpPr>
          <p:nvPr/>
        </p:nvSpPr>
        <p:spPr bwMode="auto">
          <a:xfrm>
            <a:off x="2119413" y="3326129"/>
            <a:ext cx="168275" cy="334962"/>
          </a:xfrm>
          <a:prstGeom prst="upDownArrow">
            <a:avLst>
              <a:gd name="adj1" fmla="val 50000"/>
              <a:gd name="adj2" fmla="val 3981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0" name="Rectangle 29"/>
          <p:cNvSpPr>
            <a:spLocks noChangeArrowheads="1"/>
          </p:cNvSpPr>
          <p:nvPr/>
        </p:nvSpPr>
        <p:spPr bwMode="auto">
          <a:xfrm>
            <a:off x="522388" y="4418329"/>
            <a:ext cx="1092200" cy="50323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CC NUMA</a:t>
            </a:r>
          </a:p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interface</a:t>
            </a:r>
          </a:p>
        </p:txBody>
      </p:sp>
      <p:sp>
        <p:nvSpPr>
          <p:cNvPr id="31" name="AutoShape 30"/>
          <p:cNvSpPr>
            <a:spLocks noChangeArrowheads="1"/>
          </p:cNvSpPr>
          <p:nvPr/>
        </p:nvSpPr>
        <p:spPr bwMode="auto">
          <a:xfrm>
            <a:off x="1027213" y="4046854"/>
            <a:ext cx="252413" cy="336550"/>
          </a:xfrm>
          <a:prstGeom prst="upDownArrow">
            <a:avLst>
              <a:gd name="adj1" fmla="val 50000"/>
              <a:gd name="adj2" fmla="val 26667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2" name="Rectangle 31"/>
          <p:cNvSpPr>
            <a:spLocks noChangeArrowheads="1"/>
          </p:cNvSpPr>
          <p:nvPr/>
        </p:nvSpPr>
        <p:spPr bwMode="auto">
          <a:xfrm>
            <a:off x="522388" y="5342254"/>
            <a:ext cx="8232775" cy="3349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100794" tIns="50397" rIns="100794" bIns="50397" anchor="ctr">
            <a:prstTxWarp prst="textNoShape">
              <a:avLst/>
            </a:prstTxWarp>
          </a:bodyPr>
          <a:lstStyle/>
          <a:p>
            <a:pPr algn="ctr" defTabSz="1008063"/>
            <a:r>
              <a:rPr lang="en-US" sz="1500">
                <a:solidFill>
                  <a:schemeClr val="tx1"/>
                </a:solidFill>
                <a:latin typeface="Times New Roman"/>
                <a:cs typeface="Times New Roman"/>
              </a:rPr>
              <a:t>Scalable Coherent Interconnect</a:t>
            </a:r>
          </a:p>
        </p:txBody>
      </p:sp>
      <p:sp>
        <p:nvSpPr>
          <p:cNvPr id="33" name="AutoShape 32"/>
          <p:cNvSpPr>
            <a:spLocks noChangeArrowheads="1"/>
          </p:cNvSpPr>
          <p:nvPr/>
        </p:nvSpPr>
        <p:spPr bwMode="auto">
          <a:xfrm>
            <a:off x="1027213" y="4946966"/>
            <a:ext cx="252413" cy="334963"/>
          </a:xfrm>
          <a:prstGeom prst="upDownArrow">
            <a:avLst>
              <a:gd name="adj1" fmla="val 50000"/>
              <a:gd name="adj2" fmla="val 2654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34" name="AutoShape 33"/>
          <p:cNvSpPr>
            <a:spLocks noChangeArrowheads="1"/>
          </p:cNvSpPr>
          <p:nvPr/>
        </p:nvSpPr>
        <p:spPr bwMode="auto">
          <a:xfrm>
            <a:off x="5634138" y="4946966"/>
            <a:ext cx="252413" cy="334963"/>
          </a:xfrm>
          <a:prstGeom prst="upDownArrow">
            <a:avLst>
              <a:gd name="adj1" fmla="val 50000"/>
              <a:gd name="adj2" fmla="val 26541"/>
            </a:avLst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Goals and vision of distributed computing</a:t>
            </a:r>
          </a:p>
          <a:p>
            <a:r>
              <a:rPr lang="en-US" dirty="0" smtClean="0"/>
              <a:t>Basic architectures</a:t>
            </a:r>
          </a:p>
          <a:p>
            <a:pPr lvl="1"/>
            <a:r>
              <a:rPr lang="en-US" dirty="0" smtClean="0"/>
              <a:t>Symmetric multiprocessors</a:t>
            </a:r>
          </a:p>
          <a:p>
            <a:pPr lvl="1"/>
            <a:r>
              <a:rPr lang="en-US" dirty="0" smtClean="0"/>
              <a:t>Single system image distributed systems</a:t>
            </a:r>
          </a:p>
          <a:p>
            <a:pPr lvl="1"/>
            <a:r>
              <a:rPr lang="en-US" dirty="0" smtClean="0"/>
              <a:t>Cloud computing systems</a:t>
            </a:r>
          </a:p>
          <a:p>
            <a:pPr lvl="1"/>
            <a:r>
              <a:rPr lang="en-US" dirty="0" smtClean="0"/>
              <a:t>User-level distributed computing</a:t>
            </a:r>
          </a:p>
          <a:p>
            <a:pPr>
              <a:buNone/>
            </a:pPr>
            <a:endParaRPr lang="en-US" dirty="0" smtClean="0"/>
          </a:p>
        </p:txBody>
      </p:sp>
      <p:sp>
        <p:nvSpPr>
          <p:cNvPr id="4" name="Rounded Rectangle 3"/>
          <p:cNvSpPr/>
          <p:nvPr/>
        </p:nvSpPr>
        <p:spPr>
          <a:xfrm>
            <a:off x="3487617" y="502733"/>
            <a:ext cx="2142481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OS Design for NUMA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96536"/>
            <a:ext cx="8229600" cy="4525963"/>
          </a:xfrm>
        </p:spPr>
        <p:txBody>
          <a:bodyPr/>
          <a:lstStyle/>
          <a:p>
            <a:r>
              <a:rPr lang="en-US" sz="2800" dirty="0" smtClean="0"/>
              <a:t>All about local memory hit rates</a:t>
            </a:r>
          </a:p>
          <a:p>
            <a:pPr lvl="1"/>
            <a:r>
              <a:rPr lang="en-US" sz="2400" dirty="0" smtClean="0"/>
              <a:t>Each processor must use local memory almost exclusively</a:t>
            </a:r>
          </a:p>
          <a:p>
            <a:pPr lvl="1"/>
            <a:r>
              <a:rPr lang="en-US" sz="2400" dirty="0" smtClean="0"/>
              <a:t>Every outside reference costs us 3-20x performance</a:t>
            </a:r>
          </a:p>
          <a:p>
            <a:pPr lvl="1"/>
            <a:r>
              <a:rPr lang="en-US" sz="2400" dirty="0" smtClean="0"/>
              <a:t>We need 75-95% hit rate just to break even</a:t>
            </a:r>
          </a:p>
          <a:p>
            <a:r>
              <a:rPr lang="en-US" sz="2800" dirty="0" smtClean="0"/>
              <a:t>How can the OS ensure high hit-rates?</a:t>
            </a:r>
            <a:endParaRPr lang="en-US" sz="2800" dirty="0" smtClean="0"/>
          </a:p>
          <a:p>
            <a:pPr lvl="1"/>
            <a:r>
              <a:rPr lang="en-US" sz="2400" dirty="0" smtClean="0"/>
              <a:t>R</a:t>
            </a:r>
            <a:r>
              <a:rPr lang="en-US" sz="2400" dirty="0" smtClean="0"/>
              <a:t>eplicate </a:t>
            </a:r>
            <a:r>
              <a:rPr lang="en-US" sz="2400" dirty="0" smtClean="0"/>
              <a:t>shared code pages in each </a:t>
            </a:r>
            <a:r>
              <a:rPr lang="en-US" sz="2400" dirty="0" smtClean="0"/>
              <a:t>CPU’s </a:t>
            </a:r>
            <a:r>
              <a:rPr lang="en-US" sz="2400" dirty="0" smtClean="0"/>
              <a:t>memory</a:t>
            </a:r>
          </a:p>
          <a:p>
            <a:pPr lvl="1"/>
            <a:r>
              <a:rPr lang="en-US" sz="2400" dirty="0" smtClean="0"/>
              <a:t>Assign processes to CPUs, allocate all memory there</a:t>
            </a:r>
          </a:p>
          <a:p>
            <a:pPr lvl="1"/>
            <a:r>
              <a:rPr lang="en-US" sz="2400" dirty="0" smtClean="0"/>
              <a:t>Migrate processes to achieve load balancing</a:t>
            </a:r>
          </a:p>
          <a:p>
            <a:pPr lvl="1"/>
            <a:r>
              <a:rPr lang="en-US" sz="2400" dirty="0" smtClean="0"/>
              <a:t>Spread kernel resources among all the CPUs</a:t>
            </a:r>
          </a:p>
          <a:p>
            <a:pPr lvl="1"/>
            <a:r>
              <a:rPr lang="en-US" sz="2400" dirty="0" smtClean="0"/>
              <a:t>Attempt to preferentially allocate local resources</a:t>
            </a:r>
          </a:p>
          <a:p>
            <a:pPr lvl="1"/>
            <a:r>
              <a:rPr lang="en-US" sz="2400" dirty="0" smtClean="0"/>
              <a:t>Migrate resource ownership to CPU that is using it</a:t>
            </a:r>
          </a:p>
          <a:p>
            <a:endParaRPr lang="en-US" sz="2800" dirty="0"/>
          </a:p>
        </p:txBody>
      </p:sp>
      <p:sp>
        <p:nvSpPr>
          <p:cNvPr id="4" name="Cloud Callout 3"/>
          <p:cNvSpPr/>
          <p:nvPr/>
        </p:nvSpPr>
        <p:spPr>
          <a:xfrm>
            <a:off x="3434062" y="1378764"/>
            <a:ext cx="4496677" cy="1847768"/>
          </a:xfrm>
          <a:prstGeom prst="cloudCallout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These all sound complicated and expensive.  How can we tell which ones are worth performing and which aren’t?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Key SMP Scaling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True shared memory is expensive for large numbers of processors</a:t>
            </a:r>
          </a:p>
          <a:p>
            <a:r>
              <a:rPr lang="en-US" dirty="0" smtClean="0"/>
              <a:t>NUMA systems require a high degree of system complexity to perform well</a:t>
            </a:r>
          </a:p>
          <a:p>
            <a:pPr lvl="1"/>
            <a:r>
              <a:rPr lang="en-US" dirty="0" smtClean="0"/>
              <a:t>Otherwise, they’re always accessing remote memory at very high costs</a:t>
            </a:r>
          </a:p>
          <a:p>
            <a:r>
              <a:rPr lang="en-US" dirty="0" smtClean="0"/>
              <a:t>So there is a limit to the technology for both </a:t>
            </a:r>
            <a:r>
              <a:rPr lang="en-US" dirty="0" smtClean="0"/>
              <a:t>approaches</a:t>
            </a:r>
          </a:p>
          <a:p>
            <a:r>
              <a:rPr lang="en-US" dirty="0" smtClean="0"/>
              <a:t>Which explains why SMP is not ubiquitous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Goals of Distributed Computing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66956"/>
            <a:ext cx="8229600" cy="4525963"/>
          </a:xfrm>
        </p:spPr>
        <p:txBody>
          <a:bodyPr/>
          <a:lstStyle/>
          <a:p>
            <a:r>
              <a:rPr lang="en-US" sz="2800" dirty="0" smtClean="0"/>
              <a:t>Better services</a:t>
            </a:r>
          </a:p>
          <a:p>
            <a:pPr lvl="1"/>
            <a:r>
              <a:rPr lang="en-US" sz="2400" dirty="0" smtClean="0"/>
              <a:t>Scalability</a:t>
            </a:r>
          </a:p>
          <a:p>
            <a:pPr lvl="2"/>
            <a:r>
              <a:rPr lang="en-US" sz="2000" dirty="0" smtClean="0"/>
              <a:t>Some applications require more resources than one computer has</a:t>
            </a:r>
          </a:p>
          <a:p>
            <a:pPr lvl="2"/>
            <a:r>
              <a:rPr lang="en-US" sz="2000" dirty="0" smtClean="0"/>
              <a:t>Should be able to grow system capacity to meet growing demand</a:t>
            </a:r>
          </a:p>
          <a:p>
            <a:pPr lvl="1"/>
            <a:r>
              <a:rPr lang="en-US" sz="2400" dirty="0" smtClean="0"/>
              <a:t>Availability</a:t>
            </a:r>
          </a:p>
          <a:p>
            <a:pPr lvl="2"/>
            <a:r>
              <a:rPr lang="en-US" sz="2000" dirty="0" smtClean="0"/>
              <a:t>Disks, computers, and software fail, but services should be 24x7!</a:t>
            </a:r>
          </a:p>
          <a:p>
            <a:pPr lvl="1"/>
            <a:r>
              <a:rPr lang="en-US" sz="2400" dirty="0" smtClean="0"/>
              <a:t>Improved ease of use, with reduced operating expenses</a:t>
            </a:r>
          </a:p>
          <a:p>
            <a:pPr lvl="2"/>
            <a:r>
              <a:rPr lang="en-US" sz="2000" dirty="0" smtClean="0"/>
              <a:t>Ensuring correct configuration of all services on all systems</a:t>
            </a:r>
          </a:p>
          <a:p>
            <a:r>
              <a:rPr lang="en-US" sz="2800" dirty="0" smtClean="0"/>
              <a:t>New services</a:t>
            </a:r>
          </a:p>
          <a:p>
            <a:pPr lvl="1"/>
            <a:r>
              <a:rPr lang="en-US" sz="2400" dirty="0" smtClean="0"/>
              <a:t>Applications that span</a:t>
            </a:r>
            <a:r>
              <a:rPr lang="en-US" sz="2400" dirty="0" smtClean="0"/>
              <a:t> multiple </a:t>
            </a:r>
            <a:r>
              <a:rPr lang="en-US" sz="2400" dirty="0" smtClean="0"/>
              <a:t>system boundaries</a:t>
            </a:r>
          </a:p>
          <a:p>
            <a:pPr lvl="1"/>
            <a:r>
              <a:rPr lang="en-US" sz="2400" dirty="0" smtClean="0"/>
              <a:t>Global resource domains, services decoupled from systems</a:t>
            </a:r>
          </a:p>
          <a:p>
            <a:pPr lvl="1"/>
            <a:r>
              <a:rPr lang="en-US" sz="2400" dirty="0" smtClean="0"/>
              <a:t>Complete location transparency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53324" y="502733"/>
            <a:ext cx="7618012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Important Characteristics of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Performance</a:t>
            </a:r>
          </a:p>
          <a:p>
            <a:pPr lvl="1"/>
            <a:r>
              <a:rPr lang="en-US" sz="2400" dirty="0" smtClean="0"/>
              <a:t>Overhead, scalability, availability</a:t>
            </a:r>
          </a:p>
          <a:p>
            <a:r>
              <a:rPr lang="en-US" sz="2800" dirty="0" smtClean="0"/>
              <a:t>Functionality</a:t>
            </a:r>
          </a:p>
          <a:p>
            <a:pPr lvl="1"/>
            <a:r>
              <a:rPr lang="en-US" sz="2400" dirty="0" smtClean="0"/>
              <a:t>Adequacy and abstraction for target applications</a:t>
            </a:r>
          </a:p>
          <a:p>
            <a:r>
              <a:rPr lang="en-US" sz="2800" dirty="0" smtClean="0"/>
              <a:t>Transparency</a:t>
            </a:r>
          </a:p>
          <a:p>
            <a:pPr lvl="1"/>
            <a:r>
              <a:rPr lang="en-US" sz="2400" dirty="0" smtClean="0"/>
              <a:t>Compatibility with previous platforms</a:t>
            </a:r>
          </a:p>
          <a:p>
            <a:pPr lvl="1"/>
            <a:r>
              <a:rPr lang="en-US" sz="2400" dirty="0" smtClean="0"/>
              <a:t>Scope and degree of location independence</a:t>
            </a:r>
          </a:p>
          <a:p>
            <a:r>
              <a:rPr lang="en-US" sz="2800" dirty="0" smtClean="0"/>
              <a:t>Degree of</a:t>
            </a:r>
            <a:r>
              <a:rPr lang="en-US" sz="2800" dirty="0" smtClean="0"/>
              <a:t> coupling</a:t>
            </a:r>
            <a:endParaRPr lang="en-US" sz="2800" dirty="0" smtClean="0"/>
          </a:p>
          <a:p>
            <a:pPr lvl="1"/>
            <a:r>
              <a:rPr lang="en-US" sz="2400" dirty="0" smtClean="0"/>
              <a:t>How many things do distinct systems agree on?</a:t>
            </a:r>
          </a:p>
          <a:p>
            <a:pPr lvl="1"/>
            <a:r>
              <a:rPr lang="en-US" sz="2400" dirty="0" smtClean="0"/>
              <a:t>How is that agreement achieved?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Loosely and Tightly Coupled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2452"/>
            <a:ext cx="8229600" cy="4525963"/>
          </a:xfrm>
        </p:spPr>
        <p:txBody>
          <a:bodyPr/>
          <a:lstStyle/>
          <a:p>
            <a:r>
              <a:rPr lang="en-US" sz="2800" dirty="0" smtClean="0"/>
              <a:t>Tightly coupled systems</a:t>
            </a:r>
          </a:p>
          <a:p>
            <a:pPr lvl="1"/>
            <a:r>
              <a:rPr lang="en-US" sz="2400" dirty="0" smtClean="0"/>
              <a:t>Share a global pool of resources</a:t>
            </a:r>
          </a:p>
          <a:p>
            <a:pPr lvl="1"/>
            <a:r>
              <a:rPr lang="en-US" sz="2400" dirty="0" smtClean="0"/>
              <a:t>Agree on their state, coordinate their actions</a:t>
            </a:r>
          </a:p>
          <a:p>
            <a:r>
              <a:rPr lang="en-US" sz="2800" dirty="0" smtClean="0"/>
              <a:t>Loosely coupled systems</a:t>
            </a:r>
          </a:p>
          <a:p>
            <a:pPr lvl="1"/>
            <a:r>
              <a:rPr lang="en-US" sz="2400" dirty="0" smtClean="0"/>
              <a:t>Have independent resources</a:t>
            </a:r>
          </a:p>
          <a:p>
            <a:pPr lvl="1"/>
            <a:r>
              <a:rPr lang="en-US" sz="2400" dirty="0" smtClean="0"/>
              <a:t>Only coordinate actions in special circumstances</a:t>
            </a:r>
          </a:p>
          <a:p>
            <a:r>
              <a:rPr lang="en-US" sz="2800" dirty="0" smtClean="0"/>
              <a:t>Degree of coupling</a:t>
            </a:r>
          </a:p>
          <a:p>
            <a:pPr lvl="1"/>
            <a:r>
              <a:rPr lang="en-US" sz="2400" dirty="0" smtClean="0"/>
              <a:t>Tight coupling: global coherent view, seamless fail-</a:t>
            </a:r>
            <a:r>
              <a:rPr lang="en-US" sz="2400" dirty="0" smtClean="0"/>
              <a:t>over</a:t>
            </a:r>
            <a:endParaRPr lang="en-US" sz="2400" dirty="0" smtClean="0"/>
          </a:p>
          <a:p>
            <a:pPr lvl="2"/>
            <a:r>
              <a:rPr lang="en-US" sz="2000" dirty="0" smtClean="0"/>
              <a:t>B</a:t>
            </a:r>
            <a:r>
              <a:rPr lang="en-US" sz="2000" dirty="0" smtClean="0"/>
              <a:t>ut </a:t>
            </a:r>
            <a:r>
              <a:rPr lang="en-US" sz="2000" dirty="0" smtClean="0"/>
              <a:t>very difficult to do </a:t>
            </a:r>
            <a:r>
              <a:rPr lang="en-US" sz="2000" dirty="0" smtClean="0"/>
              <a:t>right</a:t>
            </a:r>
          </a:p>
          <a:p>
            <a:pPr lvl="1"/>
            <a:r>
              <a:rPr lang="en-US" sz="2400" dirty="0" smtClean="0"/>
              <a:t>Loose coupling: simple and highly </a:t>
            </a:r>
            <a:r>
              <a:rPr lang="en-US" sz="2400" dirty="0" smtClean="0"/>
              <a:t>scalable</a:t>
            </a:r>
          </a:p>
          <a:p>
            <a:pPr lvl="2"/>
            <a:r>
              <a:rPr lang="en-US" sz="2000" dirty="0" smtClean="0"/>
              <a:t>But a less pleasant system model</a:t>
            </a:r>
            <a:endParaRPr lang="en-US" sz="2000" dirty="0" smtClean="0"/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Globally Coherent Views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8502"/>
            <a:ext cx="8229600" cy="4525963"/>
          </a:xfrm>
        </p:spPr>
        <p:txBody>
          <a:bodyPr/>
          <a:lstStyle/>
          <a:p>
            <a:r>
              <a:rPr lang="en-US" dirty="0" smtClean="0"/>
              <a:t>Everyone sees the same thing</a:t>
            </a:r>
          </a:p>
          <a:p>
            <a:r>
              <a:rPr lang="en-US" dirty="0" smtClean="0"/>
              <a:t>Usually the case on single machines</a:t>
            </a:r>
          </a:p>
          <a:p>
            <a:r>
              <a:rPr lang="en-US" dirty="0" smtClean="0"/>
              <a:t>Harder to achieve in distributed systems</a:t>
            </a:r>
          </a:p>
          <a:p>
            <a:r>
              <a:rPr lang="en-US" dirty="0" smtClean="0"/>
              <a:t>How to achieve it?</a:t>
            </a:r>
          </a:p>
          <a:p>
            <a:pPr lvl="1"/>
            <a:r>
              <a:rPr lang="en-US" dirty="0" smtClean="0"/>
              <a:t>Have only one copy of things that need single view</a:t>
            </a:r>
          </a:p>
          <a:p>
            <a:pPr lvl="2"/>
            <a:r>
              <a:rPr lang="en-US" dirty="0" smtClean="0"/>
              <a:t>Limits the benefits of the distributed system</a:t>
            </a:r>
          </a:p>
          <a:p>
            <a:pPr lvl="2"/>
            <a:r>
              <a:rPr lang="en-US" dirty="0" smtClean="0"/>
              <a:t>And exaggerates some of their costs</a:t>
            </a:r>
          </a:p>
          <a:p>
            <a:pPr lvl="1"/>
            <a:r>
              <a:rPr lang="en-US" dirty="0" smtClean="0"/>
              <a:t>Ensure multiple copies are consistent</a:t>
            </a:r>
          </a:p>
          <a:p>
            <a:pPr lvl="2"/>
            <a:r>
              <a:rPr lang="en-US" dirty="0" smtClean="0"/>
              <a:t>Requiring complex and expensive consensus protocols</a:t>
            </a:r>
          </a:p>
          <a:p>
            <a:r>
              <a:rPr lang="en-US" dirty="0" smtClean="0"/>
              <a:t>Not much of a choice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Classes of Distributed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Symmetric Multi-Processors (SMP)</a:t>
            </a:r>
          </a:p>
          <a:p>
            <a:pPr lvl="1"/>
            <a:r>
              <a:rPr lang="en-GB" sz="2400" dirty="0" smtClean="0"/>
              <a:t>Multiple CPUs, sharing memory and I/O devices</a:t>
            </a:r>
          </a:p>
          <a:p>
            <a:r>
              <a:rPr lang="en-GB" sz="2800" dirty="0" smtClean="0"/>
              <a:t>Single-System Image (SSI) &amp; Cluster Computing</a:t>
            </a:r>
          </a:p>
          <a:p>
            <a:pPr lvl="1"/>
            <a:r>
              <a:rPr lang="en-GB" sz="2400" dirty="0" smtClean="0"/>
              <a:t>A group of computers, acting like a single computer</a:t>
            </a:r>
          </a:p>
          <a:p>
            <a:r>
              <a:rPr lang="en-GB" sz="2800" dirty="0" smtClean="0"/>
              <a:t>Loosely coupled, horizontally scalable systems</a:t>
            </a:r>
          </a:p>
          <a:p>
            <a:pPr lvl="1"/>
            <a:r>
              <a:rPr lang="en-GB" sz="2400" dirty="0" smtClean="0"/>
              <a:t>Coordinated, but relatively independent systems</a:t>
            </a:r>
          </a:p>
          <a:p>
            <a:pPr lvl="1"/>
            <a:r>
              <a:rPr lang="en-GB" sz="2400" dirty="0" smtClean="0"/>
              <a:t>Cloud computing is the most widely used version</a:t>
            </a:r>
          </a:p>
          <a:p>
            <a:r>
              <a:rPr lang="en-GB" sz="2800" dirty="0" smtClean="0"/>
              <a:t>Application level distributed computing</a:t>
            </a:r>
          </a:p>
          <a:p>
            <a:pPr lvl="1"/>
            <a:r>
              <a:rPr lang="en-GB" sz="2400" dirty="0" smtClean="0"/>
              <a:t>Application level protocols</a:t>
            </a:r>
          </a:p>
          <a:p>
            <a:pPr lvl="1"/>
            <a:r>
              <a:rPr lang="en-GB" sz="2400" dirty="0" smtClean="0"/>
              <a:t>Distributed middle-ware platforms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Symmetric Multiprocessors (SMP)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What are they and what are their goals? </a:t>
            </a:r>
          </a:p>
          <a:p>
            <a:r>
              <a:rPr lang="en-GB" dirty="0" smtClean="0"/>
              <a:t>SMP price/performance</a:t>
            </a:r>
          </a:p>
          <a:p>
            <a:r>
              <a:rPr lang="en-GB" dirty="0" smtClean="0"/>
              <a:t>OS design for SMP systems</a:t>
            </a:r>
          </a:p>
          <a:p>
            <a:r>
              <a:rPr lang="en-GB" dirty="0" smtClean="0"/>
              <a:t>SMP parallelism</a:t>
            </a:r>
          </a:p>
          <a:p>
            <a:pPr lvl="1"/>
            <a:r>
              <a:rPr lang="en-GB" dirty="0" smtClean="0"/>
              <a:t>The memory bandwidth problem</a:t>
            </a:r>
          </a:p>
          <a:p>
            <a:r>
              <a:rPr lang="en-GB" dirty="0" smtClean="0"/>
              <a:t>Non-Uniform Memory Architectures (NUMA)</a:t>
            </a:r>
          </a:p>
          <a:p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584857" y="502733"/>
            <a:ext cx="7916066" cy="740869"/>
          </a:xfrm>
          <a:prstGeom prst="roundRect">
            <a:avLst/>
          </a:prstGeom>
          <a:noFill/>
          <a:ln>
            <a:solidFill>
              <a:srgbClr val="0D0D0D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SMP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1460"/>
            <a:ext cx="8229600" cy="4525963"/>
          </a:xfrm>
        </p:spPr>
        <p:txBody>
          <a:bodyPr/>
          <a:lstStyle/>
          <a:p>
            <a:r>
              <a:rPr lang="en-US" sz="2800" dirty="0" smtClean="0"/>
              <a:t>Computers composed of multiple identical compute engines</a:t>
            </a:r>
          </a:p>
          <a:p>
            <a:pPr lvl="1"/>
            <a:r>
              <a:rPr lang="en-US" sz="2400" dirty="0" smtClean="0"/>
              <a:t>Each computer in SMP system usually called a node</a:t>
            </a:r>
          </a:p>
          <a:p>
            <a:r>
              <a:rPr lang="en-US" sz="2800" dirty="0" smtClean="0"/>
              <a:t>Sharing memories and devices</a:t>
            </a:r>
          </a:p>
          <a:p>
            <a:r>
              <a:rPr lang="en-US" sz="2800" dirty="0" smtClean="0"/>
              <a:t>Could run same or different code on all nodes</a:t>
            </a:r>
          </a:p>
          <a:p>
            <a:pPr lvl="1"/>
            <a:r>
              <a:rPr lang="en-US" sz="2400" dirty="0" smtClean="0"/>
              <a:t>Each node runs at its own pace</a:t>
            </a:r>
          </a:p>
          <a:p>
            <a:pPr lvl="1"/>
            <a:r>
              <a:rPr lang="en-US" sz="2400" dirty="0" smtClean="0"/>
              <a:t>Though resource contention can cause nodes to block</a:t>
            </a:r>
          </a:p>
          <a:p>
            <a:r>
              <a:rPr lang="en-US" dirty="0" smtClean="0"/>
              <a:t>Examples:</a:t>
            </a:r>
          </a:p>
          <a:p>
            <a:pPr lvl="1"/>
            <a:r>
              <a:rPr lang="en-US" dirty="0" smtClean="0"/>
              <a:t>BBN Butterfly parallel processor</a:t>
            </a:r>
          </a:p>
          <a:p>
            <a:pPr lvl="1"/>
            <a:r>
              <a:rPr lang="en-US" dirty="0" smtClean="0"/>
              <a:t>More recently, multi-way Intel servers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92356</TotalTime>
  <Words>1362</Words>
  <Application>Microsoft Macintosh PowerPoint</Application>
  <PresentationFormat>On-screen Show (4:3)</PresentationFormat>
  <Paragraphs>235</Paragraphs>
  <Slides>21</Slides>
  <Notes>1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Default Theme</vt:lpstr>
      <vt:lpstr>Distributed Computing CS 111 On-Line MS Program Operating Systems  Peter Reiher </vt:lpstr>
      <vt:lpstr>Outline</vt:lpstr>
      <vt:lpstr>Goals of Distributed Computing</vt:lpstr>
      <vt:lpstr>Important Characteristics of Distributed Systems</vt:lpstr>
      <vt:lpstr>Loosely and Tightly Coupled Systems</vt:lpstr>
      <vt:lpstr>Globally Coherent Views</vt:lpstr>
      <vt:lpstr>Major Classes of Distributed Systems</vt:lpstr>
      <vt:lpstr>Symmetric Multiprocessors (SMP)</vt:lpstr>
      <vt:lpstr>SMP Systems</vt:lpstr>
      <vt:lpstr>SMP Goals</vt:lpstr>
      <vt:lpstr>A Typical SMP Architecture</vt:lpstr>
      <vt:lpstr>The SMP Price/Performance Argument</vt:lpstr>
      <vt:lpstr>SMP Operating Systems</vt:lpstr>
      <vt:lpstr>Handling Kernel Synchronization</vt:lpstr>
      <vt:lpstr>SMP Parallelism</vt:lpstr>
      <vt:lpstr>The Challenge of SMP Performance</vt:lpstr>
      <vt:lpstr>Managing Memory Contention</vt:lpstr>
      <vt:lpstr>NUMA</vt:lpstr>
      <vt:lpstr>A Sample NUMA SMP Architecture</vt:lpstr>
      <vt:lpstr>OS Design for NUMA Systems</vt:lpstr>
      <vt:lpstr>The Key SMP Scaling Problem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126</cp:revision>
  <dcterms:created xsi:type="dcterms:W3CDTF">2013-05-20T20:06:41Z</dcterms:created>
  <dcterms:modified xsi:type="dcterms:W3CDTF">2013-05-21T19:46:42Z</dcterms:modified>
</cp:coreProperties>
</file>