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29" r:id="rId2"/>
    <p:sldId id="330" r:id="rId3"/>
    <p:sldId id="331" r:id="rId4"/>
    <p:sldId id="332" r:id="rId5"/>
    <p:sldId id="333" r:id="rId6"/>
    <p:sldId id="334" r:id="rId7"/>
    <p:sldId id="336" r:id="rId8"/>
    <p:sldId id="335" r:id="rId9"/>
    <p:sldId id="337" r:id="rId10"/>
    <p:sldId id="338" r:id="rId11"/>
    <p:sldId id="339" r:id="rId12"/>
    <p:sldId id="340" r:id="rId13"/>
    <p:sldId id="341" r:id="rId14"/>
    <p:sldId id="342" r:id="rId15"/>
    <p:sldId id="343" r:id="rId16"/>
    <p:sldId id="344" r:id="rId17"/>
    <p:sldId id="354" r:id="rId18"/>
    <p:sldId id="345" r:id="rId19"/>
    <p:sldId id="346" r:id="rId20"/>
    <p:sldId id="348" r:id="rId21"/>
    <p:sldId id="349" r:id="rId22"/>
    <p:sldId id="350" r:id="rId23"/>
    <p:sldId id="351" r:id="rId24"/>
    <p:sldId id="352" r:id="rId25"/>
    <p:sldId id="353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7" d="100"/>
          <a:sy n="97" d="100"/>
        </p:scale>
        <p:origin x="-9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5/14/13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5/13/13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5/13/13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16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Access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824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Goal: complete transparency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Normal file system calls work on remote files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Support file sharing by multiple clients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High performance, availability, reliability, scalability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Typical Architecture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Uses plug-in file system architecture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Client-side file system is merely a local proxy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Translates file operations into network requests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Server-side daemon receives/process requests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Translates them into real file system operations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78480" y="502733"/>
            <a:ext cx="703933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Authorization and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Authorization is determined if someone is allowed to do something</a:t>
            </a:r>
          </a:p>
          <a:p>
            <a:r>
              <a:rPr lang="en-US" dirty="0" smtClean="0"/>
              <a:t>Authentication is determining who someone is</a:t>
            </a:r>
          </a:p>
          <a:p>
            <a:r>
              <a:rPr lang="en-US" dirty="0" smtClean="0"/>
              <a:t>Both are required for good file system security</a:t>
            </a:r>
          </a:p>
          <a:p>
            <a:pPr lvl="1"/>
            <a:r>
              <a:rPr lang="en-US" dirty="0" smtClean="0"/>
              <a:t>Be sure who someone is first</a:t>
            </a:r>
          </a:p>
          <a:p>
            <a:pPr lvl="1"/>
            <a:r>
              <a:rPr lang="en-US" dirty="0" smtClean="0"/>
              <a:t>Then see if that entity can do what he asked for</a:t>
            </a:r>
          </a:p>
          <a:p>
            <a:r>
              <a:rPr lang="en-US" dirty="0" smtClean="0"/>
              <a:t>Both are more challenging when file system spans multiple machines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5671" y="536856"/>
            <a:ext cx="7733290" cy="707078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in Authentication/Authorization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sz="2800" dirty="0" smtClean="0"/>
              <a:t>How does remote server know requestor identity?</a:t>
            </a:r>
          </a:p>
          <a:p>
            <a:pPr lvl="1"/>
            <a:r>
              <a:rPr lang="en-GB" sz="2400" dirty="0" smtClean="0"/>
              <a:t>User isn’t logged into his machine</a:t>
            </a:r>
          </a:p>
          <a:p>
            <a:r>
              <a:rPr lang="en-GB" sz="2800" dirty="0" smtClean="0"/>
              <a:t>Where should we enforce access control rules?</a:t>
            </a:r>
          </a:p>
          <a:p>
            <a:pPr lvl="1"/>
            <a:r>
              <a:rPr lang="en-GB" sz="2400" dirty="0" smtClean="0"/>
              <a:t>On the requesting client side?</a:t>
            </a:r>
          </a:p>
          <a:p>
            <a:pPr lvl="2"/>
            <a:r>
              <a:rPr lang="en-GB" sz="2000" dirty="0" smtClean="0"/>
              <a:t>That’s who really knows who the client is</a:t>
            </a:r>
          </a:p>
          <a:p>
            <a:pPr lvl="1"/>
            <a:r>
              <a:rPr lang="en-GB" sz="2400" dirty="0" smtClean="0"/>
              <a:t>On the responding server side?</a:t>
            </a:r>
          </a:p>
          <a:p>
            <a:pPr lvl="2"/>
            <a:r>
              <a:rPr lang="en-GB" sz="2000" dirty="0" smtClean="0"/>
              <a:t>That’s who has responsibility to protect the data</a:t>
            </a:r>
          </a:p>
          <a:p>
            <a:pPr lvl="1"/>
            <a:r>
              <a:rPr lang="en-GB" sz="2400" dirty="0" smtClean="0"/>
              <a:t>On both?</a:t>
            </a:r>
            <a:endParaRPr lang="en-GB" dirty="0" smtClean="0"/>
          </a:p>
          <a:p>
            <a:r>
              <a:rPr lang="en-GB" sz="2800" dirty="0" smtClean="0"/>
              <a:t>Name space issues</a:t>
            </a:r>
          </a:p>
          <a:p>
            <a:pPr lvl="1"/>
            <a:r>
              <a:rPr lang="en-GB" sz="2400" dirty="0" smtClean="0"/>
              <a:t>Do the client and server agree on who’s who?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These </a:t>
            </a:r>
            <a:br>
              <a:rPr lang="en-US" dirty="0" smtClean="0"/>
            </a:br>
            <a:r>
              <a:rPr lang="en-US" dirty="0" smtClean="0"/>
              <a:t>Security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User-session protocols (e.g., CIFS)</a:t>
            </a:r>
          </a:p>
          <a:p>
            <a:pPr lvl="1"/>
            <a:r>
              <a:rPr lang="en-GB" dirty="0" smtClean="0"/>
              <a:t>RFS session establishment includes authentication</a:t>
            </a:r>
          </a:p>
          <a:p>
            <a:pPr lvl="2"/>
            <a:r>
              <a:rPr lang="en-GB" dirty="0" smtClean="0"/>
              <a:t>So server authenticates requesting client</a:t>
            </a:r>
          </a:p>
          <a:p>
            <a:pPr lvl="1"/>
            <a:r>
              <a:rPr lang="en-GB" dirty="0" smtClean="0"/>
              <a:t>Server performs all authorization checks</a:t>
            </a:r>
          </a:p>
          <a:p>
            <a:r>
              <a:rPr lang="en-GB" dirty="0" smtClean="0"/>
              <a:t>Peer-to-peer protocols (e.g., NFS)</a:t>
            </a:r>
          </a:p>
          <a:p>
            <a:pPr lvl="1"/>
            <a:r>
              <a:rPr lang="en-GB" dirty="0" smtClean="0"/>
              <a:t>Server trusts client to enforce authorization control</a:t>
            </a:r>
          </a:p>
          <a:p>
            <a:pPr lvl="1"/>
            <a:r>
              <a:rPr lang="en-GB" dirty="0" smtClean="0"/>
              <a:t>And to authenticate the user</a:t>
            </a:r>
          </a:p>
          <a:p>
            <a:r>
              <a:rPr lang="en-GB" dirty="0" smtClean="0"/>
              <a:t>Third party authentication (e.g</a:t>
            </a:r>
            <a:r>
              <a:rPr lang="en-GB" dirty="0" smtClean="0"/>
              <a:t>., </a:t>
            </a:r>
            <a:r>
              <a:rPr lang="en-GB" dirty="0" smtClean="0"/>
              <a:t>Kerberos)</a:t>
            </a:r>
          </a:p>
          <a:p>
            <a:pPr lvl="1"/>
            <a:r>
              <a:rPr lang="en-GB" dirty="0" smtClean="0"/>
              <a:t>Server checks authorization based on credentials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of the remote file system now dependent on many more factors</a:t>
            </a:r>
          </a:p>
          <a:p>
            <a:pPr lvl="1"/>
            <a:r>
              <a:rPr lang="en-US" dirty="0" smtClean="0"/>
              <a:t>Not just the local CPU, bus, memory, and disk</a:t>
            </a:r>
          </a:p>
          <a:p>
            <a:r>
              <a:rPr lang="en-US" dirty="0" smtClean="0"/>
              <a:t>Also on the same hardware on the server that stores the files</a:t>
            </a:r>
          </a:p>
          <a:p>
            <a:pPr lvl="1"/>
            <a:r>
              <a:rPr lang="en-US" dirty="0" smtClean="0"/>
              <a:t>Which often is servicing many clients</a:t>
            </a:r>
          </a:p>
          <a:p>
            <a:r>
              <a:rPr lang="en-US" dirty="0" smtClean="0"/>
              <a:t>And on the network in between</a:t>
            </a:r>
          </a:p>
          <a:p>
            <a:pPr lvl="1"/>
            <a:r>
              <a:rPr lang="en-US" dirty="0" smtClean="0"/>
              <a:t>Which can have wide or narrow bandwidth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073556" y="536856"/>
            <a:ext cx="4996800" cy="707078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Performance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6662"/>
            <a:ext cx="8229600" cy="4525963"/>
          </a:xfrm>
        </p:spPr>
        <p:txBody>
          <a:bodyPr/>
          <a:lstStyle/>
          <a:p>
            <a:r>
              <a:rPr lang="en-GB" dirty="0" smtClean="0"/>
              <a:t>Appropriate transport and session protocols</a:t>
            </a:r>
          </a:p>
          <a:p>
            <a:pPr lvl="1"/>
            <a:r>
              <a:rPr lang="en-GB" dirty="0" smtClean="0"/>
              <a:t>Minimize messages, maximize throughput</a:t>
            </a:r>
          </a:p>
          <a:p>
            <a:r>
              <a:rPr lang="en-GB" dirty="0" smtClean="0"/>
              <a:t>Partition the work</a:t>
            </a:r>
          </a:p>
          <a:p>
            <a:pPr lvl="1"/>
            <a:r>
              <a:rPr lang="en-GB" dirty="0" smtClean="0"/>
              <a:t>Minimize number of remote requests</a:t>
            </a:r>
          </a:p>
          <a:p>
            <a:pPr lvl="1"/>
            <a:r>
              <a:rPr lang="en-GB" dirty="0" smtClean="0"/>
              <a:t>Spread load over more processors and disks</a:t>
            </a:r>
          </a:p>
          <a:p>
            <a:r>
              <a:rPr lang="en-GB" dirty="0" smtClean="0"/>
              <a:t>Client-side pre-fetching and caching</a:t>
            </a:r>
          </a:p>
          <a:p>
            <a:pPr lvl="1"/>
            <a:r>
              <a:rPr lang="en-GB" dirty="0" smtClean="0"/>
              <a:t>Fetching whole file at a once is more efficient</a:t>
            </a:r>
          </a:p>
          <a:p>
            <a:pPr lvl="1"/>
            <a:r>
              <a:rPr lang="en-GB" dirty="0" smtClean="0"/>
              <a:t>Block caching for read-ahead and deferred writes</a:t>
            </a:r>
          </a:p>
          <a:p>
            <a:pPr lvl="1"/>
            <a:r>
              <a:rPr lang="en-GB" dirty="0" smtClean="0"/>
              <a:t>Reduces disk I/O and network I/O (vs. server cache)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Protocol-Related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Minimize messages</a:t>
            </a:r>
          </a:p>
          <a:p>
            <a:pPr lvl="1"/>
            <a:r>
              <a:rPr lang="en-US" dirty="0" smtClean="0"/>
              <a:t>Allow any key operation to be performed with a single request and a single response</a:t>
            </a:r>
          </a:p>
          <a:p>
            <a:pPr lvl="1"/>
            <a:r>
              <a:rPr lang="en-US" dirty="0" smtClean="0"/>
              <a:t>Combine short messages and responses into a single packet </a:t>
            </a:r>
          </a:p>
          <a:p>
            <a:r>
              <a:rPr lang="en-US" dirty="0" smtClean="0"/>
              <a:t>Maximize throughput</a:t>
            </a:r>
          </a:p>
          <a:p>
            <a:pPr lvl="1"/>
            <a:r>
              <a:rPr lang="en-US" dirty="0" smtClean="0"/>
              <a:t>Design for large data transfers per message</a:t>
            </a:r>
          </a:p>
          <a:p>
            <a:pPr lvl="1"/>
            <a:r>
              <a:rPr lang="en-US" dirty="0" smtClean="0"/>
              <a:t>Use minimal flow control between client and server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 the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197146" y="1710595"/>
            <a:ext cx="2495763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dirty="0">
                <a:latin typeface="Times New Roman"/>
                <a:cs typeface="Times New Roman"/>
              </a:rPr>
              <a:t>O</a:t>
            </a:r>
            <a:r>
              <a:rPr lang="en-GB" dirty="0" smtClean="0">
                <a:solidFill>
                  <a:schemeClr val="tx1"/>
                </a:solidFill>
                <a:latin typeface="Times New Roman"/>
                <a:cs typeface="Times New Roman"/>
              </a:rPr>
              <a:t>pen </a:t>
            </a:r>
            <a:r>
              <a:rPr lang="en-GB" dirty="0">
                <a:solidFill>
                  <a:schemeClr val="tx1"/>
                </a:solidFill>
                <a:latin typeface="Times New Roman"/>
                <a:cs typeface="Times New Roman"/>
              </a:rPr>
              <a:t>file instances, offsets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112077" y="5887307"/>
            <a:ext cx="1262478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dirty="0" smtClean="0">
                <a:latin typeface="Times New Roman"/>
                <a:cs typeface="Times New Roman"/>
              </a:rPr>
              <a:t>D</a:t>
            </a:r>
            <a:r>
              <a:rPr lang="en-GB" dirty="0" smtClean="0">
                <a:solidFill>
                  <a:schemeClr val="tx1"/>
                </a:solidFill>
                <a:latin typeface="Times New Roman"/>
                <a:cs typeface="Times New Roman"/>
              </a:rPr>
              <a:t>evice </a:t>
            </a:r>
            <a:r>
              <a:rPr lang="en-GB" dirty="0">
                <a:solidFill>
                  <a:schemeClr val="tx1"/>
                </a:solidFill>
                <a:latin typeface="Times New Roman"/>
                <a:cs typeface="Times New Roman"/>
              </a:rPr>
              <a:t>driver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58275" y="5455507"/>
            <a:ext cx="2839194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dirty="0">
                <a:latin typeface="Times New Roman"/>
                <a:cs typeface="Times New Roman"/>
              </a:rPr>
              <a:t>D</a:t>
            </a:r>
            <a:r>
              <a:rPr lang="en-GB" dirty="0" smtClean="0">
                <a:solidFill>
                  <a:schemeClr val="tx1"/>
                </a:solidFill>
                <a:latin typeface="Times New Roman"/>
                <a:cs typeface="Times New Roman"/>
              </a:rPr>
              <a:t>evice </a:t>
            </a:r>
            <a:r>
              <a:rPr lang="en-GB" dirty="0">
                <a:solidFill>
                  <a:schemeClr val="tx1"/>
                </a:solidFill>
                <a:latin typeface="Times New Roman"/>
                <a:cs typeface="Times New Roman"/>
              </a:rPr>
              <a:t>driver integration layer 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27506" y="3727148"/>
            <a:ext cx="1326836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dirty="0">
                <a:latin typeface="Times New Roman"/>
                <a:cs typeface="Times New Roman"/>
              </a:rPr>
              <a:t>B</a:t>
            </a:r>
            <a:r>
              <a:rPr lang="en-GB" dirty="0" smtClean="0">
                <a:solidFill>
                  <a:schemeClr val="tx1"/>
                </a:solidFill>
                <a:latin typeface="Times New Roman"/>
                <a:cs typeface="Times New Roman"/>
              </a:rPr>
              <a:t>lock </a:t>
            </a:r>
            <a:r>
              <a:rPr lang="en-GB" dirty="0">
                <a:solidFill>
                  <a:schemeClr val="tx1"/>
                </a:solidFill>
                <a:latin typeface="Times New Roman"/>
                <a:cs typeface="Times New Roman"/>
              </a:rPr>
              <a:t>caching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125708" y="2286857"/>
            <a:ext cx="2634397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dirty="0" smtClean="0">
                <a:latin typeface="Times New Roman"/>
                <a:cs typeface="Times New Roman"/>
              </a:rPr>
              <a:t>D</a:t>
            </a:r>
            <a:r>
              <a:rPr lang="en-GB" dirty="0" smtClean="0">
                <a:solidFill>
                  <a:schemeClr val="tx1"/>
                </a:solidFill>
                <a:latin typeface="Times New Roman"/>
                <a:cs typeface="Times New Roman"/>
              </a:rPr>
              <a:t>ata </a:t>
            </a:r>
            <a:r>
              <a:rPr lang="en-GB" dirty="0">
                <a:solidFill>
                  <a:schemeClr val="tx1"/>
                </a:solidFill>
                <a:latin typeface="Times New Roman"/>
                <a:cs typeface="Times New Roman"/>
              </a:rPr>
              <a:t>packing and unpacking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71683" y="4614132"/>
            <a:ext cx="3205280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dirty="0">
                <a:latin typeface="Times New Roman"/>
                <a:cs typeface="Times New Roman"/>
              </a:rPr>
              <a:t>L</a:t>
            </a:r>
            <a:r>
              <a:rPr lang="en-GB" dirty="0" smtClean="0">
                <a:solidFill>
                  <a:schemeClr val="tx1"/>
                </a:solidFill>
                <a:latin typeface="Times New Roman"/>
                <a:cs typeface="Times New Roman"/>
              </a:rPr>
              <a:t>ogical </a:t>
            </a:r>
            <a:r>
              <a:rPr lang="en-GB" dirty="0">
                <a:solidFill>
                  <a:schemeClr val="tx1"/>
                </a:solidFill>
                <a:latin typeface="Times New Roman"/>
                <a:cs typeface="Times New Roman"/>
              </a:rPr>
              <a:t>to physical block mapping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18328" y="3360818"/>
            <a:ext cx="1826597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GB" dirty="0">
                <a:latin typeface="Times New Roman"/>
                <a:cs typeface="Times New Roman"/>
              </a:rPr>
              <a:t>D</a:t>
            </a:r>
            <a:r>
              <a:rPr lang="en-GB" dirty="0" smtClean="0">
                <a:solidFill>
                  <a:schemeClr val="tx1"/>
                </a:solidFill>
                <a:latin typeface="Times New Roman"/>
                <a:cs typeface="Times New Roman"/>
              </a:rPr>
              <a:t>irectory </a:t>
            </a:r>
            <a:r>
              <a:rPr lang="en-GB" dirty="0">
                <a:solidFill>
                  <a:schemeClr val="tx1"/>
                </a:solidFill>
                <a:latin typeface="Times New Roman"/>
                <a:cs typeface="Times New Roman"/>
              </a:rPr>
              <a:t>searching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603421" y="4496657"/>
            <a:ext cx="7283450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603421" y="2877407"/>
            <a:ext cx="7283450" cy="1588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7308578" y="5382482"/>
            <a:ext cx="1053398" cy="51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b="1" dirty="0">
                <a:latin typeface="Times New Roman"/>
                <a:cs typeface="Times New Roman"/>
              </a:rPr>
              <a:t>C</a:t>
            </a:r>
            <a:r>
              <a:rPr lang="en-GB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learly </a:t>
            </a:r>
            <a:r>
              <a:rPr lang="en-GB" b="1" dirty="0">
                <a:solidFill>
                  <a:schemeClr val="tx1"/>
                </a:solidFill>
                <a:latin typeface="Times New Roman"/>
                <a:cs typeface="Times New Roman"/>
              </a:rPr>
              <a:t>on</a:t>
            </a:r>
          </a:p>
          <a:p>
            <a:pPr algn="ctr"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b="1" dirty="0">
                <a:solidFill>
                  <a:schemeClr val="tx1"/>
                </a:solidFill>
                <a:latin typeface="Times New Roman"/>
                <a:cs typeface="Times New Roman"/>
              </a:rPr>
              <a:t>server side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7188204" y="1639157"/>
            <a:ext cx="1032209" cy="51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b="1" dirty="0">
                <a:latin typeface="Times New Roman"/>
                <a:cs typeface="Times New Roman"/>
              </a:rPr>
              <a:t>C</a:t>
            </a:r>
            <a:r>
              <a:rPr lang="en-GB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learly </a:t>
            </a:r>
            <a:r>
              <a:rPr lang="en-GB" b="1" dirty="0">
                <a:solidFill>
                  <a:schemeClr val="tx1"/>
                </a:solidFill>
                <a:latin typeface="Times New Roman"/>
                <a:cs typeface="Times New Roman"/>
              </a:rPr>
              <a:t>on</a:t>
            </a:r>
          </a:p>
          <a:p>
            <a:pPr algn="ctr"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b="1" dirty="0">
                <a:solidFill>
                  <a:schemeClr val="tx1"/>
                </a:solidFill>
                <a:latin typeface="Times New Roman"/>
                <a:cs typeface="Times New Roman"/>
              </a:rPr>
              <a:t>client side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258328" y="3331432"/>
            <a:ext cx="1066586" cy="51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b="1" dirty="0">
                <a:latin typeface="Times New Roman"/>
                <a:cs typeface="Times New Roman"/>
              </a:rPr>
              <a:t>E</a:t>
            </a:r>
            <a:r>
              <a:rPr lang="en-GB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ither </a:t>
            </a:r>
            <a:r>
              <a:rPr lang="en-GB" b="1" dirty="0">
                <a:solidFill>
                  <a:schemeClr val="tx1"/>
                </a:solidFill>
                <a:latin typeface="Times New Roman"/>
                <a:cs typeface="Times New Roman"/>
              </a:rPr>
              <a:t>side</a:t>
            </a:r>
          </a:p>
          <a:p>
            <a:pPr algn="ctr"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b="1" dirty="0">
                <a:solidFill>
                  <a:schemeClr val="tx1"/>
                </a:solidFill>
                <a:latin typeface="Times New Roman"/>
                <a:cs typeface="Times New Roman"/>
              </a:rPr>
              <a:t>(or both)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801858" y="3016319"/>
            <a:ext cx="2654573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dirty="0">
                <a:latin typeface="Times New Roman"/>
                <a:cs typeface="Times New Roman"/>
              </a:rPr>
              <a:t>A</a:t>
            </a:r>
            <a:r>
              <a:rPr lang="en-GB" dirty="0" smtClean="0">
                <a:solidFill>
                  <a:schemeClr val="tx1"/>
                </a:solidFill>
                <a:latin typeface="Times New Roman"/>
                <a:cs typeface="Times New Roman"/>
              </a:rPr>
              <a:t>uthentication</a:t>
            </a:r>
            <a:r>
              <a:rPr lang="en-GB" dirty="0">
                <a:solidFill>
                  <a:schemeClr val="tx1"/>
                </a:solidFill>
                <a:latin typeface="Times New Roman"/>
                <a:cs typeface="Times New Roman"/>
              </a:rPr>
              <a:t>/authorization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068041" y="5009420"/>
            <a:ext cx="2551981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</a:pPr>
            <a:r>
              <a:rPr lang="en-GB" dirty="0">
                <a:latin typeface="Times New Roman"/>
                <a:cs typeface="Times New Roman"/>
              </a:rPr>
              <a:t>O</a:t>
            </a:r>
            <a:r>
              <a:rPr lang="en-GB" dirty="0" smtClean="0">
                <a:solidFill>
                  <a:schemeClr val="tx1"/>
                </a:solidFill>
                <a:latin typeface="Times New Roman"/>
                <a:cs typeface="Times New Roman"/>
              </a:rPr>
              <a:t>n</a:t>
            </a:r>
            <a:r>
              <a:rPr lang="en-GB" dirty="0">
                <a:solidFill>
                  <a:schemeClr val="tx1"/>
                </a:solidFill>
                <a:latin typeface="Times New Roman"/>
                <a:cs typeface="Times New Roman"/>
              </a:rPr>
              <a:t>-disk data representation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822790" y="4049770"/>
            <a:ext cx="4518477" cy="260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defTabSz="912813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dirty="0" smtClean="0">
                <a:latin typeface="Times New Roman"/>
                <a:cs typeface="Times New Roman"/>
              </a:rPr>
              <a:t>Specialized caching (directories, file descriptors)</a:t>
            </a:r>
            <a:endParaRPr lang="en-GB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6" grpId="0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Load Balancing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286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z="3600" dirty="0" smtClean="0"/>
              <a:t>If multiple servers can handle the same file requests, we can load balance</a:t>
            </a:r>
          </a:p>
          <a:p>
            <a:pPr lvl="1">
              <a:lnSpc>
                <a:spcPct val="83000"/>
              </a:lnSpc>
            </a:pPr>
            <a:r>
              <a:rPr lang="en-GB" sz="2800" dirty="0" smtClean="0"/>
              <a:t>Improving performance for multiple clients</a:t>
            </a:r>
          </a:p>
          <a:p>
            <a:pPr>
              <a:lnSpc>
                <a:spcPct val="83000"/>
              </a:lnSpc>
            </a:pPr>
            <a:r>
              <a:rPr lang="en-GB" sz="3600" dirty="0" smtClean="0"/>
              <a:t>Provide a pool of servers 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All with access to the same data</a:t>
            </a:r>
          </a:p>
          <a:p>
            <a:pPr lvl="2">
              <a:lnSpc>
                <a:spcPct val="83000"/>
              </a:lnSpc>
            </a:pPr>
            <a:r>
              <a:rPr lang="en-GB" sz="2800" dirty="0" smtClean="0"/>
              <a:t>E.g., they all have copies of all the same files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Spread client traffic across all of the servers</a:t>
            </a:r>
          </a:p>
          <a:p>
            <a:pPr lvl="2">
              <a:lnSpc>
                <a:spcPct val="83000"/>
              </a:lnSpc>
            </a:pPr>
            <a:r>
              <a:rPr lang="en-GB" sz="2800" dirty="0" smtClean="0"/>
              <a:t>E.g., using a load-balancing front-end router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Increase capacity by adding servers to pool</a:t>
            </a:r>
          </a:p>
          <a:p>
            <a:pPr lvl="2">
              <a:lnSpc>
                <a:spcPct val="83000"/>
              </a:lnSpc>
            </a:pPr>
            <a:r>
              <a:rPr lang="en-GB" sz="2800" dirty="0" smtClean="0"/>
              <a:t>With potentially linear scalability</a:t>
            </a:r>
          </a:p>
          <a:p>
            <a:pPr lvl="1">
              <a:lnSpc>
                <a:spcPct val="83000"/>
              </a:lnSpc>
            </a:pPr>
            <a:r>
              <a:rPr lang="en-GB" sz="3200" dirty="0" smtClean="0"/>
              <a:t>Works best if requests are idempotent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Client-Side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380"/>
            <a:ext cx="8229600" cy="4525963"/>
          </a:xfrm>
        </p:spPr>
        <p:txBody>
          <a:bodyPr/>
          <a:lstStyle/>
          <a:p>
            <a:pPr>
              <a:lnSpc>
                <a:spcPct val="73000"/>
              </a:lnSpc>
            </a:pPr>
            <a:r>
              <a:rPr lang="en-GB" dirty="0" smtClean="0"/>
              <a:t>Benefits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Avoids network latencies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Clients can cache name-to-handle bindings</a:t>
            </a:r>
          </a:p>
          <a:p>
            <a:pPr lvl="2">
              <a:lnSpc>
                <a:spcPct val="73000"/>
              </a:lnSpc>
            </a:pPr>
            <a:r>
              <a:rPr lang="en-GB" dirty="0" smtClean="0"/>
              <a:t>Eliminating the repeat the same search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Clients can cache blocks of file data</a:t>
            </a:r>
          </a:p>
          <a:p>
            <a:pPr lvl="2">
              <a:lnSpc>
                <a:spcPct val="73000"/>
              </a:lnSpc>
            </a:pPr>
            <a:r>
              <a:rPr lang="en-GB" dirty="0" smtClean="0"/>
              <a:t>Eliminating the need to re-fetch them from the server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Dangers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Multiple clients, each with his own cache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Cache invalidation issues</a:t>
            </a:r>
          </a:p>
          <a:p>
            <a:pPr>
              <a:lnSpc>
                <a:spcPct val="73000"/>
              </a:lnSpc>
            </a:pPr>
            <a:r>
              <a:rPr lang="en-GB" dirty="0" smtClean="0"/>
              <a:t>Challenges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Serializing concurrent writes from multiple clients</a:t>
            </a:r>
          </a:p>
          <a:p>
            <a:pPr lvl="1">
              <a:lnSpc>
                <a:spcPct val="73000"/>
              </a:lnSpc>
            </a:pPr>
            <a:r>
              <a:rPr lang="en-GB" dirty="0" smtClean="0"/>
              <a:t>Keeping client side caches up-to date</a:t>
            </a:r>
          </a:p>
          <a:p>
            <a:pPr lvl="2">
              <a:lnSpc>
                <a:spcPct val="73000"/>
              </a:lnSpc>
            </a:pPr>
            <a:r>
              <a:rPr lang="en-GB" dirty="0" smtClean="0"/>
              <a:t>Without sending N messages per update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Cache Invalidation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6662"/>
            <a:ext cx="8229600" cy="4525963"/>
          </a:xfrm>
        </p:spPr>
        <p:txBody>
          <a:bodyPr/>
          <a:lstStyle/>
          <a:p>
            <a:r>
              <a:rPr lang="en-US" dirty="0" smtClean="0"/>
              <a:t>Two (or more) clients cache the same block</a:t>
            </a:r>
          </a:p>
          <a:p>
            <a:r>
              <a:rPr lang="en-US" dirty="0" smtClean="0"/>
              <a:t>One of them updates it</a:t>
            </a:r>
          </a:p>
          <a:p>
            <a:r>
              <a:rPr lang="en-US" dirty="0" smtClean="0"/>
              <a:t>What about the other one?</a:t>
            </a:r>
          </a:p>
          <a:p>
            <a:r>
              <a:rPr lang="en-US" dirty="0" smtClean="0"/>
              <a:t>Server could notify every client of every write</a:t>
            </a:r>
          </a:p>
          <a:p>
            <a:pPr lvl="1"/>
            <a:r>
              <a:rPr lang="en-US" dirty="0" smtClean="0"/>
              <a:t>Very inefficient</a:t>
            </a:r>
          </a:p>
          <a:p>
            <a:r>
              <a:rPr lang="en-US" dirty="0" smtClean="0"/>
              <a:t>Server could track which clients to notify</a:t>
            </a:r>
          </a:p>
          <a:p>
            <a:pPr lvl="1"/>
            <a:r>
              <a:rPr lang="en-US" dirty="0" smtClean="0"/>
              <a:t>Higher server overhead</a:t>
            </a:r>
          </a:p>
          <a:p>
            <a:r>
              <a:rPr lang="en-US" dirty="0" smtClean="0"/>
              <a:t>Clients could obtain lock on files before update</a:t>
            </a:r>
          </a:p>
          <a:p>
            <a:r>
              <a:rPr lang="en-US" dirty="0" smtClean="0"/>
              <a:t>Clients could verify cache validity before use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Access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620713" y="5016500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542925" y="5091113"/>
            <a:ext cx="611188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20713" y="1968500"/>
            <a:ext cx="4038600" cy="381000"/>
          </a:xfrm>
          <a:prstGeom prst="rect">
            <a:avLst/>
          </a:prstGeom>
          <a:solidFill>
            <a:srgbClr val="FAC09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system calls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 rot="5400000">
            <a:off x="1721644" y="3610769"/>
            <a:ext cx="885825" cy="34448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UNIX FS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5400000">
            <a:off x="1227931" y="3610769"/>
            <a:ext cx="885825" cy="344488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DOS FS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731044" y="3610769"/>
            <a:ext cx="885825" cy="344487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CD FS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44513" y="4429125"/>
            <a:ext cx="2743200" cy="3587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block I/O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468313" y="51657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CD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1154113" y="4221163"/>
            <a:ext cx="1587" cy="223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1674813" y="4221163"/>
            <a:ext cx="1587" cy="223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143125" y="4210050"/>
            <a:ext cx="1588" cy="223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H="1">
            <a:off x="854075" y="4787900"/>
            <a:ext cx="31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 rot="5400000">
            <a:off x="2218531" y="3610769"/>
            <a:ext cx="885825" cy="34448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remote FS</a:t>
            </a: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620713" y="2882900"/>
            <a:ext cx="2667000" cy="382588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virtual file system integration layer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620713" y="3263900"/>
            <a:ext cx="304800" cy="4556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2982913" y="3263900"/>
            <a:ext cx="306387" cy="455613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20713" y="2425700"/>
            <a:ext cx="914400" cy="381000"/>
          </a:xfrm>
          <a:prstGeom prst="rect">
            <a:avLst/>
          </a:prstGeom>
          <a:solidFill>
            <a:srgbClr val="00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1687513" y="2425700"/>
            <a:ext cx="1143000" cy="381000"/>
          </a:xfrm>
          <a:prstGeom prst="rect">
            <a:avLst/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directory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operations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2982913" y="2425700"/>
            <a:ext cx="1676400" cy="3810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file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3803650" y="2882900"/>
            <a:ext cx="533400" cy="6096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24" name="AutoShape 25"/>
          <p:cNvSpPr>
            <a:spLocks noChangeArrowheads="1"/>
          </p:cNvSpPr>
          <p:nvPr/>
        </p:nvSpPr>
        <p:spPr bwMode="auto">
          <a:xfrm>
            <a:off x="1458913" y="5016500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5" name="AutoShape 26"/>
          <p:cNvSpPr>
            <a:spLocks noChangeArrowheads="1"/>
          </p:cNvSpPr>
          <p:nvPr/>
        </p:nvSpPr>
        <p:spPr bwMode="auto">
          <a:xfrm>
            <a:off x="1381125" y="5091113"/>
            <a:ext cx="611188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26" name="AutoShape 27"/>
          <p:cNvSpPr>
            <a:spLocks noChangeArrowheads="1"/>
          </p:cNvSpPr>
          <p:nvPr/>
        </p:nvSpPr>
        <p:spPr bwMode="auto">
          <a:xfrm>
            <a:off x="1306513" y="51657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H="1">
            <a:off x="1684338" y="4787900"/>
            <a:ext cx="31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AutoShape 30"/>
          <p:cNvSpPr>
            <a:spLocks noChangeArrowheads="1"/>
          </p:cNvSpPr>
          <p:nvPr/>
        </p:nvSpPr>
        <p:spPr bwMode="auto">
          <a:xfrm>
            <a:off x="3771900" y="5089525"/>
            <a:ext cx="609600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NIC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29" name="Rectangle 31"/>
          <p:cNvSpPr>
            <a:spLocks noChangeArrowheads="1"/>
          </p:cNvSpPr>
          <p:nvPr/>
        </p:nvSpPr>
        <p:spPr bwMode="auto">
          <a:xfrm>
            <a:off x="3516313" y="3551238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UDP</a:t>
            </a:r>
          </a:p>
        </p:txBody>
      </p:sp>
      <p:sp>
        <p:nvSpPr>
          <p:cNvPr id="30" name="Rectangle 32"/>
          <p:cNvSpPr>
            <a:spLocks noChangeArrowheads="1"/>
          </p:cNvSpPr>
          <p:nvPr/>
        </p:nvSpPr>
        <p:spPr bwMode="auto">
          <a:xfrm>
            <a:off x="3803650" y="4008438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IP</a:t>
            </a: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3803650" y="4465638"/>
            <a:ext cx="533400" cy="3810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MAC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driver</a:t>
            </a:r>
          </a:p>
        </p:txBody>
      </p:sp>
      <p:sp>
        <p:nvSpPr>
          <p:cNvPr id="32" name="AutoShape 41"/>
          <p:cNvSpPr>
            <a:spLocks noChangeArrowheads="1"/>
          </p:cNvSpPr>
          <p:nvPr/>
        </p:nvSpPr>
        <p:spPr bwMode="auto">
          <a:xfrm>
            <a:off x="7052273" y="5545570"/>
            <a:ext cx="1219200" cy="609600"/>
          </a:xfrm>
          <a:prstGeom prst="can">
            <a:avLst>
              <a:gd name="adj" fmla="val 25000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Text Box 42"/>
          <p:cNvSpPr txBox="1">
            <a:spLocks noChangeArrowheads="1"/>
          </p:cNvSpPr>
          <p:nvPr/>
        </p:nvSpPr>
        <p:spPr bwMode="auto">
          <a:xfrm>
            <a:off x="1535113" y="1265238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en-US">
                <a:latin typeface="Times New Roman"/>
                <a:ea typeface="Arial" charset="0"/>
                <a:cs typeface="Times New Roman"/>
              </a:rPr>
              <a:t>client</a:t>
            </a:r>
          </a:p>
        </p:txBody>
      </p: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6259513" y="1265238"/>
            <a:ext cx="1905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2813">
              <a:spcBef>
                <a:spcPct val="50000"/>
              </a:spcBef>
            </a:pPr>
            <a:r>
              <a:rPr lang="en-US">
                <a:latin typeface="Times New Roman"/>
                <a:ea typeface="Arial" charset="0"/>
                <a:cs typeface="Times New Roman"/>
              </a:rPr>
              <a:t>server</a:t>
            </a:r>
          </a:p>
        </p:txBody>
      </p:sp>
      <p:cxnSp>
        <p:nvCxnSpPr>
          <p:cNvPr id="35" name="AutoShape 44"/>
          <p:cNvCxnSpPr>
            <a:cxnSpLocks noChangeShapeType="1"/>
            <a:stCxn id="16" idx="0"/>
            <a:endCxn id="23" idx="1"/>
          </p:cNvCxnSpPr>
          <p:nvPr/>
        </p:nvCxnSpPr>
        <p:spPr bwMode="auto">
          <a:xfrm flipV="1">
            <a:off x="2835275" y="3187700"/>
            <a:ext cx="968375" cy="596900"/>
          </a:xfrm>
          <a:prstGeom prst="bentConnector3">
            <a:avLst>
              <a:gd name="adj1" fmla="val 583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6" name="AutoShape 45"/>
          <p:cNvCxnSpPr>
            <a:cxnSpLocks noChangeShapeType="1"/>
            <a:stCxn id="23" idx="2"/>
            <a:endCxn id="28" idx="0"/>
          </p:cNvCxnSpPr>
          <p:nvPr/>
        </p:nvCxnSpPr>
        <p:spPr bwMode="auto">
          <a:xfrm>
            <a:off x="4070350" y="3492500"/>
            <a:ext cx="6350" cy="159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7" name="AutoShape 47"/>
          <p:cNvCxnSpPr>
            <a:cxnSpLocks noChangeShapeType="1"/>
            <a:stCxn id="28" idx="2"/>
            <a:endCxn id="50" idx="2"/>
          </p:cNvCxnSpPr>
          <p:nvPr/>
        </p:nvCxnSpPr>
        <p:spPr bwMode="auto">
          <a:xfrm rot="5400000" flipH="1" flipV="1">
            <a:off x="4862233" y="4337762"/>
            <a:ext cx="485343" cy="2056410"/>
          </a:xfrm>
          <a:prstGeom prst="curvedConnector3">
            <a:avLst>
              <a:gd name="adj1" fmla="val -4710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8" name="Rectangle 52"/>
          <p:cNvSpPr>
            <a:spLocks noChangeArrowheads="1"/>
          </p:cNvSpPr>
          <p:nvPr/>
        </p:nvSpPr>
        <p:spPr bwMode="auto">
          <a:xfrm>
            <a:off x="4105275" y="3551238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TCP</a:t>
            </a:r>
          </a:p>
        </p:txBody>
      </p:sp>
      <p:sp>
        <p:nvSpPr>
          <p:cNvPr id="39" name="AutoShape 54"/>
          <p:cNvSpPr>
            <a:spLocks noChangeArrowheads="1"/>
          </p:cNvSpPr>
          <p:nvPr/>
        </p:nvSpPr>
        <p:spPr bwMode="auto">
          <a:xfrm>
            <a:off x="2470150" y="4999038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40" name="AutoShape 55"/>
          <p:cNvSpPr>
            <a:spLocks noChangeArrowheads="1"/>
          </p:cNvSpPr>
          <p:nvPr/>
        </p:nvSpPr>
        <p:spPr bwMode="auto">
          <a:xfrm>
            <a:off x="2392363" y="5073650"/>
            <a:ext cx="611187" cy="519113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ea typeface="Arial" charset="0"/>
              <a:cs typeface="Times New Roman"/>
            </a:endParaRPr>
          </a:p>
        </p:txBody>
      </p:sp>
      <p:sp>
        <p:nvSpPr>
          <p:cNvPr id="41" name="AutoShape 56"/>
          <p:cNvSpPr>
            <a:spLocks noChangeArrowheads="1"/>
          </p:cNvSpPr>
          <p:nvPr/>
        </p:nvSpPr>
        <p:spPr bwMode="auto">
          <a:xfrm>
            <a:off x="2317750" y="5148263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flash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drivers</a:t>
            </a:r>
          </a:p>
        </p:txBody>
      </p:sp>
      <p:sp>
        <p:nvSpPr>
          <p:cNvPr id="42" name="Line 51"/>
          <p:cNvSpPr>
            <a:spLocks noChangeShapeType="1"/>
          </p:cNvSpPr>
          <p:nvPr/>
        </p:nvSpPr>
        <p:spPr bwMode="auto">
          <a:xfrm flipH="1">
            <a:off x="2678113" y="4781550"/>
            <a:ext cx="3175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63"/>
          <p:cNvSpPr>
            <a:spLocks noChangeArrowheads="1"/>
          </p:cNvSpPr>
          <p:nvPr/>
        </p:nvSpPr>
        <p:spPr bwMode="auto">
          <a:xfrm>
            <a:off x="6963373" y="3997758"/>
            <a:ext cx="1371600" cy="358775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block I/O</a:t>
            </a:r>
          </a:p>
        </p:txBody>
      </p:sp>
      <p:sp>
        <p:nvSpPr>
          <p:cNvPr id="44" name="Rectangle 69"/>
          <p:cNvSpPr>
            <a:spLocks noChangeArrowheads="1"/>
          </p:cNvSpPr>
          <p:nvPr/>
        </p:nvSpPr>
        <p:spPr bwMode="auto">
          <a:xfrm rot="5400000">
            <a:off x="7199116" y="3125427"/>
            <a:ext cx="885825" cy="344488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EXT3 FS</a:t>
            </a:r>
          </a:p>
        </p:txBody>
      </p:sp>
      <p:sp>
        <p:nvSpPr>
          <p:cNvPr id="45" name="Rectangle 71"/>
          <p:cNvSpPr>
            <a:spLocks noChangeArrowheads="1"/>
          </p:cNvSpPr>
          <p:nvPr/>
        </p:nvSpPr>
        <p:spPr bwMode="auto">
          <a:xfrm>
            <a:off x="6923685" y="2397558"/>
            <a:ext cx="1447800" cy="382587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Times New Roman"/>
              <a:cs typeface="Times New Roman"/>
            </a:endParaRPr>
          </a:p>
        </p:txBody>
      </p:sp>
      <p:sp>
        <p:nvSpPr>
          <p:cNvPr id="46" name="Rectangle 72"/>
          <p:cNvSpPr>
            <a:spLocks noChangeArrowheads="1"/>
          </p:cNvSpPr>
          <p:nvPr/>
        </p:nvSpPr>
        <p:spPr bwMode="auto">
          <a:xfrm>
            <a:off x="6923685" y="2778558"/>
            <a:ext cx="304800" cy="45561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73"/>
          <p:cNvSpPr>
            <a:spLocks noChangeArrowheads="1"/>
          </p:cNvSpPr>
          <p:nvPr/>
        </p:nvSpPr>
        <p:spPr bwMode="auto">
          <a:xfrm>
            <a:off x="8066685" y="2778558"/>
            <a:ext cx="306388" cy="455612"/>
          </a:xfrm>
          <a:prstGeom prst="rect">
            <a:avLst/>
          </a:prstGeom>
          <a:solidFill>
            <a:srgbClr val="33CC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77"/>
          <p:cNvSpPr>
            <a:spLocks noChangeArrowheads="1"/>
          </p:cNvSpPr>
          <p:nvPr/>
        </p:nvSpPr>
        <p:spPr bwMode="auto">
          <a:xfrm>
            <a:off x="5860060" y="2397558"/>
            <a:ext cx="533400" cy="609600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socket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I/O</a:t>
            </a:r>
          </a:p>
        </p:txBody>
      </p:sp>
      <p:sp>
        <p:nvSpPr>
          <p:cNvPr id="49" name="AutoShape 80"/>
          <p:cNvSpPr>
            <a:spLocks noChangeArrowheads="1"/>
          </p:cNvSpPr>
          <p:nvPr/>
        </p:nvSpPr>
        <p:spPr bwMode="auto">
          <a:xfrm>
            <a:off x="7357073" y="4683558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disk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50" name="AutoShape 82"/>
          <p:cNvSpPr>
            <a:spLocks noChangeArrowheads="1"/>
          </p:cNvSpPr>
          <p:nvPr/>
        </p:nvSpPr>
        <p:spPr bwMode="auto">
          <a:xfrm>
            <a:off x="5828310" y="4604183"/>
            <a:ext cx="609600" cy="519112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NIC</a:t>
            </a:r>
          </a:p>
          <a:p>
            <a:pPr algn="ctr"/>
            <a:r>
              <a:rPr lang="en-US" sz="1200">
                <a:latin typeface="Times New Roman"/>
                <a:ea typeface="Arial" charset="0"/>
                <a:cs typeface="Times New Roman"/>
              </a:rPr>
              <a:t>driver</a:t>
            </a:r>
          </a:p>
        </p:txBody>
      </p:sp>
      <p:sp>
        <p:nvSpPr>
          <p:cNvPr id="51" name="Rectangle 83"/>
          <p:cNvSpPr>
            <a:spLocks noChangeArrowheads="1"/>
          </p:cNvSpPr>
          <p:nvPr/>
        </p:nvSpPr>
        <p:spPr bwMode="auto">
          <a:xfrm>
            <a:off x="5572723" y="3065895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UDP</a:t>
            </a:r>
          </a:p>
        </p:txBody>
      </p:sp>
      <p:sp>
        <p:nvSpPr>
          <p:cNvPr id="52" name="Rectangle 84"/>
          <p:cNvSpPr>
            <a:spLocks noChangeArrowheads="1"/>
          </p:cNvSpPr>
          <p:nvPr/>
        </p:nvSpPr>
        <p:spPr bwMode="auto">
          <a:xfrm>
            <a:off x="5860060" y="3523095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IP</a:t>
            </a:r>
          </a:p>
        </p:txBody>
      </p:sp>
      <p:sp>
        <p:nvSpPr>
          <p:cNvPr id="53" name="Rectangle 85"/>
          <p:cNvSpPr>
            <a:spLocks noChangeArrowheads="1"/>
          </p:cNvSpPr>
          <p:nvPr/>
        </p:nvSpPr>
        <p:spPr bwMode="auto">
          <a:xfrm>
            <a:off x="5860060" y="3980295"/>
            <a:ext cx="533400" cy="3810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MAC</a:t>
            </a:r>
          </a:p>
          <a:p>
            <a:pPr algn="ctr"/>
            <a:r>
              <a:rPr lang="en-US" sz="1200">
                <a:latin typeface="Times New Roman"/>
                <a:cs typeface="Times New Roman"/>
              </a:rPr>
              <a:t>driver</a:t>
            </a:r>
          </a:p>
        </p:txBody>
      </p:sp>
      <p:cxnSp>
        <p:nvCxnSpPr>
          <p:cNvPr id="54" name="AutoShape 86"/>
          <p:cNvCxnSpPr>
            <a:cxnSpLocks noChangeShapeType="1"/>
            <a:stCxn id="48" idx="0"/>
            <a:endCxn id="57" idx="1"/>
          </p:cNvCxnSpPr>
          <p:nvPr/>
        </p:nvCxnSpPr>
        <p:spPr bwMode="auto">
          <a:xfrm rot="16200000">
            <a:off x="6315673" y="1789545"/>
            <a:ext cx="419100" cy="7969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55" name="AutoShape 87"/>
          <p:cNvCxnSpPr>
            <a:cxnSpLocks noChangeShapeType="1"/>
            <a:stCxn id="50" idx="0"/>
            <a:endCxn id="48" idx="2"/>
          </p:cNvCxnSpPr>
          <p:nvPr/>
        </p:nvCxnSpPr>
        <p:spPr bwMode="auto">
          <a:xfrm flipH="1" flipV="1">
            <a:off x="6126760" y="3007158"/>
            <a:ext cx="6350" cy="1597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6" name="Rectangle 88"/>
          <p:cNvSpPr>
            <a:spLocks noChangeArrowheads="1"/>
          </p:cNvSpPr>
          <p:nvPr/>
        </p:nvSpPr>
        <p:spPr bwMode="auto">
          <a:xfrm>
            <a:off x="6161685" y="3065895"/>
            <a:ext cx="533400" cy="3810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TCP</a:t>
            </a:r>
          </a:p>
        </p:txBody>
      </p:sp>
      <p:sp>
        <p:nvSpPr>
          <p:cNvPr id="57" name="Rectangle 93"/>
          <p:cNvSpPr>
            <a:spLocks noChangeArrowheads="1"/>
          </p:cNvSpPr>
          <p:nvPr/>
        </p:nvSpPr>
        <p:spPr bwMode="auto">
          <a:xfrm>
            <a:off x="6923685" y="1787958"/>
            <a:ext cx="14478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200">
                <a:latin typeface="Times New Roman"/>
                <a:cs typeface="Times New Roman"/>
              </a:rPr>
              <a:t>remote FS server</a:t>
            </a:r>
          </a:p>
        </p:txBody>
      </p:sp>
      <p:cxnSp>
        <p:nvCxnSpPr>
          <p:cNvPr id="58" name="AutoShape 95"/>
          <p:cNvCxnSpPr>
            <a:cxnSpLocks noChangeShapeType="1"/>
            <a:stCxn id="57" idx="2"/>
            <a:endCxn id="32" idx="1"/>
          </p:cNvCxnSpPr>
          <p:nvPr/>
        </p:nvCxnSpPr>
        <p:spPr bwMode="auto">
          <a:xfrm>
            <a:off x="7647585" y="2168958"/>
            <a:ext cx="14288" cy="3376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1697494" y="5914546"/>
            <a:ext cx="5317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Goes through file system, not block I/O</a:t>
            </a:r>
            <a:endParaRPr lang="en-US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000"/>
                            </p:stCondLst>
                            <p:childTnLst>
                              <p:par>
                                <p:cTn id="1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3000"/>
                            </p:stCondLst>
                            <p:childTnLst>
                              <p:par>
                                <p:cTn id="1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000"/>
                            </p:stCondLst>
                            <p:childTnLst>
                              <p:par>
                                <p:cTn id="1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3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/>
      <p:bldP spid="34" grpId="0"/>
      <p:bldP spid="38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8" grpId="1" animBg="1"/>
      <p:bldP spid="49" grpId="0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6" grpId="0" animBg="1"/>
      <p:bldP spid="56" grpId="1" animBg="1"/>
      <p:bldP spid="57" grpId="0" animBg="1"/>
      <p:bldP spid="5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Distributed synchronization is slow and difficult</a:t>
            </a:r>
          </a:p>
          <a:p>
            <a:pPr lvl="1"/>
            <a:r>
              <a:rPr lang="en-GB" sz="2400" dirty="0" smtClean="0"/>
              <a:t>Provide a centralized synchronization server</a:t>
            </a:r>
          </a:p>
          <a:p>
            <a:pPr lvl="2"/>
            <a:r>
              <a:rPr lang="en-GB" sz="2000" dirty="0" smtClean="0"/>
              <a:t>All locks are granted by a single server</a:t>
            </a:r>
          </a:p>
          <a:p>
            <a:pPr lvl="2"/>
            <a:r>
              <a:rPr lang="en-GB" sz="2000" dirty="0" smtClean="0"/>
              <a:t>Changes are not official until he acknowledges them</a:t>
            </a:r>
          </a:p>
          <a:p>
            <a:pPr lvl="2"/>
            <a:r>
              <a:rPr lang="en-GB" sz="2000" dirty="0" smtClean="0"/>
              <a:t>He notifies other nodes of “interesting” changes</a:t>
            </a:r>
          </a:p>
          <a:p>
            <a:r>
              <a:rPr lang="en-GB" sz="2800" dirty="0" smtClean="0"/>
              <a:t>Distributed systems have complex failure modes</a:t>
            </a:r>
          </a:p>
          <a:p>
            <a:pPr lvl="1"/>
            <a:r>
              <a:rPr lang="en-GB" sz="2400" dirty="0" smtClean="0"/>
              <a:t>Locks are granted as revocable leases</a:t>
            </a:r>
          </a:p>
          <a:p>
            <a:pPr lvl="2"/>
            <a:r>
              <a:rPr lang="en-GB" sz="2000" dirty="0" smtClean="0"/>
              <a:t>Update transaction must be accompanied by valid lease</a:t>
            </a:r>
          </a:p>
          <a:p>
            <a:pPr lvl="1"/>
            <a:r>
              <a:rPr lang="en-GB" sz="2400" dirty="0" smtClean="0"/>
              <a:t>Versioned files can detect stale information</a:t>
            </a:r>
          </a:p>
          <a:p>
            <a:pPr lvl="1"/>
            <a:r>
              <a:rPr lang="en-GB" sz="2400" dirty="0" smtClean="0"/>
              <a:t>All cached information should have a “time to live”</a:t>
            </a:r>
          </a:p>
          <a:p>
            <a:pPr lvl="2"/>
            <a:r>
              <a:rPr lang="en-GB" sz="2000" dirty="0" smtClean="0"/>
              <a:t>A </a:t>
            </a:r>
            <a:r>
              <a:rPr lang="en-GB" sz="2000" dirty="0" err="1" smtClean="0"/>
              <a:t>tradeoff</a:t>
            </a:r>
            <a:r>
              <a:rPr lang="en-GB" sz="2000" dirty="0" smtClean="0"/>
              <a:t> between performance and consistency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890254" y="536856"/>
            <a:ext cx="5428874" cy="707078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Robustness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major components in remote file system operations</a:t>
            </a:r>
          </a:p>
          <a:p>
            <a:pPr lvl="1"/>
            <a:r>
              <a:rPr lang="en-US" dirty="0" smtClean="0"/>
              <a:t>The client machine</a:t>
            </a:r>
          </a:p>
          <a:p>
            <a:pPr lvl="1"/>
            <a:r>
              <a:rPr lang="en-US" dirty="0" smtClean="0"/>
              <a:t>The server machine</a:t>
            </a:r>
          </a:p>
          <a:p>
            <a:pPr lvl="1"/>
            <a:r>
              <a:rPr lang="en-US" dirty="0" smtClean="0"/>
              <a:t>The network in between</a:t>
            </a:r>
          </a:p>
          <a:p>
            <a:r>
              <a:rPr lang="en-US" dirty="0" smtClean="0"/>
              <a:t>All can fail</a:t>
            </a:r>
          </a:p>
          <a:p>
            <a:pPr lvl="1"/>
            <a:r>
              <a:rPr lang="en-US" dirty="0" smtClean="0"/>
              <a:t>Leading to potential problems for the remote file system’s data and users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09216" y="536856"/>
            <a:ext cx="4604021" cy="707078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Robustness Solution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380"/>
            <a:ext cx="8229600" cy="4525963"/>
          </a:xfrm>
        </p:spPr>
        <p:txBody>
          <a:bodyPr/>
          <a:lstStyle/>
          <a:p>
            <a:r>
              <a:rPr lang="en-GB" dirty="0" smtClean="0"/>
              <a:t>Network errors – support client retries</a:t>
            </a:r>
          </a:p>
          <a:p>
            <a:pPr lvl="1"/>
            <a:r>
              <a:rPr lang="en-GB" dirty="0" smtClean="0"/>
              <a:t>Have file system protocol uses idempotent requests</a:t>
            </a:r>
          </a:p>
          <a:p>
            <a:pPr lvl="1"/>
            <a:r>
              <a:rPr lang="en-GB" dirty="0" smtClean="0"/>
              <a:t>Have protocol supports all-or-none transactions</a:t>
            </a:r>
          </a:p>
          <a:p>
            <a:r>
              <a:rPr lang="en-GB" dirty="0" smtClean="0"/>
              <a:t>Client failures – support server-side recovery</a:t>
            </a:r>
          </a:p>
          <a:p>
            <a:pPr lvl="1"/>
            <a:r>
              <a:rPr lang="en-GB" dirty="0" smtClean="0"/>
              <a:t>Automatic back-out of uncommitted transactions</a:t>
            </a:r>
          </a:p>
          <a:p>
            <a:pPr lvl="1"/>
            <a:r>
              <a:rPr lang="en-GB" dirty="0" smtClean="0"/>
              <a:t>Automatic expiration of timed out lock leases</a:t>
            </a:r>
          </a:p>
          <a:p>
            <a:r>
              <a:rPr lang="en-GB" dirty="0" smtClean="0"/>
              <a:t>Server failures – support server fail-over</a:t>
            </a:r>
          </a:p>
          <a:p>
            <a:pPr lvl="1"/>
            <a:r>
              <a:rPr lang="en-GB" dirty="0" smtClean="0"/>
              <a:t>Replicated (parallel or back-up) servers</a:t>
            </a:r>
          </a:p>
          <a:p>
            <a:pPr lvl="1"/>
            <a:r>
              <a:rPr lang="en-GB" dirty="0" smtClean="0"/>
              <a:t>Stateless remote file system protocols</a:t>
            </a:r>
          </a:p>
          <a:p>
            <a:pPr lvl="1"/>
            <a:r>
              <a:rPr lang="en-GB" dirty="0" smtClean="0"/>
              <a:t>Automatic client-server rebinding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Idempotent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2132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Operations that can be repeated many times with same effect as if done once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If server does not respond, client repeats request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If server gets request multiple times, no harm done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Examples: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Read block 100 of file X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Write block 100 of file X with contents Y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Delete file X, version </a:t>
            </a:r>
            <a:r>
              <a:rPr lang="en-GB" dirty="0" err="1" smtClean="0"/>
              <a:t>v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 smtClean="0"/>
              <a:t>Examples of non-idempotent operations: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Read next block of current file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Append contents Y to end of file X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State-full and Stateless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286"/>
            <a:ext cx="8229600" cy="4525963"/>
          </a:xfrm>
        </p:spPr>
        <p:txBody>
          <a:bodyPr/>
          <a:lstStyle/>
          <a:p>
            <a:r>
              <a:rPr lang="en-GB" dirty="0" smtClean="0"/>
              <a:t>A state-full protocol has a notion of a “session”</a:t>
            </a:r>
          </a:p>
          <a:p>
            <a:pPr lvl="1"/>
            <a:r>
              <a:rPr lang="en-GB" dirty="0" smtClean="0"/>
              <a:t>Context for a sequence of operations</a:t>
            </a:r>
          </a:p>
          <a:p>
            <a:pPr lvl="1"/>
            <a:r>
              <a:rPr lang="en-GB" dirty="0" smtClean="0"/>
              <a:t>Each operation depends on previous operations</a:t>
            </a:r>
          </a:p>
          <a:p>
            <a:pPr lvl="1"/>
            <a:r>
              <a:rPr lang="en-GB" dirty="0" smtClean="0"/>
              <a:t>Server is expected to remember session state</a:t>
            </a:r>
          </a:p>
          <a:p>
            <a:pPr lvl="1"/>
            <a:r>
              <a:rPr lang="en-GB" dirty="0" smtClean="0"/>
              <a:t>Examples: TCP (message sequence numbers)</a:t>
            </a:r>
          </a:p>
          <a:p>
            <a:r>
              <a:rPr lang="en-GB" dirty="0" smtClean="0"/>
              <a:t>A stateless protocol does not assume server retains “session state”</a:t>
            </a:r>
          </a:p>
          <a:p>
            <a:pPr lvl="1"/>
            <a:r>
              <a:rPr lang="en-GB" dirty="0" smtClean="0"/>
              <a:t>Client supplies necessary context on each request</a:t>
            </a:r>
          </a:p>
          <a:p>
            <a:pPr lvl="1"/>
            <a:r>
              <a:rPr lang="en-GB" dirty="0" smtClean="0"/>
              <a:t>Each operation is complete and unambiguous</a:t>
            </a:r>
          </a:p>
          <a:p>
            <a:pPr lvl="1"/>
            <a:r>
              <a:rPr lang="en-GB" dirty="0" smtClean="0"/>
              <a:t>Example: HTTP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186573" y="2225986"/>
            <a:ext cx="5328954" cy="3273508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But web servers must, and do, remember things like logins and what I’ve done in a web session.  Is that not state?  So is HTTP really a stateless protocol?  How does a web server manage to handle state if the protocol actually is stateless?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Fail-Over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0474"/>
            <a:ext cx="8229600" cy="4525963"/>
          </a:xfrm>
        </p:spPr>
        <p:txBody>
          <a:bodyPr/>
          <a:lstStyle/>
          <a:p>
            <a:r>
              <a:rPr lang="en-GB" dirty="0" smtClean="0"/>
              <a:t>When is handling server failure by switching to another server feasible?</a:t>
            </a:r>
          </a:p>
          <a:p>
            <a:pPr lvl="1"/>
            <a:r>
              <a:rPr lang="en-GB" dirty="0" smtClean="0"/>
              <a:t>If the other server can access the required data</a:t>
            </a:r>
          </a:p>
          <a:p>
            <a:pPr lvl="2"/>
            <a:r>
              <a:rPr lang="en-GB" dirty="0" smtClean="0"/>
              <a:t>Because files are replicated to multiple servers</a:t>
            </a:r>
          </a:p>
          <a:p>
            <a:pPr lvl="2"/>
            <a:r>
              <a:rPr lang="en-GB" dirty="0" smtClean="0"/>
              <a:t>Because new server can access old server’s disks</a:t>
            </a:r>
          </a:p>
          <a:p>
            <a:pPr lvl="1"/>
            <a:r>
              <a:rPr lang="en-GB" dirty="0" smtClean="0"/>
              <a:t>If the protocol allows stateless servers</a:t>
            </a:r>
          </a:p>
          <a:p>
            <a:pPr lvl="2"/>
            <a:r>
              <a:rPr lang="en-GB" dirty="0" smtClean="0"/>
              <a:t>Client will not expect server to remember anything</a:t>
            </a:r>
          </a:p>
          <a:p>
            <a:pPr lvl="1"/>
            <a:r>
              <a:rPr lang="en-GB" dirty="0" smtClean="0"/>
              <a:t>If clients can be re-bound to a new server</a:t>
            </a:r>
          </a:p>
          <a:p>
            <a:pPr lvl="2"/>
            <a:r>
              <a:rPr lang="en-GB" dirty="0" smtClean="0"/>
              <a:t>IP address fail-over may make this automatic</a:t>
            </a:r>
          </a:p>
          <a:p>
            <a:pPr lvl="2"/>
            <a:r>
              <a:rPr lang="en-GB" dirty="0" smtClean="0"/>
              <a:t>RFS client layer might rebind w/o telling application</a:t>
            </a:r>
          </a:p>
          <a:p>
            <a:pPr lvl="2"/>
            <a:r>
              <a:rPr lang="en-GB" dirty="0" smtClean="0"/>
              <a:t>Idempotent requests can be re-sent with no danger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3698"/>
            <a:ext cx="8229600" cy="1143000"/>
          </a:xfrm>
        </p:spPr>
        <p:txBody>
          <a:bodyPr/>
          <a:lstStyle/>
          <a:p>
            <a:r>
              <a:rPr lang="en-US" dirty="0" smtClean="0"/>
              <a:t>The Client Side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1910"/>
            <a:ext cx="8229600" cy="4525963"/>
          </a:xfrm>
        </p:spPr>
        <p:txBody>
          <a:bodyPr/>
          <a:lstStyle/>
          <a:p>
            <a:r>
              <a:rPr lang="en-GB" dirty="0" smtClean="0"/>
              <a:t>On Unix/Linux, makes use of VFS interface</a:t>
            </a:r>
          </a:p>
          <a:p>
            <a:r>
              <a:rPr lang="en-GB" dirty="0" smtClean="0"/>
              <a:t>Allows plug-in of file system implementations</a:t>
            </a:r>
          </a:p>
          <a:p>
            <a:pPr lvl="1"/>
            <a:r>
              <a:rPr lang="en-GB" dirty="0" smtClean="0"/>
              <a:t>Each implements a set of basic methods </a:t>
            </a:r>
          </a:p>
          <a:p>
            <a:pPr lvl="2"/>
            <a:r>
              <a:rPr lang="en-GB" dirty="0" smtClean="0"/>
              <a:t>create, delete, open, close, link, unlink, etc.</a:t>
            </a:r>
          </a:p>
          <a:p>
            <a:pPr lvl="1"/>
            <a:r>
              <a:rPr lang="en-GB" dirty="0" smtClean="0"/>
              <a:t>Translates logical operations into disk operations</a:t>
            </a:r>
          </a:p>
          <a:p>
            <a:r>
              <a:rPr lang="en-GB" dirty="0" smtClean="0"/>
              <a:t>Remote file systems can also be implemented</a:t>
            </a:r>
          </a:p>
          <a:p>
            <a:pPr lvl="1"/>
            <a:r>
              <a:rPr lang="en-GB" dirty="0" smtClean="0"/>
              <a:t>Translate each standard method into messages</a:t>
            </a:r>
          </a:p>
          <a:p>
            <a:pPr lvl="1"/>
            <a:r>
              <a:rPr lang="en-GB" dirty="0" smtClean="0"/>
              <a:t>Forward those requests to a remote file server</a:t>
            </a:r>
          </a:p>
          <a:p>
            <a:pPr lvl="1"/>
            <a:r>
              <a:rPr lang="en-GB" dirty="0" smtClean="0"/>
              <a:t>RFS client only knows the RFS protocol</a:t>
            </a:r>
          </a:p>
          <a:p>
            <a:pPr lvl="2"/>
            <a:r>
              <a:rPr lang="en-GB" dirty="0" smtClean="0"/>
              <a:t>Need not know the underlying on-disk implementation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Side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1910"/>
            <a:ext cx="8229600" cy="4525963"/>
          </a:xfrm>
        </p:spPr>
        <p:txBody>
          <a:bodyPr/>
          <a:lstStyle/>
          <a:p>
            <a:r>
              <a:rPr lang="en-GB" dirty="0" smtClean="0"/>
              <a:t>RFS Server Daemon</a:t>
            </a:r>
          </a:p>
          <a:p>
            <a:pPr lvl="1"/>
            <a:r>
              <a:rPr lang="en-GB" dirty="0" smtClean="0"/>
              <a:t>Receives and decodes messages</a:t>
            </a:r>
          </a:p>
          <a:p>
            <a:pPr lvl="1"/>
            <a:r>
              <a:rPr lang="en-GB" dirty="0" smtClean="0"/>
              <a:t>Does requested operations on local file system</a:t>
            </a:r>
          </a:p>
          <a:p>
            <a:r>
              <a:rPr lang="en-GB" dirty="0" smtClean="0"/>
              <a:t>Can be implemented in user- or kernel-mode</a:t>
            </a:r>
            <a:endParaRPr lang="en-GB" dirty="0" smtClean="0"/>
          </a:p>
          <a:p>
            <a:pPr lvl="1"/>
            <a:r>
              <a:rPr lang="en-GB" dirty="0" smtClean="0"/>
              <a:t>K</a:t>
            </a:r>
            <a:r>
              <a:rPr lang="en-GB" dirty="0" smtClean="0"/>
              <a:t>ernel </a:t>
            </a:r>
            <a:r>
              <a:rPr lang="en-GB" dirty="0" smtClean="0"/>
              <a:t>daemon may offer better performance</a:t>
            </a:r>
          </a:p>
          <a:p>
            <a:pPr lvl="1"/>
            <a:r>
              <a:rPr lang="en-GB" dirty="0" smtClean="0"/>
              <a:t>User-mode is much easier to implement</a:t>
            </a:r>
          </a:p>
          <a:p>
            <a:r>
              <a:rPr lang="en-GB" dirty="0" smtClean="0"/>
              <a:t>One daemon may serve all incoming requests</a:t>
            </a:r>
            <a:endParaRPr lang="en-GB" dirty="0" smtClean="0"/>
          </a:p>
          <a:p>
            <a:pPr lvl="1"/>
            <a:r>
              <a:rPr lang="en-GB" dirty="0" smtClean="0"/>
              <a:t>H</a:t>
            </a:r>
            <a:r>
              <a:rPr lang="en-GB" dirty="0" smtClean="0"/>
              <a:t>igher </a:t>
            </a:r>
            <a:r>
              <a:rPr lang="en-GB" dirty="0" smtClean="0"/>
              <a:t>performance, fewer context switches</a:t>
            </a:r>
          </a:p>
          <a:p>
            <a:r>
              <a:rPr lang="en-GB" dirty="0" smtClean="0"/>
              <a:t>Or could be many per-user-session daemons</a:t>
            </a:r>
          </a:p>
          <a:p>
            <a:pPr lvl="1"/>
            <a:r>
              <a:rPr lang="en-GB" dirty="0" smtClean="0"/>
              <a:t>Simpler, and probably more secure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1910"/>
            <a:ext cx="8229600" cy="4525963"/>
          </a:xfrm>
        </p:spPr>
        <p:txBody>
          <a:bodyPr/>
          <a:lstStyle/>
          <a:p>
            <a:r>
              <a:rPr lang="en-GB" dirty="0" smtClean="0"/>
              <a:t>Advantages</a:t>
            </a:r>
          </a:p>
          <a:p>
            <a:pPr lvl="1"/>
            <a:r>
              <a:rPr lang="en-GB" dirty="0" smtClean="0"/>
              <a:t>Very good application level transparency</a:t>
            </a:r>
          </a:p>
          <a:p>
            <a:pPr lvl="1"/>
            <a:r>
              <a:rPr lang="en-GB" dirty="0" smtClean="0"/>
              <a:t>Very good functional encapsulation</a:t>
            </a:r>
          </a:p>
          <a:p>
            <a:pPr lvl="1"/>
            <a:r>
              <a:rPr lang="en-GB" dirty="0" smtClean="0"/>
              <a:t>Able to support multi-client file sharing</a:t>
            </a:r>
          </a:p>
          <a:p>
            <a:pPr lvl="1"/>
            <a:r>
              <a:rPr lang="en-GB" dirty="0" smtClean="0"/>
              <a:t>Potential for good performance and robustness</a:t>
            </a:r>
          </a:p>
          <a:p>
            <a:r>
              <a:rPr lang="en-GB" dirty="0" smtClean="0"/>
              <a:t>Disadvantages</a:t>
            </a:r>
          </a:p>
          <a:p>
            <a:pPr lvl="1"/>
            <a:r>
              <a:rPr lang="en-GB" dirty="0" smtClean="0"/>
              <a:t>At least part of implementation must be in the OS</a:t>
            </a:r>
          </a:p>
          <a:p>
            <a:pPr lvl="1"/>
            <a:r>
              <a:rPr lang="en-GB" dirty="0" smtClean="0"/>
              <a:t>Client and server sides tend to be fairly complex</a:t>
            </a:r>
          </a:p>
          <a:p>
            <a:r>
              <a:rPr lang="en-GB" dirty="0" smtClean="0"/>
              <a:t>Contemporary use</a:t>
            </a:r>
          </a:p>
          <a:p>
            <a:pPr lvl="1"/>
            <a:r>
              <a:rPr lang="en-GB" dirty="0" smtClean="0"/>
              <a:t>Ubiquitous today, and the wave of the future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862494" y="1247416"/>
            <a:ext cx="4844503" cy="2851017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Instead of a kernel implementation, could we put the client side of the remote file system into a dynamically linked library?  What would be the advantages and disadvantages of that approach?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Attached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9978"/>
            <a:ext cx="8229600" cy="4525963"/>
          </a:xfrm>
        </p:spPr>
        <p:txBody>
          <a:bodyPr/>
          <a:lstStyle/>
          <a:p>
            <a:r>
              <a:rPr lang="en-US" dirty="0" smtClean="0"/>
              <a:t>Enabled by standard file access protocols</a:t>
            </a:r>
          </a:p>
          <a:p>
            <a:pPr lvl="1"/>
            <a:r>
              <a:rPr lang="en-US" dirty="0" smtClean="0"/>
              <a:t>CIFS, NFS, HTTP, FTP</a:t>
            </a:r>
          </a:p>
          <a:p>
            <a:r>
              <a:rPr lang="en-US" dirty="0" smtClean="0"/>
              <a:t>A “storage appliance”</a:t>
            </a:r>
          </a:p>
          <a:p>
            <a:pPr lvl="1"/>
            <a:r>
              <a:rPr lang="en-US" dirty="0" smtClean="0"/>
              <a:t>You plug it in, and you start using it</a:t>
            </a:r>
          </a:p>
          <a:p>
            <a:r>
              <a:rPr lang="en-US" dirty="0" smtClean="0"/>
              <a:t>May provide advanced functionality</a:t>
            </a:r>
          </a:p>
          <a:p>
            <a:pPr lvl="1"/>
            <a:r>
              <a:rPr lang="en-US" dirty="0" smtClean="0"/>
              <a:t>Mirroring (or RAID-5) with automatic recovery</a:t>
            </a:r>
          </a:p>
          <a:p>
            <a:pPr lvl="1"/>
            <a:r>
              <a:rPr lang="en-US" dirty="0" smtClean="0"/>
              <a:t>Snap-shots</a:t>
            </a:r>
          </a:p>
          <a:p>
            <a:r>
              <a:rPr lang="en-US" dirty="0" smtClean="0"/>
              <a:t>Does not expose details of its implementation</a:t>
            </a:r>
          </a:p>
          <a:p>
            <a:pPr lvl="1"/>
            <a:r>
              <a:rPr lang="en-US" dirty="0" smtClean="0"/>
              <a:t>CPU, OS, file systems, disks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45084" y="502733"/>
            <a:ext cx="6306121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Clustered File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93" y="1168098"/>
            <a:ext cx="8229600" cy="4525963"/>
          </a:xfrm>
        </p:spPr>
        <p:txBody>
          <a:bodyPr/>
          <a:lstStyle/>
          <a:p>
            <a:r>
              <a:rPr lang="en-US" dirty="0" smtClean="0"/>
              <a:t>Use several cooperating file servers in one of the previously discussed ways</a:t>
            </a:r>
          </a:p>
          <a:p>
            <a:pPr defTabSz="914400"/>
            <a:r>
              <a:rPr lang="en-US" dirty="0" smtClean="0"/>
              <a:t>Can aggregate their bandwidth and storage capacity</a:t>
            </a:r>
          </a:p>
          <a:p>
            <a:pPr defTabSz="914400"/>
            <a:r>
              <a:rPr lang="en-US" dirty="0" smtClean="0"/>
              <a:t>Allows client load and file capacity balancing</a:t>
            </a:r>
          </a:p>
          <a:p>
            <a:pPr defTabSz="914400"/>
            <a:r>
              <a:rPr lang="en-US" dirty="0" smtClean="0"/>
              <a:t>Virtualized storage cluster allows us to respond to difficult customer demands </a:t>
            </a:r>
          </a:p>
          <a:p>
            <a:pPr lvl="1" defTabSz="914400"/>
            <a:r>
              <a:rPr lang="en-US" dirty="0" smtClean="0"/>
              <a:t>Infinite bandwidth </a:t>
            </a:r>
          </a:p>
          <a:p>
            <a:pPr lvl="1" defTabSz="914400"/>
            <a:r>
              <a:rPr lang="en-US" dirty="0" smtClean="0"/>
              <a:t>Capacity scalability </a:t>
            </a:r>
          </a:p>
          <a:p>
            <a:pPr lvl="1" defTabSz="914400"/>
            <a:r>
              <a:rPr lang="en-US" dirty="0" smtClean="0"/>
              <a:t>Minimal down-time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877154" y="502733"/>
            <a:ext cx="5350322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Degrees of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73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US" dirty="0" smtClean="0"/>
              <a:t>Remote file access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One server owns disks and implements file systems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Clients access files via remote access protocols</a:t>
            </a:r>
          </a:p>
          <a:p>
            <a:pPr>
              <a:lnSpc>
                <a:spcPct val="83000"/>
              </a:lnSpc>
            </a:pPr>
            <a:r>
              <a:rPr lang="en-US" dirty="0" smtClean="0"/>
              <a:t>Clustered file servers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Multiple servers, each owns disks and file systems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Cooperate to provide a single virtual NAS service</a:t>
            </a:r>
          </a:p>
          <a:p>
            <a:pPr>
              <a:lnSpc>
                <a:spcPct val="83000"/>
              </a:lnSpc>
            </a:pPr>
            <a:r>
              <a:rPr lang="en-US" dirty="0" smtClean="0"/>
              <a:t>Distributed file systems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N servers and M disks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Multiple servers can concurrently use same disk 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“Don’t try this one at home, kids”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80758" y="502733"/>
            <a:ext cx="587404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File Access: </a:t>
            </a:r>
            <a:br>
              <a:rPr lang="en-US" dirty="0" smtClean="0"/>
            </a:br>
            <a:r>
              <a:rPr lang="en-US" dirty="0" smtClean="0"/>
              <a:t>Problems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and authorization</a:t>
            </a:r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Synchronization</a:t>
            </a:r>
          </a:p>
          <a:p>
            <a:r>
              <a:rPr lang="en-US" dirty="0" smtClean="0"/>
              <a:t>Robustness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06944" y="332511"/>
            <a:ext cx="5690743" cy="126768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90882</TotalTime>
  <Words>1722</Words>
  <Application>Microsoft Macintosh PowerPoint</Application>
  <PresentationFormat>On-screen Show (4:3)</PresentationFormat>
  <Paragraphs>294</Paragraphs>
  <Slides>25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Default Theme</vt:lpstr>
      <vt:lpstr>Remote File Access Protocols</vt:lpstr>
      <vt:lpstr>Remote File Access Architecture</vt:lpstr>
      <vt:lpstr>The Client Side</vt:lpstr>
      <vt:lpstr>Server Side Implementation</vt:lpstr>
      <vt:lpstr>Advantages and Disadvantages</vt:lpstr>
      <vt:lpstr>Network Attached Storage</vt:lpstr>
      <vt:lpstr>Clustered File Servers</vt:lpstr>
      <vt:lpstr>Degrees of Distribution</vt:lpstr>
      <vt:lpstr>Remote File Access:  Problems and Solutions</vt:lpstr>
      <vt:lpstr>Authorization and Authentication</vt:lpstr>
      <vt:lpstr>Problems in Authentication/Authorization</vt:lpstr>
      <vt:lpstr>Approaches to These  Security Issues</vt:lpstr>
      <vt:lpstr>Performance Issues</vt:lpstr>
      <vt:lpstr>Some Performance Solutions</vt:lpstr>
      <vt:lpstr>Protocol-Related Solutions</vt:lpstr>
      <vt:lpstr>Partitioning the Work</vt:lpstr>
      <vt:lpstr>Server Load Balancing</vt:lpstr>
      <vt:lpstr>Client-Side Caching</vt:lpstr>
      <vt:lpstr>The Cache Invalidation Issue</vt:lpstr>
      <vt:lpstr>Synchronization Issues</vt:lpstr>
      <vt:lpstr>Robustness Issues</vt:lpstr>
      <vt:lpstr>Robustness Solution Approaches</vt:lpstr>
      <vt:lpstr>Idempotent Operations</vt:lpstr>
      <vt:lpstr>State-full and Stateless Protocols</vt:lpstr>
      <vt:lpstr>Server Fail-Over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126</cp:revision>
  <dcterms:created xsi:type="dcterms:W3CDTF">2013-05-13T21:40:50Z</dcterms:created>
  <dcterms:modified xsi:type="dcterms:W3CDTF">2013-05-14T17:30:00Z</dcterms:modified>
</cp:coreProperties>
</file>