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18" r:id="rId2"/>
    <p:sldId id="319" r:id="rId3"/>
    <p:sldId id="320" r:id="rId4"/>
    <p:sldId id="321" r:id="rId5"/>
    <p:sldId id="322" r:id="rId6"/>
    <p:sldId id="334" r:id="rId7"/>
    <p:sldId id="323" r:id="rId8"/>
    <p:sldId id="324" r:id="rId9"/>
    <p:sldId id="325" r:id="rId10"/>
    <p:sldId id="326" r:id="rId11"/>
    <p:sldId id="329" r:id="rId12"/>
    <p:sldId id="330" r:id="rId13"/>
    <p:sldId id="327" r:id="rId14"/>
    <p:sldId id="328" r:id="rId15"/>
    <p:sldId id="331" r:id="rId16"/>
    <p:sldId id="332" r:id="rId17"/>
    <p:sldId id="333" r:id="rId18"/>
    <p:sldId id="335" r:id="rId19"/>
    <p:sldId id="336" r:id="rId20"/>
    <p:sldId id="337" r:id="rId21"/>
    <p:sldId id="338" r:id="rId22"/>
    <p:sldId id="339" r:id="rId23"/>
    <p:sldId id="340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47" d="100"/>
          <a:sy n="47" d="100"/>
        </p:scale>
        <p:origin x="-1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5/13/13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5/13/13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16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Networked and Distributed File Systems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meaningful security can we provide for networked file systems?</a:t>
            </a:r>
          </a:p>
          <a:p>
            <a:r>
              <a:rPr lang="en-US" sz="2800" dirty="0" smtClean="0"/>
              <a:t>Can we guarantee reasonable access control?</a:t>
            </a:r>
          </a:p>
          <a:p>
            <a:r>
              <a:rPr lang="en-US" sz="2800" dirty="0" smtClean="0"/>
              <a:t>How about secrecy of data crossing the network?</a:t>
            </a:r>
          </a:p>
          <a:p>
            <a:r>
              <a:rPr lang="en-US" sz="2800" dirty="0" smtClean="0"/>
              <a:t>How can we provide integrity guarantees to remote users?</a:t>
            </a:r>
          </a:p>
          <a:p>
            <a:r>
              <a:rPr lang="en-US" sz="2800" dirty="0" smtClean="0"/>
              <a:t>What if we can’t trust all of the systems requesting files?</a:t>
            </a:r>
          </a:p>
          <a:p>
            <a:r>
              <a:rPr lang="en-US" sz="2800" dirty="0" smtClean="0"/>
              <a:t>What if we can’t trust all of the systems storing files?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Network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2354"/>
            <a:ext cx="8229600" cy="4525963"/>
          </a:xfrm>
        </p:spPr>
        <p:txBody>
          <a:bodyPr/>
          <a:lstStyle/>
          <a:p>
            <a:r>
              <a:rPr lang="en-GB" dirty="0" smtClean="0"/>
              <a:t>Explicit file copying (one time transfers)</a:t>
            </a:r>
          </a:p>
          <a:p>
            <a:pPr lvl="1"/>
            <a:r>
              <a:rPr lang="en-GB" dirty="0" smtClean="0"/>
              <a:t>Commands like ftp, secure ftp, </a:t>
            </a:r>
            <a:r>
              <a:rPr lang="en-GB" dirty="0" err="1" smtClean="0"/>
              <a:t>rcp</a:t>
            </a:r>
            <a:r>
              <a:rPr lang="en-GB" dirty="0" smtClean="0"/>
              <a:t>, </a:t>
            </a:r>
            <a:r>
              <a:rPr lang="en-GB" dirty="0" err="1" smtClean="0"/>
              <a:t>rsh</a:t>
            </a:r>
            <a:r>
              <a:rPr lang="en-GB" dirty="0" smtClean="0"/>
              <a:t>, </a:t>
            </a:r>
            <a:r>
              <a:rPr lang="en-GB" dirty="0" err="1" smtClean="0"/>
              <a:t>rsync</a:t>
            </a:r>
            <a:endParaRPr lang="en-GB" dirty="0" smtClean="0"/>
          </a:p>
          <a:p>
            <a:r>
              <a:rPr lang="en-GB" dirty="0" smtClean="0"/>
              <a:t>Explicit remote access (special case)</a:t>
            </a:r>
          </a:p>
          <a:p>
            <a:pPr lvl="1"/>
            <a:r>
              <a:rPr lang="en-GB" dirty="0" smtClean="0"/>
              <a:t>Remote data access methods (special code)</a:t>
            </a:r>
          </a:p>
          <a:p>
            <a:pPr lvl="1"/>
            <a:r>
              <a:rPr lang="en-GB" dirty="0" smtClean="0"/>
              <a:t>Remote data access tools (special programs)</a:t>
            </a:r>
          </a:p>
          <a:p>
            <a:r>
              <a:rPr lang="en-GB" dirty="0" smtClean="0"/>
              <a:t>Implicit remote access (all files appear local)</a:t>
            </a:r>
          </a:p>
          <a:p>
            <a:pPr lvl="1"/>
            <a:r>
              <a:rPr lang="en-GB" dirty="0" smtClean="0"/>
              <a:t>Remote disk access </a:t>
            </a:r>
          </a:p>
          <a:p>
            <a:pPr lvl="1"/>
            <a:r>
              <a:rPr lang="en-GB" dirty="0" smtClean="0"/>
              <a:t>Remote file access</a:t>
            </a:r>
          </a:p>
          <a:p>
            <a:pPr lvl="1"/>
            <a:r>
              <a:rPr lang="en-GB" dirty="0" smtClean="0"/>
              <a:t>Distributed file systems vs. remote file access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Characteristics of Network File System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APIs and transparency</a:t>
            </a:r>
          </a:p>
          <a:p>
            <a:pPr lvl="1"/>
            <a:r>
              <a:rPr lang="en-GB" dirty="0" smtClean="0"/>
              <a:t>How do users and processes access remote files?</a:t>
            </a:r>
          </a:p>
          <a:p>
            <a:pPr lvl="1"/>
            <a:r>
              <a:rPr lang="en-GB" dirty="0" smtClean="0"/>
              <a:t>How closely do remote files mimic local files?</a:t>
            </a:r>
          </a:p>
          <a:p>
            <a:r>
              <a:rPr lang="en-GB" dirty="0" smtClean="0"/>
              <a:t>Performance and robustness</a:t>
            </a:r>
          </a:p>
          <a:p>
            <a:pPr lvl="1"/>
            <a:r>
              <a:rPr lang="en-GB" dirty="0" smtClean="0"/>
              <a:t>Are remote files as fast and reliable as local ones?</a:t>
            </a:r>
          </a:p>
          <a:p>
            <a:r>
              <a:rPr lang="en-GB" dirty="0" smtClean="0"/>
              <a:t>Architecture</a:t>
            </a:r>
          </a:p>
          <a:p>
            <a:pPr lvl="1"/>
            <a:r>
              <a:rPr lang="en-GB" dirty="0" smtClean="0"/>
              <a:t>How is solution integrated into clients and servers?</a:t>
            </a:r>
          </a:p>
          <a:p>
            <a:r>
              <a:rPr lang="en-GB" dirty="0" smtClean="0"/>
              <a:t>Protocol and work partitioning</a:t>
            </a:r>
          </a:p>
          <a:p>
            <a:pPr lvl="1"/>
            <a:r>
              <a:rPr lang="en-GB" dirty="0" smtClean="0"/>
              <a:t>How do client and server cooperate?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simplest form of networked file system</a:t>
            </a:r>
          </a:p>
          <a:p>
            <a:r>
              <a:rPr lang="en-US" dirty="0" smtClean="0"/>
              <a:t>Basically, going to a remote machine to fetch files</a:t>
            </a:r>
          </a:p>
          <a:p>
            <a:r>
              <a:rPr lang="en-US" dirty="0" smtClean="0"/>
              <a:t>Perhaps with some degree of abstraction to hide unpleasant details</a:t>
            </a:r>
          </a:p>
          <a:p>
            <a:r>
              <a:rPr lang="en-US" dirty="0" smtClean="0"/>
              <a:t>But generally with a relatively low degree of transparency</a:t>
            </a:r>
          </a:p>
          <a:p>
            <a:pPr lvl="1"/>
            <a:r>
              <a:rPr lang="en-US" dirty="0" smtClean="0"/>
              <a:t>Remote files are obviously remote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29525" y="502733"/>
            <a:ext cx="5245577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File Copying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824"/>
            <a:ext cx="8229600" cy="4525963"/>
          </a:xfrm>
        </p:spPr>
        <p:txBody>
          <a:bodyPr/>
          <a:lstStyle/>
          <a:p>
            <a:r>
              <a:rPr lang="en-GB" sz="2800" dirty="0" smtClean="0"/>
              <a:t>User-invoked commands to transfer files</a:t>
            </a:r>
          </a:p>
          <a:p>
            <a:pPr lvl="1"/>
            <a:r>
              <a:rPr lang="en-GB" sz="2400" dirty="0" smtClean="0"/>
              <a:t>Copy to local site, then use as a local file</a:t>
            </a:r>
          </a:p>
          <a:p>
            <a:r>
              <a:rPr lang="en-GB" sz="2800" dirty="0" smtClean="0"/>
              <a:t>Typical architecture</a:t>
            </a:r>
          </a:p>
          <a:p>
            <a:pPr lvl="1"/>
            <a:r>
              <a:rPr lang="en-GB" sz="2400" dirty="0" smtClean="0"/>
              <a:t>Client-side: interactive command line interface</a:t>
            </a:r>
          </a:p>
          <a:p>
            <a:pPr lvl="2"/>
            <a:r>
              <a:rPr lang="en-GB" sz="2000" dirty="0" smtClean="0"/>
              <a:t>May include powerful features like wild-cards, multi-file transfer, scheduled delivery, automatic difference detection, GUIs, </a:t>
            </a:r>
            <a:r>
              <a:rPr lang="en-GB" sz="2000" dirty="0" smtClean="0"/>
              <a:t>etc.</a:t>
            </a:r>
          </a:p>
          <a:p>
            <a:pPr lvl="1"/>
            <a:r>
              <a:rPr lang="en-GB" sz="2400" dirty="0" smtClean="0"/>
              <a:t>Server-side: user mode, per client daemon</a:t>
            </a:r>
          </a:p>
          <a:p>
            <a:pPr lvl="2"/>
            <a:r>
              <a:rPr lang="en-GB" sz="2000" dirty="0" smtClean="0"/>
              <a:t>Basically, only this daemon knows file access is remote</a:t>
            </a:r>
          </a:p>
          <a:p>
            <a:r>
              <a:rPr lang="en-GB" sz="2800" dirty="0" smtClean="0"/>
              <a:t>Many protocols are IETF </a:t>
            </a:r>
            <a:r>
              <a:rPr lang="en-GB" sz="2800" dirty="0" smtClean="0"/>
              <a:t>standards</a:t>
            </a:r>
          </a:p>
          <a:p>
            <a:pPr lvl="1"/>
            <a:r>
              <a:rPr lang="en-GB" sz="2400" dirty="0" smtClean="0"/>
              <a:t>Some are very simple and general (FTP, TFTP)</a:t>
            </a:r>
          </a:p>
          <a:p>
            <a:pPr lvl="1"/>
            <a:r>
              <a:rPr lang="en-GB" sz="2400" dirty="0" smtClean="0"/>
              <a:t>Some assume a target OS and/or file system (</a:t>
            </a:r>
            <a:r>
              <a:rPr lang="en-GB" sz="2400" dirty="0" err="1" smtClean="0"/>
              <a:t>rcp</a:t>
            </a:r>
            <a:r>
              <a:rPr lang="en-GB" sz="2400" dirty="0" smtClean="0"/>
              <a:t>, </a:t>
            </a:r>
            <a:r>
              <a:rPr lang="en-GB" sz="2400" dirty="0" err="1" smtClean="0"/>
              <a:t>rsync</a:t>
            </a:r>
            <a:r>
              <a:rPr lang="en-GB" sz="2400" dirty="0" smtClean="0"/>
              <a:t>)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29525" y="502733"/>
            <a:ext cx="524557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0696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Advantages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User-mode client/server implementations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Efficient transfers (fast and with little overhead)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User directly controls what is transferred when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Disadvantages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Human interfaces, awkward for programs to use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Local and remote files are totally different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Manual transfers are tedious and error prone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Contemporary Usage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As a last resort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Some special applications (like remote boot)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Access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7602"/>
            <a:ext cx="8229600" cy="4525963"/>
          </a:xfrm>
        </p:spPr>
        <p:txBody>
          <a:bodyPr/>
          <a:lstStyle/>
          <a:p>
            <a:r>
              <a:rPr lang="en-GB" dirty="0" smtClean="0"/>
              <a:t>Distinct APIs for accessing remote files</a:t>
            </a:r>
          </a:p>
          <a:p>
            <a:pPr lvl="1"/>
            <a:r>
              <a:rPr lang="en-GB" dirty="0" smtClean="0"/>
              <a:t>Standard open/close/read/write are “local only”</a:t>
            </a:r>
          </a:p>
          <a:p>
            <a:pPr lvl="1"/>
            <a:r>
              <a:rPr lang="en-GB" dirty="0" smtClean="0"/>
              <a:t>Use different routines to access remote files</a:t>
            </a:r>
          </a:p>
          <a:p>
            <a:r>
              <a:rPr lang="en-GB" dirty="0" smtClean="0"/>
              <a:t>Distinct user interface for remote files</a:t>
            </a:r>
          </a:p>
          <a:p>
            <a:pPr lvl="1"/>
            <a:r>
              <a:rPr lang="en-GB" dirty="0" smtClean="0"/>
              <a:t>Use a browser instead of a shell or finder</a:t>
            </a:r>
          </a:p>
          <a:p>
            <a:r>
              <a:rPr lang="en-GB" dirty="0" smtClean="0"/>
              <a:t>User-mode implementation</a:t>
            </a:r>
          </a:p>
          <a:p>
            <a:pPr lvl="1"/>
            <a:r>
              <a:rPr lang="en-GB" dirty="0" smtClean="0"/>
              <a:t>Client remote access library, browser command</a:t>
            </a:r>
          </a:p>
          <a:p>
            <a:pPr lvl="1"/>
            <a:r>
              <a:rPr lang="en-GB" dirty="0" smtClean="0"/>
              <a:t>Protocols and servers similar to </a:t>
            </a:r>
            <a:r>
              <a:rPr lang="en-GB" dirty="0" err="1" smtClean="0"/>
              <a:t>rcp</a:t>
            </a:r>
            <a:r>
              <a:rPr lang="en-GB" dirty="0" smtClean="0"/>
              <a:t>/FTP</a:t>
            </a:r>
          </a:p>
          <a:p>
            <a:r>
              <a:rPr lang="en-GB" dirty="0" smtClean="0"/>
              <a:t>New file naming schemes (e.g</a:t>
            </a:r>
            <a:r>
              <a:rPr lang="en-GB" dirty="0" smtClean="0"/>
              <a:t>., </a:t>
            </a:r>
            <a:r>
              <a:rPr lang="en-GB" dirty="0" smtClean="0"/>
              <a:t>URLs)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93851" y="502733"/>
            <a:ext cx="5808583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286"/>
            <a:ext cx="8229600" cy="4525963"/>
          </a:xfrm>
        </p:spPr>
        <p:txBody>
          <a:bodyPr/>
          <a:lstStyle/>
          <a:p>
            <a:r>
              <a:rPr lang="en-GB" sz="2800" dirty="0" smtClean="0"/>
              <a:t>Advantages</a:t>
            </a:r>
          </a:p>
          <a:p>
            <a:pPr lvl="1"/>
            <a:r>
              <a:rPr lang="en-GB" sz="2400" dirty="0" smtClean="0"/>
              <a:t>User-mode client/server implementations</a:t>
            </a:r>
          </a:p>
          <a:p>
            <a:pPr lvl="1"/>
            <a:r>
              <a:rPr lang="en-GB" sz="2400" dirty="0" smtClean="0"/>
              <a:t>Services</a:t>
            </a:r>
            <a:r>
              <a:rPr lang="en-GB" sz="2400" dirty="0" smtClean="0"/>
              <a:t> can be designed to suit </a:t>
            </a:r>
            <a:r>
              <a:rPr lang="en-GB" sz="2400" dirty="0" smtClean="0"/>
              <a:t>modes of file use</a:t>
            </a:r>
          </a:p>
          <a:p>
            <a:pPr lvl="1"/>
            <a:r>
              <a:rPr lang="en-GB" sz="2400" dirty="0" smtClean="0"/>
              <a:t>Services encapsulate location of actual data</a:t>
            </a:r>
          </a:p>
          <a:p>
            <a:r>
              <a:rPr lang="en-GB" sz="2800" dirty="0" smtClean="0"/>
              <a:t>Disadvantages</a:t>
            </a:r>
          </a:p>
          <a:p>
            <a:pPr lvl="1"/>
            <a:r>
              <a:rPr lang="en-GB" sz="2400" dirty="0" smtClean="0"/>
              <a:t>Only works for a few programs (e.g</a:t>
            </a:r>
            <a:r>
              <a:rPr lang="en-GB" sz="2400" dirty="0" smtClean="0"/>
              <a:t>., browsers)</a:t>
            </a:r>
            <a:endParaRPr lang="en-GB" sz="2400" dirty="0" smtClean="0"/>
          </a:p>
          <a:p>
            <a:pPr lvl="1"/>
            <a:r>
              <a:rPr lang="en-GB" sz="2400" dirty="0" smtClean="0"/>
              <a:t>All other programs (e.g</a:t>
            </a:r>
            <a:r>
              <a:rPr lang="en-GB" sz="2400" dirty="0" smtClean="0"/>
              <a:t>., </a:t>
            </a:r>
            <a:r>
              <a:rPr lang="en-GB" sz="2400" dirty="0" smtClean="0"/>
              <a:t>editors) are “local only”</a:t>
            </a:r>
          </a:p>
          <a:p>
            <a:pPr lvl="1"/>
            <a:r>
              <a:rPr lang="en-GB" sz="2400" dirty="0" smtClean="0"/>
              <a:t>Local and remote files pretty distinct</a:t>
            </a:r>
          </a:p>
          <a:p>
            <a:pPr lvl="1"/>
            <a:r>
              <a:rPr lang="en-GB" sz="2400" dirty="0" smtClean="0"/>
              <a:t>Often no support for writing (or a special interface)</a:t>
            </a:r>
          </a:p>
          <a:p>
            <a:r>
              <a:rPr lang="en-GB" sz="2800" dirty="0" smtClean="0"/>
              <a:t>Contemporary Usage</a:t>
            </a:r>
          </a:p>
          <a:p>
            <a:pPr lvl="1"/>
            <a:r>
              <a:rPr lang="en-GB" sz="2400" dirty="0" smtClean="0"/>
              <a:t>Many key applications: browsers, e-mail, SQL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Disk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0918"/>
            <a:ext cx="8229600" cy="4525963"/>
          </a:xfrm>
        </p:spPr>
        <p:txBody>
          <a:bodyPr/>
          <a:lstStyle/>
          <a:p>
            <a:r>
              <a:rPr lang="en-GB" dirty="0" smtClean="0"/>
              <a:t>Goal: complete transparency</a:t>
            </a:r>
          </a:p>
          <a:p>
            <a:pPr lvl="1"/>
            <a:r>
              <a:rPr lang="en-GB" dirty="0" smtClean="0"/>
              <a:t>Normal file system calls work on remote files</a:t>
            </a:r>
          </a:p>
          <a:p>
            <a:pPr lvl="1"/>
            <a:r>
              <a:rPr lang="en-GB" dirty="0" smtClean="0"/>
              <a:t>All programs “just work” with remote files</a:t>
            </a:r>
          </a:p>
          <a:p>
            <a:r>
              <a:rPr lang="en-GB" dirty="0" smtClean="0"/>
              <a:t>Typical Architecture</a:t>
            </a:r>
          </a:p>
          <a:p>
            <a:pPr lvl="1"/>
            <a:r>
              <a:rPr lang="en-GB" dirty="0" smtClean="0"/>
              <a:t>Uses plug-in device driver architecture</a:t>
            </a:r>
          </a:p>
          <a:p>
            <a:pPr lvl="1"/>
            <a:r>
              <a:rPr lang="en-GB" dirty="0" smtClean="0"/>
              <a:t>Client-side disk driver is merely a local proxy</a:t>
            </a:r>
          </a:p>
          <a:p>
            <a:pPr lvl="1"/>
            <a:r>
              <a:rPr lang="en-GB" dirty="0" smtClean="0"/>
              <a:t>Translates reads/writes into network requests</a:t>
            </a:r>
          </a:p>
          <a:p>
            <a:pPr lvl="1"/>
            <a:r>
              <a:rPr lang="en-GB" dirty="0" smtClean="0"/>
              <a:t>Server-side daemon receives/process requests</a:t>
            </a:r>
          </a:p>
          <a:p>
            <a:pPr lvl="1"/>
            <a:r>
              <a:rPr lang="en-GB" dirty="0" smtClean="0"/>
              <a:t>Translates them into real disk reads/writes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47362" y="502733"/>
            <a:ext cx="507536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Disk Access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620713" y="5016500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42925" y="5091113"/>
            <a:ext cx="611188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620713" y="1968500"/>
            <a:ext cx="4038600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 rot="5400000">
            <a:off x="1721644" y="3610769"/>
            <a:ext cx="885825" cy="34448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UNIX FS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 rot="5400000">
            <a:off x="1227931" y="3610769"/>
            <a:ext cx="885825" cy="344488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DOS FS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 rot="5400000">
            <a:off x="731044" y="3610769"/>
            <a:ext cx="885825" cy="34448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CD FS</a:t>
            </a: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544513" y="4429125"/>
            <a:ext cx="2743200" cy="3587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block I/O</a:t>
            </a:r>
          </a:p>
        </p:txBody>
      </p:sp>
      <p:sp>
        <p:nvSpPr>
          <p:cNvPr id="11" name="AutoShape 14"/>
          <p:cNvSpPr>
            <a:spLocks noChangeArrowheads="1"/>
          </p:cNvSpPr>
          <p:nvPr/>
        </p:nvSpPr>
        <p:spPr bwMode="auto">
          <a:xfrm>
            <a:off x="468313" y="51657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2" name="Line 19"/>
          <p:cNvSpPr>
            <a:spLocks noChangeShapeType="1"/>
          </p:cNvSpPr>
          <p:nvPr/>
        </p:nvSpPr>
        <p:spPr bwMode="auto">
          <a:xfrm>
            <a:off x="1154113" y="4221163"/>
            <a:ext cx="1587" cy="223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Line 20"/>
          <p:cNvSpPr>
            <a:spLocks noChangeShapeType="1"/>
          </p:cNvSpPr>
          <p:nvPr/>
        </p:nvSpPr>
        <p:spPr bwMode="auto">
          <a:xfrm>
            <a:off x="1674813" y="4221163"/>
            <a:ext cx="1587" cy="223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Line 21"/>
          <p:cNvSpPr>
            <a:spLocks noChangeShapeType="1"/>
          </p:cNvSpPr>
          <p:nvPr/>
        </p:nvSpPr>
        <p:spPr bwMode="auto">
          <a:xfrm>
            <a:off x="2143125" y="4210050"/>
            <a:ext cx="1588" cy="223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Line 22"/>
          <p:cNvSpPr>
            <a:spLocks noChangeShapeType="1"/>
          </p:cNvSpPr>
          <p:nvPr/>
        </p:nvSpPr>
        <p:spPr bwMode="auto">
          <a:xfrm flipH="1">
            <a:off x="854075" y="4787900"/>
            <a:ext cx="31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Rectangle 30"/>
          <p:cNvSpPr>
            <a:spLocks noChangeArrowheads="1"/>
          </p:cNvSpPr>
          <p:nvPr/>
        </p:nvSpPr>
        <p:spPr bwMode="auto">
          <a:xfrm rot="5400000">
            <a:off x="2218531" y="3610769"/>
            <a:ext cx="885825" cy="344488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17" name="Line 31"/>
          <p:cNvSpPr>
            <a:spLocks noChangeShapeType="1"/>
          </p:cNvSpPr>
          <p:nvPr/>
        </p:nvSpPr>
        <p:spPr bwMode="auto">
          <a:xfrm>
            <a:off x="2643188" y="4221163"/>
            <a:ext cx="1587" cy="223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32"/>
          <p:cNvSpPr>
            <a:spLocks noChangeArrowheads="1"/>
          </p:cNvSpPr>
          <p:nvPr/>
        </p:nvSpPr>
        <p:spPr bwMode="auto">
          <a:xfrm>
            <a:off x="620713" y="2882900"/>
            <a:ext cx="2667000" cy="382588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virtual file system integration layer</a:t>
            </a:r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620713" y="3263900"/>
            <a:ext cx="304800" cy="4556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34"/>
          <p:cNvSpPr>
            <a:spLocks noChangeArrowheads="1"/>
          </p:cNvSpPr>
          <p:nvPr/>
        </p:nvSpPr>
        <p:spPr bwMode="auto">
          <a:xfrm>
            <a:off x="2982913" y="3263900"/>
            <a:ext cx="306387" cy="4556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35"/>
          <p:cNvSpPr>
            <a:spLocks noChangeArrowheads="1"/>
          </p:cNvSpPr>
          <p:nvPr/>
        </p:nvSpPr>
        <p:spPr bwMode="auto">
          <a:xfrm>
            <a:off x="620713" y="24257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22" name="Rectangle 36"/>
          <p:cNvSpPr>
            <a:spLocks noChangeArrowheads="1"/>
          </p:cNvSpPr>
          <p:nvPr/>
        </p:nvSpPr>
        <p:spPr bwMode="auto">
          <a:xfrm>
            <a:off x="1687513" y="2425700"/>
            <a:ext cx="1143000" cy="38100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23" name="Rectangle 37"/>
          <p:cNvSpPr>
            <a:spLocks noChangeArrowheads="1"/>
          </p:cNvSpPr>
          <p:nvPr/>
        </p:nvSpPr>
        <p:spPr bwMode="auto">
          <a:xfrm>
            <a:off x="2982913" y="2425700"/>
            <a:ext cx="16764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4" name="Rectangle 39"/>
          <p:cNvSpPr>
            <a:spLocks noChangeArrowheads="1"/>
          </p:cNvSpPr>
          <p:nvPr/>
        </p:nvSpPr>
        <p:spPr bwMode="auto">
          <a:xfrm>
            <a:off x="4081463" y="2882900"/>
            <a:ext cx="533400" cy="6096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5" name="AutoShape 45"/>
          <p:cNvSpPr>
            <a:spLocks noChangeArrowheads="1"/>
          </p:cNvSpPr>
          <p:nvPr/>
        </p:nvSpPr>
        <p:spPr bwMode="auto">
          <a:xfrm>
            <a:off x="1458913" y="5016500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6" name="AutoShape 46"/>
          <p:cNvSpPr>
            <a:spLocks noChangeArrowheads="1"/>
          </p:cNvSpPr>
          <p:nvPr/>
        </p:nvSpPr>
        <p:spPr bwMode="auto">
          <a:xfrm>
            <a:off x="1381125" y="5091113"/>
            <a:ext cx="611188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47"/>
          <p:cNvSpPr>
            <a:spLocks noChangeArrowheads="1"/>
          </p:cNvSpPr>
          <p:nvPr/>
        </p:nvSpPr>
        <p:spPr bwMode="auto">
          <a:xfrm>
            <a:off x="1306513" y="51657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8" name="Line 51"/>
          <p:cNvSpPr>
            <a:spLocks noChangeShapeType="1"/>
          </p:cNvSpPr>
          <p:nvPr/>
        </p:nvSpPr>
        <p:spPr bwMode="auto">
          <a:xfrm flipH="1">
            <a:off x="1684338" y="4787900"/>
            <a:ext cx="31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AutoShape 52"/>
          <p:cNvSpPr>
            <a:spLocks noChangeArrowheads="1"/>
          </p:cNvSpPr>
          <p:nvPr/>
        </p:nvSpPr>
        <p:spPr bwMode="auto">
          <a:xfrm>
            <a:off x="2373313" y="50895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remote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client</a:t>
            </a:r>
          </a:p>
        </p:txBody>
      </p:sp>
      <p:sp>
        <p:nvSpPr>
          <p:cNvPr id="30" name="AutoShape 53"/>
          <p:cNvSpPr>
            <a:spLocks noChangeArrowheads="1"/>
          </p:cNvSpPr>
          <p:nvPr/>
        </p:nvSpPr>
        <p:spPr bwMode="auto">
          <a:xfrm>
            <a:off x="4049713" y="50895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NIC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31" name="Rectangle 54"/>
          <p:cNvSpPr>
            <a:spLocks noChangeArrowheads="1"/>
          </p:cNvSpPr>
          <p:nvPr/>
        </p:nvSpPr>
        <p:spPr bwMode="auto">
          <a:xfrm>
            <a:off x="3794125" y="3551238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UDP</a:t>
            </a:r>
          </a:p>
        </p:txBody>
      </p:sp>
      <p:sp>
        <p:nvSpPr>
          <p:cNvPr id="32" name="Rectangle 55"/>
          <p:cNvSpPr>
            <a:spLocks noChangeArrowheads="1"/>
          </p:cNvSpPr>
          <p:nvPr/>
        </p:nvSpPr>
        <p:spPr bwMode="auto">
          <a:xfrm>
            <a:off x="4081463" y="4008438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IP</a:t>
            </a:r>
          </a:p>
        </p:txBody>
      </p:sp>
      <p:sp>
        <p:nvSpPr>
          <p:cNvPr id="33" name="Rectangle 56"/>
          <p:cNvSpPr>
            <a:spLocks noChangeArrowheads="1"/>
          </p:cNvSpPr>
          <p:nvPr/>
        </p:nvSpPr>
        <p:spPr bwMode="auto">
          <a:xfrm>
            <a:off x="4081463" y="4465638"/>
            <a:ext cx="533400" cy="3810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MAC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driver</a:t>
            </a:r>
          </a:p>
        </p:txBody>
      </p:sp>
      <p:sp>
        <p:nvSpPr>
          <p:cNvPr id="34" name="Rectangle 57"/>
          <p:cNvSpPr>
            <a:spLocks noChangeArrowheads="1"/>
          </p:cNvSpPr>
          <p:nvPr/>
        </p:nvSpPr>
        <p:spPr bwMode="auto">
          <a:xfrm>
            <a:off x="7478713" y="2523823"/>
            <a:ext cx="6096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35" name="Rectangle 58"/>
          <p:cNvSpPr>
            <a:spLocks noChangeArrowheads="1"/>
          </p:cNvSpPr>
          <p:nvPr/>
        </p:nvSpPr>
        <p:spPr bwMode="auto">
          <a:xfrm>
            <a:off x="6640513" y="2509536"/>
            <a:ext cx="533400" cy="6096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36" name="AutoShape 59"/>
          <p:cNvSpPr>
            <a:spLocks noChangeArrowheads="1"/>
          </p:cNvSpPr>
          <p:nvPr/>
        </p:nvSpPr>
        <p:spPr bwMode="auto">
          <a:xfrm>
            <a:off x="6608763" y="4716161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NIC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37" name="Rectangle 60"/>
          <p:cNvSpPr>
            <a:spLocks noChangeArrowheads="1"/>
          </p:cNvSpPr>
          <p:nvPr/>
        </p:nvSpPr>
        <p:spPr bwMode="auto">
          <a:xfrm>
            <a:off x="6951663" y="3188986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UDP</a:t>
            </a:r>
          </a:p>
        </p:txBody>
      </p:sp>
      <p:sp>
        <p:nvSpPr>
          <p:cNvPr id="38" name="Rectangle 61"/>
          <p:cNvSpPr>
            <a:spLocks noChangeArrowheads="1"/>
          </p:cNvSpPr>
          <p:nvPr/>
        </p:nvSpPr>
        <p:spPr bwMode="auto">
          <a:xfrm>
            <a:off x="6640513" y="3635073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IP</a:t>
            </a:r>
          </a:p>
        </p:txBody>
      </p:sp>
      <p:sp>
        <p:nvSpPr>
          <p:cNvPr id="39" name="Rectangle 62"/>
          <p:cNvSpPr>
            <a:spLocks noChangeArrowheads="1"/>
          </p:cNvSpPr>
          <p:nvPr/>
        </p:nvSpPr>
        <p:spPr bwMode="auto">
          <a:xfrm>
            <a:off x="6640513" y="4092273"/>
            <a:ext cx="533400" cy="3810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MAC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driver</a:t>
            </a:r>
          </a:p>
        </p:txBody>
      </p:sp>
      <p:sp>
        <p:nvSpPr>
          <p:cNvPr id="40" name="AutoShape 63"/>
          <p:cNvSpPr>
            <a:spLocks noChangeArrowheads="1"/>
          </p:cNvSpPr>
          <p:nvPr/>
        </p:nvSpPr>
        <p:spPr bwMode="auto">
          <a:xfrm>
            <a:off x="7478713" y="4719336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41" name="AutoShape 64"/>
          <p:cNvSpPr>
            <a:spLocks noChangeArrowheads="1"/>
          </p:cNvSpPr>
          <p:nvPr/>
        </p:nvSpPr>
        <p:spPr bwMode="auto">
          <a:xfrm>
            <a:off x="7173913" y="5633736"/>
            <a:ext cx="1219200" cy="6096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2813"/>
            <a:r>
              <a:rPr lang="en-US" sz="1200">
                <a:latin typeface="Times New Roman"/>
                <a:ea typeface="Arial" charset="0"/>
                <a:cs typeface="Times New Roman"/>
              </a:rPr>
              <a:t>remote server</a:t>
            </a:r>
          </a:p>
          <a:p>
            <a:pPr algn="ctr" defTabSz="912813"/>
            <a:r>
              <a:rPr lang="en-US" sz="1200">
                <a:latin typeface="Times New Roman"/>
                <a:ea typeface="Arial" charset="0"/>
                <a:cs typeface="Times New Roman"/>
              </a:rPr>
              <a:t>file system</a:t>
            </a:r>
          </a:p>
        </p:txBody>
      </p:sp>
      <p:sp>
        <p:nvSpPr>
          <p:cNvPr id="42" name="Text Box 65"/>
          <p:cNvSpPr txBox="1">
            <a:spLocks noChangeArrowheads="1"/>
          </p:cNvSpPr>
          <p:nvPr/>
        </p:nvSpPr>
        <p:spPr bwMode="auto">
          <a:xfrm>
            <a:off x="1535113" y="1265238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en-US">
                <a:latin typeface="Times New Roman"/>
                <a:ea typeface="Arial" charset="0"/>
                <a:cs typeface="Times New Roman"/>
              </a:rPr>
              <a:t>client</a:t>
            </a:r>
          </a:p>
        </p:txBody>
      </p:sp>
      <p:sp>
        <p:nvSpPr>
          <p:cNvPr id="43" name="Text Box 66"/>
          <p:cNvSpPr txBox="1">
            <a:spLocks noChangeArrowheads="1"/>
          </p:cNvSpPr>
          <p:nvPr/>
        </p:nvSpPr>
        <p:spPr bwMode="auto">
          <a:xfrm>
            <a:off x="6259513" y="1265238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en-US">
                <a:latin typeface="Times New Roman"/>
                <a:ea typeface="Arial" charset="0"/>
                <a:cs typeface="Times New Roman"/>
              </a:rPr>
              <a:t>server</a:t>
            </a:r>
          </a:p>
        </p:txBody>
      </p:sp>
      <p:cxnSp>
        <p:nvCxnSpPr>
          <p:cNvPr id="44" name="AutoShape 67"/>
          <p:cNvCxnSpPr>
            <a:cxnSpLocks noChangeShapeType="1"/>
            <a:stCxn id="29" idx="2"/>
            <a:endCxn id="24" idx="1"/>
          </p:cNvCxnSpPr>
          <p:nvPr/>
        </p:nvCxnSpPr>
        <p:spPr bwMode="auto">
          <a:xfrm rot="5400000" flipH="1" flipV="1">
            <a:off x="2169319" y="3696494"/>
            <a:ext cx="2420938" cy="1403350"/>
          </a:xfrm>
          <a:prstGeom prst="bentConnector4">
            <a:avLst>
              <a:gd name="adj1" fmla="val -9444"/>
              <a:gd name="adj2" fmla="val 608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5" name="AutoShape 68"/>
          <p:cNvCxnSpPr>
            <a:cxnSpLocks noChangeShapeType="1"/>
            <a:stCxn id="24" idx="2"/>
            <a:endCxn id="30" idx="0"/>
          </p:cNvCxnSpPr>
          <p:nvPr/>
        </p:nvCxnSpPr>
        <p:spPr bwMode="auto">
          <a:xfrm>
            <a:off x="4348163" y="3492500"/>
            <a:ext cx="6350" cy="159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6" name="AutoShape 72"/>
          <p:cNvCxnSpPr>
            <a:cxnSpLocks noChangeShapeType="1"/>
            <a:stCxn id="40" idx="2"/>
            <a:endCxn id="41" idx="1"/>
          </p:cNvCxnSpPr>
          <p:nvPr/>
        </p:nvCxnSpPr>
        <p:spPr bwMode="auto">
          <a:xfrm>
            <a:off x="7783513" y="5238448"/>
            <a:ext cx="0" cy="395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7" name="AutoShape 73"/>
          <p:cNvCxnSpPr>
            <a:cxnSpLocks noChangeShapeType="1"/>
            <a:stCxn id="30" idx="2"/>
            <a:endCxn id="36" idx="2"/>
          </p:cNvCxnSpPr>
          <p:nvPr/>
        </p:nvCxnSpPr>
        <p:spPr bwMode="auto">
          <a:xfrm rot="5400000" flipH="1" flipV="1">
            <a:off x="5447355" y="4142431"/>
            <a:ext cx="373365" cy="2559050"/>
          </a:xfrm>
          <a:prstGeom prst="curvedConnector3">
            <a:avLst>
              <a:gd name="adj1" fmla="val -6122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8" name="Rectangle 74"/>
          <p:cNvSpPr>
            <a:spLocks noChangeArrowheads="1"/>
          </p:cNvSpPr>
          <p:nvPr/>
        </p:nvSpPr>
        <p:spPr bwMode="auto">
          <a:xfrm>
            <a:off x="6640513" y="2052336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remote disk server</a:t>
            </a:r>
          </a:p>
        </p:txBody>
      </p:sp>
      <p:sp>
        <p:nvSpPr>
          <p:cNvPr id="49" name="Line 75"/>
          <p:cNvSpPr>
            <a:spLocks noChangeShapeType="1"/>
          </p:cNvSpPr>
          <p:nvPr/>
        </p:nvSpPr>
        <p:spPr bwMode="auto">
          <a:xfrm flipV="1">
            <a:off x="6911975" y="2433336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Line 76"/>
          <p:cNvSpPr>
            <a:spLocks noChangeShapeType="1"/>
          </p:cNvSpPr>
          <p:nvPr/>
        </p:nvSpPr>
        <p:spPr bwMode="auto">
          <a:xfrm>
            <a:off x="7761288" y="2433336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Line 77"/>
          <p:cNvSpPr>
            <a:spLocks noChangeShapeType="1"/>
          </p:cNvSpPr>
          <p:nvPr/>
        </p:nvSpPr>
        <p:spPr bwMode="auto">
          <a:xfrm flipH="1">
            <a:off x="2678113" y="4781550"/>
            <a:ext cx="31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78"/>
          <p:cNvSpPr>
            <a:spLocks noChangeArrowheads="1"/>
          </p:cNvSpPr>
          <p:nvPr/>
        </p:nvSpPr>
        <p:spPr bwMode="auto">
          <a:xfrm>
            <a:off x="4383088" y="3551238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TCP</a:t>
            </a:r>
          </a:p>
        </p:txBody>
      </p:sp>
      <p:sp>
        <p:nvSpPr>
          <p:cNvPr id="53" name="Rectangle 79"/>
          <p:cNvSpPr>
            <a:spLocks noChangeArrowheads="1"/>
          </p:cNvSpPr>
          <p:nvPr/>
        </p:nvSpPr>
        <p:spPr bwMode="auto">
          <a:xfrm>
            <a:off x="6335713" y="3195336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TCP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/>
      <p:bldP spid="43" grpId="0"/>
      <p:bldP spid="48" grpId="0" animBg="1"/>
      <p:bldP spid="49" grpId="0" animBg="1"/>
      <p:bldP spid="50" grpId="0" animBg="1"/>
      <p:bldP spid="51" grpId="0" animBg="1"/>
      <p:bldP spid="53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and challenges of providing file systems over the network</a:t>
            </a:r>
          </a:p>
          <a:p>
            <a:r>
              <a:rPr lang="en-US" dirty="0" smtClean="0"/>
              <a:t>Basic architectures</a:t>
            </a:r>
          </a:p>
          <a:p>
            <a:r>
              <a:rPr lang="en-US" dirty="0" smtClean="0"/>
              <a:t>Major issues</a:t>
            </a:r>
          </a:p>
          <a:p>
            <a:pPr lvl="1"/>
            <a:r>
              <a:rPr lang="en-US" dirty="0" smtClean="0"/>
              <a:t>Authentication and security</a:t>
            </a:r>
          </a:p>
          <a:p>
            <a:pPr lvl="1"/>
            <a:r>
              <a:rPr lang="en-US" dirty="0" smtClean="0"/>
              <a:t>Performance</a:t>
            </a:r>
          </a:p>
          <a:p>
            <a:r>
              <a:rPr lang="en-US" dirty="0" smtClean="0"/>
              <a:t>Examples of networked file systems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87617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Advantages:</a:t>
            </a:r>
          </a:p>
          <a:p>
            <a:pPr lvl="1"/>
            <a:r>
              <a:rPr lang="en-GB" sz="2400" dirty="0" smtClean="0"/>
              <a:t>Provides excellent transparency</a:t>
            </a:r>
          </a:p>
          <a:p>
            <a:pPr lvl="1"/>
            <a:r>
              <a:rPr lang="en-GB" sz="2400" dirty="0" smtClean="0"/>
              <a:t>Decouples client hardware from storage capacity</a:t>
            </a:r>
          </a:p>
          <a:p>
            <a:r>
              <a:rPr lang="en-GB" sz="2800" dirty="0" smtClean="0"/>
              <a:t>Disadvantages</a:t>
            </a:r>
          </a:p>
          <a:p>
            <a:pPr lvl="1"/>
            <a:r>
              <a:rPr lang="en-GB" sz="2400" dirty="0" smtClean="0"/>
              <a:t>Inefficient fixed partition space allocation</a:t>
            </a:r>
          </a:p>
          <a:p>
            <a:pPr lvl="1"/>
            <a:r>
              <a:rPr lang="en-GB" sz="2400" dirty="0" smtClean="0"/>
              <a:t>Can’t support file sharing by multiple client systems</a:t>
            </a:r>
          </a:p>
          <a:p>
            <a:pPr lvl="1"/>
            <a:r>
              <a:rPr lang="en-GB" sz="2400" dirty="0" smtClean="0"/>
              <a:t>Server can’t ensure data integrity or do back-ups</a:t>
            </a:r>
          </a:p>
          <a:p>
            <a:pPr lvl="1"/>
            <a:r>
              <a:rPr lang="en-GB" sz="2400" dirty="0" smtClean="0"/>
              <a:t>Message losses can cause file system errors</a:t>
            </a:r>
          </a:p>
          <a:p>
            <a:r>
              <a:rPr lang="en-GB" sz="2800" dirty="0" smtClean="0"/>
              <a:t>Contemporary Usage</a:t>
            </a:r>
          </a:p>
          <a:p>
            <a:pPr lvl="1"/>
            <a:r>
              <a:rPr lang="en-GB" sz="2400" dirty="0" smtClean="0"/>
              <a:t>Obsolete … but replaced by Storage Area Networks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There Problems Supporting Multiple Clients?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4012"/>
            <a:ext cx="8229600" cy="4525963"/>
          </a:xfrm>
        </p:spPr>
        <p:txBody>
          <a:bodyPr/>
          <a:lstStyle/>
          <a:p>
            <a:pPr defTabSz="914400"/>
            <a:r>
              <a:rPr lang="en-US" sz="2800" dirty="0" smtClean="0"/>
              <a:t>If the disk were read-only, there would be no problem</a:t>
            </a:r>
          </a:p>
          <a:p>
            <a:pPr defTabSz="914400"/>
            <a:r>
              <a:rPr lang="en-US" sz="2800" dirty="0" smtClean="0"/>
              <a:t>But file creates and writes would lead to multiple clients updating</a:t>
            </a:r>
          </a:p>
          <a:p>
            <a:pPr lvl="1" defTabSz="914400"/>
            <a:r>
              <a:rPr lang="en-US" sz="2400" dirty="0" smtClean="0"/>
              <a:t>Allocating blocks and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err="1" smtClean="0"/>
              <a:t>nodes</a:t>
            </a:r>
            <a:r>
              <a:rPr lang="en-US" sz="2400" dirty="0" smtClean="0"/>
              <a:t> </a:t>
            </a:r>
            <a:r>
              <a:rPr lang="en-US" sz="2400" dirty="0" smtClean="0"/>
              <a:t>on a single disk</a:t>
            </a:r>
          </a:p>
          <a:p>
            <a:pPr lvl="1" defTabSz="914400"/>
            <a:r>
              <a:rPr lang="en-US" sz="2400" dirty="0" smtClean="0"/>
              <a:t>Without a single in-memory place to do locking</a:t>
            </a:r>
          </a:p>
          <a:p>
            <a:pPr defTabSz="914400"/>
            <a:r>
              <a:rPr lang="en-US" sz="2800" dirty="0" smtClean="0"/>
              <a:t>What if we use distributed system locking techniques?</a:t>
            </a:r>
          </a:p>
          <a:p>
            <a:pPr defTabSz="914400"/>
            <a:r>
              <a:rPr lang="en-US" sz="2800" dirty="0" smtClean="0"/>
              <a:t>Performance would be terrible </a:t>
            </a:r>
          </a:p>
          <a:p>
            <a:pPr lvl="1" defTabSz="914400"/>
            <a:r>
              <a:rPr lang="en-US" sz="2400" dirty="0" smtClean="0"/>
              <a:t>No client could safely cache information that another client could change</a:t>
            </a:r>
          </a:p>
          <a:p>
            <a:pPr lvl="1" defTabSz="914400"/>
            <a:r>
              <a:rPr lang="en-US" sz="2400" dirty="0" smtClean="0"/>
              <a:t>Distributed caches are difficult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Area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414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Goals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 smtClean="0"/>
              <a:t>Flexibility </a:t>
            </a:r>
            <a:r>
              <a:rPr lang="en-GB" dirty="0" smtClean="0"/>
              <a:t>of local area networking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 smtClean="0"/>
              <a:t>Any </a:t>
            </a:r>
            <a:r>
              <a:rPr lang="en-GB" dirty="0" smtClean="0"/>
              <a:t>client can talk to any storage device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 smtClean="0"/>
              <a:t>Performance </a:t>
            </a:r>
            <a:r>
              <a:rPr lang="en-GB" dirty="0" smtClean="0"/>
              <a:t>of dedicated disk interfaces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Typical</a:t>
            </a:r>
            <a:r>
              <a:rPr lang="en-GB" dirty="0" smtClean="0"/>
              <a:t> architecture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Built with special hardware support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Gigabit </a:t>
            </a:r>
            <a:r>
              <a:rPr lang="en-GB" dirty="0" err="1" smtClean="0"/>
              <a:t>fiber</a:t>
            </a:r>
            <a:r>
              <a:rPr lang="en-GB" dirty="0" smtClean="0"/>
              <a:t> </a:t>
            </a:r>
            <a:r>
              <a:rPr lang="en-GB" dirty="0" smtClean="0"/>
              <a:t>channel network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 smtClean="0"/>
              <a:t>Arbitrated </a:t>
            </a:r>
            <a:r>
              <a:rPr lang="en-GB" dirty="0" smtClean="0"/>
              <a:t>access, very large packet sizes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 smtClean="0"/>
              <a:t>Clients </a:t>
            </a:r>
            <a:r>
              <a:rPr lang="en-GB" dirty="0" smtClean="0"/>
              <a:t>access network via an FC SCSI HBA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 smtClean="0"/>
              <a:t>Lower </a:t>
            </a:r>
            <a:r>
              <a:rPr lang="en-GB" dirty="0" smtClean="0"/>
              <a:t>cost </a:t>
            </a:r>
            <a:r>
              <a:rPr lang="en-GB" dirty="0" err="1" smtClean="0"/>
              <a:t>ethernet</a:t>
            </a:r>
            <a:r>
              <a:rPr lang="en-GB" dirty="0" smtClean="0"/>
              <a:t> (</a:t>
            </a:r>
            <a:r>
              <a:rPr lang="en-GB" dirty="0" err="1" smtClean="0"/>
              <a:t>iSCSI</a:t>
            </a:r>
            <a:r>
              <a:rPr lang="en-GB" dirty="0" smtClean="0"/>
              <a:t>) is also becoming popular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 smtClean="0"/>
              <a:t>Intelligent </a:t>
            </a:r>
            <a:r>
              <a:rPr lang="en-GB" dirty="0" smtClean="0"/>
              <a:t>non-blocking switches &amp; controllers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 smtClean="0"/>
              <a:t>Volume </a:t>
            </a:r>
            <a:r>
              <a:rPr lang="en-GB" dirty="0" smtClean="0"/>
              <a:t>management, caching, mirroring, striping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850967" y="502733"/>
            <a:ext cx="548125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7602"/>
            <a:ext cx="8229600" cy="4525963"/>
          </a:xfrm>
        </p:spPr>
        <p:txBody>
          <a:bodyPr/>
          <a:lstStyle/>
          <a:p>
            <a:r>
              <a:rPr lang="en-GB" sz="2800" dirty="0" smtClean="0"/>
              <a:t>Advantages:</a:t>
            </a:r>
            <a:endParaRPr lang="en-GB" sz="2800" dirty="0" smtClean="0"/>
          </a:p>
          <a:p>
            <a:pPr lvl="1"/>
            <a:r>
              <a:rPr lang="en-GB" sz="2400" dirty="0" smtClean="0"/>
              <a:t>Decouples </a:t>
            </a:r>
            <a:r>
              <a:rPr lang="en-GB" sz="2400" dirty="0" smtClean="0"/>
              <a:t>client hardware from storage capacity</a:t>
            </a:r>
            <a:endParaRPr lang="en-GB" sz="2400" dirty="0" smtClean="0"/>
          </a:p>
          <a:p>
            <a:pPr lvl="1"/>
            <a:r>
              <a:rPr lang="en-GB" sz="2400" dirty="0" smtClean="0"/>
              <a:t>Outstanding </a:t>
            </a:r>
            <a:r>
              <a:rPr lang="en-GB" sz="2400" dirty="0" smtClean="0"/>
              <a:t>performance</a:t>
            </a:r>
          </a:p>
          <a:p>
            <a:r>
              <a:rPr lang="en-GB" sz="2800" dirty="0" smtClean="0"/>
              <a:t>Disadvantages</a:t>
            </a:r>
            <a:endParaRPr lang="en-GB" sz="2800" dirty="0" smtClean="0"/>
          </a:p>
          <a:p>
            <a:pPr lvl="1"/>
            <a:r>
              <a:rPr lang="en-GB" sz="2400" dirty="0" smtClean="0"/>
              <a:t>Very </a:t>
            </a:r>
            <a:r>
              <a:rPr lang="en-GB" sz="2400" dirty="0" smtClean="0"/>
              <a:t>expensive</a:t>
            </a:r>
            <a:endParaRPr lang="en-GB" sz="2400" dirty="0" smtClean="0"/>
          </a:p>
          <a:p>
            <a:pPr lvl="1"/>
            <a:r>
              <a:rPr lang="en-GB" sz="2400" dirty="0" smtClean="0"/>
              <a:t>They </a:t>
            </a:r>
            <a:r>
              <a:rPr lang="en-GB" sz="2400" dirty="0" smtClean="0"/>
              <a:t>are still a remote disk solution</a:t>
            </a:r>
            <a:endParaRPr lang="en-GB" sz="2400" dirty="0" smtClean="0"/>
          </a:p>
          <a:p>
            <a:pPr lvl="2"/>
            <a:r>
              <a:rPr lang="en-GB" sz="2000" dirty="0" smtClean="0"/>
              <a:t>Poorly </a:t>
            </a:r>
            <a:r>
              <a:rPr lang="en-GB" sz="2000" dirty="0" smtClean="0"/>
              <a:t>abstracted for remote file access</a:t>
            </a:r>
            <a:endParaRPr lang="en-GB" sz="2000" dirty="0" smtClean="0"/>
          </a:p>
          <a:p>
            <a:pPr lvl="2"/>
            <a:r>
              <a:rPr lang="en-GB" sz="2000" dirty="0" smtClean="0"/>
              <a:t>Inefficient allocation</a:t>
            </a:r>
          </a:p>
          <a:p>
            <a:pPr lvl="2"/>
            <a:r>
              <a:rPr lang="en-GB" sz="2000" dirty="0" smtClean="0"/>
              <a:t>Doesn’t </a:t>
            </a:r>
            <a:r>
              <a:rPr lang="en-GB" sz="2000" dirty="0" smtClean="0"/>
              <a:t>provide multi-client sharing</a:t>
            </a:r>
          </a:p>
          <a:p>
            <a:r>
              <a:rPr lang="en-GB" sz="2800" dirty="0" smtClean="0"/>
              <a:t>Contemporary</a:t>
            </a:r>
            <a:r>
              <a:rPr lang="en-GB" sz="2800" dirty="0" smtClean="0"/>
              <a:t> usage</a:t>
            </a:r>
          </a:p>
          <a:p>
            <a:pPr lvl="1"/>
            <a:r>
              <a:rPr lang="en-GB" sz="2400" dirty="0" smtClean="0"/>
              <a:t>They </a:t>
            </a:r>
            <a:r>
              <a:rPr lang="en-GB" sz="2400" dirty="0" smtClean="0"/>
              <a:t>have revolutionized block storage</a:t>
            </a:r>
          </a:p>
          <a:p>
            <a:pPr lvl="1"/>
            <a:endParaRPr lang="en-GB" sz="20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File Systems: </a:t>
            </a:r>
            <a:br>
              <a:rPr lang="en-US" dirty="0" smtClean="0"/>
            </a:br>
            <a:r>
              <a:rPr lang="en-US" dirty="0" smtClean="0"/>
              <a:t>Goals and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Sometimes the files we want aren’t on our machine</a:t>
            </a:r>
          </a:p>
          <a:p>
            <a:r>
              <a:rPr lang="en-GB" dirty="0" smtClean="0"/>
              <a:t>We’d like to be able to access them anyway</a:t>
            </a:r>
          </a:p>
          <a:p>
            <a:r>
              <a:rPr lang="en-GB" dirty="0" smtClean="0"/>
              <a:t>How do we provide access to remote files?</a:t>
            </a:r>
          </a:p>
          <a:p>
            <a:pPr lvl="1"/>
            <a:r>
              <a:rPr lang="en-GB" dirty="0" smtClean="0"/>
              <a:t>Basic goals </a:t>
            </a:r>
          </a:p>
          <a:p>
            <a:pPr lvl="1"/>
            <a:r>
              <a:rPr lang="en-GB" dirty="0" smtClean="0"/>
              <a:t>Functionality challenges</a:t>
            </a:r>
          </a:p>
          <a:p>
            <a:pPr lvl="1"/>
            <a:r>
              <a:rPr lang="en-GB" dirty="0" smtClean="0"/>
              <a:t>Performance challenges</a:t>
            </a:r>
          </a:p>
          <a:p>
            <a:pPr lvl="1"/>
            <a:r>
              <a:rPr lang="en-GB" dirty="0" smtClean="0"/>
              <a:t>Robustness challenges</a:t>
            </a:r>
          </a:p>
          <a:p>
            <a:pPr lvl="1"/>
            <a:r>
              <a:rPr lang="en-GB" dirty="0" smtClean="0"/>
              <a:t>Manageability challenges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860843" y="330743"/>
            <a:ext cx="5308847" cy="126945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GB" sz="2800" dirty="0" smtClean="0"/>
              <a:t>Transparency</a:t>
            </a:r>
          </a:p>
          <a:p>
            <a:pPr lvl="1"/>
            <a:r>
              <a:rPr lang="en-GB" sz="2400" dirty="0" smtClean="0"/>
              <a:t>Indistinguishable from local files for </a:t>
            </a:r>
            <a:r>
              <a:rPr lang="en-GB" sz="2400" u="sng" dirty="0" smtClean="0"/>
              <a:t>all</a:t>
            </a:r>
            <a:r>
              <a:rPr lang="en-GB" sz="2400" dirty="0" smtClean="0"/>
              <a:t> uses</a:t>
            </a:r>
          </a:p>
          <a:p>
            <a:pPr lvl="1"/>
            <a:r>
              <a:rPr lang="en-GB" sz="2400" dirty="0" smtClean="0"/>
              <a:t>All clients see all files from anywhere</a:t>
            </a:r>
          </a:p>
          <a:p>
            <a:r>
              <a:rPr lang="en-GB" sz="2800" dirty="0" smtClean="0"/>
              <a:t>Performance</a:t>
            </a:r>
          </a:p>
          <a:p>
            <a:pPr lvl="1"/>
            <a:r>
              <a:rPr lang="en-GB" sz="2400" dirty="0" smtClean="0"/>
              <a:t>Per-client: at least as fast as local disk</a:t>
            </a:r>
          </a:p>
          <a:p>
            <a:pPr lvl="1"/>
            <a:r>
              <a:rPr lang="en-GB" sz="2400" dirty="0" smtClean="0"/>
              <a:t>Scalability:	unaffected by the number of clients </a:t>
            </a:r>
          </a:p>
          <a:p>
            <a:r>
              <a:rPr lang="en-GB" sz="2800" dirty="0" smtClean="0"/>
              <a:t>Cost</a:t>
            </a:r>
          </a:p>
          <a:p>
            <a:pPr lvl="1"/>
            <a:r>
              <a:rPr lang="en-GB" sz="2400" dirty="0" smtClean="0"/>
              <a:t>Capital:	less than local (per client) disk storage</a:t>
            </a:r>
          </a:p>
          <a:p>
            <a:pPr lvl="1"/>
            <a:r>
              <a:rPr lang="en-GB" sz="2400" dirty="0" smtClean="0"/>
              <a:t>Operational:  zero, it requires no administration</a:t>
            </a:r>
          </a:p>
          <a:p>
            <a:r>
              <a:rPr lang="en-GB" sz="2800" dirty="0" smtClean="0"/>
              <a:t>Capacity:	unlimited, it is never full</a:t>
            </a:r>
          </a:p>
          <a:p>
            <a:r>
              <a:rPr lang="en-GB" sz="2800" dirty="0" smtClean="0"/>
              <a:t>Availability:	100%, no failures or service down-time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Functionality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Transparency</a:t>
            </a:r>
          </a:p>
          <a:p>
            <a:pPr lvl="1"/>
            <a:r>
              <a:rPr lang="en-GB" dirty="0" smtClean="0"/>
              <a:t>Making remote files look just like local files</a:t>
            </a:r>
          </a:p>
          <a:p>
            <a:pPr lvl="2"/>
            <a:r>
              <a:rPr lang="en-GB" dirty="0" smtClean="0"/>
              <a:t>On a network of </a:t>
            </a:r>
            <a:r>
              <a:rPr lang="en-GB" dirty="0" err="1" smtClean="0"/>
              <a:t>heterogenous</a:t>
            </a:r>
            <a:r>
              <a:rPr lang="en-GB" dirty="0" smtClean="0"/>
              <a:t> clients and servers</a:t>
            </a:r>
            <a:endParaRPr lang="en-GB" dirty="0" smtClean="0"/>
          </a:p>
          <a:p>
            <a:pPr lvl="2"/>
            <a:r>
              <a:rPr lang="en-GB" dirty="0" smtClean="0"/>
              <a:t>I</a:t>
            </a:r>
            <a:r>
              <a:rPr lang="en-GB" dirty="0" smtClean="0"/>
              <a:t>n </a:t>
            </a:r>
            <a:r>
              <a:rPr lang="en-GB" dirty="0" smtClean="0"/>
              <a:t>the face of </a:t>
            </a:r>
            <a:r>
              <a:rPr lang="en-GB" dirty="0" err="1" smtClean="0"/>
              <a:t>Deutch’s</a:t>
            </a:r>
            <a:r>
              <a:rPr lang="en-GB" dirty="0" smtClean="0"/>
              <a:t> warnings</a:t>
            </a:r>
          </a:p>
          <a:p>
            <a:pPr lvl="1"/>
            <a:r>
              <a:rPr lang="en-GB" dirty="0" smtClean="0"/>
              <a:t>Creating global file name-spaces</a:t>
            </a:r>
          </a:p>
          <a:p>
            <a:r>
              <a:rPr lang="en-GB" dirty="0" smtClean="0"/>
              <a:t>Security</a:t>
            </a:r>
          </a:p>
          <a:p>
            <a:pPr lvl="1"/>
            <a:r>
              <a:rPr lang="en-GB" dirty="0" smtClean="0"/>
              <a:t>WAN scale authentication and authorization</a:t>
            </a:r>
          </a:p>
          <a:p>
            <a:r>
              <a:rPr lang="en-GB" dirty="0" smtClean="0"/>
              <a:t>Providing ACID properties</a:t>
            </a:r>
          </a:p>
          <a:p>
            <a:pPr lvl="1"/>
            <a:r>
              <a:rPr lang="en-GB" dirty="0" smtClean="0"/>
              <a:t>Atomicity, Consistency, Isolation, Durability</a:t>
            </a:r>
          </a:p>
          <a:p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US" dirty="0" smtClean="0"/>
              <a:t>Network transparency</a:t>
            </a:r>
          </a:p>
          <a:p>
            <a:pPr lvl="1"/>
            <a:r>
              <a:rPr lang="en-US" dirty="0" smtClean="0"/>
              <a:t>Is the user aware he’s going across a network?</a:t>
            </a:r>
          </a:p>
          <a:p>
            <a:r>
              <a:rPr lang="en-US" dirty="0" smtClean="0"/>
              <a:t>Name transparency</a:t>
            </a:r>
          </a:p>
          <a:p>
            <a:pPr lvl="1"/>
            <a:r>
              <a:rPr lang="en-US" dirty="0" smtClean="0"/>
              <a:t>Does remote use require a different name/kind of name for a </a:t>
            </a:r>
            <a:r>
              <a:rPr lang="en-US" dirty="0" smtClean="0"/>
              <a:t>file than a local user?</a:t>
            </a:r>
            <a:endParaRPr lang="en-US" dirty="0" smtClean="0"/>
          </a:p>
          <a:p>
            <a:r>
              <a:rPr lang="en-US" dirty="0" smtClean="0"/>
              <a:t>Location transparency</a:t>
            </a:r>
          </a:p>
          <a:p>
            <a:pPr lvl="1"/>
            <a:r>
              <a:rPr lang="en-US" dirty="0" smtClean="0"/>
              <a:t>Does the name change if the file location changes?</a:t>
            </a:r>
          </a:p>
          <a:p>
            <a:r>
              <a:rPr lang="en-US" dirty="0" smtClean="0"/>
              <a:t>Performance transparency</a:t>
            </a:r>
          </a:p>
          <a:p>
            <a:pPr lvl="1"/>
            <a:r>
              <a:rPr lang="en-US" dirty="0" smtClean="0"/>
              <a:t>Is remote access as quick as local access?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Single client response-time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Remote requests involve messages and delays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Aggregate bandwidth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Each client puts message processing load on server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Each client puts disk throughput load on server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Each message loads </a:t>
            </a:r>
            <a:r>
              <a:rPr lang="en-GB" dirty="0" smtClean="0"/>
              <a:t>server’s </a:t>
            </a:r>
            <a:r>
              <a:rPr lang="en-GB" dirty="0" smtClean="0"/>
              <a:t>NIC and network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WAN scale operation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Where bandwidth is limited and latency is high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Aggregate capacity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How to transparently grow existing file systems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Robustness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GB" dirty="0" smtClean="0"/>
              <a:t>All files</a:t>
            </a:r>
            <a:r>
              <a:rPr lang="en-GB" dirty="0" smtClean="0"/>
              <a:t> should always be available</a:t>
            </a:r>
            <a:r>
              <a:rPr lang="en-GB" dirty="0" smtClean="0"/>
              <a:t>, despite …</a:t>
            </a:r>
          </a:p>
          <a:p>
            <a:pPr lvl="1"/>
            <a:r>
              <a:rPr lang="en-GB" dirty="0" smtClean="0"/>
              <a:t>Failures of the disk on which they are stored</a:t>
            </a:r>
          </a:p>
          <a:p>
            <a:pPr lvl="1"/>
            <a:r>
              <a:rPr lang="en-GB" dirty="0" smtClean="0"/>
              <a:t>Failures of the Remote File Access server</a:t>
            </a:r>
          </a:p>
          <a:p>
            <a:pPr lvl="1"/>
            <a:r>
              <a:rPr lang="en-GB" dirty="0" smtClean="0"/>
              <a:t>Regional catastrophes (flood, earthquake, etc.)</a:t>
            </a:r>
          </a:p>
          <a:p>
            <a:pPr lvl="1"/>
            <a:r>
              <a:rPr lang="en-GB" dirty="0" smtClean="0"/>
              <a:t>Users having deleted the files</a:t>
            </a:r>
          </a:p>
          <a:p>
            <a:r>
              <a:rPr lang="en-GB" dirty="0" smtClean="0"/>
              <a:t>Fail-over should be prompt and seamless</a:t>
            </a:r>
          </a:p>
          <a:p>
            <a:pPr lvl="1"/>
            <a:r>
              <a:rPr lang="en-GB" dirty="0" smtClean="0"/>
              <a:t>A delay of a few seconds </a:t>
            </a:r>
            <a:r>
              <a:rPr lang="en-GB" u="sng" dirty="0" smtClean="0"/>
              <a:t>might</a:t>
            </a:r>
            <a:r>
              <a:rPr lang="en-GB" dirty="0" smtClean="0"/>
              <a:t> be acceptable</a:t>
            </a:r>
          </a:p>
          <a:p>
            <a:r>
              <a:rPr lang="en-GB" dirty="0" smtClean="0"/>
              <a:t>Recovery must be entirely automated</a:t>
            </a:r>
          </a:p>
          <a:p>
            <a:pPr lvl="1"/>
            <a:r>
              <a:rPr lang="en-GB" dirty="0" smtClean="0"/>
              <a:t>For time, cost, and correctness reasons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672098" y="595341"/>
            <a:ext cx="5701359" cy="1203912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Is this level of robustness always required?  When might less be OK?  How much less?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Manageability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Storage management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Integrating new storage into the system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Diagnosing and replacing failed components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Load and capacity balancing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Spreading files among volumes and servers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Spreading clients among servers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Information</a:t>
            </a:r>
            <a:r>
              <a:rPr lang="en-GB" sz="2800" dirty="0" smtClean="0"/>
              <a:t> life </a:t>
            </a:r>
            <a:r>
              <a:rPr lang="en-GB" sz="2800" dirty="0" smtClean="0"/>
              <a:t>c</a:t>
            </a:r>
            <a:r>
              <a:rPr lang="en-GB" sz="2800" dirty="0" smtClean="0"/>
              <a:t>ycle </a:t>
            </a:r>
            <a:r>
              <a:rPr lang="en-GB" sz="2800" dirty="0" smtClean="0"/>
              <a:t>m</a:t>
            </a:r>
            <a:r>
              <a:rPr lang="en-GB" sz="2800" dirty="0" smtClean="0"/>
              <a:t>anagement</a:t>
            </a:r>
            <a:endParaRPr lang="en-GB" sz="2800" dirty="0" smtClean="0"/>
          </a:p>
          <a:p>
            <a:pPr lvl="1">
              <a:lnSpc>
                <a:spcPct val="83000"/>
              </a:lnSpc>
            </a:pPr>
            <a:r>
              <a:rPr lang="en-GB" sz="2400" dirty="0" smtClean="0"/>
              <a:t>Moving unused files to less expensive storage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Archival “compliance”, finding archived data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Client configuration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Domain services, file servers, name-spaces, authentication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90882</TotalTime>
  <Words>1449</Words>
  <Application>Microsoft Macintosh PowerPoint</Application>
  <PresentationFormat>On-screen Show (4:3)</PresentationFormat>
  <Paragraphs>266</Paragraphs>
  <Slides>23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Theme</vt:lpstr>
      <vt:lpstr>Networked and Distributed File Systems CS 111 On-Line MS Program Operating Systems  Peter Reiher </vt:lpstr>
      <vt:lpstr>Outline</vt:lpstr>
      <vt:lpstr>Network File Systems:  Goals and Challenges</vt:lpstr>
      <vt:lpstr>Basic Goals</vt:lpstr>
      <vt:lpstr>Functionality Challenges</vt:lpstr>
      <vt:lpstr>Types of Transparency</vt:lpstr>
      <vt:lpstr>Performance Challenges</vt:lpstr>
      <vt:lpstr>Robustness Challenges</vt:lpstr>
      <vt:lpstr>Manageability Challenges</vt:lpstr>
      <vt:lpstr>Security Challenges</vt:lpstr>
      <vt:lpstr>Evolution of Network File Systems</vt:lpstr>
      <vt:lpstr>Key Characteristics of Network File System Solutions</vt:lpstr>
      <vt:lpstr>Remote File Systems</vt:lpstr>
      <vt:lpstr>Explicit File Copying</vt:lpstr>
      <vt:lpstr>Advantages and Disadvantages</vt:lpstr>
      <vt:lpstr>Remote Access Methods</vt:lpstr>
      <vt:lpstr>Advantages and Disadvantages</vt:lpstr>
      <vt:lpstr>Remote Disk Access</vt:lpstr>
      <vt:lpstr>Remote Disk Access Architecture</vt:lpstr>
      <vt:lpstr>Advantages and Disadvantages</vt:lpstr>
      <vt:lpstr>Why Are There Problems Supporting Multiple Clients?</vt:lpstr>
      <vt:lpstr>Storage Area Networks</vt:lpstr>
      <vt:lpstr>Advantages and Disadvantages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120</cp:revision>
  <dcterms:created xsi:type="dcterms:W3CDTF">2013-05-13T17:37:10Z</dcterms:created>
  <dcterms:modified xsi:type="dcterms:W3CDTF">2013-05-14T17:36:29Z</dcterms:modified>
</cp:coreProperties>
</file>