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docProps/app.xml" ContentType="application/vnd.openxmlformats-officedocument.extended-properties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20" r:id="rId2"/>
    <p:sldId id="321" r:id="rId3"/>
    <p:sldId id="347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39" r:id="rId22"/>
    <p:sldId id="341" r:id="rId23"/>
    <p:sldId id="342" r:id="rId24"/>
    <p:sldId id="343" r:id="rId25"/>
    <p:sldId id="344" r:id="rId26"/>
    <p:sldId id="345" r:id="rId27"/>
    <p:sldId id="346" r:id="rId2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47" d="100"/>
          <a:sy n="47" d="100"/>
        </p:scale>
        <p:origin x="-11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5/3/13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5/3/13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5/3/13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5/3/13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5/3/13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5/3/13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5/3/13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5/3/13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5/3/13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15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Networking and Distributed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en-GB" dirty="0" smtClean="0"/>
              <a:t>Challenges of distributed computing</a:t>
            </a:r>
          </a:p>
          <a:p>
            <a:pPr eaLnBrk="1"/>
            <a:r>
              <a:rPr lang="en-GB" dirty="0" smtClean="0"/>
              <a:t>Distributed synchronization</a:t>
            </a:r>
          </a:p>
          <a:p>
            <a:pPr eaLnBrk="1"/>
            <a:r>
              <a:rPr lang="en-GB" dirty="0" smtClean="0"/>
              <a:t>Distributed consensus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895199" y="304283"/>
            <a:ext cx="7226922" cy="1295917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Lease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621989" y="2619501"/>
            <a:ext cx="1838721" cy="205062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noFill/>
                <a:latin typeface="Times New Roman"/>
                <a:cs typeface="Times New Roman"/>
              </a:rPr>
              <a:t>Resource </a:t>
            </a:r>
          </a:p>
          <a:p>
            <a:pPr algn="ctr"/>
            <a:r>
              <a:rPr lang="en-US" sz="2800" dirty="0" smtClean="0">
                <a:noFill/>
                <a:latin typeface="Times New Roman"/>
                <a:cs typeface="Times New Roman"/>
              </a:rPr>
              <a:t>Manager</a:t>
            </a:r>
            <a:endParaRPr lang="en-US" sz="2800" dirty="0">
              <a:noFill/>
              <a:latin typeface="Times New Roman"/>
              <a:cs typeface="Times New Roman"/>
            </a:endParaRPr>
          </a:p>
        </p:txBody>
      </p:sp>
      <p:sp>
        <p:nvSpPr>
          <p:cNvPr id="5" name="Oval 4"/>
          <p:cNvSpPr/>
          <p:nvPr/>
        </p:nvSpPr>
        <p:spPr>
          <a:xfrm>
            <a:off x="1269908" y="1918322"/>
            <a:ext cx="1150854" cy="992235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Client</a:t>
            </a:r>
          </a:p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A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6" name="Oval 5"/>
          <p:cNvSpPr/>
          <p:nvPr/>
        </p:nvSpPr>
        <p:spPr>
          <a:xfrm>
            <a:off x="1269908" y="4438857"/>
            <a:ext cx="1150854" cy="992235"/>
          </a:xfrm>
          <a:prstGeom prst="ellipse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Client</a:t>
            </a:r>
          </a:p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B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7" name="Can 6"/>
          <p:cNvSpPr/>
          <p:nvPr/>
        </p:nvSpPr>
        <p:spPr>
          <a:xfrm>
            <a:off x="7460710" y="4670121"/>
            <a:ext cx="1018572" cy="1456042"/>
          </a:xfrm>
          <a:prstGeom prst="can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nip Single Corner Rectangle 7"/>
          <p:cNvSpPr/>
          <p:nvPr/>
        </p:nvSpPr>
        <p:spPr>
          <a:xfrm>
            <a:off x="7764959" y="5199313"/>
            <a:ext cx="410075" cy="582112"/>
          </a:xfrm>
          <a:prstGeom prst="snip1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X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420762" y="2553357"/>
            <a:ext cx="3201227" cy="648260"/>
          </a:xfrm>
          <a:prstGeom prst="straightConnector1">
            <a:avLst/>
          </a:prstGeom>
          <a:ln w="38100">
            <a:solidFill>
              <a:srgbClr val="000000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817608" y="2184025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Request lease on file X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321830" y="2705757"/>
            <a:ext cx="3300159" cy="648260"/>
          </a:xfrm>
          <a:prstGeom prst="straightConnector1">
            <a:avLst/>
          </a:prstGeom>
          <a:ln w="38100">
            <a:solidFill>
              <a:srgbClr val="000000"/>
            </a:solidFill>
            <a:headEnd type="stealth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759362" y="3354017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Lease on file X granted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15" name="Vertical Scroll 14"/>
          <p:cNvSpPr/>
          <p:nvPr/>
        </p:nvSpPr>
        <p:spPr>
          <a:xfrm>
            <a:off x="7460710" y="1892965"/>
            <a:ext cx="1226090" cy="1017592"/>
          </a:xfrm>
          <a:prstGeom prst="verticalScroll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noFill/>
                <a:latin typeface="Times New Roman"/>
                <a:cs typeface="Times New Roman"/>
              </a:rPr>
              <a:t>Client A has leased file X till 2 PM</a:t>
            </a:r>
            <a:endParaRPr lang="en-US" sz="1400" dirty="0">
              <a:noFill/>
              <a:latin typeface="Times New Roman"/>
              <a:cs typeface="Times New Roman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5752374" y="1250938"/>
            <a:ext cx="1441875" cy="1284054"/>
          </a:xfrm>
          <a:prstGeom prst="ellipse">
            <a:avLst/>
          </a:prstGeom>
          <a:solidFill>
            <a:srgbClr val="FFFF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6447648" y="1250938"/>
            <a:ext cx="45719" cy="673643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/>
          <p:cNvSpPr/>
          <p:nvPr/>
        </p:nvSpPr>
        <p:spPr>
          <a:xfrm rot="5400000">
            <a:off x="6525650" y="1498609"/>
            <a:ext cx="45719" cy="430308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  <a:scene3d>
            <a:camera prst="orthographicFront">
              <a:rot lat="0" lon="0" rev="420000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Vertical Scroll 20"/>
          <p:cNvSpPr/>
          <p:nvPr/>
        </p:nvSpPr>
        <p:spPr>
          <a:xfrm>
            <a:off x="4086171" y="3301097"/>
            <a:ext cx="664166" cy="527965"/>
          </a:xfrm>
          <a:prstGeom prst="verticalScroll">
            <a:avLst/>
          </a:prstGeom>
          <a:solidFill>
            <a:schemeClr val="bg1">
              <a:lumMod val="6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noFill/>
              <a:latin typeface="Times New Roman"/>
              <a:cs typeface="Times New Roman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850956" y="1820455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Update file X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23" name="Snip Single Corner Rectangle 22"/>
          <p:cNvSpPr/>
          <p:nvPr/>
        </p:nvSpPr>
        <p:spPr>
          <a:xfrm>
            <a:off x="7771851" y="5192953"/>
            <a:ext cx="410075" cy="582112"/>
          </a:xfrm>
          <a:prstGeom prst="snip1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X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24" name="Isosceles Triangle 23"/>
          <p:cNvSpPr/>
          <p:nvPr/>
        </p:nvSpPr>
        <p:spPr>
          <a:xfrm rot="5400000">
            <a:off x="6596761" y="1582442"/>
            <a:ext cx="45719" cy="430308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  <a:scene3d>
            <a:camera prst="orthographicFront">
              <a:rot lat="0" lon="0" rev="270000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 flipV="1">
            <a:off x="6441312" y="1839928"/>
            <a:ext cx="45719" cy="673643"/>
          </a:xfrm>
          <a:prstGeom prst="triangl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Vertical Scroll 25"/>
          <p:cNvSpPr/>
          <p:nvPr/>
        </p:nvSpPr>
        <p:spPr>
          <a:xfrm>
            <a:off x="1427279" y="2937634"/>
            <a:ext cx="664166" cy="527965"/>
          </a:xfrm>
          <a:prstGeom prst="verticalScroll">
            <a:avLst/>
          </a:prstGeom>
          <a:solidFill>
            <a:schemeClr val="bg1">
              <a:lumMod val="6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noFill/>
              <a:latin typeface="Times New Roman"/>
              <a:cs typeface="Times New Roman"/>
            </a:endParaRPr>
          </a:p>
        </p:txBody>
      </p:sp>
      <p:cxnSp>
        <p:nvCxnSpPr>
          <p:cNvPr id="28" name="Straight Arrow Connector 27"/>
          <p:cNvCxnSpPr>
            <a:stCxn id="6" idx="6"/>
          </p:cNvCxnSpPr>
          <p:nvPr/>
        </p:nvCxnSpPr>
        <p:spPr>
          <a:xfrm flipV="1">
            <a:off x="2420762" y="4207078"/>
            <a:ext cx="3201227" cy="727897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250181" y="4148905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Request lease on file X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2321830" y="4359479"/>
            <a:ext cx="3320279" cy="833474"/>
          </a:xfrm>
          <a:prstGeom prst="straightConnector1">
            <a:avLst/>
          </a:prstGeom>
          <a:ln w="38100" cap="flat" cmpd="sng" algn="ctr">
            <a:solidFill>
              <a:srgbClr val="000000"/>
            </a:solidFill>
            <a:prstDash val="solid"/>
            <a:round/>
            <a:headEnd type="stealth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327884" y="4969427"/>
            <a:ext cx="1928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REJECTED!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321830" y="2931094"/>
            <a:ext cx="1928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REJECTED!</a:t>
            </a:r>
            <a:endParaRPr lang="en-US" sz="24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8691E-7 -6.13157E-6 L -0.37774 -0.08108 " pathEditMode="relative" ptsTypes="AA">
                                      <p:cBhvr>
                                        <p:cTn id="4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8691E-7 -3.28932E-7 L 0.38485 0.07436 " pathEditMode="relative" ptsTypes="AA">
                                      <p:cBhvr>
                                        <p:cTn id="7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/>
      <p:bldP spid="11" grpId="1"/>
      <p:bldP spid="14" grpId="0"/>
      <p:bldP spid="14" grpId="1"/>
      <p:bldP spid="15" grpId="0" animBg="1"/>
      <p:bldP spid="15" grpId="1" animBg="1"/>
      <p:bldP spid="16" grpId="0" animBg="1"/>
      <p:bldP spid="17" grpId="0" animBg="1"/>
      <p:bldP spid="17" grpId="1" animBg="1"/>
      <p:bldP spid="17" grpId="2" animBg="1"/>
      <p:bldP spid="20" grpId="0" animBg="1"/>
      <p:bldP spid="20" grpId="1" animBg="1"/>
      <p:bldP spid="21" grpId="0" animBg="1"/>
      <p:bldP spid="21" grpId="1" animBg="1"/>
      <p:bldP spid="22" grpId="0"/>
      <p:bldP spid="22" grpId="1"/>
      <p:bldP spid="22" grpId="2"/>
      <p:bldP spid="22" grpId="3"/>
      <p:bldP spid="23" grpId="0" animBg="1"/>
      <p:bldP spid="24" grpId="0" animBg="1"/>
      <p:bldP spid="25" grpId="0" animBg="1"/>
      <p:bldP spid="25" grpId="1" animBg="1"/>
      <p:bldP spid="26" grpId="0" animBg="1"/>
      <p:bldP spid="26" grpId="1" animBg="1"/>
      <p:bldP spid="26" grpId="2" animBg="1"/>
      <p:bldP spid="26" grpId="3" animBg="1"/>
      <p:bldP spid="26" grpId="4" animBg="1"/>
      <p:bldP spid="29" grpId="0"/>
      <p:bldP spid="29" grpId="1"/>
      <p:bldP spid="32" grpId="0"/>
      <p:bldP spid="32" grpId="1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This Lease?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210"/>
            <a:ext cx="8229600" cy="4525963"/>
          </a:xfrm>
        </p:spPr>
        <p:txBody>
          <a:bodyPr/>
          <a:lstStyle/>
          <a:p>
            <a:r>
              <a:rPr lang="en-US" dirty="0" smtClean="0"/>
              <a:t>It’s essentially a ticket that allows the </a:t>
            </a:r>
            <a:r>
              <a:rPr lang="en-US" dirty="0" err="1" smtClean="0"/>
              <a:t>leasee</a:t>
            </a:r>
            <a:r>
              <a:rPr lang="en-US" dirty="0" smtClean="0"/>
              <a:t> to do something</a:t>
            </a:r>
          </a:p>
          <a:p>
            <a:pPr lvl="1"/>
            <a:r>
              <a:rPr lang="en-US" dirty="0" smtClean="0"/>
              <a:t>In our example, update file X</a:t>
            </a:r>
          </a:p>
          <a:p>
            <a:r>
              <a:rPr lang="en-US" dirty="0" smtClean="0"/>
              <a:t>In other words, it’s a bunch of bits</a:t>
            </a:r>
          </a:p>
          <a:p>
            <a:r>
              <a:rPr lang="en-US" dirty="0" smtClean="0"/>
              <a:t>But proper synchronization requires that only the manager create one</a:t>
            </a:r>
          </a:p>
          <a:p>
            <a:r>
              <a:rPr lang="en-US" dirty="0" smtClean="0"/>
              <a:t>So it can’t be forgeable</a:t>
            </a:r>
          </a:p>
          <a:p>
            <a:r>
              <a:rPr lang="en-US" dirty="0" smtClean="0"/>
              <a:t>How do we create an </a:t>
            </a:r>
            <a:r>
              <a:rPr lang="en-US" dirty="0" err="1" smtClean="0"/>
              <a:t>unforgeable</a:t>
            </a:r>
            <a:r>
              <a:rPr lang="en-US" dirty="0" smtClean="0"/>
              <a:t> bunch of bits?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Good About Leases?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3740"/>
            <a:ext cx="8229600" cy="4525963"/>
          </a:xfrm>
        </p:spPr>
        <p:txBody>
          <a:bodyPr/>
          <a:lstStyle/>
          <a:p>
            <a:r>
              <a:rPr lang="en-US" dirty="0" smtClean="0"/>
              <a:t>The resource manager controls access centrally</a:t>
            </a:r>
          </a:p>
          <a:p>
            <a:pPr lvl="1"/>
            <a:r>
              <a:rPr lang="en-US" dirty="0" smtClean="0"/>
              <a:t>So we don’t need to keep multiple copies of a lock up to date</a:t>
            </a:r>
          </a:p>
          <a:p>
            <a:pPr lvl="1"/>
            <a:r>
              <a:rPr lang="en-US" dirty="0" smtClean="0"/>
              <a:t>Remember, easiest to synchronize updates to data if only one party can write it</a:t>
            </a:r>
          </a:p>
          <a:p>
            <a:r>
              <a:rPr lang="en-US" dirty="0" smtClean="0"/>
              <a:t>The manager uses his own clock for leases</a:t>
            </a:r>
          </a:p>
          <a:p>
            <a:pPr lvl="1"/>
            <a:r>
              <a:rPr lang="en-US" dirty="0" smtClean="0"/>
              <a:t>So we don’t need to synchronize clocks</a:t>
            </a:r>
          </a:p>
          <a:p>
            <a:r>
              <a:rPr lang="en-US" dirty="0" smtClean="0"/>
              <a:t>What if a lease holder dies, losing its lease?</a:t>
            </a:r>
          </a:p>
          <a:p>
            <a:pPr lvl="1"/>
            <a:r>
              <a:rPr lang="en-US" dirty="0" smtClean="0"/>
              <a:t>No big deal, the lease would expire eventually</a:t>
            </a:r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767897" y="1900277"/>
            <a:ext cx="4352081" cy="1905092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Does the resource manager need to keep track of which resources it has given leases on?  Why or why not?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 Breaking and Recovery </a:t>
            </a:r>
            <a:br>
              <a:rPr lang="en-US" dirty="0" smtClean="0"/>
            </a:br>
            <a:r>
              <a:rPr lang="en-US" dirty="0" smtClean="0"/>
              <a:t>With Leases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0820"/>
            <a:ext cx="8229600" cy="4525963"/>
          </a:xfrm>
        </p:spPr>
        <p:txBody>
          <a:bodyPr/>
          <a:lstStyle/>
          <a:p>
            <a:r>
              <a:rPr lang="en-US" sz="2800" dirty="0" smtClean="0"/>
              <a:t>The resource manager can “break” the lock by refusing to honor the lease</a:t>
            </a:r>
          </a:p>
          <a:p>
            <a:pPr lvl="1"/>
            <a:r>
              <a:rPr lang="en-US" sz="2400" dirty="0" smtClean="0"/>
              <a:t>Could cause bad results for lease holder, so it’s undesirable</a:t>
            </a:r>
          </a:p>
          <a:p>
            <a:r>
              <a:rPr lang="en-US" sz="2800" dirty="0" smtClean="0"/>
              <a:t>Lock is automatically broken when lease expires</a:t>
            </a:r>
          </a:p>
          <a:p>
            <a:r>
              <a:rPr lang="en-US" sz="2800" dirty="0" smtClean="0"/>
              <a:t>What if lease holder left the resource in a bad state?</a:t>
            </a:r>
          </a:p>
          <a:p>
            <a:pPr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800" dirty="0" smtClean="0"/>
              <a:t>In this case, the resource must </a:t>
            </a:r>
            <a:r>
              <a:rPr lang="en-GB" sz="2800" dirty="0" smtClean="0"/>
              <a:t>be restored to last “good” state</a:t>
            </a:r>
            <a:endParaRPr lang="en-GB" sz="2800" dirty="0" smtClean="0"/>
          </a:p>
          <a:p>
            <a:pPr lvl="1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Roll </a:t>
            </a:r>
            <a:r>
              <a:rPr lang="en-GB" sz="2400" dirty="0" smtClean="0"/>
              <a:t>back to state prior to the aborted lease</a:t>
            </a:r>
            <a:endParaRPr lang="en-GB" sz="2400" dirty="0" smtClean="0"/>
          </a:p>
          <a:p>
            <a:pPr lvl="1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Implement </a:t>
            </a:r>
            <a:r>
              <a:rPr lang="en-GB" sz="2400" dirty="0" smtClean="0"/>
              <a:t>all-or-none </a:t>
            </a:r>
            <a:r>
              <a:rPr lang="en-GB" sz="2400" dirty="0" smtClean="0"/>
              <a:t>transactions</a:t>
            </a:r>
          </a:p>
          <a:p>
            <a:pPr lvl="1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Implies resource manager must be able to tell if lease holder was “done” with the resource</a:t>
            </a:r>
          </a:p>
          <a:p>
            <a:endParaRPr lang="en-US" sz="2800" dirty="0"/>
          </a:p>
        </p:txBody>
      </p:sp>
      <p:sp>
        <p:nvSpPr>
          <p:cNvPr id="4" name="Cloud Callout 3"/>
          <p:cNvSpPr/>
          <p:nvPr/>
        </p:nvSpPr>
        <p:spPr>
          <a:xfrm>
            <a:off x="4815069" y="1523478"/>
            <a:ext cx="3016032" cy="2037390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What shall we do if the resource manager crashes and recovers?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pPr eaLnBrk="1"/>
            <a:r>
              <a:rPr lang="en-GB" sz="2800" dirty="0" smtClean="0"/>
              <a:t>What if we want guaranteed </a:t>
            </a:r>
            <a:r>
              <a:rPr lang="en-GB" sz="2800" u="sng" dirty="0" smtClean="0"/>
              <a:t>uninterrupted</a:t>
            </a:r>
            <a:r>
              <a:rPr lang="en-GB" sz="2800" dirty="0" smtClean="0"/>
              <a:t>, </a:t>
            </a:r>
            <a:r>
              <a:rPr lang="en-GB" sz="2800" u="sng" dirty="0" smtClean="0"/>
              <a:t>all-or-none</a:t>
            </a:r>
            <a:r>
              <a:rPr lang="en-GB" sz="2800" dirty="0" smtClean="0"/>
              <a:t> </a:t>
            </a:r>
            <a:r>
              <a:rPr lang="en-GB" sz="2800" dirty="0" smtClean="0"/>
              <a:t>execution?</a:t>
            </a:r>
          </a:p>
          <a:p>
            <a:pPr eaLnBrk="1"/>
            <a:r>
              <a:rPr lang="en-GB" sz="2800" dirty="0" smtClean="0"/>
              <a:t>That requires true atomic transactions</a:t>
            </a:r>
          </a:p>
          <a:p>
            <a:pPr eaLnBrk="1"/>
            <a:r>
              <a:rPr lang="en-GB" sz="2800" dirty="0" smtClean="0"/>
              <a:t>Solves </a:t>
            </a:r>
            <a:r>
              <a:rPr lang="en-GB" sz="2800" dirty="0" smtClean="0"/>
              <a:t>multiple-update race conditions</a:t>
            </a:r>
            <a:endParaRPr lang="en-GB" sz="2800" dirty="0" smtClean="0"/>
          </a:p>
          <a:p>
            <a:pPr lvl="1" eaLnBrk="1"/>
            <a:r>
              <a:rPr lang="en-GB" sz="2400" dirty="0" smtClean="0"/>
              <a:t>All </a:t>
            </a:r>
            <a:r>
              <a:rPr lang="en-GB" sz="2400" dirty="0" smtClean="0"/>
              <a:t>updates are made part of a transaction</a:t>
            </a:r>
            <a:endParaRPr lang="en-GB" sz="2400" dirty="0" smtClean="0"/>
          </a:p>
          <a:p>
            <a:pPr lvl="2" eaLnBrk="1"/>
            <a:r>
              <a:rPr lang="en-GB" sz="2000" dirty="0" smtClean="0"/>
              <a:t>Updates </a:t>
            </a:r>
            <a:r>
              <a:rPr lang="en-GB" sz="2000" dirty="0" smtClean="0"/>
              <a:t>are accumulated, but not actually made</a:t>
            </a:r>
            <a:endParaRPr lang="en-GB" sz="2000" dirty="0" smtClean="0"/>
          </a:p>
          <a:p>
            <a:pPr lvl="1" eaLnBrk="1"/>
            <a:r>
              <a:rPr lang="en-GB" sz="2400" dirty="0" smtClean="0"/>
              <a:t>After </a:t>
            </a:r>
            <a:r>
              <a:rPr lang="en-GB" sz="2400" dirty="0" smtClean="0"/>
              <a:t>all updates are made, transaction is </a:t>
            </a:r>
            <a:r>
              <a:rPr lang="en-GB" sz="2400" u="sng" dirty="0" smtClean="0"/>
              <a:t>committed</a:t>
            </a:r>
            <a:endParaRPr lang="en-GB" sz="2400" dirty="0" smtClean="0"/>
          </a:p>
          <a:p>
            <a:pPr lvl="1" eaLnBrk="1"/>
            <a:r>
              <a:rPr lang="en-GB" sz="2400" dirty="0" smtClean="0"/>
              <a:t>Otherwise </a:t>
            </a:r>
            <a:r>
              <a:rPr lang="en-GB" sz="2400" dirty="0" smtClean="0"/>
              <a:t>the transaction is </a:t>
            </a:r>
            <a:r>
              <a:rPr lang="en-GB" sz="2400" u="sng" dirty="0" smtClean="0"/>
              <a:t>aborted</a:t>
            </a:r>
            <a:endParaRPr lang="en-GB" sz="2400" u="sng" dirty="0" smtClean="0"/>
          </a:p>
          <a:p>
            <a:pPr lvl="2" eaLnBrk="1"/>
            <a:r>
              <a:rPr lang="en-GB" sz="2000" dirty="0" smtClean="0"/>
              <a:t>E.g., </a:t>
            </a:r>
            <a:r>
              <a:rPr lang="en-GB" sz="2000" dirty="0" smtClean="0"/>
              <a:t>if client, server, or network fails before the commit</a:t>
            </a:r>
            <a:endParaRPr lang="en-GB" sz="2000" dirty="0" smtClean="0"/>
          </a:p>
          <a:p>
            <a:pPr eaLnBrk="1"/>
            <a:r>
              <a:rPr lang="en-GB" sz="2800" dirty="0" smtClean="0"/>
              <a:t>Resource </a:t>
            </a:r>
            <a:r>
              <a:rPr lang="en-GB" sz="2800" dirty="0" smtClean="0"/>
              <a:t>manager guarantees “all-or-none”</a:t>
            </a:r>
            <a:endParaRPr lang="en-GB" sz="2800" dirty="0" smtClean="0"/>
          </a:p>
          <a:p>
            <a:pPr lvl="1" eaLnBrk="1"/>
            <a:r>
              <a:rPr lang="en-GB" sz="2400" dirty="0" smtClean="0"/>
              <a:t>Even </a:t>
            </a:r>
            <a:r>
              <a:rPr lang="en-GB" sz="2400" dirty="0" smtClean="0"/>
              <a:t>if it crashes in the middle of the updates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Transaction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1635167" y="1646238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558967" y="1570038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6" name="AutoShape 5"/>
          <p:cNvCxnSpPr>
            <a:cxnSpLocks noChangeShapeType="1"/>
            <a:stCxn id="5" idx="4"/>
            <a:endCxn id="7" idx="0"/>
          </p:cNvCxnSpPr>
          <p:nvPr/>
        </p:nvCxnSpPr>
        <p:spPr bwMode="auto">
          <a:xfrm flipH="1">
            <a:off x="1706605" y="1874838"/>
            <a:ext cx="4762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677905" y="2103438"/>
            <a:ext cx="2057400" cy="304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startTransaction</a:t>
            </a:r>
          </a:p>
        </p:txBody>
      </p:sp>
      <p:sp>
        <p:nvSpPr>
          <p:cNvPr id="8" name="Oval 9"/>
          <p:cNvSpPr>
            <a:spLocks noChangeArrowheads="1"/>
          </p:cNvSpPr>
          <p:nvPr/>
        </p:nvSpPr>
        <p:spPr bwMode="auto">
          <a:xfrm>
            <a:off x="4945105" y="219075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4868905" y="2114550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10" name="AutoShape 11"/>
          <p:cNvCxnSpPr>
            <a:cxnSpLocks noChangeShapeType="1"/>
            <a:stCxn id="9" idx="4"/>
            <a:endCxn id="25" idx="0"/>
          </p:cNvCxnSpPr>
          <p:nvPr/>
        </p:nvCxnSpPr>
        <p:spPr bwMode="auto">
          <a:xfrm>
            <a:off x="5021305" y="2419350"/>
            <a:ext cx="6350" cy="446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" name="AutoShape 13"/>
          <p:cNvCxnSpPr>
            <a:cxnSpLocks noChangeShapeType="1"/>
            <a:stCxn id="7" idx="3"/>
            <a:endCxn id="9" idx="2"/>
          </p:cNvCxnSpPr>
          <p:nvPr/>
        </p:nvCxnSpPr>
        <p:spPr bwMode="auto">
          <a:xfrm>
            <a:off x="2735305" y="2255838"/>
            <a:ext cx="2133600" cy="1111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12" name="AutoShape 17"/>
          <p:cNvCxnSpPr>
            <a:cxnSpLocks noChangeShapeType="1"/>
            <a:stCxn id="7" idx="2"/>
            <a:endCxn id="15" idx="0"/>
          </p:cNvCxnSpPr>
          <p:nvPr/>
        </p:nvCxnSpPr>
        <p:spPr bwMode="auto">
          <a:xfrm>
            <a:off x="1706605" y="2408238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" name="Text Box 57"/>
          <p:cNvSpPr txBox="1">
            <a:spLocks noChangeArrowheads="1"/>
          </p:cNvSpPr>
          <p:nvPr/>
        </p:nvSpPr>
        <p:spPr bwMode="auto">
          <a:xfrm>
            <a:off x="455655" y="1530350"/>
            <a:ext cx="7232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/>
                <a:cs typeface="Times New Roman"/>
              </a:rPr>
              <a:t>client</a:t>
            </a:r>
          </a:p>
        </p:txBody>
      </p:sp>
      <p:sp>
        <p:nvSpPr>
          <p:cNvPr id="14" name="Text Box 58"/>
          <p:cNvSpPr txBox="1">
            <a:spLocks noChangeArrowheads="1"/>
          </p:cNvSpPr>
          <p:nvPr/>
        </p:nvSpPr>
        <p:spPr bwMode="auto">
          <a:xfrm>
            <a:off x="5559467" y="2079625"/>
            <a:ext cx="7955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/>
                <a:cs typeface="Times New Roman"/>
              </a:rPr>
              <a:t>server</a:t>
            </a:r>
          </a:p>
        </p:txBody>
      </p:sp>
      <p:sp>
        <p:nvSpPr>
          <p:cNvPr id="15" name="AutoShape 61"/>
          <p:cNvSpPr>
            <a:spLocks noChangeArrowheads="1"/>
          </p:cNvSpPr>
          <p:nvPr/>
        </p:nvSpPr>
        <p:spPr bwMode="auto">
          <a:xfrm>
            <a:off x="677905" y="2941638"/>
            <a:ext cx="2057400" cy="304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updateOne</a:t>
            </a:r>
          </a:p>
        </p:txBody>
      </p:sp>
      <p:cxnSp>
        <p:nvCxnSpPr>
          <p:cNvPr id="16" name="AutoShape 63"/>
          <p:cNvCxnSpPr>
            <a:cxnSpLocks noChangeShapeType="1"/>
            <a:stCxn id="15" idx="2"/>
            <a:endCxn id="17" idx="0"/>
          </p:cNvCxnSpPr>
          <p:nvPr/>
        </p:nvCxnSpPr>
        <p:spPr bwMode="auto">
          <a:xfrm>
            <a:off x="1706605" y="3246438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" name="AutoShape 64"/>
          <p:cNvSpPr>
            <a:spLocks noChangeArrowheads="1"/>
          </p:cNvSpPr>
          <p:nvPr/>
        </p:nvSpPr>
        <p:spPr bwMode="auto">
          <a:xfrm>
            <a:off x="677905" y="3551238"/>
            <a:ext cx="2057400" cy="304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updateTwo</a:t>
            </a:r>
          </a:p>
        </p:txBody>
      </p:sp>
      <p:cxnSp>
        <p:nvCxnSpPr>
          <p:cNvPr id="18" name="AutoShape 66"/>
          <p:cNvCxnSpPr>
            <a:cxnSpLocks noChangeShapeType="1"/>
            <a:stCxn id="17" idx="2"/>
            <a:endCxn id="19" idx="0"/>
          </p:cNvCxnSpPr>
          <p:nvPr/>
        </p:nvCxnSpPr>
        <p:spPr bwMode="auto">
          <a:xfrm>
            <a:off x="1706605" y="3856038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9" name="AutoShape 67"/>
          <p:cNvSpPr>
            <a:spLocks noChangeArrowheads="1"/>
          </p:cNvSpPr>
          <p:nvPr/>
        </p:nvSpPr>
        <p:spPr bwMode="auto">
          <a:xfrm>
            <a:off x="677905" y="4160838"/>
            <a:ext cx="2057400" cy="304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updateThree</a:t>
            </a:r>
          </a:p>
        </p:txBody>
      </p:sp>
      <p:cxnSp>
        <p:nvCxnSpPr>
          <p:cNvPr id="20" name="AutoShape 69"/>
          <p:cNvCxnSpPr>
            <a:cxnSpLocks noChangeShapeType="1"/>
            <a:stCxn id="19" idx="2"/>
            <a:endCxn id="24" idx="0"/>
          </p:cNvCxnSpPr>
          <p:nvPr/>
        </p:nvCxnSpPr>
        <p:spPr bwMode="auto">
          <a:xfrm>
            <a:off x="1706605" y="4465638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1" name="Rectangle 70"/>
          <p:cNvSpPr>
            <a:spLocks noChangeArrowheads="1"/>
          </p:cNvSpPr>
          <p:nvPr/>
        </p:nvSpPr>
        <p:spPr bwMode="auto">
          <a:xfrm>
            <a:off x="4313280" y="2952750"/>
            <a:ext cx="1447800" cy="3048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600">
                <a:latin typeface="Times New Roman"/>
                <a:cs typeface="Times New Roman"/>
              </a:rPr>
              <a:t>updateOne</a:t>
            </a:r>
          </a:p>
        </p:txBody>
      </p:sp>
      <p:sp>
        <p:nvSpPr>
          <p:cNvPr id="22" name="Rectangle 71"/>
          <p:cNvSpPr>
            <a:spLocks noChangeArrowheads="1"/>
          </p:cNvSpPr>
          <p:nvPr/>
        </p:nvSpPr>
        <p:spPr bwMode="auto">
          <a:xfrm>
            <a:off x="4303755" y="3551238"/>
            <a:ext cx="1447800" cy="3048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600">
                <a:latin typeface="Times New Roman"/>
                <a:cs typeface="Times New Roman"/>
              </a:rPr>
              <a:t>updateTwo</a:t>
            </a:r>
          </a:p>
        </p:txBody>
      </p:sp>
      <p:sp>
        <p:nvSpPr>
          <p:cNvPr id="23" name="Rectangle 72"/>
          <p:cNvSpPr>
            <a:spLocks noChangeArrowheads="1"/>
          </p:cNvSpPr>
          <p:nvPr/>
        </p:nvSpPr>
        <p:spPr bwMode="auto">
          <a:xfrm>
            <a:off x="4303755" y="4160838"/>
            <a:ext cx="1447800" cy="3048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600">
                <a:latin typeface="Times New Roman"/>
                <a:cs typeface="Times New Roman"/>
              </a:rPr>
              <a:t>updateThree</a:t>
            </a:r>
          </a:p>
        </p:txBody>
      </p:sp>
      <p:sp>
        <p:nvSpPr>
          <p:cNvPr id="24" name="AutoShape 73"/>
          <p:cNvSpPr>
            <a:spLocks noChangeArrowheads="1"/>
          </p:cNvSpPr>
          <p:nvPr/>
        </p:nvSpPr>
        <p:spPr bwMode="auto">
          <a:xfrm>
            <a:off x="677905" y="4846638"/>
            <a:ext cx="2057400" cy="304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commit</a:t>
            </a:r>
          </a:p>
        </p:txBody>
      </p:sp>
      <p:sp>
        <p:nvSpPr>
          <p:cNvPr id="25" name="Rectangle 74"/>
          <p:cNvSpPr>
            <a:spLocks noChangeArrowheads="1"/>
          </p:cNvSpPr>
          <p:nvPr/>
        </p:nvSpPr>
        <p:spPr bwMode="auto">
          <a:xfrm>
            <a:off x="4227555" y="2865438"/>
            <a:ext cx="16002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AutoShape 75"/>
          <p:cNvSpPr>
            <a:spLocks noChangeArrowheads="1"/>
          </p:cNvSpPr>
          <p:nvPr/>
        </p:nvSpPr>
        <p:spPr bwMode="auto">
          <a:xfrm>
            <a:off x="6392905" y="2865438"/>
            <a:ext cx="2286000" cy="1524000"/>
          </a:xfrm>
          <a:prstGeom prst="can">
            <a:avLst>
              <a:gd name="adj" fmla="val 25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1 0.00147 L 0.24787 0.04891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" y="24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2 0.00084 L 0.2485 0.01092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" y="5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2 0.00966 L 0.2485 -0.03066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" y="-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000"/>
                            </p:stCondLst>
                            <p:childTnLst>
                              <p:par>
                                <p:cTn id="8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7" grpId="0" animBg="1"/>
      <p:bldP spid="19" grpId="0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5" grpId="0" animBg="1"/>
      <p:bldP spid="2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There’s a Failure?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1648395" y="1646238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572195" y="1570038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6" name="AutoShape 5"/>
          <p:cNvCxnSpPr>
            <a:cxnSpLocks noChangeShapeType="1"/>
            <a:stCxn id="5" idx="4"/>
            <a:endCxn id="7" idx="0"/>
          </p:cNvCxnSpPr>
          <p:nvPr/>
        </p:nvCxnSpPr>
        <p:spPr bwMode="auto">
          <a:xfrm flipH="1">
            <a:off x="1719833" y="1874838"/>
            <a:ext cx="4762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691133" y="2103438"/>
            <a:ext cx="2057400" cy="304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startTransaction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4958333" y="219075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882133" y="2114550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10" name="AutoShape 9"/>
          <p:cNvCxnSpPr>
            <a:cxnSpLocks noChangeShapeType="1"/>
            <a:stCxn id="9" idx="4"/>
            <a:endCxn id="22" idx="0"/>
          </p:cNvCxnSpPr>
          <p:nvPr/>
        </p:nvCxnSpPr>
        <p:spPr bwMode="auto">
          <a:xfrm>
            <a:off x="5034533" y="2419350"/>
            <a:ext cx="6350" cy="4460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" name="AutoShape 10"/>
          <p:cNvCxnSpPr>
            <a:cxnSpLocks noChangeShapeType="1"/>
            <a:stCxn id="7" idx="3"/>
            <a:endCxn id="9" idx="2"/>
          </p:cNvCxnSpPr>
          <p:nvPr/>
        </p:nvCxnSpPr>
        <p:spPr bwMode="auto">
          <a:xfrm>
            <a:off x="2748533" y="2255838"/>
            <a:ext cx="2133600" cy="1111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12" name="AutoShape 11"/>
          <p:cNvCxnSpPr>
            <a:cxnSpLocks noChangeShapeType="1"/>
            <a:stCxn id="7" idx="2"/>
            <a:endCxn id="15" idx="0"/>
          </p:cNvCxnSpPr>
          <p:nvPr/>
        </p:nvCxnSpPr>
        <p:spPr bwMode="auto">
          <a:xfrm>
            <a:off x="1719833" y="2408238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68883" y="1530350"/>
            <a:ext cx="7232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/>
                <a:cs typeface="Times New Roman"/>
              </a:rPr>
              <a:t>client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5572695" y="2079625"/>
            <a:ext cx="7955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/>
                <a:cs typeface="Times New Roman"/>
              </a:rPr>
              <a:t>server</a:t>
            </a:r>
          </a:p>
        </p:txBody>
      </p:sp>
      <p:sp>
        <p:nvSpPr>
          <p:cNvPr id="15" name="AutoShape 15"/>
          <p:cNvSpPr>
            <a:spLocks noChangeArrowheads="1"/>
          </p:cNvSpPr>
          <p:nvPr/>
        </p:nvSpPr>
        <p:spPr bwMode="auto">
          <a:xfrm>
            <a:off x="691133" y="2941638"/>
            <a:ext cx="2057400" cy="304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updateOne</a:t>
            </a:r>
          </a:p>
        </p:txBody>
      </p:sp>
      <p:cxnSp>
        <p:nvCxnSpPr>
          <p:cNvPr id="16" name="AutoShape 16"/>
          <p:cNvCxnSpPr>
            <a:cxnSpLocks noChangeShapeType="1"/>
            <a:stCxn id="15" idx="2"/>
            <a:endCxn id="17" idx="0"/>
          </p:cNvCxnSpPr>
          <p:nvPr/>
        </p:nvCxnSpPr>
        <p:spPr bwMode="auto">
          <a:xfrm>
            <a:off x="1719833" y="3246438"/>
            <a:ext cx="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" name="AutoShape 17"/>
          <p:cNvSpPr>
            <a:spLocks noChangeArrowheads="1"/>
          </p:cNvSpPr>
          <p:nvPr/>
        </p:nvSpPr>
        <p:spPr bwMode="auto">
          <a:xfrm>
            <a:off x="691133" y="3551238"/>
            <a:ext cx="2057400" cy="304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updateTwo</a:t>
            </a:r>
          </a:p>
        </p:txBody>
      </p:sp>
      <p:cxnSp>
        <p:nvCxnSpPr>
          <p:cNvPr id="18" name="AutoShape 18"/>
          <p:cNvCxnSpPr>
            <a:cxnSpLocks noChangeShapeType="1"/>
            <a:stCxn id="17" idx="2"/>
            <a:endCxn id="21" idx="0"/>
          </p:cNvCxnSpPr>
          <p:nvPr/>
        </p:nvCxnSpPr>
        <p:spPr bwMode="auto">
          <a:xfrm>
            <a:off x="1719833" y="3856038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9" name="Rectangle 21"/>
          <p:cNvSpPr>
            <a:spLocks noChangeArrowheads="1"/>
          </p:cNvSpPr>
          <p:nvPr/>
        </p:nvSpPr>
        <p:spPr bwMode="auto">
          <a:xfrm>
            <a:off x="4326508" y="2952750"/>
            <a:ext cx="1447800" cy="3048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600">
                <a:latin typeface="Times New Roman"/>
                <a:cs typeface="Times New Roman"/>
              </a:rPr>
              <a:t>updateOne</a:t>
            </a:r>
          </a:p>
        </p:txBody>
      </p:sp>
      <p:sp>
        <p:nvSpPr>
          <p:cNvPr id="20" name="Rectangle 22"/>
          <p:cNvSpPr>
            <a:spLocks noChangeArrowheads="1"/>
          </p:cNvSpPr>
          <p:nvPr/>
        </p:nvSpPr>
        <p:spPr bwMode="auto">
          <a:xfrm>
            <a:off x="4316983" y="3551238"/>
            <a:ext cx="1447800" cy="3048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600">
                <a:latin typeface="Times New Roman"/>
                <a:cs typeface="Times New Roman"/>
              </a:rPr>
              <a:t>updateTwo</a:t>
            </a:r>
          </a:p>
        </p:txBody>
      </p:sp>
      <p:sp>
        <p:nvSpPr>
          <p:cNvPr id="21" name="AutoShape 24"/>
          <p:cNvSpPr>
            <a:spLocks noChangeArrowheads="1"/>
          </p:cNvSpPr>
          <p:nvPr/>
        </p:nvSpPr>
        <p:spPr bwMode="auto">
          <a:xfrm>
            <a:off x="691133" y="4237038"/>
            <a:ext cx="2057400" cy="304800"/>
          </a:xfrm>
          <a:prstGeom prst="roundRect">
            <a:avLst>
              <a:gd name="adj" fmla="val 16667"/>
            </a:avLst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abort</a:t>
            </a: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4240783" y="2865438"/>
            <a:ext cx="1600200" cy="213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AutoShape 26"/>
          <p:cNvSpPr>
            <a:spLocks noChangeArrowheads="1"/>
          </p:cNvSpPr>
          <p:nvPr/>
        </p:nvSpPr>
        <p:spPr bwMode="auto">
          <a:xfrm>
            <a:off x="6406133" y="2865438"/>
            <a:ext cx="2286000" cy="1524000"/>
          </a:xfrm>
          <a:prstGeom prst="can">
            <a:avLst>
              <a:gd name="adj" fmla="val 25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24" name="AutoShape 27"/>
          <p:cNvCxnSpPr>
            <a:cxnSpLocks noChangeShapeType="1"/>
            <a:stCxn id="21" idx="3"/>
            <a:endCxn id="22" idx="1"/>
          </p:cNvCxnSpPr>
          <p:nvPr/>
        </p:nvCxnSpPr>
        <p:spPr bwMode="auto">
          <a:xfrm flipV="1">
            <a:off x="2748533" y="3932238"/>
            <a:ext cx="1492250" cy="4572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ffectLst/>
        </p:spPr>
      </p:cxn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843533" y="4541838"/>
            <a:ext cx="1752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/>
                <a:cs typeface="Times New Roman"/>
              </a:rPr>
              <a:t>(or timeout)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" grpId="0" animBg="1"/>
      <p:bldP spid="17" grpId="0" animBg="1"/>
      <p:bldP spid="19" grpId="0" animBg="1"/>
      <p:bldP spid="19" grpId="1" animBg="1"/>
      <p:bldP spid="20" grpId="0" animBg="1"/>
      <p:bldP spid="20" grpId="1" animBg="1"/>
      <p:bldP spid="21" grpId="0" animBg="1"/>
      <p:bldP spid="22" grpId="0" animBg="1"/>
      <p:bldP spid="22" grpId="1" animBg="1"/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Transactions Spanning Multiple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That’s fine if the data is all on one resource manager</a:t>
            </a:r>
          </a:p>
          <a:p>
            <a:pPr lvl="1"/>
            <a:r>
              <a:rPr lang="en-US" dirty="0" smtClean="0"/>
              <a:t>Its failure in the middle can be handled by journaling methods</a:t>
            </a:r>
          </a:p>
          <a:p>
            <a:r>
              <a:rPr lang="en-US" dirty="0" smtClean="0"/>
              <a:t>What if we need to atomically update data on multiple machines?</a:t>
            </a:r>
          </a:p>
          <a:p>
            <a:r>
              <a:rPr lang="en-US" dirty="0" smtClean="0"/>
              <a:t>How do we achieve the all-or-nothing effect when each machine acts asynchronously?</a:t>
            </a:r>
          </a:p>
          <a:p>
            <a:pPr lvl="1"/>
            <a:r>
              <a:rPr lang="en-US" dirty="0" smtClean="0"/>
              <a:t>And can fail at any moment?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Commitment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en-GB" sz="2800" dirty="0" smtClean="0"/>
              <a:t>Used </a:t>
            </a:r>
            <a:r>
              <a:rPr lang="en-GB" sz="2800" dirty="0" smtClean="0"/>
              <a:t>to implement distributed commitment</a:t>
            </a:r>
            <a:endParaRPr lang="en-GB" sz="2800" dirty="0" smtClean="0"/>
          </a:p>
          <a:p>
            <a:pPr lvl="1" eaLnBrk="1"/>
            <a:r>
              <a:rPr lang="en-GB" sz="2400" dirty="0" smtClean="0"/>
              <a:t>Provide </a:t>
            </a:r>
            <a:r>
              <a:rPr lang="en-GB" sz="2400" dirty="0" smtClean="0"/>
              <a:t>for atomic all-or-none transactions</a:t>
            </a:r>
            <a:endParaRPr lang="en-GB" sz="2400" dirty="0" smtClean="0"/>
          </a:p>
          <a:p>
            <a:pPr lvl="1" eaLnBrk="1"/>
            <a:r>
              <a:rPr lang="en-GB" sz="2400" dirty="0" smtClean="0"/>
              <a:t>Simultaneous </a:t>
            </a:r>
            <a:r>
              <a:rPr lang="en-GB" sz="2400" dirty="0" smtClean="0"/>
              <a:t>commitment on multiple hosts</a:t>
            </a:r>
            <a:endParaRPr lang="en-GB" sz="2400" dirty="0" smtClean="0"/>
          </a:p>
          <a:p>
            <a:pPr eaLnBrk="1"/>
            <a:r>
              <a:rPr lang="en-GB" sz="2800" dirty="0" smtClean="0"/>
              <a:t>Challenges</a:t>
            </a:r>
          </a:p>
          <a:p>
            <a:pPr lvl="1" eaLnBrk="1"/>
            <a:r>
              <a:rPr lang="en-GB" sz="2400" dirty="0" smtClean="0"/>
              <a:t>Asynchronous </a:t>
            </a:r>
            <a:r>
              <a:rPr lang="en-GB" sz="2400" dirty="0" smtClean="0"/>
              <a:t>conflicts from other hosts</a:t>
            </a:r>
            <a:endParaRPr lang="en-GB" sz="2400" dirty="0" smtClean="0"/>
          </a:p>
          <a:p>
            <a:pPr lvl="1" eaLnBrk="1"/>
            <a:r>
              <a:rPr lang="en-GB" sz="2400" dirty="0" smtClean="0"/>
              <a:t>Nodes </a:t>
            </a:r>
            <a:r>
              <a:rPr lang="en-GB" sz="2400" dirty="0" smtClean="0"/>
              <a:t>fail in the middle of the commitment process</a:t>
            </a:r>
            <a:endParaRPr lang="en-GB" sz="2400" dirty="0" smtClean="0"/>
          </a:p>
          <a:p>
            <a:pPr eaLnBrk="1"/>
            <a:r>
              <a:rPr lang="en-GB" sz="2800" dirty="0" smtClean="0"/>
              <a:t>Multi</a:t>
            </a:r>
            <a:r>
              <a:rPr lang="en-GB" sz="2800" dirty="0" smtClean="0"/>
              <a:t>-phase commitment protocol:</a:t>
            </a:r>
          </a:p>
          <a:p>
            <a:pPr lvl="1" eaLnBrk="1"/>
            <a:r>
              <a:rPr lang="en-GB" sz="2400" dirty="0" smtClean="0"/>
              <a:t>Confirm no conflicts from any participating </a:t>
            </a:r>
            <a:r>
              <a:rPr lang="en-GB" sz="2400" dirty="0" smtClean="0"/>
              <a:t>host</a:t>
            </a:r>
          </a:p>
          <a:p>
            <a:pPr lvl="1" eaLnBrk="1"/>
            <a:r>
              <a:rPr lang="en-GB" sz="2400" dirty="0" smtClean="0"/>
              <a:t>All participating hosts are told to prepare for </a:t>
            </a:r>
            <a:r>
              <a:rPr lang="en-GB" sz="2400" dirty="0" smtClean="0"/>
              <a:t>commit</a:t>
            </a:r>
          </a:p>
          <a:p>
            <a:pPr lvl="1" eaLnBrk="1"/>
            <a:r>
              <a:rPr lang="en-GB" sz="2400" dirty="0" smtClean="0"/>
              <a:t>All participating hosts are told to “make it so</a:t>
            </a:r>
            <a:r>
              <a:rPr lang="en-GB" sz="2400" dirty="0" smtClean="0"/>
              <a:t>”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498"/>
            <a:ext cx="8229600" cy="1143000"/>
          </a:xfrm>
        </p:spPr>
        <p:txBody>
          <a:bodyPr/>
          <a:lstStyle/>
          <a:p>
            <a:r>
              <a:rPr lang="en-US" dirty="0" smtClean="0"/>
              <a:t>Three Phase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5"/>
          <p:cNvSpPr>
            <a:spLocks noChangeArrowheads="1"/>
          </p:cNvSpPr>
          <p:nvPr/>
        </p:nvSpPr>
        <p:spPr bwMode="auto">
          <a:xfrm>
            <a:off x="2336807" y="1043508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Oval 6"/>
          <p:cNvSpPr>
            <a:spLocks noChangeArrowheads="1"/>
          </p:cNvSpPr>
          <p:nvPr/>
        </p:nvSpPr>
        <p:spPr bwMode="auto">
          <a:xfrm>
            <a:off x="2260607" y="967308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6" name="AutoShape 10"/>
          <p:cNvCxnSpPr>
            <a:cxnSpLocks noChangeShapeType="1"/>
            <a:stCxn id="5" idx="4"/>
            <a:endCxn id="7" idx="0"/>
          </p:cNvCxnSpPr>
          <p:nvPr/>
        </p:nvCxnSpPr>
        <p:spPr bwMode="auto">
          <a:xfrm flipH="1">
            <a:off x="2408245" y="1272108"/>
            <a:ext cx="4762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" name="AutoShape 25"/>
          <p:cNvSpPr>
            <a:spLocks noChangeArrowheads="1"/>
          </p:cNvSpPr>
          <p:nvPr/>
        </p:nvSpPr>
        <p:spPr bwMode="auto">
          <a:xfrm>
            <a:off x="1608145" y="1500708"/>
            <a:ext cx="1600200" cy="304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canCommit</a:t>
            </a:r>
          </a:p>
        </p:txBody>
      </p:sp>
      <p:sp>
        <p:nvSpPr>
          <p:cNvPr id="8" name="AutoShape 26"/>
          <p:cNvSpPr>
            <a:spLocks noChangeArrowheads="1"/>
          </p:cNvSpPr>
          <p:nvPr/>
        </p:nvSpPr>
        <p:spPr bwMode="auto">
          <a:xfrm>
            <a:off x="6169092" y="2176983"/>
            <a:ext cx="1176337" cy="695325"/>
          </a:xfrm>
          <a:prstGeom prst="flowChartDecision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acceptable</a:t>
            </a:r>
          </a:p>
        </p:txBody>
      </p:sp>
      <p:sp>
        <p:nvSpPr>
          <p:cNvPr id="9" name="AutoShape 28"/>
          <p:cNvSpPr>
            <a:spLocks noChangeArrowheads="1"/>
          </p:cNvSpPr>
          <p:nvPr/>
        </p:nvSpPr>
        <p:spPr bwMode="auto">
          <a:xfrm>
            <a:off x="7367654" y="3100908"/>
            <a:ext cx="990600" cy="533400"/>
          </a:xfrm>
          <a:prstGeom prst="roundRect">
            <a:avLst>
              <a:gd name="adj" fmla="val 16667"/>
            </a:avLst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abort</a:t>
            </a:r>
          </a:p>
        </p:txBody>
      </p:sp>
      <p:sp>
        <p:nvSpPr>
          <p:cNvPr id="10" name="Oval 30"/>
          <p:cNvSpPr>
            <a:spLocks noChangeArrowheads="1"/>
          </p:cNvSpPr>
          <p:nvPr/>
        </p:nvSpPr>
        <p:spPr bwMode="auto">
          <a:xfrm>
            <a:off x="6681854" y="1611833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Oval 31"/>
          <p:cNvSpPr>
            <a:spLocks noChangeArrowheads="1"/>
          </p:cNvSpPr>
          <p:nvPr/>
        </p:nvSpPr>
        <p:spPr bwMode="auto">
          <a:xfrm>
            <a:off x="6605654" y="1535633"/>
            <a:ext cx="3048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12" name="AutoShape 32"/>
          <p:cNvCxnSpPr>
            <a:cxnSpLocks noChangeShapeType="1"/>
            <a:stCxn id="11" idx="4"/>
            <a:endCxn id="8" idx="0"/>
          </p:cNvCxnSpPr>
          <p:nvPr/>
        </p:nvCxnSpPr>
        <p:spPr bwMode="auto">
          <a:xfrm>
            <a:off x="6758054" y="1840433"/>
            <a:ext cx="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" name="Text Box 33"/>
          <p:cNvSpPr txBox="1">
            <a:spLocks noChangeArrowheads="1"/>
          </p:cNvSpPr>
          <p:nvPr/>
        </p:nvSpPr>
        <p:spPr bwMode="auto">
          <a:xfrm>
            <a:off x="5099117" y="1856308"/>
            <a:ext cx="158545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receive canCommit</a:t>
            </a:r>
          </a:p>
        </p:txBody>
      </p:sp>
      <p:cxnSp>
        <p:nvCxnSpPr>
          <p:cNvPr id="14" name="AutoShape 34"/>
          <p:cNvCxnSpPr>
            <a:cxnSpLocks noChangeShapeType="1"/>
            <a:stCxn id="7" idx="3"/>
            <a:endCxn id="11" idx="2"/>
          </p:cNvCxnSpPr>
          <p:nvPr/>
        </p:nvCxnSpPr>
        <p:spPr bwMode="auto">
          <a:xfrm>
            <a:off x="3208345" y="1653108"/>
            <a:ext cx="3397309" cy="3492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15" name="AutoShape 35"/>
          <p:cNvCxnSpPr>
            <a:cxnSpLocks noChangeShapeType="1"/>
            <a:stCxn id="8" idx="3"/>
            <a:endCxn id="9" idx="0"/>
          </p:cNvCxnSpPr>
          <p:nvPr/>
        </p:nvCxnSpPr>
        <p:spPr bwMode="auto">
          <a:xfrm>
            <a:off x="7345429" y="2524645"/>
            <a:ext cx="517525" cy="57626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6" name="Text Box 36"/>
          <p:cNvSpPr txBox="1">
            <a:spLocks noChangeArrowheads="1"/>
          </p:cNvSpPr>
          <p:nvPr/>
        </p:nvSpPr>
        <p:spPr bwMode="auto">
          <a:xfrm>
            <a:off x="7381942" y="2269058"/>
            <a:ext cx="3642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no</a:t>
            </a:r>
          </a:p>
        </p:txBody>
      </p:sp>
      <p:sp>
        <p:nvSpPr>
          <p:cNvPr id="17" name="Oval 38"/>
          <p:cNvSpPr>
            <a:spLocks noChangeArrowheads="1"/>
          </p:cNvSpPr>
          <p:nvPr/>
        </p:nvSpPr>
        <p:spPr bwMode="auto">
          <a:xfrm>
            <a:off x="2065345" y="2143645"/>
            <a:ext cx="685800" cy="685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wait</a:t>
            </a:r>
          </a:p>
        </p:txBody>
      </p:sp>
      <p:cxnSp>
        <p:nvCxnSpPr>
          <p:cNvPr id="18" name="AutoShape 39"/>
          <p:cNvCxnSpPr>
            <a:cxnSpLocks noChangeShapeType="1"/>
            <a:stCxn id="7" idx="2"/>
            <a:endCxn id="17" idx="0"/>
          </p:cNvCxnSpPr>
          <p:nvPr/>
        </p:nvCxnSpPr>
        <p:spPr bwMode="auto">
          <a:xfrm>
            <a:off x="2408245" y="1805508"/>
            <a:ext cx="0" cy="338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9" name="AutoShape 40"/>
          <p:cNvCxnSpPr>
            <a:cxnSpLocks noChangeShapeType="1"/>
            <a:stCxn id="20" idx="1"/>
            <a:endCxn id="17" idx="6"/>
          </p:cNvCxnSpPr>
          <p:nvPr/>
        </p:nvCxnSpPr>
        <p:spPr bwMode="auto">
          <a:xfrm rot="10800000">
            <a:off x="2751145" y="2486545"/>
            <a:ext cx="2068572" cy="381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20" name="AutoShape 42"/>
          <p:cNvSpPr>
            <a:spLocks noChangeArrowheads="1"/>
          </p:cNvSpPr>
          <p:nvPr/>
        </p:nvSpPr>
        <p:spPr bwMode="auto">
          <a:xfrm>
            <a:off x="4819717" y="2372245"/>
            <a:ext cx="1066800" cy="3048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ack</a:t>
            </a:r>
          </a:p>
        </p:txBody>
      </p:sp>
      <p:cxnSp>
        <p:nvCxnSpPr>
          <p:cNvPr id="21" name="AutoShape 43"/>
          <p:cNvCxnSpPr>
            <a:cxnSpLocks noChangeShapeType="1"/>
            <a:stCxn id="8" idx="1"/>
            <a:endCxn id="20" idx="3"/>
          </p:cNvCxnSpPr>
          <p:nvPr/>
        </p:nvCxnSpPr>
        <p:spPr bwMode="auto">
          <a:xfrm flipH="1">
            <a:off x="5886517" y="2524645"/>
            <a:ext cx="2825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2" name="AutoShape 44"/>
          <p:cNvSpPr>
            <a:spLocks noChangeArrowheads="1"/>
          </p:cNvSpPr>
          <p:nvPr/>
        </p:nvSpPr>
        <p:spPr bwMode="auto">
          <a:xfrm>
            <a:off x="1531945" y="3177108"/>
            <a:ext cx="1752600" cy="325437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startCommit</a:t>
            </a:r>
          </a:p>
        </p:txBody>
      </p:sp>
      <p:sp>
        <p:nvSpPr>
          <p:cNvPr id="23" name="Oval 45"/>
          <p:cNvSpPr>
            <a:spLocks noChangeArrowheads="1"/>
          </p:cNvSpPr>
          <p:nvPr/>
        </p:nvSpPr>
        <p:spPr bwMode="auto">
          <a:xfrm>
            <a:off x="2065345" y="3959745"/>
            <a:ext cx="685800" cy="6858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prep</a:t>
            </a:r>
          </a:p>
        </p:txBody>
      </p:sp>
      <p:cxnSp>
        <p:nvCxnSpPr>
          <p:cNvPr id="24" name="AutoShape 46"/>
          <p:cNvCxnSpPr>
            <a:cxnSpLocks noChangeShapeType="1"/>
            <a:stCxn id="22" idx="2"/>
            <a:endCxn id="23" idx="0"/>
          </p:cNvCxnSpPr>
          <p:nvPr/>
        </p:nvCxnSpPr>
        <p:spPr bwMode="auto">
          <a:xfrm>
            <a:off x="2408245" y="3502545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" name="AutoShape 47"/>
          <p:cNvCxnSpPr>
            <a:cxnSpLocks noChangeShapeType="1"/>
            <a:stCxn id="17" idx="4"/>
            <a:endCxn id="22" idx="0"/>
          </p:cNvCxnSpPr>
          <p:nvPr/>
        </p:nvCxnSpPr>
        <p:spPr bwMode="auto">
          <a:xfrm>
            <a:off x="2408245" y="2829445"/>
            <a:ext cx="0" cy="3476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6" name="Text Box 48"/>
          <p:cNvSpPr txBox="1">
            <a:spLocks noChangeArrowheads="1"/>
          </p:cNvSpPr>
          <p:nvPr/>
        </p:nvSpPr>
        <p:spPr bwMode="auto">
          <a:xfrm>
            <a:off x="2328870" y="2796108"/>
            <a:ext cx="6591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all ack</a:t>
            </a:r>
          </a:p>
        </p:txBody>
      </p:sp>
      <p:sp>
        <p:nvSpPr>
          <p:cNvPr id="27" name="AutoShape 49"/>
          <p:cNvSpPr>
            <a:spLocks noChangeArrowheads="1"/>
          </p:cNvSpPr>
          <p:nvPr/>
        </p:nvSpPr>
        <p:spPr bwMode="auto">
          <a:xfrm>
            <a:off x="465145" y="3100908"/>
            <a:ext cx="685800" cy="533400"/>
          </a:xfrm>
          <a:prstGeom prst="roundRect">
            <a:avLst>
              <a:gd name="adj" fmla="val 16667"/>
            </a:avLst>
          </a:prstGeom>
          <a:solidFill>
            <a:srgbClr val="FF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abort</a:t>
            </a:r>
          </a:p>
        </p:txBody>
      </p:sp>
      <p:cxnSp>
        <p:nvCxnSpPr>
          <p:cNvPr id="28" name="AutoShape 50"/>
          <p:cNvCxnSpPr>
            <a:cxnSpLocks noChangeShapeType="1"/>
            <a:stCxn id="17" idx="2"/>
            <a:endCxn id="27" idx="0"/>
          </p:cNvCxnSpPr>
          <p:nvPr/>
        </p:nvCxnSpPr>
        <p:spPr bwMode="auto">
          <a:xfrm rot="10800000" flipV="1">
            <a:off x="808045" y="2486545"/>
            <a:ext cx="1257300" cy="61436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29" name="Text Box 51"/>
          <p:cNvSpPr txBox="1">
            <a:spLocks noChangeArrowheads="1"/>
          </p:cNvSpPr>
          <p:nvPr/>
        </p:nvSpPr>
        <p:spPr bwMode="auto">
          <a:xfrm>
            <a:off x="1104907" y="2216670"/>
            <a:ext cx="7360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nak</a:t>
            </a:r>
          </a:p>
          <a:p>
            <a:r>
              <a:rPr lang="en-US" sz="1400">
                <a:latin typeface="Times New Roman"/>
                <a:cs typeface="Times New Roman"/>
              </a:rPr>
              <a:t>timeout</a:t>
            </a:r>
          </a:p>
        </p:txBody>
      </p:sp>
      <p:sp>
        <p:nvSpPr>
          <p:cNvPr id="30" name="Oval 52"/>
          <p:cNvSpPr>
            <a:spLocks noChangeArrowheads="1"/>
          </p:cNvSpPr>
          <p:nvPr/>
        </p:nvSpPr>
        <p:spPr bwMode="auto">
          <a:xfrm>
            <a:off x="5005454" y="3024708"/>
            <a:ext cx="685800" cy="66357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wait</a:t>
            </a:r>
          </a:p>
        </p:txBody>
      </p:sp>
      <p:cxnSp>
        <p:nvCxnSpPr>
          <p:cNvPr id="31" name="AutoShape 53"/>
          <p:cNvCxnSpPr>
            <a:cxnSpLocks noChangeShapeType="1"/>
            <a:stCxn id="20" idx="2"/>
            <a:endCxn id="30" idx="0"/>
          </p:cNvCxnSpPr>
          <p:nvPr/>
        </p:nvCxnSpPr>
        <p:spPr bwMode="auto">
          <a:xfrm flipH="1">
            <a:off x="5348354" y="2677045"/>
            <a:ext cx="4763" cy="3476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2" name="AutoShape 54"/>
          <p:cNvCxnSpPr>
            <a:cxnSpLocks noChangeShapeType="1"/>
            <a:stCxn id="30" idx="4"/>
            <a:endCxn id="38" idx="0"/>
          </p:cNvCxnSpPr>
          <p:nvPr/>
        </p:nvCxnSpPr>
        <p:spPr bwMode="auto">
          <a:xfrm>
            <a:off x="5348354" y="3688283"/>
            <a:ext cx="4763" cy="4794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3" name="Text Box 55"/>
          <p:cNvSpPr txBox="1">
            <a:spLocks noChangeArrowheads="1"/>
          </p:cNvSpPr>
          <p:nvPr/>
        </p:nvSpPr>
        <p:spPr bwMode="auto">
          <a:xfrm>
            <a:off x="3600517" y="3710508"/>
            <a:ext cx="164660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receive startCommit</a:t>
            </a:r>
          </a:p>
        </p:txBody>
      </p:sp>
      <p:cxnSp>
        <p:nvCxnSpPr>
          <p:cNvPr id="34" name="AutoShape 56"/>
          <p:cNvCxnSpPr>
            <a:cxnSpLocks noChangeShapeType="1"/>
            <a:stCxn id="22" idx="3"/>
            <a:endCxn id="30" idx="2"/>
          </p:cNvCxnSpPr>
          <p:nvPr/>
        </p:nvCxnSpPr>
        <p:spPr bwMode="auto">
          <a:xfrm>
            <a:off x="3284545" y="3339827"/>
            <a:ext cx="1720909" cy="16669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35" name="Oval 57"/>
          <p:cNvSpPr>
            <a:spLocks noChangeArrowheads="1"/>
          </p:cNvSpPr>
          <p:nvPr/>
        </p:nvSpPr>
        <p:spPr bwMode="auto">
          <a:xfrm>
            <a:off x="5005454" y="5028133"/>
            <a:ext cx="685800" cy="652462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prep</a:t>
            </a:r>
          </a:p>
        </p:txBody>
      </p:sp>
      <p:cxnSp>
        <p:nvCxnSpPr>
          <p:cNvPr id="36" name="AutoShape 58"/>
          <p:cNvCxnSpPr>
            <a:cxnSpLocks noChangeShapeType="1"/>
            <a:stCxn id="35" idx="4"/>
            <a:endCxn id="54" idx="0"/>
          </p:cNvCxnSpPr>
          <p:nvPr/>
        </p:nvCxnSpPr>
        <p:spPr bwMode="auto">
          <a:xfrm>
            <a:off x="5348354" y="5680595"/>
            <a:ext cx="4763" cy="3476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7" name="Text Box 59"/>
          <p:cNvSpPr txBox="1">
            <a:spLocks noChangeArrowheads="1"/>
          </p:cNvSpPr>
          <p:nvPr/>
        </p:nvSpPr>
        <p:spPr bwMode="auto">
          <a:xfrm>
            <a:off x="3937067" y="5653608"/>
            <a:ext cx="133882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receive Commit</a:t>
            </a:r>
          </a:p>
        </p:txBody>
      </p:sp>
      <p:sp>
        <p:nvSpPr>
          <p:cNvPr id="38" name="AutoShape 60"/>
          <p:cNvSpPr>
            <a:spLocks noChangeArrowheads="1"/>
          </p:cNvSpPr>
          <p:nvPr/>
        </p:nvSpPr>
        <p:spPr bwMode="auto">
          <a:xfrm>
            <a:off x="4819717" y="4167708"/>
            <a:ext cx="1066800" cy="325437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ack</a:t>
            </a:r>
          </a:p>
        </p:txBody>
      </p:sp>
      <p:cxnSp>
        <p:nvCxnSpPr>
          <p:cNvPr id="39" name="AutoShape 61"/>
          <p:cNvCxnSpPr>
            <a:cxnSpLocks noChangeShapeType="1"/>
            <a:stCxn id="38" idx="1"/>
            <a:endCxn id="23" idx="6"/>
          </p:cNvCxnSpPr>
          <p:nvPr/>
        </p:nvCxnSpPr>
        <p:spPr bwMode="auto">
          <a:xfrm rot="10800000">
            <a:off x="2751145" y="4302645"/>
            <a:ext cx="2068572" cy="2778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40" name="AutoShape 62"/>
          <p:cNvCxnSpPr>
            <a:cxnSpLocks noChangeShapeType="1"/>
            <a:stCxn id="38" idx="2"/>
            <a:endCxn id="35" idx="0"/>
          </p:cNvCxnSpPr>
          <p:nvPr/>
        </p:nvCxnSpPr>
        <p:spPr bwMode="auto">
          <a:xfrm flipH="1">
            <a:off x="5348354" y="4493145"/>
            <a:ext cx="4763" cy="5349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1" name="AutoShape 63"/>
          <p:cNvCxnSpPr>
            <a:cxnSpLocks noChangeShapeType="1"/>
            <a:stCxn id="23" idx="4"/>
            <a:endCxn id="43" idx="0"/>
          </p:cNvCxnSpPr>
          <p:nvPr/>
        </p:nvCxnSpPr>
        <p:spPr bwMode="auto">
          <a:xfrm>
            <a:off x="2408245" y="4645545"/>
            <a:ext cx="0" cy="517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2" name="Text Box 64"/>
          <p:cNvSpPr txBox="1">
            <a:spLocks noChangeArrowheads="1"/>
          </p:cNvSpPr>
          <p:nvPr/>
        </p:nvSpPr>
        <p:spPr bwMode="auto">
          <a:xfrm>
            <a:off x="2332045" y="4701108"/>
            <a:ext cx="6591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all ack</a:t>
            </a:r>
          </a:p>
        </p:txBody>
      </p:sp>
      <p:sp>
        <p:nvSpPr>
          <p:cNvPr id="43" name="AutoShape 65"/>
          <p:cNvSpPr>
            <a:spLocks noChangeArrowheads="1"/>
          </p:cNvSpPr>
          <p:nvPr/>
        </p:nvSpPr>
        <p:spPr bwMode="auto">
          <a:xfrm>
            <a:off x="1531945" y="5163070"/>
            <a:ext cx="1752600" cy="325438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Commit</a:t>
            </a:r>
          </a:p>
        </p:txBody>
      </p:sp>
      <p:cxnSp>
        <p:nvCxnSpPr>
          <p:cNvPr id="44" name="AutoShape 66"/>
          <p:cNvCxnSpPr>
            <a:cxnSpLocks noChangeShapeType="1"/>
            <a:stCxn id="43" idx="2"/>
            <a:endCxn id="53" idx="0"/>
          </p:cNvCxnSpPr>
          <p:nvPr/>
        </p:nvCxnSpPr>
        <p:spPr bwMode="auto">
          <a:xfrm>
            <a:off x="2408245" y="5488508"/>
            <a:ext cx="0" cy="3365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5" name="AutoShape 67"/>
          <p:cNvCxnSpPr>
            <a:cxnSpLocks noChangeShapeType="1"/>
            <a:stCxn id="43" idx="3"/>
            <a:endCxn id="35" idx="2"/>
          </p:cNvCxnSpPr>
          <p:nvPr/>
        </p:nvCxnSpPr>
        <p:spPr bwMode="auto">
          <a:xfrm>
            <a:off x="3284545" y="5325789"/>
            <a:ext cx="1720909" cy="2857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cxnSp>
        <p:nvCxnSpPr>
          <p:cNvPr id="46" name="AutoShape 68"/>
          <p:cNvCxnSpPr>
            <a:cxnSpLocks noChangeShapeType="1"/>
            <a:stCxn id="23" idx="2"/>
            <a:endCxn id="27" idx="2"/>
          </p:cNvCxnSpPr>
          <p:nvPr/>
        </p:nvCxnSpPr>
        <p:spPr bwMode="auto">
          <a:xfrm rot="10800000">
            <a:off x="808045" y="3634308"/>
            <a:ext cx="1257300" cy="66833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47" name="AutoShape 69"/>
          <p:cNvCxnSpPr>
            <a:cxnSpLocks noChangeShapeType="1"/>
            <a:stCxn id="30" idx="6"/>
            <a:endCxn id="9" idx="1"/>
          </p:cNvCxnSpPr>
          <p:nvPr/>
        </p:nvCxnSpPr>
        <p:spPr bwMode="auto">
          <a:xfrm>
            <a:off x="5691254" y="3356495"/>
            <a:ext cx="1676400" cy="111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8" name="Text Box 70"/>
          <p:cNvSpPr txBox="1">
            <a:spLocks noChangeArrowheads="1"/>
          </p:cNvSpPr>
          <p:nvPr/>
        </p:nvSpPr>
        <p:spPr bwMode="auto">
          <a:xfrm>
            <a:off x="5776979" y="3100908"/>
            <a:ext cx="7360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abort</a:t>
            </a:r>
          </a:p>
          <a:p>
            <a:r>
              <a:rPr lang="en-US" sz="1400">
                <a:latin typeface="Times New Roman"/>
                <a:cs typeface="Times New Roman"/>
              </a:rPr>
              <a:t>timeout</a:t>
            </a:r>
          </a:p>
        </p:txBody>
      </p:sp>
      <p:sp>
        <p:nvSpPr>
          <p:cNvPr id="49" name="Text Box 71"/>
          <p:cNvSpPr txBox="1">
            <a:spLocks noChangeArrowheads="1"/>
          </p:cNvSpPr>
          <p:nvPr/>
        </p:nvSpPr>
        <p:spPr bwMode="auto">
          <a:xfrm>
            <a:off x="1041407" y="4015308"/>
            <a:ext cx="7360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nak</a:t>
            </a:r>
          </a:p>
          <a:p>
            <a:r>
              <a:rPr lang="en-US" sz="1400">
                <a:latin typeface="Times New Roman"/>
                <a:cs typeface="Times New Roman"/>
              </a:rPr>
              <a:t>timeout</a:t>
            </a:r>
          </a:p>
        </p:txBody>
      </p:sp>
      <p:cxnSp>
        <p:nvCxnSpPr>
          <p:cNvPr id="50" name="AutoShape 72"/>
          <p:cNvCxnSpPr>
            <a:cxnSpLocks noChangeShapeType="1"/>
            <a:stCxn id="35" idx="6"/>
            <a:endCxn id="9" idx="2"/>
          </p:cNvCxnSpPr>
          <p:nvPr/>
        </p:nvCxnSpPr>
        <p:spPr bwMode="auto">
          <a:xfrm flipV="1">
            <a:off x="5691254" y="3634308"/>
            <a:ext cx="2171700" cy="172085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51" name="Text Box 73"/>
          <p:cNvSpPr txBox="1">
            <a:spLocks noChangeArrowheads="1"/>
          </p:cNvSpPr>
          <p:nvPr/>
        </p:nvSpPr>
        <p:spPr bwMode="auto">
          <a:xfrm>
            <a:off x="5897629" y="5082108"/>
            <a:ext cx="55656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abort</a:t>
            </a:r>
          </a:p>
        </p:txBody>
      </p:sp>
      <p:sp>
        <p:nvSpPr>
          <p:cNvPr id="52" name="AutoShape 74"/>
          <p:cNvSpPr>
            <a:spLocks noChangeArrowheads="1"/>
          </p:cNvSpPr>
          <p:nvPr/>
        </p:nvSpPr>
        <p:spPr bwMode="auto">
          <a:xfrm>
            <a:off x="6267517" y="6028258"/>
            <a:ext cx="1752600" cy="304800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 b="1">
                <a:latin typeface="Times New Roman"/>
                <a:cs typeface="Times New Roman"/>
              </a:rPr>
              <a:t>Commit</a:t>
            </a:r>
          </a:p>
        </p:txBody>
      </p:sp>
      <p:sp>
        <p:nvSpPr>
          <p:cNvPr id="53" name="Oval 76"/>
          <p:cNvSpPr>
            <a:spLocks noChangeArrowheads="1"/>
          </p:cNvSpPr>
          <p:nvPr/>
        </p:nvSpPr>
        <p:spPr bwMode="auto">
          <a:xfrm>
            <a:off x="2065345" y="5844108"/>
            <a:ext cx="685800" cy="652462"/>
          </a:xfrm>
          <a:prstGeom prst="ellipse">
            <a:avLst/>
          </a:prstGeom>
          <a:solidFill>
            <a:srgbClr val="CCFF99"/>
          </a:solidFill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200" dirty="0">
                <a:latin typeface="Times New Roman"/>
                <a:cs typeface="Times New Roman"/>
              </a:rPr>
              <a:t>confirm</a:t>
            </a:r>
          </a:p>
        </p:txBody>
      </p:sp>
      <p:sp>
        <p:nvSpPr>
          <p:cNvPr id="54" name="AutoShape 78"/>
          <p:cNvSpPr>
            <a:spLocks noChangeArrowheads="1"/>
          </p:cNvSpPr>
          <p:nvPr/>
        </p:nvSpPr>
        <p:spPr bwMode="auto">
          <a:xfrm>
            <a:off x="4819717" y="6028258"/>
            <a:ext cx="1066800" cy="304800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>
                <a:latin typeface="Times New Roman"/>
                <a:cs typeface="Times New Roman"/>
              </a:rPr>
              <a:t>send </a:t>
            </a:r>
            <a:r>
              <a:rPr lang="en-US" sz="1400" b="1">
                <a:latin typeface="Times New Roman"/>
                <a:cs typeface="Times New Roman"/>
              </a:rPr>
              <a:t>ack</a:t>
            </a:r>
          </a:p>
        </p:txBody>
      </p:sp>
      <p:cxnSp>
        <p:nvCxnSpPr>
          <p:cNvPr id="55" name="AutoShape 79"/>
          <p:cNvCxnSpPr>
            <a:cxnSpLocks noChangeShapeType="1"/>
            <a:stCxn id="54" idx="3"/>
            <a:endCxn id="52" idx="1"/>
          </p:cNvCxnSpPr>
          <p:nvPr/>
        </p:nvCxnSpPr>
        <p:spPr bwMode="auto">
          <a:xfrm>
            <a:off x="5886517" y="6180658"/>
            <a:ext cx="3619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6" name="AutoShape 80"/>
          <p:cNvCxnSpPr>
            <a:cxnSpLocks noChangeShapeType="1"/>
            <a:stCxn id="54" idx="1"/>
            <a:endCxn id="53" idx="6"/>
          </p:cNvCxnSpPr>
          <p:nvPr/>
        </p:nvCxnSpPr>
        <p:spPr bwMode="auto">
          <a:xfrm rot="10800000">
            <a:off x="2751145" y="6170340"/>
            <a:ext cx="2068572" cy="10319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57" name="Text Box 86"/>
          <p:cNvSpPr txBox="1">
            <a:spLocks noChangeArrowheads="1"/>
          </p:cNvSpPr>
          <p:nvPr/>
        </p:nvSpPr>
        <p:spPr bwMode="auto">
          <a:xfrm>
            <a:off x="801695" y="927620"/>
            <a:ext cx="14115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/>
                <a:cs typeface="Times New Roman"/>
              </a:rPr>
              <a:t>Coordinator</a:t>
            </a:r>
          </a:p>
        </p:txBody>
      </p:sp>
      <p:sp>
        <p:nvSpPr>
          <p:cNvPr id="58" name="Text Box 87"/>
          <p:cNvSpPr txBox="1">
            <a:spLocks noChangeArrowheads="1"/>
          </p:cNvSpPr>
          <p:nvPr/>
        </p:nvSpPr>
        <p:spPr bwMode="auto">
          <a:xfrm>
            <a:off x="6908867" y="1500708"/>
            <a:ext cx="15437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/>
                <a:cs typeface="Times New Roman"/>
              </a:rPr>
              <a:t>Participant(s)</a:t>
            </a:r>
          </a:p>
        </p:txBody>
      </p:sp>
      <p:cxnSp>
        <p:nvCxnSpPr>
          <p:cNvPr id="59" name="Straight Arrow Connector 58"/>
          <p:cNvCxnSpPr>
            <a:cxnSpLocks noChangeShapeType="1"/>
            <a:stCxn id="35" idx="5"/>
          </p:cNvCxnSpPr>
          <p:nvPr/>
        </p:nvCxnSpPr>
        <p:spPr bwMode="auto">
          <a:xfrm>
            <a:off x="5591242" y="5585345"/>
            <a:ext cx="676275" cy="3730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</p:spPr>
      </p:cxnSp>
      <p:sp>
        <p:nvSpPr>
          <p:cNvPr id="60" name="Text Box 73"/>
          <p:cNvSpPr txBox="1">
            <a:spLocks noChangeArrowheads="1"/>
          </p:cNvSpPr>
          <p:nvPr/>
        </p:nvSpPr>
        <p:spPr bwMode="auto">
          <a:xfrm>
            <a:off x="5953192" y="5536133"/>
            <a:ext cx="7360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 New Roman"/>
                <a:cs typeface="Times New Roman"/>
              </a:rPr>
              <a:t>timeout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500"/>
                            </p:stCondLst>
                            <p:childTnLst>
                              <p:par>
                                <p:cTn id="1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000"/>
                            </p:stCondLst>
                            <p:childTnLst>
                              <p:par>
                                <p:cTn id="16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500"/>
                            </p:stCondLst>
                            <p:childTnLst>
                              <p:par>
                                <p:cTn id="1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2000"/>
                            </p:stCondLst>
                            <p:childTnLst>
                              <p:par>
                                <p:cTn id="1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500"/>
                            </p:stCondLst>
                            <p:childTnLst>
                              <p:par>
                                <p:cTn id="1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000"/>
                            </p:stCondLst>
                            <p:childTnLst>
                              <p:par>
                                <p:cTn id="19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3" grpId="0"/>
      <p:bldP spid="16" grpId="0"/>
      <p:bldP spid="17" grpId="0" animBg="1"/>
      <p:bldP spid="20" grpId="0" animBg="1"/>
      <p:bldP spid="22" grpId="0" animBg="1"/>
      <p:bldP spid="23" grpId="0" animBg="1"/>
      <p:bldP spid="26" grpId="0"/>
      <p:bldP spid="27" grpId="0" animBg="1"/>
      <p:bldP spid="29" grpId="0"/>
      <p:bldP spid="30" grpId="0" animBg="1"/>
      <p:bldP spid="33" grpId="0"/>
      <p:bldP spid="35" grpId="0" animBg="1"/>
      <p:bldP spid="37" grpId="0"/>
      <p:bldP spid="38" grpId="0" animBg="1"/>
      <p:bldP spid="42" grpId="0"/>
      <p:bldP spid="43" grpId="0" animBg="1"/>
      <p:bldP spid="48" grpId="0"/>
      <p:bldP spid="49" grpId="0"/>
      <p:bldP spid="51" grpId="0"/>
      <p:bldP spid="52" grpId="0" animBg="1"/>
      <p:bldP spid="53" grpId="0" animBg="1"/>
      <p:bldP spid="54" grpId="0" animBg="1"/>
      <p:bldP spid="6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Distributed Computing?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7590"/>
            <a:ext cx="8229600" cy="4525963"/>
          </a:xfrm>
        </p:spPr>
        <p:txBody>
          <a:bodyPr/>
          <a:lstStyle/>
          <a:p>
            <a:pPr eaLnBrk="1"/>
            <a:r>
              <a:rPr lang="en-US" dirty="0" smtClean="0"/>
              <a:t>Having more than one computer work cooperatively on some task</a:t>
            </a:r>
          </a:p>
          <a:p>
            <a:pPr eaLnBrk="1"/>
            <a:r>
              <a:rPr lang="en-US" dirty="0" smtClean="0"/>
              <a:t>Implies the use of some form of communication</a:t>
            </a:r>
          </a:p>
          <a:p>
            <a:pPr lvl="1" eaLnBrk="1"/>
            <a:r>
              <a:rPr lang="en-US" dirty="0" smtClean="0"/>
              <a:t>Usually networking</a:t>
            </a:r>
          </a:p>
          <a:p>
            <a:pPr eaLnBrk="1"/>
            <a:r>
              <a:rPr lang="en-US" dirty="0" smtClean="0"/>
              <a:t>Adding the second computer immensely complicates all problems</a:t>
            </a:r>
          </a:p>
          <a:p>
            <a:pPr lvl="1" eaLnBrk="1"/>
            <a:r>
              <a:rPr lang="en-US" dirty="0" smtClean="0"/>
              <a:t>And adding a third makes it worse</a:t>
            </a:r>
            <a:endParaRPr lang="en-GB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670319" y="502421"/>
            <a:ext cx="7716366" cy="84906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Three Phases?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r>
              <a:rPr lang="en-US" dirty="0" smtClean="0"/>
              <a:t>There’s a two phase commit protocol, too</a:t>
            </a:r>
          </a:p>
          <a:p>
            <a:pPr eaLnBrk="1"/>
            <a:r>
              <a:rPr lang="en-US" dirty="0" smtClean="0"/>
              <a:t>Why two phases to prepare </a:t>
            </a:r>
            <a:r>
              <a:rPr lang="en-US" dirty="0" smtClean="0"/>
              <a:t>to </a:t>
            </a:r>
            <a:r>
              <a:rPr lang="en-US" dirty="0" smtClean="0"/>
              <a:t>commit?</a:t>
            </a:r>
            <a:endParaRPr lang="en-US" dirty="0" smtClean="0"/>
          </a:p>
          <a:p>
            <a:pPr lvl="1" eaLnBrk="1"/>
            <a:r>
              <a:rPr lang="en-US" dirty="0" smtClean="0"/>
              <a:t>The first phase</a:t>
            </a:r>
            <a:r>
              <a:rPr lang="en-US" dirty="0" smtClean="0"/>
              <a:t> asks whether there </a:t>
            </a:r>
            <a:r>
              <a:rPr lang="en-US" dirty="0" smtClean="0"/>
              <a:t>are conflicts or other problems that would prevent a </a:t>
            </a:r>
            <a:r>
              <a:rPr lang="en-US" dirty="0" smtClean="0"/>
              <a:t>commitment  </a:t>
            </a:r>
          </a:p>
          <a:p>
            <a:pPr lvl="1" eaLnBrk="1"/>
            <a:r>
              <a:rPr lang="en-US" dirty="0" smtClean="0"/>
              <a:t>If problems </a:t>
            </a:r>
            <a:r>
              <a:rPr lang="en-US" dirty="0" smtClean="0"/>
              <a:t>exist, we won’t even attempt</a:t>
            </a:r>
            <a:r>
              <a:rPr lang="en-US" dirty="0" smtClean="0"/>
              <a:t> commit</a:t>
            </a:r>
          </a:p>
          <a:p>
            <a:pPr lvl="1" eaLnBrk="1"/>
            <a:r>
              <a:rPr lang="en-US" dirty="0" smtClean="0"/>
              <a:t>The second phase is only entered if all nodes agree that commitment is </a:t>
            </a:r>
            <a:r>
              <a:rPr lang="en-US" dirty="0" smtClean="0"/>
              <a:t>possible</a:t>
            </a:r>
          </a:p>
          <a:p>
            <a:pPr lvl="1" eaLnBrk="1"/>
            <a:r>
              <a:rPr lang="en-US" dirty="0" smtClean="0"/>
              <a:t>It is </a:t>
            </a:r>
            <a:r>
              <a:rPr lang="en-US" dirty="0" smtClean="0"/>
              <a:t>the actual “prepare to commit”</a:t>
            </a:r>
            <a:r>
              <a:rPr lang="en-US" dirty="0" smtClean="0"/>
              <a:t> </a:t>
            </a:r>
          </a:p>
          <a:p>
            <a:pPr lvl="1" eaLnBrk="1"/>
            <a:r>
              <a:rPr lang="en-US" dirty="0" smtClean="0"/>
              <a:t>A</a:t>
            </a:r>
            <a:r>
              <a:rPr lang="en-US" dirty="0" smtClean="0"/>
              <a:t>cknowledgement </a:t>
            </a:r>
            <a:r>
              <a:rPr lang="en-US" dirty="0" smtClean="0"/>
              <a:t>of which means that all nodes</a:t>
            </a:r>
            <a:r>
              <a:rPr lang="en-US" dirty="0" smtClean="0"/>
              <a:t> are really ready to commit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pPr eaLnBrk="1"/>
            <a:r>
              <a:rPr lang="en-GB" dirty="0" smtClean="0"/>
              <a:t>Achieving </a:t>
            </a:r>
            <a:r>
              <a:rPr lang="en-GB" dirty="0" smtClean="0"/>
              <a:t>simultaneous, unanimous agreement</a:t>
            </a:r>
            <a:endParaRPr lang="en-GB" dirty="0" smtClean="0"/>
          </a:p>
          <a:p>
            <a:pPr lvl="1" eaLnBrk="1"/>
            <a:r>
              <a:rPr lang="en-GB" dirty="0" smtClean="0"/>
              <a:t>Even </a:t>
            </a:r>
            <a:r>
              <a:rPr lang="en-GB" dirty="0" smtClean="0"/>
              <a:t>in the presence of node &amp; network failures</a:t>
            </a:r>
            <a:endParaRPr lang="en-GB" dirty="0" smtClean="0"/>
          </a:p>
          <a:p>
            <a:pPr lvl="1" eaLnBrk="1"/>
            <a:r>
              <a:rPr lang="en-GB" dirty="0" smtClean="0"/>
              <a:t>Requires </a:t>
            </a:r>
            <a:r>
              <a:rPr lang="en-GB" dirty="0" smtClean="0"/>
              <a:t>agreement, termination, validity, integrity</a:t>
            </a:r>
            <a:endParaRPr lang="en-GB" dirty="0" smtClean="0"/>
          </a:p>
          <a:p>
            <a:pPr lvl="1" eaLnBrk="1"/>
            <a:r>
              <a:rPr lang="en-GB" dirty="0" smtClean="0"/>
              <a:t>Desired</a:t>
            </a:r>
            <a:r>
              <a:rPr lang="en-GB" dirty="0" smtClean="0"/>
              <a:t>: bounded time</a:t>
            </a:r>
            <a:endParaRPr lang="en-GB" dirty="0" smtClean="0"/>
          </a:p>
          <a:p>
            <a:pPr eaLnBrk="1"/>
            <a:r>
              <a:rPr lang="en-GB" dirty="0" smtClean="0"/>
              <a:t>Consensus </a:t>
            </a:r>
            <a:r>
              <a:rPr lang="en-GB" dirty="0" smtClean="0"/>
              <a:t>algorithms tend to be complex</a:t>
            </a:r>
            <a:endParaRPr lang="en-GB" dirty="0" smtClean="0"/>
          </a:p>
          <a:p>
            <a:pPr lvl="1" eaLnBrk="1"/>
            <a:r>
              <a:rPr lang="en-GB" dirty="0" smtClean="0"/>
              <a:t>And </a:t>
            </a:r>
            <a:r>
              <a:rPr lang="en-GB" dirty="0" smtClean="0"/>
              <a:t>may take a long time to converge</a:t>
            </a:r>
            <a:endParaRPr lang="en-GB" dirty="0" smtClean="0"/>
          </a:p>
          <a:p>
            <a:pPr eaLnBrk="1"/>
            <a:r>
              <a:rPr lang="en-GB" dirty="0" smtClean="0"/>
              <a:t>So they </a:t>
            </a:r>
            <a:r>
              <a:rPr lang="en-GB" dirty="0" smtClean="0"/>
              <a:t>tend to be used sparingly</a:t>
            </a:r>
            <a:endParaRPr lang="en-GB" dirty="0" smtClean="0"/>
          </a:p>
          <a:p>
            <a:pPr lvl="1" eaLnBrk="1"/>
            <a:r>
              <a:rPr lang="en-GB" dirty="0" smtClean="0"/>
              <a:t>E.g., </a:t>
            </a:r>
            <a:r>
              <a:rPr lang="en-GB" dirty="0" smtClean="0"/>
              <a:t>use consensus to elect a leader</a:t>
            </a:r>
            <a:endParaRPr lang="en-GB" dirty="0" smtClean="0"/>
          </a:p>
          <a:p>
            <a:pPr lvl="1" eaLnBrk="1"/>
            <a:r>
              <a:rPr lang="en-GB" dirty="0" smtClean="0"/>
              <a:t>Who </a:t>
            </a:r>
            <a:r>
              <a:rPr lang="en-GB" dirty="0" smtClean="0"/>
              <a:t>makes all subsequent decisions by fiat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199439" y="502421"/>
            <a:ext cx="6830084" cy="84906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Typical Election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4670"/>
            <a:ext cx="8229600" cy="4525963"/>
          </a:xfrm>
        </p:spPr>
        <p:txBody>
          <a:bodyPr/>
          <a:lstStyle/>
          <a:p>
            <a:pPr marL="717550" indent="-609600" eaLnBrk="1">
              <a:lnSpc>
                <a:spcPct val="85000"/>
              </a:lnSpc>
              <a:buFontTx/>
              <a:buAutoNum type="arabicPeriod"/>
            </a:pPr>
            <a:r>
              <a:rPr lang="en-GB" sz="2800" dirty="0" smtClean="0"/>
              <a:t>Each interested member broadcasts his </a:t>
            </a:r>
            <a:r>
              <a:rPr lang="en-GB" sz="2800" dirty="0" smtClean="0"/>
              <a:t>nomination</a:t>
            </a:r>
          </a:p>
          <a:p>
            <a:pPr marL="717550" indent="-609600" eaLnBrk="1">
              <a:lnSpc>
                <a:spcPct val="85000"/>
              </a:lnSpc>
              <a:buFontTx/>
              <a:buAutoNum type="arabicPeriod"/>
            </a:pPr>
            <a:r>
              <a:rPr lang="en-GB" sz="2800" dirty="0" smtClean="0"/>
              <a:t>All parties evaluate the received proposals according to a </a:t>
            </a:r>
            <a:r>
              <a:rPr lang="en-GB" sz="2800" u="sng" dirty="0" smtClean="0"/>
              <a:t>fixed and well known</a:t>
            </a:r>
            <a:r>
              <a:rPr lang="en-GB" sz="2800" dirty="0" smtClean="0"/>
              <a:t> rule</a:t>
            </a:r>
            <a:r>
              <a:rPr lang="en-GB" sz="2800" dirty="0" smtClean="0"/>
              <a:t> </a:t>
            </a:r>
          </a:p>
          <a:p>
            <a:pPr marL="1117600" lvl="1" indent="-609600" eaLnBrk="1">
              <a:lnSpc>
                <a:spcPct val="85000"/>
              </a:lnSpc>
            </a:pPr>
            <a:r>
              <a:rPr lang="en-GB" sz="2400" dirty="0" smtClean="0"/>
              <a:t>E.g., </a:t>
            </a:r>
            <a:r>
              <a:rPr lang="en-GB" sz="2400" dirty="0" smtClean="0"/>
              <a:t>largest</a:t>
            </a:r>
            <a:r>
              <a:rPr lang="en-GB" sz="2400" dirty="0" smtClean="0"/>
              <a:t> ID number wins</a:t>
            </a:r>
          </a:p>
          <a:p>
            <a:pPr marL="717550" indent="-609600" eaLnBrk="1">
              <a:lnSpc>
                <a:spcPct val="85000"/>
              </a:lnSpc>
              <a:buFontTx/>
              <a:buAutoNum type="arabicPeriod"/>
            </a:pPr>
            <a:r>
              <a:rPr lang="en-GB" sz="2800" dirty="0" smtClean="0"/>
              <a:t>After</a:t>
            </a:r>
            <a:r>
              <a:rPr lang="en-GB" sz="2800" dirty="0" smtClean="0"/>
              <a:t> a </a:t>
            </a:r>
            <a:r>
              <a:rPr lang="en-GB" sz="2800" dirty="0" smtClean="0"/>
              <a:t>reasonable time for proposals, each voter acknowledges the best proposal it has </a:t>
            </a:r>
            <a:r>
              <a:rPr lang="en-GB" sz="2800" dirty="0" smtClean="0"/>
              <a:t>seen</a:t>
            </a:r>
          </a:p>
          <a:p>
            <a:pPr marL="717550" indent="-609600" eaLnBrk="1">
              <a:lnSpc>
                <a:spcPct val="85000"/>
              </a:lnSpc>
              <a:buFontTx/>
              <a:buAutoNum type="arabicPeriod"/>
            </a:pPr>
            <a:r>
              <a:rPr lang="en-GB" sz="2800" dirty="0" smtClean="0"/>
              <a:t>If a proposal has a majority of the votes, the proposing member broadcasts a</a:t>
            </a:r>
            <a:r>
              <a:rPr lang="en-GB" sz="2800" dirty="0" smtClean="0"/>
              <a:t> resolution claim</a:t>
            </a:r>
          </a:p>
          <a:p>
            <a:pPr marL="717550" indent="-609600" eaLnBrk="1">
              <a:lnSpc>
                <a:spcPct val="85000"/>
              </a:lnSpc>
              <a:buFontTx/>
              <a:buAutoNum type="arabicPeriod"/>
            </a:pPr>
            <a:r>
              <a:rPr lang="en-GB" sz="2800" dirty="0" smtClean="0"/>
              <a:t>Each party that agrees with the winner’s claim acknowledges the announced </a:t>
            </a:r>
            <a:r>
              <a:rPr lang="en-GB" sz="2800" dirty="0" smtClean="0"/>
              <a:t>resolution</a:t>
            </a:r>
          </a:p>
          <a:p>
            <a:pPr marL="717550" indent="-609600" eaLnBrk="1">
              <a:lnSpc>
                <a:spcPct val="85000"/>
              </a:lnSpc>
              <a:buFontTx/>
              <a:buAutoNum type="arabicPeriod"/>
            </a:pPr>
            <a:r>
              <a:rPr lang="en-GB" sz="2800" dirty="0" smtClean="0"/>
              <a:t>Election is over when a quorum acknowledges the </a:t>
            </a:r>
            <a:r>
              <a:rPr lang="en-GB" sz="2800" dirty="0" smtClean="0"/>
              <a:t>result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 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7590"/>
            <a:ext cx="8229600" cy="4525963"/>
          </a:xfrm>
        </p:spPr>
        <p:txBody>
          <a:bodyPr/>
          <a:lstStyle/>
          <a:p>
            <a:pPr eaLnBrk="1"/>
            <a:r>
              <a:rPr lang="en-US" sz="2800" dirty="0" smtClean="0"/>
              <a:t>A </a:t>
            </a:r>
            <a:r>
              <a:rPr lang="en-US" sz="2800" dirty="0" smtClean="0"/>
              <a:t>Cluster is a group of nodes …</a:t>
            </a:r>
            <a:endParaRPr lang="en-US" sz="2800" dirty="0" smtClean="0"/>
          </a:p>
          <a:p>
            <a:pPr lvl="1" eaLnBrk="1"/>
            <a:r>
              <a:rPr lang="en-US" sz="2400" dirty="0" smtClean="0"/>
              <a:t>All </a:t>
            </a:r>
            <a:r>
              <a:rPr lang="en-US" sz="2400" dirty="0" smtClean="0"/>
              <a:t>of whom are in communication with </a:t>
            </a:r>
            <a:r>
              <a:rPr lang="en-US" sz="2400" dirty="0" smtClean="0"/>
              <a:t>one another</a:t>
            </a:r>
          </a:p>
          <a:p>
            <a:pPr lvl="1" eaLnBrk="1"/>
            <a:r>
              <a:rPr lang="en-US" sz="2400" dirty="0" smtClean="0"/>
              <a:t>All </a:t>
            </a:r>
            <a:r>
              <a:rPr lang="en-US" sz="2400" dirty="0" smtClean="0"/>
              <a:t>of whom agree on an elected cluster master</a:t>
            </a:r>
            <a:endParaRPr lang="en-US" sz="2400" dirty="0" smtClean="0"/>
          </a:p>
          <a:p>
            <a:pPr lvl="1" eaLnBrk="1"/>
            <a:r>
              <a:rPr lang="en-US" sz="2400" dirty="0" smtClean="0"/>
              <a:t>All </a:t>
            </a:r>
            <a:r>
              <a:rPr lang="en-US" sz="2400" dirty="0" smtClean="0"/>
              <a:t>of whom abide by the cluster master’s decisions</a:t>
            </a:r>
            <a:endParaRPr lang="en-US" sz="2400" dirty="0" smtClean="0"/>
          </a:p>
          <a:p>
            <a:pPr lvl="2" eaLnBrk="1"/>
            <a:r>
              <a:rPr lang="en-US" sz="2000" dirty="0" smtClean="0"/>
              <a:t>He </a:t>
            </a:r>
            <a:r>
              <a:rPr lang="en-US" sz="2000" dirty="0" smtClean="0"/>
              <a:t>may (centrally) arbitrate all issues directly</a:t>
            </a:r>
            <a:endParaRPr lang="en-US" sz="2000" dirty="0" smtClean="0"/>
          </a:p>
          <a:p>
            <a:pPr lvl="2" eaLnBrk="1"/>
            <a:r>
              <a:rPr lang="en-US" sz="2000" dirty="0" smtClean="0"/>
              <a:t>He </a:t>
            </a:r>
            <a:r>
              <a:rPr lang="en-US" sz="2000" dirty="0" smtClean="0"/>
              <a:t>may designate other nodes to make some </a:t>
            </a:r>
            <a:r>
              <a:rPr lang="en-US" sz="2000" dirty="0" smtClean="0"/>
              <a:t>decisions</a:t>
            </a:r>
          </a:p>
          <a:p>
            <a:pPr eaLnBrk="1"/>
            <a:r>
              <a:rPr lang="en-US" sz="2800" dirty="0" smtClean="0"/>
              <a:t>Useful idea because it formalizes set of parties who are working together</a:t>
            </a:r>
            <a:endParaRPr lang="en-US" dirty="0" smtClean="0"/>
          </a:p>
          <a:p>
            <a:pPr eaLnBrk="1"/>
            <a:r>
              <a:rPr lang="en-US" sz="2800" dirty="0" smtClean="0"/>
              <a:t>Highly</a:t>
            </a:r>
            <a:r>
              <a:rPr lang="en-US" sz="2800" dirty="0" smtClean="0"/>
              <a:t> available </a:t>
            </a:r>
            <a:r>
              <a:rPr lang="en-US" sz="2800" dirty="0" smtClean="0"/>
              <a:t>service clusters</a:t>
            </a:r>
            <a:endParaRPr lang="en-US" sz="2800" dirty="0" smtClean="0"/>
          </a:p>
          <a:p>
            <a:pPr lvl="1" eaLnBrk="1"/>
            <a:r>
              <a:rPr lang="en-US" sz="2400" dirty="0" smtClean="0"/>
              <a:t>Cluster </a:t>
            </a:r>
            <a:r>
              <a:rPr lang="en-US" sz="2400" dirty="0" smtClean="0"/>
              <a:t>master assigns work to all of the other nodes</a:t>
            </a:r>
            <a:endParaRPr lang="en-US" sz="2400" dirty="0" smtClean="0"/>
          </a:p>
          <a:p>
            <a:pPr lvl="1" eaLnBrk="1"/>
            <a:r>
              <a:rPr lang="en-US" sz="2400" dirty="0" smtClean="0"/>
              <a:t>If </a:t>
            </a:r>
            <a:r>
              <a:rPr lang="en-US" sz="2400" dirty="0" smtClean="0"/>
              <a:t>a node falls out of the cluster, its work is reassigned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Maintaining Cluster 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Primarily through </a:t>
            </a:r>
            <a:r>
              <a:rPr lang="en-US" sz="2800" i="1" dirty="0" smtClean="0"/>
              <a:t>heartbeats</a:t>
            </a:r>
          </a:p>
          <a:p>
            <a:pPr eaLnBrk="1"/>
            <a:r>
              <a:rPr lang="en-US" sz="2800" dirty="0" smtClean="0"/>
              <a:t>“I’m still alive” messages, exchanged in cluster</a:t>
            </a:r>
            <a:endParaRPr lang="en-US" sz="2800" dirty="0" smtClean="0"/>
          </a:p>
          <a:p>
            <a:pPr eaLnBrk="1"/>
            <a:r>
              <a:rPr lang="en-US" sz="2800" dirty="0" smtClean="0"/>
              <a:t>Cluster </a:t>
            </a:r>
            <a:r>
              <a:rPr lang="en-US" sz="2800" dirty="0" smtClean="0"/>
              <a:t>master monitors the other nodes</a:t>
            </a:r>
            <a:endParaRPr lang="en-US" sz="2800" dirty="0" smtClean="0"/>
          </a:p>
          <a:p>
            <a:pPr lvl="1" eaLnBrk="1"/>
            <a:r>
              <a:rPr lang="en-US" sz="2400" dirty="0" smtClean="0"/>
              <a:t>Regularly </a:t>
            </a:r>
            <a:r>
              <a:rPr lang="en-US" sz="2400" dirty="0" smtClean="0"/>
              <a:t>confirm each node is working properly</a:t>
            </a:r>
            <a:endParaRPr lang="en-US" sz="2400" dirty="0" smtClean="0"/>
          </a:p>
          <a:p>
            <a:pPr lvl="1" eaLnBrk="1"/>
            <a:r>
              <a:rPr lang="en-US" sz="2400" dirty="0" smtClean="0"/>
              <a:t>Promptly </a:t>
            </a:r>
            <a:r>
              <a:rPr lang="en-US" sz="2400" dirty="0" smtClean="0"/>
              <a:t>detect any node falling out of the cluster</a:t>
            </a:r>
            <a:endParaRPr lang="en-US" sz="2400" dirty="0" smtClean="0"/>
          </a:p>
          <a:p>
            <a:pPr lvl="1" eaLnBrk="1"/>
            <a:r>
              <a:rPr lang="en-US" sz="2400" dirty="0" smtClean="0"/>
              <a:t>Promptly </a:t>
            </a:r>
            <a:r>
              <a:rPr lang="en-US" sz="2400" dirty="0" smtClean="0"/>
              <a:t>reassign work to surviving nodes</a:t>
            </a:r>
            <a:endParaRPr lang="en-US" sz="2400" dirty="0" smtClean="0"/>
          </a:p>
          <a:p>
            <a:pPr eaLnBrk="1"/>
            <a:r>
              <a:rPr lang="en-US" sz="2800" dirty="0" smtClean="0"/>
              <a:t>Some </a:t>
            </a:r>
            <a:r>
              <a:rPr lang="en-US" sz="2800" dirty="0" smtClean="0"/>
              <a:t>nodes must monitor the cluster master</a:t>
            </a:r>
            <a:endParaRPr lang="en-US" sz="2800" dirty="0" smtClean="0"/>
          </a:p>
          <a:p>
            <a:pPr lvl="1" eaLnBrk="1"/>
            <a:r>
              <a:rPr lang="en-US" sz="2400" dirty="0" smtClean="0"/>
              <a:t>To </a:t>
            </a:r>
            <a:r>
              <a:rPr lang="en-US" sz="2400" dirty="0" smtClean="0"/>
              <a:t>detect the failure of the cluster master</a:t>
            </a:r>
            <a:endParaRPr lang="en-US" sz="2400" dirty="0" smtClean="0"/>
          </a:p>
          <a:p>
            <a:pPr lvl="1" eaLnBrk="1"/>
            <a:r>
              <a:rPr lang="en-US" sz="2400" dirty="0" smtClean="0"/>
              <a:t>To </a:t>
            </a:r>
            <a:r>
              <a:rPr lang="en-US" sz="2400" dirty="0" smtClean="0"/>
              <a:t>trigger the election of a new cluster master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Split Brain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the participating nodes are partitioned?</a:t>
            </a:r>
          </a:p>
          <a:p>
            <a:r>
              <a:rPr lang="en-US" dirty="0" smtClean="0"/>
              <a:t>One set can talk to each other, and another set can also</a:t>
            </a:r>
          </a:p>
          <a:p>
            <a:pPr lvl="1"/>
            <a:r>
              <a:rPr lang="en-US" dirty="0" smtClean="0"/>
              <a:t>But the two sets can’t exchange messages</a:t>
            </a:r>
          </a:p>
          <a:p>
            <a:r>
              <a:rPr lang="en-US" dirty="0" smtClean="0"/>
              <a:t>We then have two separate clusters providing the same service</a:t>
            </a:r>
          </a:p>
          <a:p>
            <a:pPr lvl="1"/>
            <a:r>
              <a:rPr lang="en-US" dirty="0" smtClean="0"/>
              <a:t>Which can lead to big problems, depending on the situation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Quorums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2990"/>
            <a:ext cx="8229600" cy="4525963"/>
          </a:xfrm>
        </p:spPr>
        <p:txBody>
          <a:bodyPr/>
          <a:lstStyle/>
          <a:p>
            <a:pPr eaLnBrk="1"/>
            <a:r>
              <a:rPr lang="en-US" sz="2800" dirty="0" smtClean="0"/>
              <a:t>The </a:t>
            </a:r>
            <a:r>
              <a:rPr lang="en-US" sz="2800" dirty="0" smtClean="0"/>
              <a:t>simplest solution </a:t>
            </a:r>
            <a:r>
              <a:rPr lang="en-US" sz="2800" dirty="0" smtClean="0"/>
              <a:t>to the </a:t>
            </a:r>
            <a:r>
              <a:rPr lang="en-US" sz="2800" dirty="0" smtClean="0"/>
              <a:t>split-</a:t>
            </a:r>
            <a:r>
              <a:rPr lang="en-US" sz="2800" dirty="0" smtClean="0"/>
              <a:t>brain problem </a:t>
            </a:r>
            <a:r>
              <a:rPr lang="en-US" sz="2800" dirty="0" smtClean="0"/>
              <a:t>is</a:t>
            </a:r>
            <a:r>
              <a:rPr lang="en-US" sz="2800" dirty="0" smtClean="0"/>
              <a:t> to require a </a:t>
            </a:r>
            <a:r>
              <a:rPr lang="en-US" sz="2800" i="1" dirty="0" smtClean="0"/>
              <a:t>quorum</a:t>
            </a:r>
          </a:p>
          <a:p>
            <a:pPr lvl="1" eaLnBrk="1"/>
            <a:r>
              <a:rPr lang="en-US" sz="2400" dirty="0" smtClean="0"/>
              <a:t>In </a:t>
            </a:r>
            <a:r>
              <a:rPr lang="en-US" sz="2400" dirty="0" smtClean="0"/>
              <a:t>a cluster that has been provisioned for N nodes, becoming the cluster master requires (N/2)+1 votes</a:t>
            </a:r>
            <a:endParaRPr lang="en-US" sz="2400" dirty="0" smtClean="0"/>
          </a:p>
          <a:p>
            <a:pPr lvl="1" eaLnBrk="1"/>
            <a:r>
              <a:rPr lang="en-US" sz="2400" dirty="0" smtClean="0"/>
              <a:t>This </a:t>
            </a:r>
            <a:r>
              <a:rPr lang="en-US" sz="2400" dirty="0" smtClean="0"/>
              <a:t>completely prevents split-brain</a:t>
            </a:r>
            <a:endParaRPr lang="en-US" sz="2400" dirty="0" smtClean="0"/>
          </a:p>
          <a:p>
            <a:pPr lvl="2" eaLnBrk="1"/>
            <a:r>
              <a:rPr lang="en-US" sz="2000" dirty="0" smtClean="0"/>
              <a:t>It </a:t>
            </a:r>
            <a:r>
              <a:rPr lang="en-US" sz="2000" dirty="0" smtClean="0"/>
              <a:t>also prevents recovering from the loss of N/2 nodes</a:t>
            </a:r>
            <a:endParaRPr lang="en-US" sz="2000" dirty="0" smtClean="0"/>
          </a:p>
          <a:p>
            <a:pPr eaLnBrk="1"/>
            <a:r>
              <a:rPr lang="en-US" sz="2800" dirty="0" smtClean="0"/>
              <a:t>Some </a:t>
            </a:r>
            <a:r>
              <a:rPr lang="en-US" sz="2800" dirty="0" smtClean="0"/>
              <a:t>systems use a</a:t>
            </a:r>
            <a:r>
              <a:rPr lang="en-US" sz="2800" dirty="0" smtClean="0"/>
              <a:t> “quorum device”</a:t>
            </a:r>
          </a:p>
          <a:p>
            <a:pPr lvl="1" eaLnBrk="1"/>
            <a:r>
              <a:rPr lang="en-US" sz="2400" dirty="0" smtClean="0"/>
              <a:t>E.g., </a:t>
            </a:r>
            <a:r>
              <a:rPr lang="en-US" sz="2400" dirty="0" smtClean="0"/>
              <a:t>a shared (multi-ported) disk</a:t>
            </a:r>
            <a:endParaRPr lang="en-US" sz="2400" dirty="0" smtClean="0"/>
          </a:p>
          <a:p>
            <a:pPr lvl="2" eaLnBrk="1"/>
            <a:r>
              <a:rPr lang="en-US" sz="2000" dirty="0" smtClean="0"/>
              <a:t>Cluster </a:t>
            </a:r>
            <a:r>
              <a:rPr lang="en-US" sz="2000" dirty="0" smtClean="0"/>
              <a:t>master must be able to reserve/lock this </a:t>
            </a:r>
            <a:r>
              <a:rPr lang="en-US" sz="2000" dirty="0" smtClean="0"/>
              <a:t>device</a:t>
            </a:r>
          </a:p>
          <a:p>
            <a:pPr lvl="2" eaLnBrk="1"/>
            <a:r>
              <a:rPr lang="en-US" sz="2000" dirty="0" smtClean="0"/>
              <a:t>Device won’t allow simultaneous locking by two different nodes</a:t>
            </a:r>
          </a:p>
          <a:p>
            <a:pPr lvl="1" eaLnBrk="1"/>
            <a:r>
              <a:rPr lang="en-US" sz="2400" dirty="0" smtClean="0"/>
              <a:t>Failure of this device takes down whole system</a:t>
            </a:r>
            <a:endParaRPr lang="en-US" dirty="0" smtClean="0"/>
          </a:p>
          <a:p>
            <a:pPr eaLnBrk="1"/>
            <a:r>
              <a:rPr lang="en-US" sz="2800" dirty="0" smtClean="0"/>
              <a:t>Some </a:t>
            </a:r>
            <a:r>
              <a:rPr lang="en-US" sz="2800" dirty="0" smtClean="0"/>
              <a:t>systems use special</a:t>
            </a:r>
            <a:r>
              <a:rPr lang="en-US" sz="2800" dirty="0" smtClean="0"/>
              <a:t> election </a:t>
            </a:r>
            <a:r>
              <a:rPr lang="en-US" sz="2800" dirty="0" smtClean="0"/>
              <a:t>hardware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Networking has become a vital service for most machines</a:t>
            </a:r>
          </a:p>
          <a:p>
            <a:r>
              <a:rPr lang="en-US" dirty="0" smtClean="0"/>
              <a:t>The operating system is increasingly involved in networking</a:t>
            </a:r>
          </a:p>
          <a:p>
            <a:pPr lvl="1"/>
            <a:r>
              <a:rPr lang="en-US" dirty="0" smtClean="0"/>
              <a:t>From providing mere access to a network device </a:t>
            </a:r>
          </a:p>
          <a:p>
            <a:pPr lvl="1"/>
            <a:r>
              <a:rPr lang="en-US" dirty="0" smtClean="0"/>
              <a:t>T</a:t>
            </a:r>
            <a:r>
              <a:rPr lang="en-US" dirty="0" smtClean="0"/>
              <a:t>o supporting sophisticated distributed systems</a:t>
            </a:r>
          </a:p>
          <a:p>
            <a:r>
              <a:rPr lang="en-US" dirty="0" smtClean="0"/>
              <a:t>An increasing trend</a:t>
            </a:r>
          </a:p>
          <a:p>
            <a:r>
              <a:rPr lang="en-US" dirty="0" smtClean="0"/>
              <a:t>Future </a:t>
            </a:r>
            <a:r>
              <a:rPr lang="en-US" dirty="0" err="1" smtClean="0"/>
              <a:t>OSes</a:t>
            </a:r>
            <a:r>
              <a:rPr lang="en-US" dirty="0" smtClean="0"/>
              <a:t> might be primarily all about networking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157187" y="502733"/>
            <a:ext cx="2782279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 Goal for Distributed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Total transparency</a:t>
            </a:r>
          </a:p>
          <a:p>
            <a:r>
              <a:rPr lang="en-US" dirty="0" smtClean="0"/>
              <a:t>Entirely hide the fact that the computation/service is being offered by a distributed system</a:t>
            </a:r>
          </a:p>
          <a:p>
            <a:r>
              <a:rPr lang="en-US" dirty="0" smtClean="0"/>
              <a:t>Make it look as if it is running entirely on a single machine</a:t>
            </a:r>
          </a:p>
          <a:p>
            <a:pPr lvl="1"/>
            <a:r>
              <a:rPr lang="en-US" dirty="0" smtClean="0"/>
              <a:t>Usually the user’s own local machine</a:t>
            </a:r>
          </a:p>
          <a:p>
            <a:r>
              <a:rPr lang="en-US" dirty="0" smtClean="0"/>
              <a:t>Make the remote and distributed appear local and centralized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of Distributed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0510"/>
            <a:ext cx="8229600" cy="4525963"/>
          </a:xfrm>
        </p:spPr>
        <p:txBody>
          <a:bodyPr/>
          <a:lstStyle/>
          <a:p>
            <a:pPr eaLnBrk="1"/>
            <a:r>
              <a:rPr lang="en-US" sz="2800" dirty="0" smtClean="0"/>
              <a:t>Heterogeneity</a:t>
            </a:r>
            <a:endParaRPr lang="en-US" sz="2800" dirty="0" smtClean="0"/>
          </a:p>
          <a:p>
            <a:pPr lvl="1" eaLnBrk="1"/>
            <a:r>
              <a:rPr lang="en-US" sz="2400" dirty="0" smtClean="0"/>
              <a:t>Different </a:t>
            </a:r>
            <a:r>
              <a:rPr lang="en-US" sz="2400" dirty="0" smtClean="0"/>
              <a:t>CPUs have different data representation</a:t>
            </a:r>
            <a:endParaRPr lang="en-US" sz="2400" dirty="0" smtClean="0"/>
          </a:p>
          <a:p>
            <a:pPr lvl="1" eaLnBrk="1"/>
            <a:r>
              <a:rPr lang="en-US" sz="2400" dirty="0" smtClean="0"/>
              <a:t>Different </a:t>
            </a:r>
            <a:r>
              <a:rPr lang="en-US" sz="2400" dirty="0" err="1" smtClean="0"/>
              <a:t>OSes</a:t>
            </a:r>
            <a:r>
              <a:rPr lang="en-US" sz="2400" dirty="0" smtClean="0"/>
              <a:t> </a:t>
            </a:r>
            <a:r>
              <a:rPr lang="en-US" sz="2400" dirty="0" smtClean="0"/>
              <a:t>have different object semantics</a:t>
            </a:r>
            <a:r>
              <a:rPr lang="en-US" sz="2400" dirty="0" smtClean="0"/>
              <a:t> and </a:t>
            </a:r>
            <a:r>
              <a:rPr lang="en-US" sz="2400" dirty="0" smtClean="0"/>
              <a:t>operations</a:t>
            </a:r>
          </a:p>
          <a:p>
            <a:pPr eaLnBrk="1"/>
            <a:r>
              <a:rPr lang="en-US" sz="2800" dirty="0" smtClean="0"/>
              <a:t>Intermittent Connectivity</a:t>
            </a:r>
            <a:endParaRPr lang="en-US" sz="2800" dirty="0" smtClean="0"/>
          </a:p>
          <a:p>
            <a:pPr lvl="1" eaLnBrk="1"/>
            <a:r>
              <a:rPr lang="en-US" sz="2400" dirty="0" smtClean="0"/>
              <a:t>Remote </a:t>
            </a:r>
            <a:r>
              <a:rPr lang="en-US" sz="2400" dirty="0" smtClean="0"/>
              <a:t>resources will not always be available</a:t>
            </a:r>
            <a:endParaRPr lang="en-US" sz="2400" dirty="0" smtClean="0"/>
          </a:p>
          <a:p>
            <a:pPr lvl="1" eaLnBrk="1"/>
            <a:r>
              <a:rPr lang="en-US" sz="2400" dirty="0" smtClean="0"/>
              <a:t>We </a:t>
            </a:r>
            <a:r>
              <a:rPr lang="en-US" sz="2400" dirty="0" smtClean="0"/>
              <a:t>must recover from failures in mid</a:t>
            </a:r>
            <a:r>
              <a:rPr lang="en-US" sz="2400" dirty="0" smtClean="0"/>
              <a:t>-computation</a:t>
            </a:r>
          </a:p>
          <a:p>
            <a:pPr lvl="1" eaLnBrk="1"/>
            <a:r>
              <a:rPr lang="en-US" sz="2400" dirty="0" smtClean="0"/>
              <a:t>We </a:t>
            </a:r>
            <a:r>
              <a:rPr lang="en-US" sz="2400" dirty="0" smtClean="0"/>
              <a:t>must be prepared for conflicts when we reconnect</a:t>
            </a:r>
          </a:p>
          <a:p>
            <a:pPr eaLnBrk="1"/>
            <a:r>
              <a:rPr lang="en-US" sz="2800" dirty="0" smtClean="0"/>
              <a:t>Distributed Object Coherence</a:t>
            </a:r>
            <a:endParaRPr lang="en-US" sz="2800" dirty="0" smtClean="0"/>
          </a:p>
          <a:p>
            <a:pPr lvl="1" eaLnBrk="1"/>
            <a:r>
              <a:rPr lang="en-US" sz="2400" dirty="0" smtClean="0"/>
              <a:t>Object </a:t>
            </a:r>
            <a:r>
              <a:rPr lang="en-US" sz="2400" dirty="0" smtClean="0"/>
              <a:t>management is easy with one in-memory copy</a:t>
            </a:r>
            <a:endParaRPr lang="en-US" sz="2400" dirty="0" smtClean="0"/>
          </a:p>
          <a:p>
            <a:pPr lvl="1" eaLnBrk="1"/>
            <a:r>
              <a:rPr lang="en-US" sz="2400" dirty="0" smtClean="0"/>
              <a:t>How </a:t>
            </a:r>
            <a:r>
              <a:rPr lang="en-US" sz="2400" dirty="0" smtClean="0"/>
              <a:t>do we ensure multiple hosts agree on state of object?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432157" cy="1143000"/>
          </a:xfrm>
        </p:spPr>
        <p:txBody>
          <a:bodyPr/>
          <a:lstStyle/>
          <a:p>
            <a:r>
              <a:rPr lang="en-GB" dirty="0" smtClean="0"/>
              <a:t>Deutsch's “Seven Fallacies </a:t>
            </a:r>
            <a:r>
              <a:rPr lang="en-GB" dirty="0" smtClean="0"/>
              <a:t>of </a:t>
            </a:r>
            <a:r>
              <a:rPr lang="en-GB" dirty="0" smtClean="0"/>
              <a:t>Network Computing”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39890"/>
            <a:ext cx="8229600" cy="4525963"/>
          </a:xfrm>
        </p:spPr>
        <p:txBody>
          <a:bodyPr/>
          <a:lstStyle/>
          <a:p>
            <a:pPr eaLnBrk="1">
              <a:buFontTx/>
              <a:buNone/>
            </a:pPr>
            <a:r>
              <a:rPr lang="en-GB" sz="2800" dirty="0" smtClean="0"/>
              <a:t>1. The </a:t>
            </a:r>
            <a:r>
              <a:rPr lang="en-GB" sz="2800" dirty="0" smtClean="0"/>
              <a:t>network is reliable</a:t>
            </a:r>
          </a:p>
          <a:p>
            <a:pPr eaLnBrk="1">
              <a:buFontTx/>
              <a:buNone/>
            </a:pPr>
            <a:r>
              <a:rPr lang="en-GB" sz="2800" dirty="0" smtClean="0"/>
              <a:t>2.</a:t>
            </a:r>
            <a:r>
              <a:rPr lang="en-GB" sz="2800" dirty="0" smtClean="0"/>
              <a:t> There </a:t>
            </a:r>
            <a:r>
              <a:rPr lang="en-GB" sz="2800" dirty="0" smtClean="0"/>
              <a:t>is no latency (instant response time)</a:t>
            </a:r>
          </a:p>
          <a:p>
            <a:pPr eaLnBrk="1">
              <a:buFontTx/>
              <a:buNone/>
            </a:pPr>
            <a:r>
              <a:rPr lang="en-GB" sz="2800" dirty="0" smtClean="0"/>
              <a:t>3.</a:t>
            </a:r>
            <a:r>
              <a:rPr lang="en-GB" sz="2800" dirty="0" smtClean="0"/>
              <a:t> The </a:t>
            </a:r>
            <a:r>
              <a:rPr lang="en-GB" sz="2800" dirty="0" smtClean="0"/>
              <a:t>available bandwidth is infinite</a:t>
            </a:r>
          </a:p>
          <a:p>
            <a:pPr eaLnBrk="1">
              <a:buFontTx/>
              <a:buNone/>
            </a:pPr>
            <a:r>
              <a:rPr lang="en-GB" sz="2800" dirty="0" smtClean="0"/>
              <a:t>4.</a:t>
            </a:r>
            <a:r>
              <a:rPr lang="en-GB" sz="2800" dirty="0" smtClean="0"/>
              <a:t> The </a:t>
            </a:r>
            <a:r>
              <a:rPr lang="en-GB" sz="2800" dirty="0" smtClean="0"/>
              <a:t>network is secure</a:t>
            </a:r>
          </a:p>
          <a:p>
            <a:pPr eaLnBrk="1">
              <a:buFontTx/>
              <a:buNone/>
            </a:pPr>
            <a:r>
              <a:rPr lang="en-GB" sz="2800" dirty="0" smtClean="0"/>
              <a:t>5.</a:t>
            </a:r>
            <a:r>
              <a:rPr lang="en-GB" sz="2800" dirty="0" smtClean="0"/>
              <a:t> The </a:t>
            </a:r>
            <a:r>
              <a:rPr lang="en-GB" sz="2800" dirty="0" smtClean="0"/>
              <a:t>topology of the network does not change</a:t>
            </a:r>
          </a:p>
          <a:p>
            <a:pPr eaLnBrk="1">
              <a:buFontTx/>
              <a:buNone/>
            </a:pPr>
            <a:r>
              <a:rPr lang="en-GB" sz="2800" dirty="0" smtClean="0"/>
              <a:t>6.</a:t>
            </a:r>
            <a:r>
              <a:rPr lang="en-GB" sz="2800" dirty="0" smtClean="0"/>
              <a:t> There </a:t>
            </a:r>
            <a:r>
              <a:rPr lang="en-GB" sz="2800" dirty="0" smtClean="0"/>
              <a:t>is one administrator for the whole network</a:t>
            </a:r>
          </a:p>
          <a:p>
            <a:pPr eaLnBrk="1">
              <a:buFontTx/>
              <a:buNone/>
            </a:pPr>
            <a:r>
              <a:rPr lang="en-GB" sz="2800" dirty="0" smtClean="0"/>
              <a:t>7.</a:t>
            </a:r>
            <a:r>
              <a:rPr lang="en-GB" sz="2800" dirty="0" smtClean="0"/>
              <a:t> The </a:t>
            </a:r>
            <a:r>
              <a:rPr lang="en-GB" sz="2800" dirty="0" smtClean="0"/>
              <a:t>cost of transporting additional data is zero</a:t>
            </a:r>
          </a:p>
          <a:p>
            <a:pPr eaLnBrk="1">
              <a:buFontTx/>
              <a:buNone/>
            </a:pPr>
            <a:r>
              <a:rPr lang="en-GB" sz="2800" dirty="0" smtClean="0"/>
              <a:t>Bottom Line: true transparency is not achievable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we’ve already seen, synchronization is crucial in proper computer system behavior</a:t>
            </a:r>
          </a:p>
          <a:p>
            <a:r>
              <a:rPr lang="en-US" dirty="0" smtClean="0"/>
              <a:t>When things don’t happen in the required order, we get bad results</a:t>
            </a:r>
          </a:p>
          <a:p>
            <a:r>
              <a:rPr lang="en-US" dirty="0" smtClean="0"/>
              <a:t>Distributed computing has all the synchronization problems of single machines</a:t>
            </a:r>
          </a:p>
          <a:p>
            <a:r>
              <a:rPr lang="en-US" dirty="0" smtClean="0"/>
              <a:t>Plus genuinely independent interpreters and memories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199439" y="502421"/>
            <a:ext cx="6830084" cy="84906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Distributed Synchronization Harder?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/>
            <a:r>
              <a:rPr lang="en-GB" dirty="0" smtClean="0"/>
              <a:t>Spatial </a:t>
            </a:r>
            <a:r>
              <a:rPr lang="en-GB" dirty="0" smtClean="0"/>
              <a:t>separation</a:t>
            </a:r>
            <a:endParaRPr lang="en-GB" dirty="0" smtClean="0"/>
          </a:p>
          <a:p>
            <a:pPr lvl="1" eaLnBrk="1"/>
            <a:r>
              <a:rPr lang="en-GB" dirty="0" smtClean="0"/>
              <a:t>Different </a:t>
            </a:r>
            <a:r>
              <a:rPr lang="en-GB" dirty="0" smtClean="0"/>
              <a:t>processes run on different systems</a:t>
            </a:r>
            <a:endParaRPr lang="en-GB" dirty="0" smtClean="0"/>
          </a:p>
          <a:p>
            <a:pPr lvl="1" eaLnBrk="1"/>
            <a:r>
              <a:rPr lang="en-GB" dirty="0" smtClean="0"/>
              <a:t>No </a:t>
            </a:r>
            <a:r>
              <a:rPr lang="en-GB" dirty="0" smtClean="0"/>
              <a:t>shared memory for (atomic instruction) locks</a:t>
            </a:r>
            <a:endParaRPr lang="en-GB" dirty="0" smtClean="0"/>
          </a:p>
          <a:p>
            <a:pPr lvl="1" eaLnBrk="1"/>
            <a:r>
              <a:rPr lang="en-GB" dirty="0" smtClean="0"/>
              <a:t>They </a:t>
            </a:r>
            <a:r>
              <a:rPr lang="en-GB" dirty="0" smtClean="0"/>
              <a:t>are controlled by different operating systems</a:t>
            </a:r>
            <a:endParaRPr lang="en-GB" dirty="0" smtClean="0"/>
          </a:p>
          <a:p>
            <a:pPr eaLnBrk="1"/>
            <a:r>
              <a:rPr lang="en-GB" dirty="0" smtClean="0"/>
              <a:t>Temporal </a:t>
            </a:r>
            <a:r>
              <a:rPr lang="en-GB" dirty="0" smtClean="0"/>
              <a:t>separation</a:t>
            </a:r>
            <a:endParaRPr lang="en-GB" dirty="0" smtClean="0"/>
          </a:p>
          <a:p>
            <a:pPr lvl="1" eaLnBrk="1"/>
            <a:r>
              <a:rPr lang="en-GB" dirty="0" smtClean="0"/>
              <a:t>Can’t </a:t>
            </a:r>
            <a:r>
              <a:rPr lang="en-GB" dirty="0" smtClean="0"/>
              <a:t>“totally order” spatially separated events</a:t>
            </a:r>
            <a:endParaRPr lang="en-GB" dirty="0" smtClean="0"/>
          </a:p>
          <a:p>
            <a:pPr lvl="1" eaLnBrk="1"/>
            <a:r>
              <a:rPr lang="en-GB" dirty="0" smtClean="0"/>
              <a:t>“Before</a:t>
            </a:r>
            <a:r>
              <a:rPr lang="en-GB" dirty="0" smtClean="0"/>
              <a:t>/simultaneous/</a:t>
            </a:r>
            <a:r>
              <a:rPr lang="en-GB" dirty="0" smtClean="0"/>
              <a:t>after” become fuzzy</a:t>
            </a:r>
          </a:p>
          <a:p>
            <a:pPr eaLnBrk="1"/>
            <a:r>
              <a:rPr lang="en-GB" dirty="0" smtClean="0"/>
              <a:t>Independent </a:t>
            </a:r>
            <a:r>
              <a:rPr lang="en-GB" dirty="0" smtClean="0"/>
              <a:t>modes of failure</a:t>
            </a:r>
            <a:endParaRPr lang="en-GB" dirty="0" smtClean="0"/>
          </a:p>
          <a:p>
            <a:pPr lvl="1" eaLnBrk="1"/>
            <a:r>
              <a:rPr lang="en-GB" dirty="0" smtClean="0"/>
              <a:t>One </a:t>
            </a:r>
            <a:r>
              <a:rPr lang="en-GB" dirty="0" smtClean="0"/>
              <a:t>partner can die, while others continue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Manage </a:t>
            </a:r>
            <a:br>
              <a:rPr lang="en-US" dirty="0" smtClean="0"/>
            </a:br>
            <a:r>
              <a:rPr lang="en-US" dirty="0" smtClean="0"/>
              <a:t>Distributed Synchronization?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Distributed analogs to what we do in a single machine</a:t>
            </a:r>
          </a:p>
          <a:p>
            <a:r>
              <a:rPr lang="en-US" dirty="0" smtClean="0"/>
              <a:t>But they are constrained by the fundamental differences of distributed environments</a:t>
            </a:r>
          </a:p>
          <a:p>
            <a:r>
              <a:rPr lang="en-US" dirty="0" smtClean="0"/>
              <a:t>They tend to be:</a:t>
            </a:r>
          </a:p>
          <a:p>
            <a:pPr lvl="1"/>
            <a:r>
              <a:rPr lang="en-US" dirty="0" smtClean="0"/>
              <a:t>Less efficient</a:t>
            </a:r>
          </a:p>
          <a:p>
            <a:pPr lvl="1"/>
            <a:r>
              <a:rPr lang="en-US" dirty="0" smtClean="0"/>
              <a:t>More fragile and error prone</a:t>
            </a:r>
          </a:p>
          <a:p>
            <a:pPr lvl="1"/>
            <a:r>
              <a:rPr lang="en-US" dirty="0" smtClean="0"/>
              <a:t>More complex</a:t>
            </a:r>
          </a:p>
          <a:p>
            <a:pPr lvl="1"/>
            <a:r>
              <a:rPr lang="en-US" dirty="0" smtClean="0"/>
              <a:t>Often all three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2060"/>
            <a:ext cx="8229600" cy="4525963"/>
          </a:xfrm>
        </p:spPr>
        <p:txBody>
          <a:bodyPr/>
          <a:lstStyle/>
          <a:p>
            <a:r>
              <a:rPr lang="en-US" sz="2800" dirty="0" smtClean="0"/>
              <a:t>A relative of locks</a:t>
            </a:r>
          </a:p>
          <a:p>
            <a:pPr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800" dirty="0" smtClean="0"/>
              <a:t>Obtained </a:t>
            </a:r>
            <a:r>
              <a:rPr lang="en-GB" sz="2800" dirty="0" smtClean="0"/>
              <a:t>from</a:t>
            </a:r>
            <a:r>
              <a:rPr lang="en-GB" sz="2800" dirty="0" smtClean="0"/>
              <a:t> an entity that manages a resource</a:t>
            </a:r>
          </a:p>
          <a:p>
            <a:pPr lvl="1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Gives </a:t>
            </a:r>
            <a:r>
              <a:rPr lang="en-GB" sz="2400" dirty="0" smtClean="0"/>
              <a:t>client exclusive right to update the file</a:t>
            </a:r>
            <a:endParaRPr lang="en-GB" sz="2400" dirty="0" smtClean="0"/>
          </a:p>
          <a:p>
            <a:pPr lvl="1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The lease </a:t>
            </a:r>
            <a:r>
              <a:rPr lang="en-GB" sz="2400" dirty="0" smtClean="0"/>
              <a:t>“cookie” must be passed to server </a:t>
            </a:r>
            <a:r>
              <a:rPr lang="en-GB" sz="2400" dirty="0" smtClean="0"/>
              <a:t>with an update</a:t>
            </a:r>
          </a:p>
          <a:p>
            <a:pPr lvl="1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Lease </a:t>
            </a:r>
            <a:r>
              <a:rPr lang="en-GB" sz="2400" dirty="0" smtClean="0"/>
              <a:t>can be released at end of critical section</a:t>
            </a:r>
            <a:endParaRPr lang="en-GB" sz="2400" dirty="0" smtClean="0"/>
          </a:p>
          <a:p>
            <a:pPr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800" dirty="0" smtClean="0"/>
              <a:t>Only </a:t>
            </a:r>
            <a:r>
              <a:rPr lang="en-GB" sz="2800" dirty="0" smtClean="0"/>
              <a:t>valid for a limited period of time</a:t>
            </a:r>
            <a:endParaRPr lang="en-GB" sz="2800" dirty="0" smtClean="0"/>
          </a:p>
          <a:p>
            <a:pPr lvl="1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After </a:t>
            </a:r>
            <a:r>
              <a:rPr lang="en-GB" sz="2400" dirty="0" smtClean="0"/>
              <a:t>which the lease cookie expires</a:t>
            </a:r>
            <a:endParaRPr lang="en-GB" sz="2400" dirty="0" smtClean="0"/>
          </a:p>
          <a:p>
            <a:pPr lvl="2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/>
              <a:t>Updates </a:t>
            </a:r>
            <a:r>
              <a:rPr lang="en-GB" sz="2000" dirty="0" smtClean="0"/>
              <a:t>with stale cookies are not permitted</a:t>
            </a:r>
            <a:endParaRPr lang="en-GB" sz="2000" dirty="0" smtClean="0"/>
          </a:p>
          <a:p>
            <a:pPr lvl="1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After </a:t>
            </a:r>
            <a:r>
              <a:rPr lang="en-GB" sz="2400" dirty="0" smtClean="0"/>
              <a:t>which new leases can be granted</a:t>
            </a:r>
            <a:endParaRPr lang="en-GB" sz="2400" dirty="0" smtClean="0"/>
          </a:p>
          <a:p>
            <a:pPr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800" dirty="0" smtClean="0"/>
              <a:t>Handles </a:t>
            </a:r>
            <a:r>
              <a:rPr lang="en-GB" sz="2800" dirty="0" smtClean="0"/>
              <a:t>a wide range of failures</a:t>
            </a:r>
            <a:endParaRPr lang="en-GB" sz="2800" dirty="0" smtClean="0"/>
          </a:p>
          <a:p>
            <a:pPr lvl="1" defTabSz="449263" eaLnBrk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400" dirty="0" smtClean="0"/>
              <a:t>Process</a:t>
            </a:r>
            <a:r>
              <a:rPr lang="en-GB" sz="2400" dirty="0" smtClean="0"/>
              <a:t>, node, network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93365</TotalTime>
  <Words>1704</Words>
  <Application>Microsoft Macintosh PowerPoint</Application>
  <PresentationFormat>On-screen Show (4:3)</PresentationFormat>
  <Paragraphs>269</Paragraphs>
  <Slides>27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Default Theme</vt:lpstr>
      <vt:lpstr>Networking and Distributed Systems</vt:lpstr>
      <vt:lpstr>What Is Distributed Computing?</vt:lpstr>
      <vt:lpstr>The Big Goal for Distributed Computing</vt:lpstr>
      <vt:lpstr>Challenges of Distributed Computing</vt:lpstr>
      <vt:lpstr>Deutsch's “Seven Fallacies of Network Computing”</vt:lpstr>
      <vt:lpstr>Distributed Synchronization</vt:lpstr>
      <vt:lpstr>Why Is Distributed Synchronization Harder?</vt:lpstr>
      <vt:lpstr>How Do We Manage  Distributed Synchronization?</vt:lpstr>
      <vt:lpstr>Leases</vt:lpstr>
      <vt:lpstr>A Lease Example</vt:lpstr>
      <vt:lpstr>What Is This Lease?</vt:lpstr>
      <vt:lpstr>What’s Good About Leases?</vt:lpstr>
      <vt:lpstr>Lock Breaking and Recovery  With Leases</vt:lpstr>
      <vt:lpstr>Atomic Transactions</vt:lpstr>
      <vt:lpstr>Atomic Transaction Example</vt:lpstr>
      <vt:lpstr>What If There’s a Failure?</vt:lpstr>
      <vt:lpstr>Transactions Spanning Multiple Machines</vt:lpstr>
      <vt:lpstr>Commitment Protocols</vt:lpstr>
      <vt:lpstr>Three Phase Commit</vt:lpstr>
      <vt:lpstr>Why Three Phases?</vt:lpstr>
      <vt:lpstr>Distributed Consensus</vt:lpstr>
      <vt:lpstr>A Typical Election Algorithm</vt:lpstr>
      <vt:lpstr>Cluster Membership</vt:lpstr>
      <vt:lpstr>Maintaining Cluster Membership</vt:lpstr>
      <vt:lpstr>The Split Brain Problem</vt:lpstr>
      <vt:lpstr>Quorums</vt:lpstr>
      <vt:lpstr>Conclusion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127</cp:revision>
  <dcterms:created xsi:type="dcterms:W3CDTF">2013-05-03T23:34:40Z</dcterms:created>
  <dcterms:modified xsi:type="dcterms:W3CDTF">2013-05-13T16:31:57Z</dcterms:modified>
</cp:coreProperties>
</file>