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20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47" d="100"/>
          <a:sy n="47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5/9/13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5/8/13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5/8/13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15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Networking for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dirty="0" smtClean="0"/>
              <a:t>Centralized system management</a:t>
            </a:r>
          </a:p>
          <a:p>
            <a:pPr eaLnBrk="1"/>
            <a:r>
              <a:rPr lang="en-GB" dirty="0" smtClean="0"/>
              <a:t>Centralized services and servers</a:t>
            </a:r>
          </a:p>
          <a:p>
            <a:pPr eaLnBrk="1"/>
            <a:r>
              <a:rPr lang="en-GB" dirty="0" smtClean="0"/>
              <a:t>The end of “self-contained” systems</a:t>
            </a:r>
          </a:p>
          <a:p>
            <a:pPr eaLnBrk="1"/>
            <a:r>
              <a:rPr lang="en-GB" dirty="0" smtClean="0"/>
              <a:t>A new view of architecture</a:t>
            </a:r>
          </a:p>
          <a:p>
            <a:pPr eaLnBrk="1"/>
            <a:r>
              <a:rPr lang="en-GB" dirty="0" smtClean="0"/>
              <a:t>Performance, scalability, and availability</a:t>
            </a:r>
          </a:p>
          <a:p>
            <a:pPr eaLnBrk="1"/>
            <a:r>
              <a:rPr lang="en-GB" dirty="0" smtClean="0"/>
              <a:t>The rise </a:t>
            </a:r>
            <a:r>
              <a:rPr lang="en-GB" smtClean="0"/>
              <a:t>of</a:t>
            </a:r>
            <a:r>
              <a:rPr lang="en-GB" smtClean="0"/>
              <a:t> middleware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95199" y="304283"/>
            <a:ext cx="7226922" cy="129591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Losing Self-Sufficiency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Remote specialized servers often do the job better</a:t>
            </a:r>
          </a:p>
          <a:p>
            <a:r>
              <a:rPr lang="en-US" dirty="0" smtClean="0"/>
              <a:t>Your machine doesn’t need to pay the costs of doing the work itself</a:t>
            </a:r>
          </a:p>
          <a:p>
            <a:r>
              <a:rPr lang="en-US" dirty="0" smtClean="0"/>
              <a:t>Advantages of centralized administration</a:t>
            </a:r>
          </a:p>
          <a:p>
            <a:r>
              <a:rPr lang="en-US" dirty="0" smtClean="0"/>
              <a:t>Generally possible if any networking available</a:t>
            </a:r>
          </a:p>
          <a:p>
            <a:pPr lvl="1"/>
            <a:r>
              <a:rPr lang="en-US" dirty="0" smtClean="0"/>
              <a:t>And, for modern use, relatively little is possible when networking isn’t available, anyway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Losing Self Sufficiency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device is a brick without connectivity</a:t>
            </a:r>
          </a:p>
          <a:p>
            <a:r>
              <a:rPr lang="en-US" dirty="0" smtClean="0"/>
              <a:t>Your security depends on the security of many others</a:t>
            </a:r>
          </a:p>
          <a:p>
            <a:r>
              <a:rPr lang="en-US" dirty="0" smtClean="0"/>
              <a:t>Worse, your privacy is dependent on a bunch of service providers</a:t>
            </a:r>
          </a:p>
          <a:p>
            <a:pPr lvl="1"/>
            <a:r>
              <a:rPr lang="en-US" dirty="0" smtClean="0"/>
              <a:t>In many cases, their business model is using your information . . .</a:t>
            </a:r>
          </a:p>
          <a:p>
            <a:r>
              <a:rPr lang="en-US" dirty="0" smtClean="0"/>
              <a:t>Harder, maybe impossible, to customize services to your needs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View of System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US" dirty="0" smtClean="0"/>
              <a:t>Old view is that we build systems</a:t>
            </a:r>
          </a:p>
          <a:p>
            <a:pPr lvl="1" eaLnBrk="1"/>
            <a:r>
              <a:rPr lang="en-US" dirty="0" smtClean="0"/>
              <a:t>Which are capable of running programs that their owners want executed</a:t>
            </a:r>
          </a:p>
          <a:p>
            <a:pPr lvl="1" eaLnBrk="1"/>
            <a:r>
              <a:rPr lang="en-US" dirty="0" smtClean="0"/>
              <a:t>Each system is largely self-contained and only worries about its own concerns and needs</a:t>
            </a:r>
          </a:p>
          <a:p>
            <a:pPr eaLnBrk="1"/>
            <a:r>
              <a:rPr lang="en-US" dirty="0" smtClean="0"/>
              <a:t>New view is that system is only a conduit for services</a:t>
            </a:r>
          </a:p>
          <a:p>
            <a:pPr lvl="1" eaLnBrk="1"/>
            <a:r>
              <a:rPr lang="en-US" dirty="0" smtClean="0"/>
              <a:t>Which are largely provided over the network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03699" y="314328"/>
            <a:ext cx="5943784" cy="13255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08"/>
            <a:ext cx="8229600" cy="1143000"/>
          </a:xfrm>
        </p:spPr>
        <p:txBody>
          <a:bodyPr/>
          <a:lstStyle/>
          <a:p>
            <a:r>
              <a:rPr lang="en-US" dirty="0" smtClean="0"/>
              <a:t>The New Architectural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5160"/>
            <a:ext cx="8229600" cy="4525963"/>
          </a:xfrm>
        </p:spPr>
        <p:txBody>
          <a:bodyPr/>
          <a:lstStyle/>
          <a:p>
            <a:pPr eaLnBrk="1"/>
            <a:r>
              <a:rPr lang="en-US" sz="2800" dirty="0" smtClean="0"/>
              <a:t>Customers want </a:t>
            </a:r>
            <a:r>
              <a:rPr lang="en-US" sz="2800" u="sng" dirty="0" smtClean="0"/>
              <a:t>services</a:t>
            </a:r>
            <a:r>
              <a:rPr lang="en-US" sz="2800" dirty="0" smtClean="0"/>
              <a:t>, not systems</a:t>
            </a:r>
            <a:endParaRPr lang="en-US" sz="2800" u="sng" dirty="0" smtClean="0"/>
          </a:p>
          <a:p>
            <a:pPr lvl="1" eaLnBrk="1"/>
            <a:r>
              <a:rPr lang="en-US" sz="2400" dirty="0" smtClean="0"/>
              <a:t>We design and build </a:t>
            </a:r>
            <a:r>
              <a:rPr lang="en-US" sz="2400" u="sng" dirty="0" smtClean="0"/>
              <a:t>systems</a:t>
            </a:r>
            <a:r>
              <a:rPr lang="en-US" sz="2400" dirty="0" smtClean="0"/>
              <a:t> to provide services</a:t>
            </a:r>
          </a:p>
          <a:p>
            <a:pPr eaLnBrk="1"/>
            <a:r>
              <a:rPr lang="en-US" sz="2800" dirty="0" smtClean="0"/>
              <a:t>Services are built up from </a:t>
            </a:r>
            <a:r>
              <a:rPr lang="en-US" sz="2800" u="sng" dirty="0" smtClean="0"/>
              <a:t>protocols</a:t>
            </a:r>
          </a:p>
          <a:p>
            <a:pPr lvl="1" eaLnBrk="1"/>
            <a:r>
              <a:rPr lang="en-US" sz="2400" dirty="0" smtClean="0"/>
              <a:t>Service is delivered to customers via a network</a:t>
            </a:r>
          </a:p>
          <a:p>
            <a:pPr lvl="1" eaLnBrk="1"/>
            <a:r>
              <a:rPr lang="en-US" sz="2400" dirty="0" smtClean="0"/>
              <a:t>Service is provided by collaborating servers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Which are run by remote </a:t>
            </a:r>
            <a:r>
              <a:rPr lang="en-US" sz="2400" dirty="0" smtClean="0"/>
              <a:t>providers, often as a business</a:t>
            </a:r>
            <a:endParaRPr lang="en-US" sz="2400" dirty="0" smtClean="0"/>
          </a:p>
          <a:p>
            <a:pPr eaLnBrk="1"/>
            <a:r>
              <a:rPr lang="en-US" sz="2800" dirty="0" smtClean="0"/>
              <a:t>The fundamental unit of service is a </a:t>
            </a:r>
            <a:r>
              <a:rPr lang="en-US" sz="2800" u="sng" dirty="0" smtClean="0"/>
              <a:t>node</a:t>
            </a:r>
          </a:p>
          <a:p>
            <a:pPr lvl="1" eaLnBrk="1"/>
            <a:r>
              <a:rPr lang="en-US" sz="2400" dirty="0" smtClean="0"/>
              <a:t>Provides </a:t>
            </a:r>
            <a:r>
              <a:rPr lang="en-US" sz="2400" u="sng" dirty="0" smtClean="0"/>
              <a:t>defined services</a:t>
            </a:r>
            <a:r>
              <a:rPr lang="en-US" sz="2400" dirty="0" smtClean="0"/>
              <a:t> over </a:t>
            </a:r>
            <a:r>
              <a:rPr lang="en-US" sz="2400" u="sng" dirty="0" smtClean="0"/>
              <a:t>defined protocols</a:t>
            </a:r>
          </a:p>
          <a:p>
            <a:pPr lvl="1" eaLnBrk="1"/>
            <a:r>
              <a:rPr lang="en-US" sz="2400" dirty="0" smtClean="0"/>
              <a:t>Language, OS, ISA are mere implementation details</a:t>
            </a:r>
          </a:p>
          <a:p>
            <a:pPr eaLnBrk="1"/>
            <a:r>
              <a:rPr lang="en-US" sz="2800" dirty="0" smtClean="0"/>
              <a:t>A node is not a single machine</a:t>
            </a:r>
          </a:p>
          <a:p>
            <a:pPr lvl="1" eaLnBrk="1"/>
            <a:r>
              <a:rPr lang="en-US" sz="2400" dirty="0" smtClean="0"/>
              <a:t>It may be a collection of collaborating machines</a:t>
            </a:r>
          </a:p>
          <a:p>
            <a:pPr lvl="1" eaLnBrk="1"/>
            <a:r>
              <a:rPr lang="en-US" sz="2400" dirty="0" smtClean="0"/>
              <a:t>Maybe widely distributed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This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Moves away from computer users as computer experts</a:t>
            </a:r>
          </a:p>
          <a:p>
            <a:pPr lvl="1"/>
            <a:r>
              <a:rPr lang="en-US" dirty="0" smtClean="0"/>
              <a:t>Which most of them aren’t, and don’t want to be</a:t>
            </a:r>
          </a:p>
          <a:p>
            <a:r>
              <a:rPr lang="en-US" dirty="0" smtClean="0"/>
              <a:t>A more realistic view of what modern machines are for</a:t>
            </a:r>
          </a:p>
          <a:p>
            <a:r>
              <a:rPr lang="en-US" dirty="0" smtClean="0"/>
              <a:t>Abstracts many of the ugly details of networks and distributed systems below human level</a:t>
            </a:r>
          </a:p>
          <a:p>
            <a:r>
              <a:rPr lang="en-US" dirty="0" smtClean="0"/>
              <a:t>Clarifies what we should really be concerned about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This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a lot of complex stuff under the covers</a:t>
            </a:r>
          </a:p>
          <a:p>
            <a:r>
              <a:rPr lang="en-US" dirty="0" smtClean="0"/>
              <a:t>Many problems we are expected to solve are difficult</a:t>
            </a:r>
          </a:p>
          <a:p>
            <a:pPr lvl="1"/>
            <a:r>
              <a:rPr lang="en-US" dirty="0" smtClean="0"/>
              <a:t>Perhaps unsolvable, in some cases</a:t>
            </a:r>
          </a:p>
          <a:p>
            <a:r>
              <a:rPr lang="en-US" dirty="0" smtClean="0"/>
              <a:t>Higher degree of proper automated behavior is required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Performance, Availability,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There used to be an easy answer for achieving these:</a:t>
            </a:r>
          </a:p>
          <a:p>
            <a:pPr lvl="1"/>
            <a:r>
              <a:rPr lang="en-US" dirty="0" smtClean="0"/>
              <a:t>Moore’s law (and its friends)</a:t>
            </a:r>
          </a:p>
          <a:p>
            <a:r>
              <a:rPr lang="en-US" dirty="0" smtClean="0"/>
              <a:t>The machines (and everything else) got faster and cheaper</a:t>
            </a:r>
          </a:p>
          <a:p>
            <a:pPr lvl="1"/>
            <a:r>
              <a:rPr lang="en-US" dirty="0" smtClean="0"/>
              <a:t>So performance got better</a:t>
            </a:r>
          </a:p>
          <a:p>
            <a:pPr lvl="1"/>
            <a:r>
              <a:rPr lang="en-US" dirty="0" smtClean="0"/>
              <a:t>More people could afford machines that did particular things</a:t>
            </a:r>
          </a:p>
          <a:p>
            <a:pPr lvl="1"/>
            <a:r>
              <a:rPr lang="en-US" dirty="0" smtClean="0"/>
              <a:t>Problems too big to solve today fell down when speeds got fast enough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03699" y="301098"/>
            <a:ext cx="5943784" cy="13255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Old Way Vs. The New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 eaLnBrk="1"/>
            <a:r>
              <a:rPr lang="en-US" dirty="0" smtClean="0"/>
              <a:t>The old way – better components (4-40%/year)</a:t>
            </a:r>
          </a:p>
          <a:p>
            <a:pPr lvl="1" eaLnBrk="1"/>
            <a:r>
              <a:rPr lang="en-US" dirty="0" smtClean="0"/>
              <a:t>Find and optimize all avoidable overhead</a:t>
            </a:r>
          </a:p>
          <a:p>
            <a:pPr lvl="1" eaLnBrk="1"/>
            <a:r>
              <a:rPr lang="en-US" dirty="0" smtClean="0"/>
              <a:t>Get the OS to be as reliable as possible</a:t>
            </a:r>
          </a:p>
          <a:p>
            <a:pPr lvl="1" eaLnBrk="1"/>
            <a:r>
              <a:rPr lang="en-US" dirty="0" smtClean="0"/>
              <a:t>Run on the fastest and newest hardware</a:t>
            </a:r>
          </a:p>
          <a:p>
            <a:pPr eaLnBrk="1"/>
            <a:r>
              <a:rPr lang="en-US" dirty="0" smtClean="0"/>
              <a:t>The new way – better systems (1000x)</a:t>
            </a:r>
          </a:p>
          <a:p>
            <a:pPr lvl="1" eaLnBrk="1"/>
            <a:r>
              <a:rPr lang="en-US" dirty="0" smtClean="0"/>
              <a:t>Add more $150 blades and a bigger switch </a:t>
            </a:r>
          </a:p>
          <a:p>
            <a:pPr lvl="1" eaLnBrk="1"/>
            <a:r>
              <a:rPr lang="en-US" dirty="0" smtClean="0"/>
              <a:t>Spreading the work over many nodes is a huge win</a:t>
            </a:r>
          </a:p>
          <a:p>
            <a:pPr lvl="2" eaLnBrk="1"/>
            <a:r>
              <a:rPr lang="en-US" dirty="0" smtClean="0"/>
              <a:t>Performance – may be linear with the number of blades</a:t>
            </a:r>
          </a:p>
          <a:p>
            <a:pPr lvl="2" eaLnBrk="1"/>
            <a:r>
              <a:rPr lang="en-US" dirty="0" smtClean="0"/>
              <a:t>Availability – service continues despite node failures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the New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us to leap past many hard problems</a:t>
            </a:r>
          </a:p>
          <a:p>
            <a:pPr lvl="1"/>
            <a:r>
              <a:rPr lang="en-US" dirty="0" smtClean="0"/>
              <a:t>E.g., don’t worry about how to add the sixth nine of reliability to your machine</a:t>
            </a:r>
          </a:p>
          <a:p>
            <a:r>
              <a:rPr lang="en-US" dirty="0" smtClean="0"/>
              <a:t>Generally a lot cheaper</a:t>
            </a:r>
          </a:p>
          <a:p>
            <a:pPr lvl="1"/>
            <a:r>
              <a:rPr lang="en-US" dirty="0" smtClean="0"/>
              <a:t>Adding more of something is just some dollars</a:t>
            </a:r>
          </a:p>
          <a:p>
            <a:pPr lvl="1"/>
            <a:r>
              <a:rPr lang="en-US" dirty="0" smtClean="0"/>
              <a:t>Instead of having some brilliant folks create a new solution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the New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Adds a different set of hard problems</a:t>
            </a:r>
          </a:p>
          <a:p>
            <a:pPr lvl="1"/>
            <a:r>
              <a:rPr lang="en-US" dirty="0" smtClean="0"/>
              <a:t>Like solving distributed and parallel processing problems</a:t>
            </a:r>
          </a:p>
          <a:p>
            <a:r>
              <a:rPr lang="en-US" dirty="0" smtClean="0"/>
              <a:t>Your performance is largely out of your hands</a:t>
            </a:r>
          </a:p>
          <a:p>
            <a:pPr lvl="1"/>
            <a:r>
              <a:rPr lang="en-US" dirty="0" smtClean="0"/>
              <a:t>E.g., will your service provider choose to spring for a bunch of new hardware?</a:t>
            </a:r>
          </a:p>
          <a:p>
            <a:r>
              <a:rPr lang="en-US" dirty="0" smtClean="0"/>
              <a:t>Behaviors of large scale systems not necessarily well understood</a:t>
            </a:r>
          </a:p>
          <a:p>
            <a:pPr lvl="1"/>
            <a:r>
              <a:rPr lang="en-US" dirty="0" smtClean="0"/>
              <a:t>Especially in pathological conditions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 System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For all computers in one local network, manage them as a single type of resource</a:t>
            </a:r>
          </a:p>
          <a:p>
            <a:pPr lvl="1" eaLnBrk="1"/>
            <a:r>
              <a:rPr lang="en-GB" dirty="0" smtClean="0"/>
              <a:t>Ensure consistent service configuration</a:t>
            </a:r>
          </a:p>
          <a:p>
            <a:pPr lvl="1" eaLnBrk="1"/>
            <a:r>
              <a:rPr lang="en-GB" dirty="0" smtClean="0"/>
              <a:t>Eliminate problems with </a:t>
            </a:r>
            <a:r>
              <a:rPr lang="en-GB" dirty="0" err="1" smtClean="0"/>
              <a:t>mis</a:t>
            </a:r>
            <a:r>
              <a:rPr lang="en-GB" dirty="0" smtClean="0"/>
              <a:t>-configured clients</a:t>
            </a:r>
          </a:p>
          <a:p>
            <a:pPr eaLnBrk="1"/>
            <a:r>
              <a:rPr lang="en-GB" dirty="0" smtClean="0"/>
              <a:t>Have all management done across the network</a:t>
            </a:r>
          </a:p>
          <a:p>
            <a:pPr lvl="1" eaLnBrk="1"/>
            <a:r>
              <a:rPr lang="en-GB" dirty="0" smtClean="0"/>
              <a:t>To a large extent, in an automated fashion</a:t>
            </a:r>
          </a:p>
          <a:p>
            <a:pPr lvl="1" eaLnBrk="1"/>
            <a:r>
              <a:rPr lang="en-GB" dirty="0" smtClean="0"/>
              <a:t>E.g., automatically apply software upgrades to all machines at one time</a:t>
            </a:r>
          </a:p>
          <a:p>
            <a:pPr eaLnBrk="1"/>
            <a:r>
              <a:rPr lang="en-GB" dirty="0" smtClean="0"/>
              <a:t>Possibly from one central machine</a:t>
            </a:r>
          </a:p>
          <a:p>
            <a:pPr lvl="1" eaLnBrk="1"/>
            <a:r>
              <a:rPr lang="en-GB" dirty="0" smtClean="0"/>
              <a:t>For high scale, maybe more distributed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70319" y="502421"/>
            <a:ext cx="7716366" cy="8490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Rise of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US" sz="2800" dirty="0" smtClean="0"/>
              <a:t>Traditionally, there was the OS and your application</a:t>
            </a:r>
          </a:p>
          <a:p>
            <a:pPr lvl="1"/>
            <a:r>
              <a:rPr lang="en-US" sz="2400" dirty="0" smtClean="0"/>
              <a:t>With little or nothing between them</a:t>
            </a:r>
          </a:p>
          <a:p>
            <a:r>
              <a:rPr lang="en-US" sz="2800" dirty="0" smtClean="0"/>
              <a:t>Since your application was “obviously” written to run on your OS</a:t>
            </a:r>
          </a:p>
          <a:p>
            <a:r>
              <a:rPr lang="en-US" sz="2800" dirty="0" smtClean="0"/>
              <a:t>Now, the same application must run on many machines, with different </a:t>
            </a:r>
            <a:r>
              <a:rPr lang="en-US" sz="2800" dirty="0" err="1" smtClean="0"/>
              <a:t>OSes</a:t>
            </a:r>
            <a:endParaRPr lang="en-US" sz="2800" dirty="0" smtClean="0"/>
          </a:p>
          <a:p>
            <a:r>
              <a:rPr lang="en-US" sz="2800" dirty="0" smtClean="0"/>
              <a:t>Enabled by powerful middleware</a:t>
            </a:r>
          </a:p>
          <a:p>
            <a:pPr lvl="1"/>
            <a:r>
              <a:rPr lang="en-US" sz="2400" dirty="0" smtClean="0"/>
              <a:t>Which offer execution abstractions at higher levels than the OS</a:t>
            </a:r>
          </a:p>
          <a:p>
            <a:pPr lvl="1"/>
            <a:r>
              <a:rPr lang="en-US" sz="2400" dirty="0" smtClean="0"/>
              <a:t>Essentially, powerful virtual machines that hide grubby physical machines and their </a:t>
            </a:r>
            <a:r>
              <a:rPr lang="en-US" sz="2400" dirty="0" err="1" smtClean="0"/>
              <a:t>OSes</a:t>
            </a:r>
            <a:endParaRPr lang="en-US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1702119" y="473088"/>
            <a:ext cx="5943784" cy="730824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0380"/>
            <a:ext cx="8229600" cy="4525963"/>
          </a:xfrm>
        </p:spPr>
        <p:txBody>
          <a:bodyPr/>
          <a:lstStyle/>
          <a:p>
            <a:pPr eaLnBrk="1"/>
            <a:r>
              <a:rPr lang="en-US" dirty="0" smtClean="0"/>
              <a:t>Old model – the OS was the platform</a:t>
            </a:r>
          </a:p>
          <a:p>
            <a:pPr lvl="1" eaLnBrk="1"/>
            <a:r>
              <a:rPr lang="en-US" dirty="0" smtClean="0"/>
              <a:t>Applications are written for an operating system</a:t>
            </a:r>
          </a:p>
          <a:p>
            <a:pPr lvl="1" eaLnBrk="1"/>
            <a:r>
              <a:rPr lang="en-US" dirty="0" smtClean="0"/>
              <a:t>OS implements resources to enable applications</a:t>
            </a:r>
          </a:p>
          <a:p>
            <a:pPr eaLnBrk="1"/>
            <a:r>
              <a:rPr lang="en-US" dirty="0" smtClean="0"/>
              <a:t>New model – the OS enables the platform</a:t>
            </a:r>
          </a:p>
          <a:p>
            <a:pPr lvl="1" eaLnBrk="1"/>
            <a:r>
              <a:rPr lang="en-US" dirty="0" smtClean="0"/>
              <a:t>Applications are written to a </a:t>
            </a:r>
            <a:r>
              <a:rPr lang="en-US" dirty="0" smtClean="0"/>
              <a:t>middleware </a:t>
            </a:r>
            <a:r>
              <a:rPr lang="en-US" dirty="0" smtClean="0"/>
              <a:t>layer</a:t>
            </a:r>
          </a:p>
          <a:p>
            <a:pPr lvl="2" eaLnBrk="1"/>
            <a:r>
              <a:rPr lang="en-US" dirty="0" smtClean="0"/>
              <a:t>E.g., Enterprise Java Beans, Component Object Model, etc.</a:t>
            </a:r>
          </a:p>
          <a:p>
            <a:pPr lvl="1" eaLnBrk="1"/>
            <a:r>
              <a:rPr lang="en-US" dirty="0" smtClean="0"/>
              <a:t>Object management is user-mode and distributed</a:t>
            </a:r>
          </a:p>
          <a:p>
            <a:pPr lvl="2" eaLnBrk="1"/>
            <a:r>
              <a:rPr lang="en-US" dirty="0" smtClean="0"/>
              <a:t>E.g., CORBA, SOAP</a:t>
            </a:r>
          </a:p>
          <a:p>
            <a:pPr lvl="1" eaLnBrk="1"/>
            <a:r>
              <a:rPr lang="en-US" dirty="0" smtClean="0"/>
              <a:t>OS APIs less relevant to applications developers</a:t>
            </a:r>
          </a:p>
          <a:p>
            <a:pPr lvl="2" eaLnBrk="1"/>
            <a:r>
              <a:rPr lang="en-US" dirty="0" smtClean="0"/>
              <a:t>The network </a:t>
            </a:r>
            <a:r>
              <a:rPr lang="en-US" u="sng" dirty="0" smtClean="0"/>
              <a:t>is</a:t>
            </a:r>
            <a:r>
              <a:rPr lang="en-US" dirty="0" smtClean="0"/>
              <a:t> the computer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the Rise of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portability</a:t>
            </a:r>
          </a:p>
          <a:p>
            <a:pPr lvl="1"/>
            <a:r>
              <a:rPr lang="en-US" dirty="0" smtClean="0"/>
              <a:t>Make the middleware run on whatever</a:t>
            </a:r>
          </a:p>
          <a:p>
            <a:pPr lvl="1"/>
            <a:r>
              <a:rPr lang="en-US" dirty="0" smtClean="0"/>
              <a:t>Then the applications written to the middleware will run there</a:t>
            </a:r>
          </a:p>
          <a:p>
            <a:r>
              <a:rPr lang="en-US" dirty="0" smtClean="0"/>
              <a:t>Middleware interfaces offer better abstractions</a:t>
            </a:r>
          </a:p>
          <a:p>
            <a:pPr lvl="1"/>
            <a:r>
              <a:rPr lang="en-US" dirty="0" smtClean="0"/>
              <a:t>Allowing quicker creation of more powerful programs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the Rise of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always easy to provide totally transparent portability</a:t>
            </a:r>
          </a:p>
          <a:p>
            <a:r>
              <a:rPr lang="en-US" dirty="0" smtClean="0"/>
              <a:t>The higher level abstractions can hide some of the power of simple machines</a:t>
            </a:r>
          </a:p>
          <a:p>
            <a:pPr lvl="1"/>
            <a:r>
              <a:rPr lang="en-US" dirty="0" smtClean="0"/>
              <a:t>Particularly in performance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68"/>
            <a:ext cx="8229600" cy="1143000"/>
          </a:xfrm>
        </p:spPr>
        <p:txBody>
          <a:bodyPr/>
          <a:lstStyle/>
          <a:p>
            <a:r>
              <a:rPr lang="en-US" dirty="0" smtClean="0"/>
              <a:t>Benefits of Central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1310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Zero client-side administration</a:t>
            </a:r>
          </a:p>
          <a:p>
            <a:pPr lvl="1" eaLnBrk="1"/>
            <a:r>
              <a:rPr lang="en-GB" sz="2400" dirty="0" smtClean="0"/>
              <a:t>Plug in a new client, and it should just work</a:t>
            </a:r>
          </a:p>
          <a:p>
            <a:pPr lvl="2" eaLnBrk="1"/>
            <a:r>
              <a:rPr lang="en-GB" sz="2000" dirty="0" smtClean="0"/>
              <a:t>Since everything it needs to get going will be automatically delivered over the network</a:t>
            </a:r>
          </a:p>
          <a:p>
            <a:pPr lvl="1" eaLnBrk="1"/>
            <a:r>
              <a:rPr lang="en-GB" sz="2400" dirty="0" smtClean="0"/>
              <a:t>Reduced (per client) costs of support</a:t>
            </a:r>
          </a:p>
          <a:p>
            <a:pPr lvl="2" eaLnBrk="1"/>
            <a:r>
              <a:rPr lang="en-GB" sz="2000" dirty="0" smtClean="0"/>
              <a:t>Since all management info is centralized, rarely have to</a:t>
            </a:r>
            <a:r>
              <a:rPr lang="en-GB" sz="2000" dirty="0" smtClean="0"/>
              <a:t> manually examine </a:t>
            </a:r>
            <a:r>
              <a:rPr lang="en-GB" sz="2000" dirty="0" smtClean="0"/>
              <a:t>a client machine</a:t>
            </a:r>
          </a:p>
          <a:p>
            <a:pPr eaLnBrk="1"/>
            <a:r>
              <a:rPr lang="en-GB" sz="2800" dirty="0" smtClean="0"/>
              <a:t>Uniform &amp; ubiquitous computer services</a:t>
            </a:r>
          </a:p>
          <a:p>
            <a:pPr lvl="1" eaLnBrk="1"/>
            <a:r>
              <a:rPr lang="en-GB" sz="2400" dirty="0" smtClean="0"/>
              <a:t>All data and services available from all clients</a:t>
            </a:r>
          </a:p>
          <a:p>
            <a:pPr lvl="1" eaLnBrk="1"/>
            <a:r>
              <a:rPr lang="en-GB" sz="2400" dirty="0" smtClean="0"/>
              <a:t>Global authentication and resource domain</a:t>
            </a:r>
          </a:p>
          <a:p>
            <a:r>
              <a:rPr lang="en-US" sz="2800" dirty="0" smtClean="0"/>
              <a:t>Security benefits</a:t>
            </a:r>
          </a:p>
          <a:p>
            <a:pPr lvl="1"/>
            <a:r>
              <a:rPr lang="en-US" sz="2400" dirty="0" smtClean="0"/>
              <a:t>All important security patches get applied with certainty</a:t>
            </a:r>
          </a:p>
          <a:p>
            <a:pPr lvl="1"/>
            <a:r>
              <a:rPr lang="en-US" sz="2400" dirty="0" smtClean="0"/>
              <a:t>Individual users can’t screw up their machine’s security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Central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r>
              <a:rPr lang="en-US" dirty="0" smtClean="0"/>
              <a:t>Screw-ups become ubiquitous</a:t>
            </a:r>
          </a:p>
          <a:p>
            <a:r>
              <a:rPr lang="en-US" dirty="0" smtClean="0"/>
              <a:t>Loss of local autonomy for users</a:t>
            </a:r>
          </a:p>
          <a:p>
            <a:r>
              <a:rPr lang="en-US" dirty="0" smtClean="0"/>
              <a:t>Administrators gain extreme power</a:t>
            </a:r>
          </a:p>
          <a:p>
            <a:pPr lvl="1"/>
            <a:r>
              <a:rPr lang="en-US" dirty="0" smtClean="0"/>
              <a:t>So you’d better be sure they’re trustworthy and competent</a:t>
            </a:r>
          </a:p>
          <a:p>
            <a:r>
              <a:rPr lang="en-US" dirty="0" smtClean="0"/>
              <a:t>Security disadvantages</a:t>
            </a:r>
          </a:p>
          <a:p>
            <a:pPr lvl="1"/>
            <a:r>
              <a:rPr lang="en-US" dirty="0" smtClean="0"/>
              <a:t>All machines are arbitrarily reconfigurable from remote sites</a:t>
            </a:r>
          </a:p>
          <a:p>
            <a:pPr lvl="1"/>
            <a:r>
              <a:rPr lang="en-US" dirty="0" smtClean="0"/>
              <a:t>Encourages monocultures, which are susceptible to malware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 Services and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Networking encourages tendency to move services from all machines to one machine</a:t>
            </a:r>
          </a:p>
          <a:p>
            <a:pPr lvl="1"/>
            <a:r>
              <a:rPr lang="en-US" dirty="0" smtClean="0"/>
              <a:t>E.g. file servers, web servers, authentication servers</a:t>
            </a:r>
          </a:p>
          <a:p>
            <a:r>
              <a:rPr lang="en-US" dirty="0" smtClean="0"/>
              <a:t>Other machines can access and use the services remotely</a:t>
            </a:r>
          </a:p>
          <a:p>
            <a:pPr lvl="1"/>
            <a:r>
              <a:rPr lang="en-US" dirty="0" smtClean="0"/>
              <a:t>So they don’t need local versions</a:t>
            </a:r>
          </a:p>
          <a:p>
            <a:pPr lvl="1"/>
            <a:r>
              <a:rPr lang="en-US" dirty="0" smtClean="0"/>
              <a:t>Or perhaps only simplified local versions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70319" y="502421"/>
            <a:ext cx="7716366" cy="8490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Service Centralization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Quality and reliability of service</a:t>
            </a:r>
          </a:p>
          <a:p>
            <a:pPr lvl="1" eaLnBrk="1"/>
            <a:r>
              <a:rPr lang="en-GB" sz="2400" dirty="0" smtClean="0"/>
              <a:t>“Guaranteed” to be up 24x7</a:t>
            </a:r>
          </a:p>
          <a:p>
            <a:pPr lvl="1" eaLnBrk="1"/>
            <a:r>
              <a:rPr lang="en-GB" sz="2400" dirty="0" smtClean="0"/>
              <a:t>Performance monitored, software kept up-to-date</a:t>
            </a:r>
          </a:p>
          <a:p>
            <a:pPr lvl="1" eaLnBrk="1"/>
            <a:r>
              <a:rPr lang="en-GB" sz="2400" dirty="0" smtClean="0"/>
              <a:t>Regular back-ups taken</a:t>
            </a:r>
          </a:p>
          <a:p>
            <a:pPr eaLnBrk="1"/>
            <a:r>
              <a:rPr lang="en-GB" sz="2800" dirty="0" smtClean="0"/>
              <a:t>Price performance</a:t>
            </a:r>
          </a:p>
          <a:p>
            <a:pPr lvl="1" eaLnBrk="1"/>
            <a:r>
              <a:rPr lang="en-GB" sz="2400" dirty="0" smtClean="0"/>
              <a:t>Powerful servers amortized over many clients</a:t>
            </a:r>
          </a:p>
          <a:p>
            <a:pPr eaLnBrk="1"/>
            <a:r>
              <a:rPr lang="en-GB" sz="2800" dirty="0" smtClean="0"/>
              <a:t>Ease of use</a:t>
            </a:r>
          </a:p>
          <a:p>
            <a:pPr lvl="1" eaLnBrk="1"/>
            <a:r>
              <a:rPr lang="en-GB" sz="2400" dirty="0" smtClean="0"/>
              <a:t>No need to install and configure per client services</a:t>
            </a:r>
          </a:p>
          <a:p>
            <a:pPr lvl="1" eaLnBrk="1"/>
            <a:r>
              <a:rPr lang="en-GB" sz="2400" dirty="0" smtClean="0"/>
              <a:t>Services are available from any client</a:t>
            </a:r>
          </a:p>
          <a:p>
            <a:pPr eaLnBrk="1"/>
            <a:r>
              <a:rPr lang="en-GB" sz="2800" dirty="0" smtClean="0"/>
              <a:t>Allows thinner, cheaper clients</a:t>
            </a:r>
          </a:p>
          <a:p>
            <a:pPr lvl="1" eaLnBrk="1"/>
            <a:r>
              <a:rPr lang="en-GB" sz="2400" dirty="0" smtClean="0"/>
              <a:t>Or allows existing clients to devote resources to their users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Centralized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Forces reliance on networking</a:t>
            </a:r>
          </a:p>
          <a:p>
            <a:pPr lvl="1"/>
            <a:r>
              <a:rPr lang="en-US" dirty="0" smtClean="0"/>
              <a:t>Which is “almost always” available, but . . 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Makes network congestion more likely</a:t>
            </a:r>
            <a:endParaRPr lang="en-US" dirty="0" smtClean="0"/>
          </a:p>
          <a:p>
            <a:r>
              <a:rPr lang="en-US" dirty="0" smtClean="0"/>
              <a:t>Makes per-user customization harder</a:t>
            </a:r>
          </a:p>
          <a:p>
            <a:pPr lvl="1"/>
            <a:r>
              <a:rPr lang="en-US" dirty="0" smtClean="0"/>
              <a:t>Sometimes that’s a good thing, though</a:t>
            </a:r>
          </a:p>
          <a:p>
            <a:r>
              <a:rPr lang="en-US" dirty="0" smtClean="0"/>
              <a:t>From a security perspective, one big fat target</a:t>
            </a:r>
          </a:p>
          <a:p>
            <a:pPr lvl="1"/>
            <a:r>
              <a:rPr lang="en-US" dirty="0" smtClean="0"/>
              <a:t>As opposed to lots of little skinny targets</a:t>
            </a:r>
          </a:p>
          <a:p>
            <a:pPr lvl="1"/>
            <a:r>
              <a:rPr lang="en-US" dirty="0" smtClean="0"/>
              <a:t>But automation of attacks makes this less important</a:t>
            </a:r>
          </a:p>
          <a:p>
            <a:r>
              <a:rPr lang="en-US" dirty="0" smtClean="0"/>
              <a:t>Can lead to huge privacy breaches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 of Self Contained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Years ago, each computer was nearly totally self-sufficient</a:t>
            </a:r>
          </a:p>
          <a:p>
            <a:r>
              <a:rPr lang="en-US" dirty="0" smtClean="0"/>
              <a:t>Maybe you got some data from some other machine</a:t>
            </a:r>
          </a:p>
          <a:p>
            <a:r>
              <a:rPr lang="en-US" dirty="0" smtClean="0"/>
              <a:t>Or used some specialized hardware on one machine</a:t>
            </a:r>
          </a:p>
          <a:p>
            <a:r>
              <a:rPr lang="en-US" dirty="0" smtClean="0"/>
              <a:t>Or shared a printer over the network</a:t>
            </a:r>
          </a:p>
          <a:p>
            <a:r>
              <a:rPr lang="en-US" dirty="0" smtClean="0"/>
              <a:t>But your computer could do almost all of what you wanted to do, on its own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24810" y="502421"/>
            <a:ext cx="8161989" cy="8490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Vital Services Provided </a:t>
            </a:r>
            <a:br>
              <a:rPr lang="en-US" dirty="0" smtClean="0"/>
            </a:br>
            <a:r>
              <a:rPr lang="en-US" dirty="0" smtClean="0"/>
              <a:t>Over the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6970"/>
            <a:ext cx="8229600" cy="4525963"/>
          </a:xfrm>
        </p:spPr>
        <p:txBody>
          <a:bodyPr/>
          <a:lstStyle/>
          <a:p>
            <a:pPr eaLnBrk="1"/>
            <a:r>
              <a:rPr lang="en-US" sz="2800" dirty="0" smtClean="0"/>
              <a:t>Authentication</a:t>
            </a:r>
          </a:p>
          <a:p>
            <a:pPr lvl="1" eaLnBrk="1"/>
            <a:r>
              <a:rPr lang="en-US" sz="2400" dirty="0" smtClean="0"/>
              <a:t>Active Directory, LDAP, Kerberos, …</a:t>
            </a:r>
          </a:p>
          <a:p>
            <a:pPr eaLnBrk="1"/>
            <a:r>
              <a:rPr lang="en-US" sz="2800" dirty="0" smtClean="0"/>
              <a:t>Configuration and control</a:t>
            </a:r>
          </a:p>
          <a:p>
            <a:pPr lvl="1" eaLnBrk="1"/>
            <a:r>
              <a:rPr lang="en-US" sz="2400" dirty="0" smtClean="0"/>
              <a:t>Active Directory, LDAP, DHCP, CIM/WBEM, SNMP, …</a:t>
            </a:r>
          </a:p>
          <a:p>
            <a:pPr eaLnBrk="1"/>
            <a:r>
              <a:rPr lang="en-US" sz="2800" dirty="0" smtClean="0"/>
              <a:t>External data services</a:t>
            </a:r>
          </a:p>
          <a:p>
            <a:pPr lvl="1" eaLnBrk="1"/>
            <a:r>
              <a:rPr lang="en-US" sz="2400" dirty="0" smtClean="0"/>
              <a:t>CIFS, NFS, Andrew, Amazon S3, …</a:t>
            </a:r>
          </a:p>
          <a:p>
            <a:pPr eaLnBrk="1"/>
            <a:r>
              <a:rPr lang="en-US" sz="2800" dirty="0" smtClean="0"/>
              <a:t>Remote devices</a:t>
            </a:r>
          </a:p>
          <a:p>
            <a:pPr lvl="1" eaLnBrk="1"/>
            <a:r>
              <a:rPr lang="en-US" sz="2400" dirty="0" smtClean="0"/>
              <a:t>X11, web user interfaces, network printers</a:t>
            </a:r>
          </a:p>
          <a:p>
            <a:pPr eaLnBrk="1"/>
            <a:r>
              <a:rPr lang="en-US" sz="2800" dirty="0" smtClean="0"/>
              <a:t>Even power management, bootstrap, installation</a:t>
            </a:r>
          </a:p>
          <a:p>
            <a:pPr lvl="1" eaLnBrk="1"/>
            <a:r>
              <a:rPr lang="en-US" sz="2400" dirty="0" err="1" smtClean="0"/>
              <a:t>vPro</a:t>
            </a:r>
            <a:r>
              <a:rPr lang="en-US" sz="2400" dirty="0" smtClean="0"/>
              <a:t>, PXE boot, </a:t>
            </a:r>
            <a:r>
              <a:rPr lang="en-US" sz="2400" dirty="0" err="1" smtClean="0"/>
              <a:t>bootp</a:t>
            </a:r>
            <a:r>
              <a:rPr lang="en-US" sz="2400" dirty="0" smtClean="0"/>
              <a:t>, live CDs, automatic </a:t>
            </a:r>
            <a:r>
              <a:rPr lang="en-US" sz="2400" dirty="0" err="1" smtClean="0"/>
              <a:t>s/w</a:t>
            </a:r>
            <a:r>
              <a:rPr lang="en-US" sz="2400" dirty="0" smtClean="0"/>
              <a:t> updates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817609" y="2421055"/>
            <a:ext cx="4709242" cy="2143228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Most wireless routers are administered via a web interface from remote machines?  What’s good and what’s bad about that?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87271</TotalTime>
  <Words>1419</Words>
  <Application>Microsoft Macintosh PowerPoint</Application>
  <PresentationFormat>On-screen Show (4:3)</PresentationFormat>
  <Paragraphs>183</Paragraphs>
  <Slides>23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Theme</vt:lpstr>
      <vt:lpstr>Implications of Networking for Operating Systems</vt:lpstr>
      <vt:lpstr>Centralized System Management</vt:lpstr>
      <vt:lpstr>Benefits of Central Management</vt:lpstr>
      <vt:lpstr>Dangers of Central Management</vt:lpstr>
      <vt:lpstr>Centralized Services and Servers</vt:lpstr>
      <vt:lpstr>Benefits of Service Centralization</vt:lpstr>
      <vt:lpstr>Dangers of Centralized Services</vt:lpstr>
      <vt:lpstr>The End of Self Contained Systems</vt:lpstr>
      <vt:lpstr>Now Vital Services Provided  Over the Network</vt:lpstr>
      <vt:lpstr>Benefits of Losing Self-Sufficiency</vt:lpstr>
      <vt:lpstr>Dangers of Losing Self Sufficiency</vt:lpstr>
      <vt:lpstr>A New View of System Architecture</vt:lpstr>
      <vt:lpstr>The New Architectural Vision</vt:lpstr>
      <vt:lpstr>Benefits of This View</vt:lpstr>
      <vt:lpstr>Dangers of This Vision</vt:lpstr>
      <vt:lpstr>Performance, Availability, Scalability</vt:lpstr>
      <vt:lpstr>The Old Way Vs. The New Way</vt:lpstr>
      <vt:lpstr>Benefits of the New Approach</vt:lpstr>
      <vt:lpstr>Dangers of the New Solution</vt:lpstr>
      <vt:lpstr>The Rise of Middleware</vt:lpstr>
      <vt:lpstr>The OS and Middleware</vt:lpstr>
      <vt:lpstr>Benefits of the Rise of Middleware</vt:lpstr>
      <vt:lpstr>Dangers of the Rise of Middleware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121</cp:revision>
  <dcterms:created xsi:type="dcterms:W3CDTF">2013-05-08T20:24:40Z</dcterms:created>
  <dcterms:modified xsi:type="dcterms:W3CDTF">2013-05-10T16:44:06Z</dcterms:modified>
</cp:coreProperties>
</file>