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18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28" r:id="rId12"/>
    <p:sldId id="330" r:id="rId13"/>
    <p:sldId id="329" r:id="rId14"/>
    <p:sldId id="331" r:id="rId15"/>
    <p:sldId id="332" r:id="rId16"/>
    <p:sldId id="333" r:id="rId17"/>
    <p:sldId id="334" r:id="rId18"/>
    <p:sldId id="335" r:id="rId19"/>
    <p:sldId id="336" r:id="rId20"/>
    <p:sldId id="337" r:id="rId21"/>
    <p:sldId id="338" r:id="rId22"/>
    <p:sldId id="339" r:id="rId23"/>
    <p:sldId id="340" r:id="rId24"/>
    <p:sldId id="341" r:id="rId2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7" d="100"/>
          <a:sy n="97" d="100"/>
        </p:scale>
        <p:origin x="-9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5/9/13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5/9/13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5/9/13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5/9/13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5/9/13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5/9/13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5/9/13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5/9/13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15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Networking for Operating </a:t>
            </a:r>
            <a:r>
              <a:rPr lang="en-US" dirty="0" smtClean="0">
                <a:cs typeface="ＭＳ Ｐゴシック" charset="-128"/>
              </a:rPr>
              <a:t>Systems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World Wide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GB" sz="2800" dirty="0" smtClean="0"/>
              <a:t>The technological innovations were simple</a:t>
            </a:r>
          </a:p>
          <a:p>
            <a:pPr lvl="1" eaLnBrk="1"/>
            <a:r>
              <a:rPr lang="en-GB" sz="2400" dirty="0" smtClean="0"/>
              <a:t>HTTP – anonymous file transfer with caching</a:t>
            </a:r>
          </a:p>
          <a:p>
            <a:pPr lvl="1" eaLnBrk="1"/>
            <a:r>
              <a:rPr lang="en-GB" sz="2400" dirty="0" smtClean="0"/>
              <a:t>HTML – a “mark-up” language with external links</a:t>
            </a:r>
          </a:p>
          <a:p>
            <a:pPr lvl="1" eaLnBrk="1"/>
            <a:r>
              <a:rPr lang="en-GB" sz="2400" dirty="0" smtClean="0"/>
              <a:t>www – a “Universal Resource Locator” namespace</a:t>
            </a:r>
          </a:p>
          <a:p>
            <a:pPr eaLnBrk="1"/>
            <a:r>
              <a:rPr lang="en-GB" sz="2800" dirty="0" smtClean="0"/>
              <a:t>The implications changed the technological world</a:t>
            </a:r>
          </a:p>
          <a:p>
            <a:pPr lvl="1" eaLnBrk="1"/>
            <a:r>
              <a:rPr lang="en-GB" sz="2400" dirty="0" smtClean="0"/>
              <a:t>All systems are now fully inter-connected</a:t>
            </a:r>
          </a:p>
          <a:p>
            <a:pPr lvl="1" eaLnBrk="1"/>
            <a:r>
              <a:rPr lang="en-GB" sz="2400" dirty="0" smtClean="0"/>
              <a:t>People buy services, software is just an implementation</a:t>
            </a:r>
          </a:p>
          <a:p>
            <a:pPr lvl="1" eaLnBrk="1"/>
            <a:r>
              <a:rPr lang="en-GB" sz="2400" dirty="0" smtClean="0"/>
              <a:t>Services are provided over networks, via protocols</a:t>
            </a:r>
          </a:p>
          <a:p>
            <a:pPr lvl="1" eaLnBrk="1"/>
            <a:r>
              <a:rPr lang="en-GB" sz="2400" dirty="0" smtClean="0"/>
              <a:t>Heterogeneity (of hardware, OS, software) is a given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0032"/>
            <a:ext cx="8229600" cy="4525963"/>
          </a:xfrm>
        </p:spPr>
        <p:txBody>
          <a:bodyPr/>
          <a:lstStyle/>
          <a:p>
            <a:pPr eaLnBrk="1"/>
            <a:r>
              <a:rPr lang="en-GB" sz="2800" dirty="0" smtClean="0"/>
              <a:t>A model where some or almost all of the computation occurs on multiple machines</a:t>
            </a:r>
          </a:p>
          <a:p>
            <a:pPr eaLnBrk="1"/>
            <a:r>
              <a:rPr lang="en-GB" sz="2800" dirty="0" smtClean="0"/>
              <a:t>Becoming increasingly </a:t>
            </a:r>
            <a:r>
              <a:rPr lang="en-GB" sz="2800" dirty="0" smtClean="0"/>
              <a:t>important </a:t>
            </a:r>
          </a:p>
          <a:p>
            <a:pPr lvl="1" eaLnBrk="1"/>
            <a:r>
              <a:rPr lang="en-GB" sz="2400" dirty="0" smtClean="0"/>
              <a:t>Why?</a:t>
            </a:r>
          </a:p>
          <a:p>
            <a:pPr lvl="2" eaLnBrk="1"/>
            <a:r>
              <a:rPr lang="en-GB" sz="2000" dirty="0" smtClean="0"/>
              <a:t>Most of the interesting resources are elsewhere</a:t>
            </a:r>
            <a:endParaRPr lang="en-GB" sz="2000" dirty="0" smtClean="0"/>
          </a:p>
          <a:p>
            <a:pPr lvl="2" eaLnBrk="1"/>
            <a:r>
              <a:rPr lang="en-GB" sz="2000" dirty="0" smtClean="0"/>
              <a:t>A single system </a:t>
            </a:r>
            <a:r>
              <a:rPr lang="en-GB" sz="2000" dirty="0" smtClean="0"/>
              <a:t>has very limited capacity &amp; bandwidth</a:t>
            </a:r>
          </a:p>
          <a:p>
            <a:pPr lvl="2" eaLnBrk="1"/>
            <a:r>
              <a:rPr lang="en-GB" sz="2000" dirty="0" smtClean="0"/>
              <a:t>A single system is a single point of failure</a:t>
            </a:r>
          </a:p>
          <a:p>
            <a:pPr eaLnBrk="1"/>
            <a:r>
              <a:rPr lang="en-GB" sz="2800" dirty="0" smtClean="0"/>
              <a:t>Rejects the old model</a:t>
            </a:r>
          </a:p>
          <a:p>
            <a:pPr lvl="1" eaLnBrk="1"/>
            <a:r>
              <a:rPr lang="en-GB" sz="2400" dirty="0" smtClean="0"/>
              <a:t>Software runs on the local CPU, under the local OS</a:t>
            </a:r>
          </a:p>
          <a:p>
            <a:pPr lvl="1" eaLnBrk="1"/>
            <a:r>
              <a:rPr lang="en-GB" sz="2400" dirty="0" smtClean="0"/>
              <a:t>Some resources may be fetched over a network</a:t>
            </a:r>
          </a:p>
          <a:p>
            <a:pPr eaLnBrk="1"/>
            <a:r>
              <a:rPr lang="en-GB" sz="2800" dirty="0" smtClean="0"/>
              <a:t>Instead, the network </a:t>
            </a:r>
            <a:r>
              <a:rPr lang="en-GB" sz="2800" u="sng" dirty="0" smtClean="0"/>
              <a:t>is</a:t>
            </a:r>
            <a:r>
              <a:rPr lang="en-GB" sz="2800" dirty="0" smtClean="0"/>
              <a:t> the computer</a:t>
            </a:r>
          </a:p>
          <a:p>
            <a:pPr lvl="1" eaLnBrk="1"/>
            <a:r>
              <a:rPr lang="en-GB" sz="2400" dirty="0" smtClean="0"/>
              <a:t>The local CPU and OS are merely a point of access</a:t>
            </a:r>
          </a:p>
          <a:p>
            <a:endParaRPr lang="en-US" sz="2800" dirty="0"/>
          </a:p>
        </p:txBody>
      </p:sp>
      <p:sp>
        <p:nvSpPr>
          <p:cNvPr id="4" name="Cloud Callout 3"/>
          <p:cNvSpPr/>
          <p:nvPr/>
        </p:nvSpPr>
        <p:spPr>
          <a:xfrm>
            <a:off x="3862509" y="1662942"/>
            <a:ext cx="4360053" cy="2500961"/>
          </a:xfrm>
          <a:prstGeom prst="cloudCallou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What features of computing and technology trends, if any, work </a:t>
            </a:r>
            <a:r>
              <a:rPr lang="en-US" u="sng" dirty="0" smtClean="0">
                <a:noFill/>
                <a:latin typeface="Times New Roman"/>
                <a:cs typeface="Times New Roman"/>
              </a:rPr>
              <a:t>against </a:t>
            </a:r>
            <a:r>
              <a:rPr lang="en-US" dirty="0" smtClean="0">
                <a:noFill/>
                <a:latin typeface="Times New Roman"/>
                <a:cs typeface="Times New Roman"/>
              </a:rPr>
              <a:t>the move to distributed computing?  What computing </a:t>
            </a:r>
            <a:r>
              <a:rPr lang="en-US" u="sng" dirty="0" smtClean="0">
                <a:noFill/>
                <a:latin typeface="Times New Roman"/>
                <a:cs typeface="Times New Roman"/>
              </a:rPr>
              <a:t>won’t</a:t>
            </a:r>
            <a:r>
              <a:rPr lang="en-US" dirty="0" smtClean="0">
                <a:noFill/>
                <a:latin typeface="Times New Roman"/>
                <a:cs typeface="Times New Roman"/>
              </a:rPr>
              <a:t> be distributed in ten years?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of These Changes </a:t>
            </a:r>
            <a:br>
              <a:rPr lang="en-US" dirty="0" smtClean="0"/>
            </a:br>
            <a:r>
              <a:rPr lang="en-US" dirty="0" smtClean="0"/>
              <a:t>For the Operating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Increasing amounts of activity will require networking</a:t>
            </a:r>
          </a:p>
          <a:p>
            <a:r>
              <a:rPr lang="en-US" dirty="0" smtClean="0"/>
              <a:t>Handling networking well will become ever more critical</a:t>
            </a:r>
          </a:p>
          <a:p>
            <a:r>
              <a:rPr lang="en-US" dirty="0" smtClean="0"/>
              <a:t>The operating system must be better at handling the special characteristics of networks</a:t>
            </a:r>
          </a:p>
          <a:p>
            <a:r>
              <a:rPr lang="en-US" dirty="0" smtClean="0"/>
              <a:t>Not just another peripheral device</a:t>
            </a:r>
          </a:p>
          <a:p>
            <a:r>
              <a:rPr lang="en-US" dirty="0" smtClean="0"/>
              <a:t>Instead, the key demand on future systems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 Implications </a:t>
            </a:r>
            <a:br>
              <a:rPr lang="en-US" dirty="0" smtClean="0"/>
            </a:br>
            <a:r>
              <a:rPr lang="en-US" dirty="0" smtClean="0"/>
              <a:t>for the Operating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GB" dirty="0" smtClean="0"/>
              <a:t>Supporting various networking models has required serious operating system support</a:t>
            </a:r>
          </a:p>
          <a:p>
            <a:pPr eaLnBrk="1"/>
            <a:r>
              <a:rPr lang="en-GB" dirty="0" smtClean="0"/>
              <a:t>Changes in the clients</a:t>
            </a:r>
          </a:p>
          <a:p>
            <a:pPr eaLnBrk="1"/>
            <a:r>
              <a:rPr lang="en-GB" dirty="0" smtClean="0"/>
              <a:t>Changes in protocol implementations</a:t>
            </a:r>
          </a:p>
          <a:p>
            <a:pPr eaLnBrk="1"/>
            <a:r>
              <a:rPr lang="en-GB" dirty="0" smtClean="0"/>
              <a:t>Changes to IPC and inter-module plumbing</a:t>
            </a:r>
          </a:p>
          <a:p>
            <a:pPr eaLnBrk="1"/>
            <a:r>
              <a:rPr lang="en-GB" dirty="0" smtClean="0"/>
              <a:t>Changes to object implementations and semantics</a:t>
            </a:r>
          </a:p>
          <a:p>
            <a:pPr eaLnBrk="1"/>
            <a:r>
              <a:rPr lang="en-GB" dirty="0" smtClean="0"/>
              <a:t>Challenges of distributed computing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424319" y="317513"/>
            <a:ext cx="6155445" cy="1282687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Paradigms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5948"/>
            <a:ext cx="8229600" cy="4525963"/>
          </a:xfrm>
        </p:spPr>
        <p:txBody>
          <a:bodyPr/>
          <a:lstStyle/>
          <a:p>
            <a:pPr eaLnBrk="1"/>
            <a:r>
              <a:rPr lang="en-GB" sz="2800" dirty="0" smtClean="0"/>
              <a:t>Network connectivity becomes “a given”</a:t>
            </a:r>
          </a:p>
          <a:p>
            <a:pPr lvl="1" eaLnBrk="1"/>
            <a:r>
              <a:rPr lang="en-GB" sz="2400" dirty="0" smtClean="0"/>
              <a:t>New applications assume/exploit connectivity</a:t>
            </a:r>
          </a:p>
          <a:p>
            <a:pPr lvl="1" eaLnBrk="1"/>
            <a:r>
              <a:rPr lang="en-GB" sz="2400" dirty="0" smtClean="0"/>
              <a:t>New distributed programming paradigms emerge</a:t>
            </a:r>
          </a:p>
          <a:p>
            <a:pPr lvl="1" eaLnBrk="1"/>
            <a:r>
              <a:rPr lang="en-GB" sz="2400" dirty="0" smtClean="0"/>
              <a:t>New functionality depends on network services</a:t>
            </a:r>
          </a:p>
          <a:p>
            <a:pPr eaLnBrk="1"/>
            <a:r>
              <a:rPr lang="en-GB" sz="2800" dirty="0" smtClean="0"/>
              <a:t>Thus, applications demand new services from the OS:</a:t>
            </a:r>
          </a:p>
          <a:p>
            <a:pPr lvl="1" eaLnBrk="1"/>
            <a:r>
              <a:rPr lang="en-GB" sz="2400" dirty="0" smtClean="0"/>
              <a:t>Location independent operations</a:t>
            </a:r>
          </a:p>
          <a:p>
            <a:pPr lvl="1" eaLnBrk="1"/>
            <a:r>
              <a:rPr lang="en-GB" sz="2400" dirty="0" smtClean="0"/>
              <a:t>Rendezvous between cooperating processes</a:t>
            </a:r>
          </a:p>
          <a:p>
            <a:pPr lvl="1" eaLnBrk="1"/>
            <a:r>
              <a:rPr lang="en-GB" sz="2400" dirty="0" smtClean="0"/>
              <a:t>WAN scale communication, </a:t>
            </a:r>
            <a:r>
              <a:rPr lang="en-GB" sz="2400" dirty="0" smtClean="0"/>
              <a:t>synchronization</a:t>
            </a:r>
          </a:p>
          <a:p>
            <a:pPr lvl="1" eaLnBrk="1"/>
            <a:r>
              <a:rPr lang="en-GB" sz="2400" dirty="0" smtClean="0"/>
              <a:t>Support for splitting and migrating computations</a:t>
            </a:r>
          </a:p>
          <a:p>
            <a:pPr lvl="1" eaLnBrk="1"/>
            <a:r>
              <a:rPr lang="en-GB" sz="2400" dirty="0" smtClean="0"/>
              <a:t>Better v</a:t>
            </a:r>
            <a:r>
              <a:rPr lang="en-GB" sz="2400" dirty="0" smtClean="0"/>
              <a:t>irtualization services to safely share resources</a:t>
            </a:r>
          </a:p>
          <a:p>
            <a:pPr lvl="1" eaLnBrk="1"/>
            <a:r>
              <a:rPr lang="en-GB" sz="2400" dirty="0" smtClean="0"/>
              <a:t>Network performance becomes critical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Old Networking Clients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GB" sz="2800" dirty="0" smtClean="0"/>
              <a:t>Most clients were basic networking applications</a:t>
            </a:r>
          </a:p>
          <a:p>
            <a:pPr lvl="1" eaLnBrk="1"/>
            <a:r>
              <a:rPr lang="en-GB" sz="2400" dirty="0" smtClean="0"/>
              <a:t>Implementations of higher level remote access protocols</a:t>
            </a:r>
          </a:p>
          <a:p>
            <a:pPr lvl="2" eaLnBrk="1"/>
            <a:r>
              <a:rPr lang="en-GB" sz="2000" dirty="0" smtClean="0"/>
              <a:t>telnet, FTP, SMTP, POP/IMAP, network printing</a:t>
            </a:r>
          </a:p>
          <a:p>
            <a:pPr lvl="1" eaLnBrk="1"/>
            <a:r>
              <a:rPr lang="en-GB" sz="2400" dirty="0" smtClean="0"/>
              <a:t>Occasionally run, to explicitly access remote systems</a:t>
            </a:r>
          </a:p>
          <a:p>
            <a:pPr lvl="1" eaLnBrk="1"/>
            <a:r>
              <a:rPr lang="en-GB" sz="2400" dirty="0" smtClean="0"/>
              <a:t>Applications specifically written to network services</a:t>
            </a:r>
          </a:p>
          <a:p>
            <a:pPr eaLnBrk="1"/>
            <a:r>
              <a:rPr lang="en-GB" sz="2800" dirty="0" smtClean="0"/>
              <a:t>OS provided transport level services</a:t>
            </a:r>
          </a:p>
          <a:p>
            <a:pPr lvl="1" eaLnBrk="1"/>
            <a:r>
              <a:rPr lang="en-GB" sz="2400" dirty="0" smtClean="0"/>
              <a:t>TCP or UDP, IP, NIC drivers</a:t>
            </a:r>
          </a:p>
          <a:p>
            <a:pPr eaLnBrk="1"/>
            <a:r>
              <a:rPr lang="en-GB" sz="2800" dirty="0" smtClean="0"/>
              <a:t>Little impact on OS APIs</a:t>
            </a:r>
          </a:p>
          <a:p>
            <a:pPr lvl="1" eaLnBrk="1"/>
            <a:r>
              <a:rPr lang="en-GB" sz="2400" dirty="0" smtClean="0"/>
              <a:t>OS objects were not expected to have network semantics</a:t>
            </a:r>
          </a:p>
          <a:p>
            <a:pPr lvl="1" eaLnBrk="1"/>
            <a:r>
              <a:rPr lang="en-GB" sz="2400" dirty="0" smtClean="0"/>
              <a:t>Network apps provided services, did not implement objects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New Networking Clients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7394"/>
            <a:ext cx="8229600" cy="4525963"/>
          </a:xfrm>
        </p:spPr>
        <p:txBody>
          <a:bodyPr/>
          <a:lstStyle/>
          <a:p>
            <a:pPr eaLnBrk="1"/>
            <a:r>
              <a:rPr lang="en-GB" sz="2800" dirty="0" smtClean="0"/>
              <a:t>The OS itself is a client for network services</a:t>
            </a:r>
          </a:p>
          <a:p>
            <a:pPr lvl="1" eaLnBrk="1"/>
            <a:r>
              <a:rPr lang="en-GB" sz="2400" dirty="0" smtClean="0"/>
              <a:t>OS may depend on network services</a:t>
            </a:r>
          </a:p>
          <a:p>
            <a:pPr lvl="2" eaLnBrk="1"/>
            <a:r>
              <a:rPr lang="en-GB" sz="2000" dirty="0" err="1" smtClean="0"/>
              <a:t>netboot</a:t>
            </a:r>
            <a:r>
              <a:rPr lang="en-GB" sz="2000" dirty="0" smtClean="0"/>
              <a:t>, DHCP, LDAP, Kerberos, etc.</a:t>
            </a:r>
          </a:p>
          <a:p>
            <a:pPr lvl="1" eaLnBrk="1"/>
            <a:r>
              <a:rPr lang="en-GB" sz="2400" dirty="0" smtClean="0"/>
              <a:t>OS-supported objects may be remote</a:t>
            </a:r>
          </a:p>
          <a:p>
            <a:pPr lvl="2" eaLnBrk="1"/>
            <a:r>
              <a:rPr lang="en-GB" sz="2000" dirty="0" smtClean="0"/>
              <a:t>Files may reside on remote file servers</a:t>
            </a:r>
          </a:p>
          <a:p>
            <a:pPr lvl="2" eaLnBrk="1"/>
            <a:r>
              <a:rPr lang="en-GB" sz="2000" dirty="0" smtClean="0"/>
              <a:t>Console device may be a remote X11 </a:t>
            </a:r>
            <a:r>
              <a:rPr lang="en-GB" sz="2000" dirty="0" smtClean="0"/>
              <a:t>client</a:t>
            </a:r>
          </a:p>
          <a:p>
            <a:pPr lvl="2" eaLnBrk="1"/>
            <a:r>
              <a:rPr lang="en-GB" sz="2000" dirty="0" smtClean="0"/>
              <a:t>A cooperating process might be on another machine</a:t>
            </a:r>
            <a:endParaRPr lang="en-GB" sz="2000" dirty="0" smtClean="0"/>
          </a:p>
          <a:p>
            <a:pPr eaLnBrk="1"/>
            <a:r>
              <a:rPr lang="en-GB" sz="2800" dirty="0" smtClean="0"/>
              <a:t>Implementations must become part of the OS</a:t>
            </a:r>
          </a:p>
          <a:p>
            <a:pPr lvl="1" eaLnBrk="1"/>
            <a:r>
              <a:rPr lang="en-GB" sz="2400" dirty="0" smtClean="0"/>
              <a:t>For both performance and security reasons</a:t>
            </a:r>
          </a:p>
          <a:p>
            <a:pPr eaLnBrk="1"/>
            <a:r>
              <a:rPr lang="en-GB" sz="2800" dirty="0" smtClean="0"/>
              <a:t>Local resources may acquire new semantics</a:t>
            </a:r>
          </a:p>
          <a:p>
            <a:pPr lvl="1" eaLnBrk="1"/>
            <a:r>
              <a:rPr lang="en-GB" sz="2400" dirty="0" smtClean="0"/>
              <a:t>Remote objects may behave differently than local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Old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pPr eaLnBrk="1"/>
            <a:r>
              <a:rPr lang="en-GB" sz="2800" dirty="0" smtClean="0"/>
              <a:t>Network protocol implemented in user-mode daemon </a:t>
            </a:r>
          </a:p>
          <a:p>
            <a:pPr lvl="1" eaLnBrk="1"/>
            <a:r>
              <a:rPr lang="en-GB" sz="2400" dirty="0" smtClean="0"/>
              <a:t>Daemon talks to network through device driver</a:t>
            </a:r>
          </a:p>
          <a:p>
            <a:pPr eaLnBrk="1"/>
            <a:r>
              <a:rPr lang="en-GB" sz="2800" dirty="0" smtClean="0"/>
              <a:t>Client requests</a:t>
            </a:r>
          </a:p>
          <a:p>
            <a:pPr lvl="1" eaLnBrk="1"/>
            <a:r>
              <a:rPr lang="en-GB" sz="2400" dirty="0" smtClean="0"/>
              <a:t>Sent to daemon through IPC port</a:t>
            </a:r>
          </a:p>
          <a:p>
            <a:pPr lvl="1" eaLnBrk="1"/>
            <a:r>
              <a:rPr lang="en-GB" sz="2400" dirty="0" smtClean="0"/>
              <a:t>Daemon formats messages, sends them to driver</a:t>
            </a:r>
          </a:p>
          <a:p>
            <a:pPr eaLnBrk="1"/>
            <a:r>
              <a:rPr lang="en-GB" sz="2800" dirty="0" smtClean="0"/>
              <a:t>Incoming packets</a:t>
            </a:r>
          </a:p>
          <a:p>
            <a:pPr lvl="1" eaLnBrk="1"/>
            <a:r>
              <a:rPr lang="en-GB" sz="2400" dirty="0" smtClean="0"/>
              <a:t>Daemon reads from driver and interprets them</a:t>
            </a:r>
          </a:p>
          <a:p>
            <a:pPr lvl="1" eaLnBrk="1"/>
            <a:r>
              <a:rPr lang="en-GB" sz="2400" dirty="0" smtClean="0"/>
              <a:t>Unpacks data, forward to client through IPC port</a:t>
            </a:r>
          </a:p>
          <a:p>
            <a:pPr eaLnBrk="1"/>
            <a:r>
              <a:rPr lang="en-GB" sz="2800" dirty="0" smtClean="0"/>
              <a:t>Advantages – user mode code is easily changed</a:t>
            </a:r>
          </a:p>
          <a:p>
            <a:pPr eaLnBrk="1"/>
            <a:r>
              <a:rPr lang="en-GB" sz="2800" dirty="0" smtClean="0"/>
              <a:t>Disadvantages – lack of generality, poor performance, weak security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User-Mode Protocol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891147" y="2027238"/>
            <a:ext cx="3589338" cy="4445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>
                <a:latin typeface="Times New Roman"/>
                <a:cs typeface="Times New Roman"/>
              </a:rPr>
              <a:t>SMTP – mail delivery application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47910" y="2030413"/>
            <a:ext cx="2674938" cy="444500"/>
          </a:xfrm>
          <a:prstGeom prst="rect">
            <a:avLst/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TCP/IP daemon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2449513" y="5164138"/>
            <a:ext cx="2209800" cy="44450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ethernet NIC driver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125913" y="3406775"/>
            <a:ext cx="2667000" cy="4445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sockets (IPC)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4887913" y="2497138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Times New Roman"/>
                <a:cs typeface="Times New Roman"/>
              </a:rPr>
              <a:t>socket API</a:t>
            </a:r>
          </a:p>
        </p:txBody>
      </p:sp>
      <p:sp>
        <p:nvSpPr>
          <p:cNvPr id="9" name="AutoShape 13"/>
          <p:cNvSpPr>
            <a:spLocks noChangeArrowheads="1"/>
          </p:cNvSpPr>
          <p:nvPr/>
        </p:nvSpPr>
        <p:spPr bwMode="auto">
          <a:xfrm>
            <a:off x="4324889" y="2525713"/>
            <a:ext cx="381000" cy="720725"/>
          </a:xfrm>
          <a:prstGeom prst="upDownArrow">
            <a:avLst>
              <a:gd name="adj1" fmla="val 50000"/>
              <a:gd name="adj2" fmla="val 3783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" name="AutoShape 16"/>
          <p:cNvSpPr>
            <a:spLocks noChangeArrowheads="1"/>
          </p:cNvSpPr>
          <p:nvPr/>
        </p:nvSpPr>
        <p:spPr bwMode="auto">
          <a:xfrm>
            <a:off x="6072188" y="2527300"/>
            <a:ext cx="339725" cy="720725"/>
          </a:xfrm>
          <a:prstGeom prst="upDownArrow">
            <a:avLst>
              <a:gd name="adj1" fmla="val 50000"/>
              <a:gd name="adj2" fmla="val 4243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AutoShape 26"/>
          <p:cNvSpPr>
            <a:spLocks noChangeArrowheads="1"/>
          </p:cNvSpPr>
          <p:nvPr/>
        </p:nvSpPr>
        <p:spPr bwMode="auto">
          <a:xfrm>
            <a:off x="3481388" y="2649538"/>
            <a:ext cx="339725" cy="2425700"/>
          </a:xfrm>
          <a:prstGeom prst="upDownArrow">
            <a:avLst>
              <a:gd name="adj1" fmla="val 50000"/>
              <a:gd name="adj2" fmla="val 14280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" name="Text Box 27"/>
          <p:cNvSpPr txBox="1">
            <a:spLocks noChangeArrowheads="1"/>
          </p:cNvSpPr>
          <p:nvPr/>
        </p:nvSpPr>
        <p:spPr bwMode="auto">
          <a:xfrm>
            <a:off x="2220913" y="3913188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/>
                <a:cs typeface="Times New Roman"/>
              </a:rPr>
              <a:t>device read/write</a:t>
            </a:r>
          </a:p>
        </p:txBody>
      </p:sp>
      <p:sp>
        <p:nvSpPr>
          <p:cNvPr id="13" name="Line 28"/>
          <p:cNvSpPr>
            <a:spLocks noChangeShapeType="1"/>
          </p:cNvSpPr>
          <p:nvPr/>
        </p:nvSpPr>
        <p:spPr bwMode="auto">
          <a:xfrm>
            <a:off x="1077913" y="2865438"/>
            <a:ext cx="8001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Text Box 29"/>
          <p:cNvSpPr txBox="1">
            <a:spLocks noChangeArrowheads="1"/>
          </p:cNvSpPr>
          <p:nvPr/>
        </p:nvSpPr>
        <p:spPr bwMode="auto">
          <a:xfrm>
            <a:off x="544513" y="2513013"/>
            <a:ext cx="1752600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/>
                <a:cs typeface="Times New Roman"/>
              </a:rPr>
              <a:t>user mode</a:t>
            </a:r>
          </a:p>
          <a:p>
            <a:pPr>
              <a:spcBef>
                <a:spcPct val="50000"/>
              </a:spcBef>
            </a:pPr>
            <a:r>
              <a:rPr lang="en-US" sz="1600">
                <a:latin typeface="Times New Roman"/>
                <a:cs typeface="Times New Roman"/>
              </a:rPr>
              <a:t>kernel mode</a:t>
            </a:r>
          </a:p>
        </p:txBody>
      </p:sp>
      <p:sp>
        <p:nvSpPr>
          <p:cNvPr id="15" name="Bent Arrow 14"/>
          <p:cNvSpPr/>
          <p:nvPr/>
        </p:nvSpPr>
        <p:spPr>
          <a:xfrm flipH="1" flipV="1">
            <a:off x="5648996" y="2266739"/>
            <a:ext cx="683547" cy="1584536"/>
          </a:xfrm>
          <a:prstGeom prst="ben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Left Arrow 15"/>
          <p:cNvSpPr/>
          <p:nvPr/>
        </p:nvSpPr>
        <p:spPr>
          <a:xfrm>
            <a:off x="4483625" y="3532357"/>
            <a:ext cx="1085449" cy="239538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eft Arrow 16"/>
          <p:cNvSpPr/>
          <p:nvPr/>
        </p:nvSpPr>
        <p:spPr>
          <a:xfrm rot="5400000">
            <a:off x="3877271" y="2779781"/>
            <a:ext cx="1265619" cy="239538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Arrow 17"/>
          <p:cNvSpPr/>
          <p:nvPr/>
        </p:nvSpPr>
        <p:spPr>
          <a:xfrm>
            <a:off x="3821113" y="2027238"/>
            <a:ext cx="745724" cy="242713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Arrow 18"/>
          <p:cNvSpPr/>
          <p:nvPr/>
        </p:nvSpPr>
        <p:spPr>
          <a:xfrm rot="16200000" flipV="1">
            <a:off x="2134489" y="3530427"/>
            <a:ext cx="3027887" cy="239538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Bent Arrow 19"/>
          <p:cNvSpPr/>
          <p:nvPr/>
        </p:nvSpPr>
        <p:spPr>
          <a:xfrm flipV="1">
            <a:off x="3574091" y="5273464"/>
            <a:ext cx="444008" cy="852699"/>
          </a:xfrm>
          <a:prstGeom prst="ben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25913" y="5756831"/>
            <a:ext cx="45424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And off to the packet’s destination!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New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pPr eaLnBrk="1"/>
            <a:r>
              <a:rPr lang="en-GB" sz="2800" dirty="0" smtClean="0"/>
              <a:t>Basic protocols implemented as OS modules</a:t>
            </a:r>
          </a:p>
          <a:p>
            <a:pPr lvl="1" eaLnBrk="1"/>
            <a:r>
              <a:rPr lang="en-GB" sz="2400" dirty="0" smtClean="0"/>
              <a:t>Each protocol implemented in its own module</a:t>
            </a:r>
          </a:p>
          <a:p>
            <a:pPr lvl="1" eaLnBrk="1"/>
            <a:r>
              <a:rPr lang="en-GB" sz="2400" dirty="0" smtClean="0"/>
              <a:t>Protocol layering implemented with module plumbing</a:t>
            </a:r>
          </a:p>
          <a:p>
            <a:pPr lvl="1" eaLnBrk="1"/>
            <a:r>
              <a:rPr lang="en-GB" sz="2400" dirty="0" smtClean="0"/>
              <a:t>Layering and interconnections are configurable</a:t>
            </a:r>
          </a:p>
          <a:p>
            <a:pPr eaLnBrk="1"/>
            <a:r>
              <a:rPr lang="en-GB" sz="2800" dirty="0" smtClean="0"/>
              <a:t>User-mode clients attach via IPC-ports</a:t>
            </a:r>
          </a:p>
          <a:p>
            <a:pPr lvl="1" eaLnBrk="1"/>
            <a:r>
              <a:rPr lang="en-GB" sz="2400" dirty="0" smtClean="0"/>
              <a:t>Which may map directly to internal networking plumbing</a:t>
            </a:r>
          </a:p>
          <a:p>
            <a:pPr eaLnBrk="1"/>
            <a:r>
              <a:rPr lang="en-GB" sz="2800" dirty="0" smtClean="0"/>
              <a:t>Advantages</a:t>
            </a:r>
          </a:p>
          <a:p>
            <a:pPr lvl="1" eaLnBrk="1"/>
            <a:r>
              <a:rPr lang="en-GB" sz="2400" dirty="0" smtClean="0"/>
              <a:t>Modularity (enables more general layering)</a:t>
            </a:r>
          </a:p>
          <a:p>
            <a:pPr lvl="1" eaLnBrk="1"/>
            <a:r>
              <a:rPr lang="en-GB" sz="2400" dirty="0" smtClean="0"/>
              <a:t>Performance </a:t>
            </a:r>
            <a:r>
              <a:rPr lang="en-GB" sz="2400" dirty="0" smtClean="0"/>
              <a:t>(less overhead from entering/leaving kernel)</a:t>
            </a:r>
            <a:endParaRPr lang="en-GB" sz="2400" dirty="0" smtClean="0"/>
          </a:p>
          <a:p>
            <a:pPr lvl="1" eaLnBrk="1"/>
            <a:r>
              <a:rPr lang="en-GB" sz="2400" dirty="0" smtClean="0"/>
              <a:t>Security (most networking functionality inside the kernel)</a:t>
            </a:r>
          </a:p>
          <a:p>
            <a:pPr eaLnBrk="1"/>
            <a:r>
              <a:rPr lang="en-GB" sz="2800" dirty="0" smtClean="0"/>
              <a:t>A disadvantage – larger, more complex OS</a:t>
            </a:r>
            <a:endParaRPr lang="en-GB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to networking</a:t>
            </a:r>
          </a:p>
          <a:p>
            <a:r>
              <a:rPr lang="en-US" dirty="0" smtClean="0"/>
              <a:t>Networking implications for operating systems</a:t>
            </a:r>
          </a:p>
          <a:p>
            <a:r>
              <a:rPr lang="en-US" dirty="0" smtClean="0"/>
              <a:t>Networking and distributed systems</a:t>
            </a:r>
          </a:p>
          <a:p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In-Kernel Protocol Implementations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050432" y="1534058"/>
            <a:ext cx="3589338" cy="4445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SMTP – mail delivery application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050432" y="3239033"/>
            <a:ext cx="3589338" cy="444500"/>
          </a:xfrm>
          <a:prstGeom prst="rect">
            <a:avLst/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TCP session management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221632" y="4055008"/>
            <a:ext cx="3589338" cy="444500"/>
          </a:xfrm>
          <a:prstGeom prst="rect">
            <a:avLst/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IP transport &amp; routing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21632" y="4869395"/>
            <a:ext cx="3589338" cy="4445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802.12 Wireless LAN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221632" y="6055258"/>
            <a:ext cx="3589338" cy="44450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Linksys WaveLAN m-port driver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624607" y="2380195"/>
            <a:ext cx="7018338" cy="4445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>
                <a:latin typeface="Times New Roman"/>
                <a:cs typeface="Times New Roman"/>
              </a:rPr>
              <a:t>S</a:t>
            </a:r>
            <a:r>
              <a:rPr lang="en-US" dirty="0" smtClean="0">
                <a:latin typeface="Times New Roman"/>
                <a:cs typeface="Times New Roman"/>
              </a:rPr>
              <a:t>ockets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5053607" y="5505983"/>
            <a:ext cx="2895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Times New Roman"/>
                <a:cs typeface="Times New Roman"/>
              </a:rPr>
              <a:t>Data Link Provider Interface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4444007" y="2018245"/>
            <a:ext cx="160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S</a:t>
            </a:r>
            <a:r>
              <a:rPr lang="en-US" sz="1600" dirty="0" smtClean="0">
                <a:latin typeface="Times New Roman"/>
                <a:cs typeface="Times New Roman"/>
              </a:rPr>
              <a:t>ocket </a:t>
            </a:r>
            <a:r>
              <a:rPr lang="en-US" sz="1600" dirty="0">
                <a:latin typeface="Times New Roman"/>
                <a:cs typeface="Times New Roman"/>
              </a:rPr>
              <a:t>API</a:t>
            </a:r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6349007" y="2878670"/>
            <a:ext cx="534988" cy="296863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6883995" y="2856445"/>
            <a:ext cx="992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S</a:t>
            </a:r>
            <a:r>
              <a:rPr lang="en-US" sz="1600" dirty="0" smtClean="0">
                <a:latin typeface="Times New Roman"/>
                <a:cs typeface="Times New Roman"/>
              </a:rPr>
              <a:t>treams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>
            <a:off x="6349007" y="3729570"/>
            <a:ext cx="534988" cy="296863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5" name="AutoShape 17"/>
          <p:cNvSpPr>
            <a:spLocks noChangeArrowheads="1"/>
          </p:cNvSpPr>
          <p:nvPr/>
        </p:nvSpPr>
        <p:spPr bwMode="auto">
          <a:xfrm>
            <a:off x="4520207" y="4555070"/>
            <a:ext cx="534988" cy="296863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5055195" y="4542370"/>
            <a:ext cx="992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S</a:t>
            </a:r>
            <a:r>
              <a:rPr lang="en-US" sz="1600" dirty="0" smtClean="0">
                <a:latin typeface="Times New Roman"/>
                <a:cs typeface="Times New Roman"/>
              </a:rPr>
              <a:t>treams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17" name="AutoShape 22"/>
          <p:cNvSpPr>
            <a:spLocks noChangeArrowheads="1"/>
          </p:cNvSpPr>
          <p:nvPr/>
        </p:nvSpPr>
        <p:spPr bwMode="auto">
          <a:xfrm>
            <a:off x="6349007" y="2053170"/>
            <a:ext cx="534988" cy="296863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AutoShape 23"/>
          <p:cNvSpPr>
            <a:spLocks noChangeArrowheads="1"/>
          </p:cNvSpPr>
          <p:nvPr/>
        </p:nvSpPr>
        <p:spPr bwMode="auto">
          <a:xfrm>
            <a:off x="4520207" y="5388508"/>
            <a:ext cx="534988" cy="593725"/>
          </a:xfrm>
          <a:prstGeom prst="upDownArrow">
            <a:avLst>
              <a:gd name="adj1" fmla="val 50000"/>
              <a:gd name="adj2" fmla="val 2219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Rectangle 30"/>
          <p:cNvSpPr>
            <a:spLocks noChangeArrowheads="1"/>
          </p:cNvSpPr>
          <p:nvPr/>
        </p:nvSpPr>
        <p:spPr bwMode="auto">
          <a:xfrm>
            <a:off x="1777007" y="3240620"/>
            <a:ext cx="3200400" cy="444500"/>
          </a:xfrm>
          <a:prstGeom prst="rect">
            <a:avLst/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UDP datagrams</a:t>
            </a:r>
          </a:p>
        </p:txBody>
      </p:sp>
      <p:sp>
        <p:nvSpPr>
          <p:cNvPr id="20" name="AutoShape 31"/>
          <p:cNvSpPr>
            <a:spLocks noChangeArrowheads="1"/>
          </p:cNvSpPr>
          <p:nvPr/>
        </p:nvSpPr>
        <p:spPr bwMode="auto">
          <a:xfrm>
            <a:off x="3221632" y="2899308"/>
            <a:ext cx="534988" cy="296862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Text Box 32"/>
          <p:cNvSpPr txBox="1">
            <a:spLocks noChangeArrowheads="1"/>
          </p:cNvSpPr>
          <p:nvPr/>
        </p:nvSpPr>
        <p:spPr bwMode="auto">
          <a:xfrm>
            <a:off x="3756620" y="2877083"/>
            <a:ext cx="992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S</a:t>
            </a:r>
            <a:r>
              <a:rPr lang="en-US" sz="1600" dirty="0" smtClean="0">
                <a:latin typeface="Times New Roman"/>
                <a:cs typeface="Times New Roman"/>
              </a:rPr>
              <a:t>treams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22" name="AutoShape 33"/>
          <p:cNvSpPr>
            <a:spLocks noChangeArrowheads="1"/>
          </p:cNvSpPr>
          <p:nvPr/>
        </p:nvSpPr>
        <p:spPr bwMode="auto">
          <a:xfrm>
            <a:off x="3148607" y="3731158"/>
            <a:ext cx="534988" cy="296862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Text Box 34"/>
          <p:cNvSpPr txBox="1">
            <a:spLocks noChangeArrowheads="1"/>
          </p:cNvSpPr>
          <p:nvPr/>
        </p:nvSpPr>
        <p:spPr bwMode="auto">
          <a:xfrm>
            <a:off x="4367807" y="3729570"/>
            <a:ext cx="992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S</a:t>
            </a:r>
            <a:r>
              <a:rPr lang="en-US" sz="1600" dirty="0" smtClean="0">
                <a:latin typeface="Times New Roman"/>
                <a:cs typeface="Times New Roman"/>
              </a:rPr>
              <a:t>treams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24" name="Rectangle 35"/>
          <p:cNvSpPr>
            <a:spLocks noChangeArrowheads="1"/>
          </p:cNvSpPr>
          <p:nvPr/>
        </p:nvSpPr>
        <p:spPr bwMode="auto">
          <a:xfrm>
            <a:off x="1386482" y="1541995"/>
            <a:ext cx="3589338" cy="4445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nstant </a:t>
            </a:r>
            <a:r>
              <a:rPr lang="en-US" dirty="0">
                <a:latin typeface="Times New Roman"/>
                <a:cs typeface="Times New Roman"/>
              </a:rPr>
              <a:t>messaging application</a:t>
            </a:r>
          </a:p>
        </p:txBody>
      </p:sp>
      <p:sp>
        <p:nvSpPr>
          <p:cNvPr id="25" name="AutoShape 37"/>
          <p:cNvSpPr>
            <a:spLocks noChangeArrowheads="1"/>
          </p:cNvSpPr>
          <p:nvPr/>
        </p:nvSpPr>
        <p:spPr bwMode="auto">
          <a:xfrm>
            <a:off x="2694582" y="2051583"/>
            <a:ext cx="534988" cy="296862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Text Box 38"/>
          <p:cNvSpPr txBox="1">
            <a:spLocks noChangeArrowheads="1"/>
          </p:cNvSpPr>
          <p:nvPr/>
        </p:nvSpPr>
        <p:spPr bwMode="auto">
          <a:xfrm>
            <a:off x="352429" y="1775358"/>
            <a:ext cx="1752600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user mode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kernel mode</a:t>
            </a:r>
          </a:p>
        </p:txBody>
      </p:sp>
      <p:sp>
        <p:nvSpPr>
          <p:cNvPr id="27" name="Line 39"/>
          <p:cNvSpPr>
            <a:spLocks noChangeShapeType="1"/>
          </p:cNvSpPr>
          <p:nvPr/>
        </p:nvSpPr>
        <p:spPr bwMode="auto">
          <a:xfrm>
            <a:off x="413345" y="2156358"/>
            <a:ext cx="83058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Left Arrow 27"/>
          <p:cNvSpPr/>
          <p:nvPr/>
        </p:nvSpPr>
        <p:spPr>
          <a:xfrm rot="16200000" flipV="1">
            <a:off x="6243605" y="2050960"/>
            <a:ext cx="789369" cy="239540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Left Arrow 28"/>
          <p:cNvSpPr/>
          <p:nvPr/>
        </p:nvSpPr>
        <p:spPr>
          <a:xfrm rot="16200000" flipV="1">
            <a:off x="6250497" y="2851630"/>
            <a:ext cx="789369" cy="239540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Arrow 30"/>
          <p:cNvSpPr/>
          <p:nvPr/>
        </p:nvSpPr>
        <p:spPr>
          <a:xfrm rot="16200000" flipV="1">
            <a:off x="6244161" y="3705220"/>
            <a:ext cx="789369" cy="239540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Bent Arrow 33"/>
          <p:cNvSpPr/>
          <p:nvPr/>
        </p:nvSpPr>
        <p:spPr>
          <a:xfrm rot="16200000" flipH="1">
            <a:off x="5180978" y="3625985"/>
            <a:ext cx="912550" cy="2101808"/>
          </a:xfrm>
          <a:prstGeom prst="bentArrow">
            <a:avLst>
              <a:gd name="adj1" fmla="val 9840"/>
              <a:gd name="adj2" fmla="val 25000"/>
              <a:gd name="adj3" fmla="val 25000"/>
              <a:gd name="adj4" fmla="val 43750"/>
            </a:avLst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Left Arrow 34"/>
          <p:cNvSpPr/>
          <p:nvPr/>
        </p:nvSpPr>
        <p:spPr>
          <a:xfrm rot="16200000" flipV="1">
            <a:off x="4212519" y="5615039"/>
            <a:ext cx="1204532" cy="239540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439626" y="5090484"/>
            <a:ext cx="2922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And off to the packet’s destination!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7" name="Left Arrow 36"/>
          <p:cNvSpPr/>
          <p:nvPr/>
        </p:nvSpPr>
        <p:spPr>
          <a:xfrm flipV="1">
            <a:off x="2105029" y="6126163"/>
            <a:ext cx="2481320" cy="239540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9" grpId="0" animBg="1"/>
      <p:bldP spid="29" grpId="1" animBg="1"/>
      <p:bldP spid="31" grpId="0" animBg="1"/>
      <p:bldP spid="31" grpId="1" animBg="1"/>
      <p:bldP spid="34" grpId="0" animBg="1"/>
      <p:bldP spid="34" grpId="1" animBg="1"/>
      <p:bldP spid="35" grpId="0" animBg="1"/>
      <p:bldP spid="35" grpId="1" animBg="1"/>
      <p:bldP spid="36" grpId="0"/>
      <p:bldP spid="3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Basic Ethernet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05239" y="3359150"/>
            <a:ext cx="5124450" cy="17653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965714" y="4535488"/>
            <a:ext cx="2435225" cy="5048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routing &amp; addressing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40277" y="4846638"/>
            <a:ext cx="2351087" cy="58737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Interface configuration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873514" y="3443288"/>
            <a:ext cx="1008063" cy="15970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route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table</a:t>
            </a:r>
          </a:p>
        </p:txBody>
      </p:sp>
      <p:cxnSp>
        <p:nvCxnSpPr>
          <p:cNvPr id="8" name="AutoShape 7"/>
          <p:cNvCxnSpPr>
            <a:cxnSpLocks noChangeShapeType="1"/>
            <a:stCxn id="26" idx="3"/>
            <a:endCxn id="7" idx="0"/>
          </p:cNvCxnSpPr>
          <p:nvPr/>
        </p:nvCxnSpPr>
        <p:spPr bwMode="auto">
          <a:xfrm>
            <a:off x="3196152" y="3277394"/>
            <a:ext cx="1181394" cy="165894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</p:cxn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873514" y="5291138"/>
            <a:ext cx="1008063" cy="420687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interfaces</a:t>
            </a:r>
          </a:p>
        </p:txBody>
      </p:sp>
      <p:cxnSp>
        <p:nvCxnSpPr>
          <p:cNvPr id="10" name="AutoShape 9"/>
          <p:cNvCxnSpPr>
            <a:cxnSpLocks noChangeShapeType="1"/>
            <a:stCxn id="6" idx="2"/>
            <a:endCxn id="22" idx="1"/>
          </p:cNvCxnSpPr>
          <p:nvPr/>
        </p:nvCxnSpPr>
        <p:spPr bwMode="auto">
          <a:xfrm rot="16200000" flipH="1">
            <a:off x="2600987" y="4648847"/>
            <a:ext cx="319087" cy="188941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965714" y="5291138"/>
            <a:ext cx="2435225" cy="420687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MAC driver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965714" y="5795963"/>
            <a:ext cx="2435225" cy="4191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NIC driver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525852" y="1862138"/>
            <a:ext cx="2436812" cy="503237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stream packetizing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525852" y="2449513"/>
            <a:ext cx="1176337" cy="504825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flow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702189" y="2449513"/>
            <a:ext cx="1260475" cy="504825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error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965714" y="3443288"/>
            <a:ext cx="2435225" cy="5048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datagram frag/assy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965714" y="4032250"/>
            <a:ext cx="2435225" cy="4191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ICMP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525852" y="1273175"/>
            <a:ext cx="2436812" cy="504825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connections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357577" y="1189038"/>
            <a:ext cx="3657600" cy="184943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024577" y="1795463"/>
            <a:ext cx="990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TCP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IETF 793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7580327" y="3863975"/>
            <a:ext cx="1106467" cy="563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IP/ICMP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IETF 791-2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3705239" y="5207000"/>
            <a:ext cx="5124450" cy="10922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7583502" y="5476875"/>
            <a:ext cx="1101019" cy="563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ethernet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IEEE 802.3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08514" y="3898900"/>
            <a:ext cx="2687638" cy="67151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Address Resolution Protocol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IETF 826</a:t>
            </a:r>
          </a:p>
        </p:txBody>
      </p:sp>
      <p:cxnSp>
        <p:nvCxnSpPr>
          <p:cNvPr id="25" name="AutoShape 24"/>
          <p:cNvCxnSpPr>
            <a:cxnSpLocks noChangeShapeType="1"/>
            <a:stCxn id="24" idx="3"/>
            <a:endCxn id="7" idx="1"/>
          </p:cNvCxnSpPr>
          <p:nvPr/>
        </p:nvCxnSpPr>
        <p:spPr bwMode="auto">
          <a:xfrm>
            <a:off x="3196152" y="4234657"/>
            <a:ext cx="677362" cy="714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508514" y="2941638"/>
            <a:ext cx="2687638" cy="671512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Border Gateway Protocol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IETF 1267</a:t>
            </a:r>
          </a:p>
        </p:txBody>
      </p:sp>
      <p:sp>
        <p:nvSpPr>
          <p:cNvPr id="27" name="Rectangle 29"/>
          <p:cNvSpPr>
            <a:spLocks noChangeArrowheads="1"/>
          </p:cNvSpPr>
          <p:nvPr/>
        </p:nvSpPr>
        <p:spPr bwMode="auto">
          <a:xfrm>
            <a:off x="7259652" y="2408238"/>
            <a:ext cx="1355725" cy="504825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datagrams</a:t>
            </a:r>
          </a:p>
        </p:txBody>
      </p:sp>
      <p:sp>
        <p:nvSpPr>
          <p:cNvPr id="28" name="Rectangle 30"/>
          <p:cNvSpPr>
            <a:spLocks noChangeArrowheads="1"/>
          </p:cNvSpPr>
          <p:nvPr/>
        </p:nvSpPr>
        <p:spPr bwMode="auto">
          <a:xfrm>
            <a:off x="7091377" y="1189038"/>
            <a:ext cx="1752600" cy="184943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Text Box 31"/>
          <p:cNvSpPr txBox="1">
            <a:spLocks noChangeArrowheads="1"/>
          </p:cNvSpPr>
          <p:nvPr/>
        </p:nvSpPr>
        <p:spPr bwMode="auto">
          <a:xfrm>
            <a:off x="7472377" y="1493838"/>
            <a:ext cx="990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UDP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IETF 768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IPC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830"/>
            <a:ext cx="8229600" cy="4525963"/>
          </a:xfrm>
        </p:spPr>
        <p:txBody>
          <a:bodyPr/>
          <a:lstStyle/>
          <a:p>
            <a:pPr eaLnBrk="1"/>
            <a:r>
              <a:rPr lang="en-GB" dirty="0" smtClean="0"/>
              <a:t>IPC used to be occasionally used for pipes</a:t>
            </a:r>
          </a:p>
          <a:p>
            <a:pPr lvl="1" eaLnBrk="1"/>
            <a:r>
              <a:rPr lang="en-GB" dirty="0" smtClean="0"/>
              <a:t>Now it is used for all types of services</a:t>
            </a:r>
          </a:p>
          <a:p>
            <a:pPr lvl="2" eaLnBrk="1"/>
            <a:r>
              <a:rPr lang="en-GB" dirty="0" smtClean="0"/>
              <a:t>Demanding richer semantics, and better performance</a:t>
            </a:r>
          </a:p>
          <a:p>
            <a:pPr eaLnBrk="1"/>
            <a:r>
              <a:rPr lang="en-GB" dirty="0" smtClean="0"/>
              <a:t>Used to interconnect local processes</a:t>
            </a:r>
          </a:p>
          <a:p>
            <a:pPr lvl="1" eaLnBrk="1"/>
            <a:r>
              <a:rPr lang="en-GB" dirty="0" smtClean="0"/>
              <a:t>Now it interconnects agents all over the world</a:t>
            </a:r>
          </a:p>
          <a:p>
            <a:pPr lvl="2" eaLnBrk="1"/>
            <a:r>
              <a:rPr lang="en-GB" dirty="0" smtClean="0"/>
              <a:t>Need naming service to register &amp; find partners</a:t>
            </a:r>
          </a:p>
          <a:p>
            <a:pPr lvl="2" eaLnBrk="1"/>
            <a:r>
              <a:rPr lang="en-GB" dirty="0" smtClean="0"/>
              <a:t>Must interoperate with other </a:t>
            </a:r>
            <a:r>
              <a:rPr lang="en-GB" dirty="0" err="1" smtClean="0"/>
              <a:t>OSes</a:t>
            </a:r>
            <a:r>
              <a:rPr lang="en-GB" dirty="0" smtClean="0"/>
              <a:t> </a:t>
            </a:r>
            <a:r>
              <a:rPr lang="en-GB" dirty="0" smtClean="0"/>
              <a:t>IPC mechanisms</a:t>
            </a:r>
          </a:p>
          <a:p>
            <a:pPr eaLnBrk="1"/>
            <a:r>
              <a:rPr lang="en-GB" dirty="0" smtClean="0"/>
              <a:t>Used to be simple and fast inside the OS</a:t>
            </a:r>
          </a:p>
          <a:p>
            <a:pPr lvl="1" eaLnBrk="1"/>
            <a:r>
              <a:rPr lang="en-GB" dirty="0" smtClean="0"/>
              <a:t>We can no longer depend on shared memory</a:t>
            </a:r>
          </a:p>
          <a:p>
            <a:pPr lvl="1" eaLnBrk="1"/>
            <a:r>
              <a:rPr lang="en-GB" dirty="0" smtClean="0"/>
              <a:t>We must be prepared for new modes of failure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Our OS Plumbing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GB" dirty="0" smtClean="0"/>
              <a:t>Protocol stack performance becomes critical</a:t>
            </a:r>
          </a:p>
          <a:p>
            <a:pPr lvl="1" eaLnBrk="1"/>
            <a:r>
              <a:rPr lang="en-GB" dirty="0" smtClean="0"/>
              <a:t>To support file access, network servers</a:t>
            </a:r>
          </a:p>
          <a:p>
            <a:pPr eaLnBrk="1"/>
            <a:r>
              <a:rPr lang="en-GB" dirty="0" smtClean="0"/>
              <a:t>High performance plumbing: UNIX Streams</a:t>
            </a:r>
          </a:p>
          <a:p>
            <a:pPr lvl="1" eaLnBrk="1"/>
            <a:r>
              <a:rPr lang="en-GB" dirty="0" smtClean="0"/>
              <a:t>General bi-directional in-kernel communications</a:t>
            </a:r>
          </a:p>
          <a:p>
            <a:pPr lvl="2" eaLnBrk="1"/>
            <a:r>
              <a:rPr lang="en-GB" dirty="0" smtClean="0"/>
              <a:t>Can interconnect any two modules in kernel</a:t>
            </a:r>
          </a:p>
          <a:p>
            <a:pPr lvl="2" eaLnBrk="1"/>
            <a:r>
              <a:rPr lang="en-GB" dirty="0" smtClean="0"/>
              <a:t>Can be created automatically or manually</a:t>
            </a:r>
          </a:p>
          <a:p>
            <a:pPr lvl="1" eaLnBrk="1"/>
            <a:r>
              <a:rPr lang="en-GB" dirty="0" smtClean="0"/>
              <a:t>Message based communication</a:t>
            </a:r>
          </a:p>
          <a:p>
            <a:pPr lvl="2" eaLnBrk="1"/>
            <a:r>
              <a:rPr lang="en-GB" dirty="0" smtClean="0"/>
              <a:t>Put (to stream head) and service (queued messages)</a:t>
            </a:r>
          </a:p>
          <a:p>
            <a:pPr lvl="2" eaLnBrk="1"/>
            <a:r>
              <a:rPr lang="en-GB" dirty="0" smtClean="0"/>
              <a:t>Accessible via read/write/</a:t>
            </a:r>
            <a:r>
              <a:rPr lang="en-GB" dirty="0" err="1" smtClean="0"/>
              <a:t>putmsg/getmsg</a:t>
            </a:r>
            <a:r>
              <a:rPr lang="en-GB" dirty="0" smtClean="0"/>
              <a:t> system calls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Protocol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GB" sz="2800" dirty="0" smtClean="0"/>
              <a:t>Layered implementation is flexible and modular</a:t>
            </a:r>
          </a:p>
          <a:p>
            <a:pPr lvl="1" eaLnBrk="1"/>
            <a:r>
              <a:rPr lang="en-GB" sz="2400" dirty="0" smtClean="0"/>
              <a:t>But all those layers add overhead</a:t>
            </a:r>
          </a:p>
          <a:p>
            <a:pPr lvl="2" eaLnBrk="1"/>
            <a:r>
              <a:rPr lang="en-GB" sz="2000" dirty="0" smtClean="0"/>
              <a:t>Calls, context switches and queuing between layers</a:t>
            </a:r>
          </a:p>
          <a:p>
            <a:pPr lvl="2" eaLnBrk="1"/>
            <a:r>
              <a:rPr lang="en-GB" sz="2000" dirty="0" smtClean="0"/>
              <a:t>Potential data recopy at boundary of </a:t>
            </a:r>
            <a:r>
              <a:rPr lang="en-GB" sz="2000" u="sng" dirty="0" smtClean="0"/>
              <a:t>each</a:t>
            </a:r>
            <a:r>
              <a:rPr lang="en-GB" sz="2000" dirty="0" smtClean="0"/>
              <a:t> layer</a:t>
            </a:r>
          </a:p>
          <a:p>
            <a:pPr lvl="1" eaLnBrk="1"/>
            <a:r>
              <a:rPr lang="en-GB" sz="2400" dirty="0" smtClean="0"/>
              <a:t>Protocol stack plumbing must also be high performance</a:t>
            </a:r>
          </a:p>
          <a:p>
            <a:pPr lvl="2" eaLnBrk="1"/>
            <a:r>
              <a:rPr lang="en-GB" sz="2000" dirty="0" smtClean="0"/>
              <a:t>High bandwidth, low overhead</a:t>
            </a:r>
          </a:p>
          <a:p>
            <a:pPr eaLnBrk="1"/>
            <a:r>
              <a:rPr lang="en-GB" sz="2800" dirty="0" smtClean="0"/>
              <a:t>Copies can be avoided by clever data structures</a:t>
            </a:r>
          </a:p>
          <a:p>
            <a:pPr lvl="1" eaLnBrk="1"/>
            <a:r>
              <a:rPr lang="en-GB" sz="2400" dirty="0" smtClean="0"/>
              <a:t>Messages can be assembled from  multiple buffers</a:t>
            </a:r>
          </a:p>
          <a:p>
            <a:pPr lvl="2" eaLnBrk="1"/>
            <a:r>
              <a:rPr lang="en-GB" sz="2000" dirty="0" smtClean="0"/>
              <a:t>Pass buffer pointers rather than copying messages</a:t>
            </a:r>
          </a:p>
          <a:p>
            <a:pPr lvl="2" eaLnBrk="1"/>
            <a:r>
              <a:rPr lang="en-GB" sz="2000" dirty="0" smtClean="0"/>
              <a:t>Network adaptor drivers support scatter/gather</a:t>
            </a:r>
          </a:p>
          <a:p>
            <a:pPr eaLnBrk="1"/>
            <a:r>
              <a:rPr lang="en-GB" sz="2800" dirty="0" smtClean="0"/>
              <a:t>Increasingly more of the protocol stack is in the NIC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Networking: A 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early 1960s, operating systems rarely had any concern with networks at all</a:t>
            </a:r>
          </a:p>
          <a:p>
            <a:r>
              <a:rPr lang="en-US" dirty="0" smtClean="0"/>
              <a:t>Today, networking is a core concern of almost all operating systems</a:t>
            </a:r>
          </a:p>
          <a:p>
            <a:r>
              <a:rPr lang="en-US" dirty="0" smtClean="0"/>
              <a:t>How did we get from there to here?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39127" y="502733"/>
            <a:ext cx="6671342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Analog Age of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GB" sz="2800" dirty="0" smtClean="0"/>
              <a:t>Point-to-Point connection technology</a:t>
            </a:r>
          </a:p>
          <a:p>
            <a:pPr lvl="1" eaLnBrk="1"/>
            <a:r>
              <a:rPr lang="en-GB" sz="2400" dirty="0" smtClean="0"/>
              <a:t>Lay or lease (</a:t>
            </a:r>
            <a:r>
              <a:rPr lang="en-GB" sz="2400" dirty="0" err="1" smtClean="0"/>
              <a:t>analog</a:t>
            </a:r>
            <a:r>
              <a:rPr lang="en-GB" sz="2400" dirty="0" smtClean="0"/>
              <a:t>) dedicated lines</a:t>
            </a:r>
          </a:p>
          <a:p>
            <a:pPr lvl="2" eaLnBrk="1"/>
            <a:r>
              <a:rPr lang="en-GB" sz="2000" dirty="0" smtClean="0"/>
              <a:t>Limited connectivity, very expensive, special purpose hardware</a:t>
            </a:r>
          </a:p>
          <a:p>
            <a:pPr lvl="1" eaLnBrk="1"/>
            <a:r>
              <a:rPr lang="en-GB" sz="2400" dirty="0" smtClean="0"/>
              <a:t>Use the (</a:t>
            </a:r>
            <a:r>
              <a:rPr lang="en-GB" sz="2400" dirty="0" err="1" smtClean="0"/>
              <a:t>analog</a:t>
            </a:r>
            <a:r>
              <a:rPr lang="en-GB" sz="2400" dirty="0" smtClean="0"/>
              <a:t>) telephone network</a:t>
            </a:r>
          </a:p>
          <a:p>
            <a:pPr lvl="2" eaLnBrk="1"/>
            <a:r>
              <a:rPr lang="en-GB" sz="2000" dirty="0" smtClean="0"/>
              <a:t>Limited bandwidth, intermittent connectivity, primitive modems</a:t>
            </a:r>
          </a:p>
          <a:p>
            <a:pPr eaLnBrk="1"/>
            <a:r>
              <a:rPr lang="en-GB" sz="2800" dirty="0" smtClean="0"/>
              <a:t>Services</a:t>
            </a:r>
          </a:p>
          <a:p>
            <a:pPr lvl="1" eaLnBrk="1"/>
            <a:r>
              <a:rPr lang="en-GB" sz="2400" dirty="0" smtClean="0"/>
              <a:t>Remote device connection</a:t>
            </a:r>
          </a:p>
          <a:p>
            <a:pPr lvl="2" eaLnBrk="1"/>
            <a:r>
              <a:rPr lang="en-GB" sz="2000" dirty="0" smtClean="0"/>
              <a:t>Remote terminal (dial-in access)</a:t>
            </a:r>
          </a:p>
          <a:p>
            <a:pPr lvl="2" eaLnBrk="1"/>
            <a:r>
              <a:rPr lang="en-GB" sz="2000" dirty="0" smtClean="0"/>
              <a:t>Remote card readers and printers (for job submission)</a:t>
            </a:r>
          </a:p>
          <a:p>
            <a:pPr lvl="2" eaLnBrk="1"/>
            <a:r>
              <a:rPr lang="en-GB" sz="2000" dirty="0" smtClean="0"/>
              <a:t>Remote instrumentation (attached to phones)</a:t>
            </a:r>
          </a:p>
          <a:p>
            <a:pPr lvl="1" eaLnBrk="1"/>
            <a:r>
              <a:rPr lang="en-GB" sz="2400" dirty="0" smtClean="0"/>
              <a:t>Computer-to-computer communication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ARPANET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070"/>
            <a:ext cx="8229600" cy="4525963"/>
          </a:xfrm>
        </p:spPr>
        <p:txBody>
          <a:bodyPr/>
          <a:lstStyle/>
          <a:p>
            <a:pPr eaLnBrk="1"/>
            <a:r>
              <a:rPr lang="en-GB" sz="2800" dirty="0" smtClean="0"/>
              <a:t>Based on a dedicated sub-network</a:t>
            </a:r>
          </a:p>
          <a:p>
            <a:pPr lvl="1" eaLnBrk="1"/>
            <a:r>
              <a:rPr lang="en-GB" sz="2400" dirty="0" smtClean="0"/>
              <a:t>Special purpose Interface Message Processors</a:t>
            </a:r>
          </a:p>
          <a:p>
            <a:pPr lvl="1" eaLnBrk="1"/>
            <a:r>
              <a:rPr lang="en-GB" sz="2400" dirty="0" smtClean="0"/>
              <a:t>Interconnected by 56KB leased lines</a:t>
            </a:r>
          </a:p>
          <a:p>
            <a:pPr lvl="1" eaLnBrk="1"/>
            <a:r>
              <a:rPr lang="en-GB" sz="2400" dirty="0" smtClean="0"/>
              <a:t>Packet switched (vs. circuit switched) communication</a:t>
            </a:r>
          </a:p>
          <a:p>
            <a:pPr lvl="1" eaLnBrk="1"/>
            <a:r>
              <a:rPr lang="en-GB" sz="2400" dirty="0" smtClean="0"/>
              <a:t>Automatic routing (negotiated among the </a:t>
            </a:r>
            <a:r>
              <a:rPr lang="en-GB" sz="2400" dirty="0" err="1" smtClean="0"/>
              <a:t>IMPs</a:t>
            </a:r>
            <a:r>
              <a:rPr lang="en-GB" sz="2400" dirty="0" smtClean="0"/>
              <a:t>)</a:t>
            </a:r>
            <a:endParaRPr lang="en-GB" sz="2800" dirty="0" smtClean="0"/>
          </a:p>
          <a:p>
            <a:pPr eaLnBrk="1"/>
            <a:r>
              <a:rPr lang="en-GB" sz="2800" dirty="0" smtClean="0"/>
              <a:t>Host computers saw a digital network</a:t>
            </a:r>
          </a:p>
          <a:p>
            <a:pPr lvl="1" eaLnBrk="1"/>
            <a:r>
              <a:rPr lang="en-GB" sz="2400" dirty="0" smtClean="0"/>
              <a:t>Host-to-IMP interconnection was digital</a:t>
            </a:r>
          </a:p>
          <a:p>
            <a:pPr lvl="1" eaLnBrk="1"/>
            <a:r>
              <a:rPr lang="en-GB" sz="2400" dirty="0" smtClean="0"/>
              <a:t>Packet routing and delivery was automatic</a:t>
            </a:r>
          </a:p>
          <a:p>
            <a:pPr lvl="1" eaLnBrk="1"/>
            <a:r>
              <a:rPr lang="en-GB" sz="2400" dirty="0" smtClean="0"/>
              <a:t>Continuous connectivity between all network hosts</a:t>
            </a:r>
          </a:p>
          <a:p>
            <a:pPr eaLnBrk="1"/>
            <a:r>
              <a:rPr lang="en-GB" sz="2800" dirty="0" smtClean="0"/>
              <a:t>First message sent in 1969</a:t>
            </a:r>
          </a:p>
          <a:p>
            <a:pPr eaLnBrk="1"/>
            <a:r>
              <a:rPr lang="en-GB" sz="2800" dirty="0" smtClean="0"/>
              <a:t>Modest, but increasing deployment by early 1970s</a:t>
            </a:r>
            <a:endParaRPr lang="en-GB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5908" y="433398"/>
            <a:ext cx="8047664" cy="5766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Data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>
              <a:lnSpc>
                <a:spcPct val="75000"/>
              </a:lnSpc>
            </a:pPr>
            <a:r>
              <a:rPr lang="en-GB" sz="2800" dirty="0" smtClean="0"/>
              <a:t>Goals</a:t>
            </a:r>
          </a:p>
          <a:p>
            <a:pPr lvl="1" eaLnBrk="1">
              <a:lnSpc>
                <a:spcPct val="75000"/>
              </a:lnSpc>
            </a:pPr>
            <a:r>
              <a:rPr lang="en-GB" sz="2400" dirty="0" smtClean="0"/>
              <a:t>Enable exploitation of networked computer resources</a:t>
            </a:r>
          </a:p>
          <a:p>
            <a:pPr eaLnBrk="1">
              <a:lnSpc>
                <a:spcPct val="75000"/>
              </a:lnSpc>
            </a:pPr>
            <a:r>
              <a:rPr lang="en-GB" sz="2800" dirty="0" smtClean="0"/>
              <a:t>Remote access protocols</a:t>
            </a:r>
          </a:p>
          <a:p>
            <a:pPr lvl="1" eaLnBrk="1">
              <a:lnSpc>
                <a:spcPct val="75000"/>
              </a:lnSpc>
            </a:pPr>
            <a:r>
              <a:rPr lang="en-GB" sz="2400" dirty="0" smtClean="0"/>
              <a:t>BBN report 1822 (interconnection of a host &amp; IMP)</a:t>
            </a:r>
          </a:p>
          <a:p>
            <a:pPr lvl="1" eaLnBrk="1">
              <a:lnSpc>
                <a:spcPct val="75000"/>
              </a:lnSpc>
            </a:pPr>
            <a:r>
              <a:rPr lang="en-GB" sz="2400" dirty="0" smtClean="0"/>
              <a:t>telnet (1969, RFC #15)</a:t>
            </a:r>
          </a:p>
          <a:p>
            <a:pPr lvl="1" eaLnBrk="1">
              <a:lnSpc>
                <a:spcPct val="75000"/>
              </a:lnSpc>
            </a:pPr>
            <a:r>
              <a:rPr lang="en-GB" sz="2400" dirty="0" smtClean="0"/>
              <a:t>Remote Job Submission (1971, RFC #88)</a:t>
            </a:r>
          </a:p>
          <a:p>
            <a:pPr lvl="1" eaLnBrk="1">
              <a:lnSpc>
                <a:spcPct val="75000"/>
              </a:lnSpc>
            </a:pPr>
            <a:r>
              <a:rPr lang="en-GB" sz="2400" dirty="0" smtClean="0"/>
              <a:t>File Transfer Protocol (1971, RFC #114)</a:t>
            </a:r>
          </a:p>
          <a:p>
            <a:pPr eaLnBrk="1">
              <a:lnSpc>
                <a:spcPct val="75000"/>
              </a:lnSpc>
            </a:pPr>
            <a:r>
              <a:rPr lang="en-GB" sz="2800" dirty="0" smtClean="0"/>
              <a:t>Impact:</a:t>
            </a:r>
          </a:p>
          <a:p>
            <a:pPr lvl="1" eaLnBrk="1">
              <a:lnSpc>
                <a:spcPct val="75000"/>
              </a:lnSpc>
            </a:pPr>
            <a:r>
              <a:rPr lang="en-GB" sz="2400" dirty="0" smtClean="0"/>
              <a:t>Got researchers working on digital networking</a:t>
            </a:r>
          </a:p>
          <a:p>
            <a:pPr lvl="1" eaLnBrk="1">
              <a:lnSpc>
                <a:spcPct val="75000"/>
              </a:lnSpc>
            </a:pPr>
            <a:r>
              <a:rPr lang="en-GB" sz="2400" dirty="0" smtClean="0"/>
              <a:t>L</a:t>
            </a:r>
            <a:r>
              <a:rPr lang="en-GB" sz="2400" smtClean="0"/>
              <a:t>ed </a:t>
            </a:r>
            <a:r>
              <a:rPr lang="en-GB" sz="2400" dirty="0" smtClean="0"/>
              <a:t>to development of collaborative protocols</a:t>
            </a:r>
          </a:p>
          <a:p>
            <a:pPr lvl="2" eaLnBrk="1">
              <a:lnSpc>
                <a:spcPct val="75000"/>
              </a:lnSpc>
            </a:pPr>
            <a:r>
              <a:rPr lang="en-GB" sz="2000" dirty="0" smtClean="0"/>
              <a:t>mail (1972, RFC #385)</a:t>
            </a:r>
          </a:p>
          <a:p>
            <a:pPr lvl="2" eaLnBrk="1">
              <a:lnSpc>
                <a:spcPct val="75000"/>
              </a:lnSpc>
            </a:pPr>
            <a:r>
              <a:rPr lang="en-GB" sz="2000" dirty="0" smtClean="0"/>
              <a:t>voice (1977, RFC #741)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Group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3610"/>
            <a:ext cx="8229600" cy="4525963"/>
          </a:xfrm>
        </p:spPr>
        <p:txBody>
          <a:bodyPr/>
          <a:lstStyle/>
          <a:p>
            <a:pPr eaLnBrk="1">
              <a:lnSpc>
                <a:spcPct val="85000"/>
              </a:lnSpc>
            </a:pPr>
            <a:r>
              <a:rPr lang="en-GB" dirty="0" smtClean="0"/>
              <a:t>Goals:</a:t>
            </a:r>
          </a:p>
          <a:p>
            <a:pPr lvl="1" eaLnBrk="1">
              <a:lnSpc>
                <a:spcPct val="85000"/>
              </a:lnSpc>
            </a:pPr>
            <a:r>
              <a:rPr lang="en-GB" dirty="0" smtClean="0"/>
              <a:t>Enhanced collaboration (e-mail, calendars, files)</a:t>
            </a:r>
          </a:p>
          <a:p>
            <a:pPr lvl="1" eaLnBrk="1">
              <a:lnSpc>
                <a:spcPct val="85000"/>
              </a:lnSpc>
            </a:pPr>
            <a:r>
              <a:rPr lang="en-GB" dirty="0" smtClean="0"/>
              <a:t>Sharing expensive resources (printers, large disks)</a:t>
            </a:r>
          </a:p>
          <a:p>
            <a:pPr eaLnBrk="1">
              <a:lnSpc>
                <a:spcPct val="85000"/>
              </a:lnSpc>
            </a:pPr>
            <a:r>
              <a:rPr lang="en-GB" u="sng" dirty="0" smtClean="0"/>
              <a:t>Peer-to-peer</a:t>
            </a:r>
            <a:r>
              <a:rPr lang="en-GB" dirty="0" smtClean="0"/>
              <a:t> resource sharing</a:t>
            </a:r>
          </a:p>
          <a:p>
            <a:pPr lvl="1" eaLnBrk="1">
              <a:lnSpc>
                <a:spcPct val="85000"/>
              </a:lnSpc>
            </a:pPr>
            <a:r>
              <a:rPr lang="en-GB" dirty="0" smtClean="0"/>
              <a:t>Machines export resources for use by the group</a:t>
            </a:r>
          </a:p>
          <a:p>
            <a:pPr lvl="1" eaLnBrk="1">
              <a:lnSpc>
                <a:spcPct val="85000"/>
              </a:lnSpc>
            </a:pPr>
            <a:r>
              <a:rPr lang="en-GB" dirty="0" smtClean="0"/>
              <a:t>Users send requests to owners of desired resources</a:t>
            </a:r>
          </a:p>
          <a:p>
            <a:pPr lvl="1" eaLnBrk="1">
              <a:lnSpc>
                <a:spcPct val="85000"/>
              </a:lnSpc>
            </a:pPr>
            <a:r>
              <a:rPr lang="en-GB" dirty="0" smtClean="0"/>
              <a:t>Little/no centralization of resources or services</a:t>
            </a:r>
          </a:p>
          <a:p>
            <a:pPr eaLnBrk="1">
              <a:lnSpc>
                <a:spcPct val="85000"/>
              </a:lnSpc>
            </a:pPr>
            <a:r>
              <a:rPr lang="en-GB" dirty="0" smtClean="0"/>
              <a:t>Impact:</a:t>
            </a:r>
          </a:p>
          <a:p>
            <a:pPr lvl="1" eaLnBrk="1">
              <a:lnSpc>
                <a:spcPct val="85000"/>
              </a:lnSpc>
            </a:pPr>
            <a:r>
              <a:rPr lang="en-GB" dirty="0" smtClean="0"/>
              <a:t>Challenged notion of the self-contained system</a:t>
            </a:r>
          </a:p>
          <a:p>
            <a:pPr lvl="1" eaLnBrk="1">
              <a:lnSpc>
                <a:spcPct val="85000"/>
              </a:lnSpc>
            </a:pPr>
            <a:r>
              <a:rPr lang="en-GB" dirty="0" smtClean="0"/>
              <a:t>Introduced global resource/authentication domains</a:t>
            </a:r>
          </a:p>
          <a:p>
            <a:pPr eaLnBrk="1">
              <a:lnSpc>
                <a:spcPct val="85000"/>
              </a:lnSpc>
            </a:pPr>
            <a:r>
              <a:rPr lang="en-GB" dirty="0" smtClean="0"/>
              <a:t>Primarily supporting </a:t>
            </a:r>
            <a:r>
              <a:rPr lang="en-GB" smtClean="0"/>
              <a:t>single enterprise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Client/Server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>
              <a:lnSpc>
                <a:spcPct val="85000"/>
              </a:lnSpc>
            </a:pPr>
            <a:r>
              <a:rPr lang="en-GB" sz="2800" dirty="0" smtClean="0"/>
              <a:t>Goals:</a:t>
            </a:r>
          </a:p>
          <a:p>
            <a:pPr lvl="1" eaLnBrk="1">
              <a:lnSpc>
                <a:spcPct val="85000"/>
              </a:lnSpc>
            </a:pPr>
            <a:r>
              <a:rPr lang="en-GB" sz="2400" dirty="0" smtClean="0"/>
              <a:t>Cost-effective resource &amp; service concentration</a:t>
            </a:r>
          </a:p>
          <a:p>
            <a:pPr lvl="1" eaLnBrk="1">
              <a:lnSpc>
                <a:spcPct val="85000"/>
              </a:lnSpc>
            </a:pPr>
            <a:r>
              <a:rPr lang="en-GB" sz="2400" dirty="0" smtClean="0"/>
              <a:t>Centralized system management</a:t>
            </a:r>
          </a:p>
          <a:p>
            <a:pPr lvl="1" eaLnBrk="1">
              <a:lnSpc>
                <a:spcPct val="85000"/>
              </a:lnSpc>
            </a:pPr>
            <a:r>
              <a:rPr lang="en-GB" sz="2400" dirty="0" smtClean="0"/>
              <a:t>Larger scale shared resource domains</a:t>
            </a:r>
          </a:p>
          <a:p>
            <a:pPr eaLnBrk="1">
              <a:lnSpc>
                <a:spcPct val="85000"/>
              </a:lnSpc>
            </a:pPr>
            <a:r>
              <a:rPr lang="en-GB" sz="2800" dirty="0" smtClean="0"/>
              <a:t>Extended peer-to-peer resource sharing</a:t>
            </a:r>
          </a:p>
          <a:p>
            <a:pPr lvl="1" eaLnBrk="1">
              <a:lnSpc>
                <a:spcPct val="85000"/>
              </a:lnSpc>
            </a:pPr>
            <a:r>
              <a:rPr lang="en-GB" sz="2400" dirty="0" smtClean="0"/>
              <a:t>Discovery, configuration, authentication, etc.</a:t>
            </a:r>
          </a:p>
          <a:p>
            <a:pPr eaLnBrk="1">
              <a:lnSpc>
                <a:spcPct val="85000"/>
              </a:lnSpc>
            </a:pPr>
            <a:r>
              <a:rPr lang="en-GB" sz="2800" dirty="0" smtClean="0"/>
              <a:t>Impact:</a:t>
            </a:r>
          </a:p>
          <a:p>
            <a:pPr lvl="1" eaLnBrk="1">
              <a:lnSpc>
                <a:spcPct val="85000"/>
              </a:lnSpc>
            </a:pPr>
            <a:r>
              <a:rPr lang="en-GB" sz="2400" dirty="0" smtClean="0"/>
              <a:t>Fat servers and thin clients</a:t>
            </a:r>
          </a:p>
          <a:p>
            <a:pPr lvl="1" eaLnBrk="1">
              <a:lnSpc>
                <a:spcPct val="85000"/>
              </a:lnSpc>
            </a:pPr>
            <a:r>
              <a:rPr lang="en-GB" sz="2400" dirty="0" smtClean="0"/>
              <a:t>Ubiquitous standards, high interoperability</a:t>
            </a:r>
          </a:p>
          <a:p>
            <a:pPr lvl="1" eaLnBrk="1">
              <a:lnSpc>
                <a:spcPct val="85000"/>
              </a:lnSpc>
            </a:pPr>
            <a:r>
              <a:rPr lang="en-GB" sz="2400" dirty="0" smtClean="0"/>
              <a:t>Assumed availability of network infrastructure</a:t>
            </a:r>
          </a:p>
          <a:p>
            <a:pPr lvl="1" eaLnBrk="1">
              <a:lnSpc>
                <a:spcPct val="85000"/>
              </a:lnSpc>
            </a:pPr>
            <a:r>
              <a:rPr lang="en-GB" sz="2400" dirty="0" smtClean="0"/>
              <a:t>Major changes to OS structure and philosophy</a:t>
            </a:r>
          </a:p>
          <a:p>
            <a:pPr lvl="1" eaLnBrk="1">
              <a:lnSpc>
                <a:spcPct val="85000"/>
              </a:lnSpc>
            </a:pPr>
            <a:endParaRPr lang="en-GB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82597</TotalTime>
  <Words>1498</Words>
  <Application>Microsoft Macintosh PowerPoint</Application>
  <PresentationFormat>On-screen Show (4:3)</PresentationFormat>
  <Paragraphs>260</Paragraphs>
  <Slides>24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Default Theme</vt:lpstr>
      <vt:lpstr>Networking for Operating Systems CS 111 On-Line MS Program Operating Systems  Peter Reiher </vt:lpstr>
      <vt:lpstr>Outline</vt:lpstr>
      <vt:lpstr>Networking: A Brief History</vt:lpstr>
      <vt:lpstr>The Analog Age of Networking</vt:lpstr>
      <vt:lpstr>The ARPANET</vt:lpstr>
      <vt:lpstr>Slide 6</vt:lpstr>
      <vt:lpstr>Early Data Protocols</vt:lpstr>
      <vt:lpstr>Work Group Computing</vt:lpstr>
      <vt:lpstr>Client/Server Computing</vt:lpstr>
      <vt:lpstr>The World Wide Web</vt:lpstr>
      <vt:lpstr>Distributed Computing</vt:lpstr>
      <vt:lpstr>Implications of These Changes  For the Operating System</vt:lpstr>
      <vt:lpstr>Networking Implications  for the Operating System</vt:lpstr>
      <vt:lpstr>Changing Paradigms</vt:lpstr>
      <vt:lpstr>The Old Networking Clients</vt:lpstr>
      <vt:lpstr>The New Networking Clients</vt:lpstr>
      <vt:lpstr>The Old Implementations</vt:lpstr>
      <vt:lpstr>User-Mode Protocol Implementations</vt:lpstr>
      <vt:lpstr>The New Implementations</vt:lpstr>
      <vt:lpstr>In-Kernel Protocol Implementations </vt:lpstr>
      <vt:lpstr>A Basic Ethernet Stack</vt:lpstr>
      <vt:lpstr>IPC Implications</vt:lpstr>
      <vt:lpstr>Improving Our OS Plumbing</vt:lpstr>
      <vt:lpstr>Network Protocol Performance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116</cp:revision>
  <dcterms:created xsi:type="dcterms:W3CDTF">2013-05-09T16:45:15Z</dcterms:created>
  <dcterms:modified xsi:type="dcterms:W3CDTF">2013-05-09T17:13:15Z</dcterms:modified>
</cp:coreProperties>
</file>