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20" r:id="rId2"/>
    <p:sldId id="344" r:id="rId3"/>
    <p:sldId id="346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45" r:id="rId12"/>
    <p:sldId id="328" r:id="rId13"/>
    <p:sldId id="329" r:id="rId14"/>
    <p:sldId id="330" r:id="rId15"/>
    <p:sldId id="331" r:id="rId16"/>
    <p:sldId id="335" r:id="rId17"/>
    <p:sldId id="332" r:id="rId18"/>
    <p:sldId id="336" r:id="rId19"/>
    <p:sldId id="333" r:id="rId20"/>
    <p:sldId id="337" r:id="rId21"/>
    <p:sldId id="334" r:id="rId22"/>
    <p:sldId id="338" r:id="rId23"/>
    <p:sldId id="339" r:id="rId24"/>
    <p:sldId id="340" r:id="rId25"/>
    <p:sldId id="341" r:id="rId26"/>
    <p:sldId id="342" r:id="rId27"/>
    <p:sldId id="343" r:id="rId28"/>
    <p:sldId id="347" r:id="rId2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5/6/13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5/6/13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5/6/13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5/6/13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5/6/13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5/6/13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5/6/13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5/6/13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52798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14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File systems are meant to store data persistently</a:t>
            </a:r>
          </a:p>
          <a:p>
            <a:r>
              <a:rPr lang="en-US" dirty="0" smtClean="0"/>
              <a:t>Meaning they are particularly sensitive to errors that screw things up</a:t>
            </a:r>
          </a:p>
          <a:p>
            <a:pPr lvl="1"/>
            <a:r>
              <a:rPr lang="en-US" dirty="0" smtClean="0"/>
              <a:t>Other elements can sometimes just reset and restart</a:t>
            </a:r>
          </a:p>
          <a:p>
            <a:pPr lvl="1"/>
            <a:r>
              <a:rPr lang="en-US" dirty="0" smtClean="0"/>
              <a:t>But if a file is corrupted, that’s really bad</a:t>
            </a:r>
          </a:p>
          <a:p>
            <a:r>
              <a:rPr lang="en-US" dirty="0" smtClean="0"/>
              <a:t>How can we ensure our file system’s integrity is not compromised?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30143" y="502733"/>
            <a:ext cx="6036394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Auditing and File System 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GB" sz="2800" dirty="0" smtClean="0"/>
              <a:t>Design file system structures to allow for audit and repair</a:t>
            </a:r>
          </a:p>
          <a:p>
            <a:pPr lvl="1"/>
            <a:r>
              <a:rPr lang="en-GB" sz="2400" dirty="0" smtClean="0"/>
              <a:t>Keep redundant information in multiple distinct places</a:t>
            </a:r>
          </a:p>
          <a:p>
            <a:pPr lvl="2"/>
            <a:r>
              <a:rPr lang="en-GB" sz="2000" dirty="0" smtClean="0"/>
              <a:t>Maintain reference counts in each object</a:t>
            </a:r>
          </a:p>
          <a:p>
            <a:pPr lvl="2"/>
            <a:r>
              <a:rPr lang="en-GB" sz="2000" dirty="0" smtClean="0"/>
              <a:t>Children have pointers back to their parents</a:t>
            </a:r>
          </a:p>
          <a:p>
            <a:pPr lvl="2"/>
            <a:r>
              <a:rPr lang="en-GB" sz="2000" dirty="0" smtClean="0"/>
              <a:t>Transaction logs of all updates</a:t>
            </a:r>
          </a:p>
          <a:p>
            <a:pPr lvl="1"/>
            <a:r>
              <a:rPr lang="en-GB" sz="2400" dirty="0" smtClean="0"/>
              <a:t>All resources can be garbage collected</a:t>
            </a:r>
          </a:p>
          <a:p>
            <a:pPr lvl="2"/>
            <a:r>
              <a:rPr lang="en-GB" sz="2000" dirty="0" smtClean="0"/>
              <a:t>Discover and recover unreferenced objects</a:t>
            </a:r>
          </a:p>
          <a:p>
            <a:r>
              <a:rPr lang="en-GB" sz="2800" dirty="0" smtClean="0"/>
              <a:t>Audit file system for correctness (prior to mount)</a:t>
            </a:r>
          </a:p>
          <a:p>
            <a:pPr lvl="1"/>
            <a:r>
              <a:rPr lang="en-GB" sz="2400" dirty="0" smtClean="0"/>
              <a:t>All object well formatted</a:t>
            </a:r>
          </a:p>
          <a:p>
            <a:pPr lvl="1"/>
            <a:r>
              <a:rPr lang="en-GB" sz="2400" dirty="0" smtClean="0"/>
              <a:t>All references and free-lists correct and consistent</a:t>
            </a:r>
          </a:p>
          <a:p>
            <a:r>
              <a:rPr lang="en-GB" sz="2800" dirty="0" smtClean="0"/>
              <a:t>Use redundant info to enable automatic repair</a:t>
            </a:r>
          </a:p>
          <a:p>
            <a:endParaRPr lang="en-US" sz="2800" dirty="0"/>
          </a:p>
        </p:txBody>
      </p:sp>
      <p:sp>
        <p:nvSpPr>
          <p:cNvPr id="4" name="Cloud Callout 3"/>
          <p:cNvSpPr/>
          <p:nvPr/>
        </p:nvSpPr>
        <p:spPr>
          <a:xfrm>
            <a:off x="3492240" y="1428815"/>
            <a:ext cx="5357424" cy="2870867"/>
          </a:xfrm>
          <a:prstGeom prst="cloudCallou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Modern machines may go months without being shut down.  Thus, file systems might not get mounted again for a long time, allowing much corruption between audits.  How about auditing while the file system is on-line?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– The Ultimate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GB" dirty="0" smtClean="0"/>
              <a:t>All files should be regularly backed up</a:t>
            </a:r>
          </a:p>
          <a:p>
            <a:r>
              <a:rPr lang="en-GB" dirty="0" smtClean="0"/>
              <a:t>Permits recovery from catastrophic failures</a:t>
            </a:r>
          </a:p>
          <a:p>
            <a:r>
              <a:rPr lang="en-GB" dirty="0" smtClean="0"/>
              <a:t>Complete vs. incremental back-ups</a:t>
            </a:r>
          </a:p>
          <a:p>
            <a:r>
              <a:rPr lang="en-GB" dirty="0" smtClean="0"/>
              <a:t>Desirable features</a:t>
            </a:r>
          </a:p>
          <a:p>
            <a:pPr lvl="1"/>
            <a:r>
              <a:rPr lang="en-GB" dirty="0" smtClean="0"/>
              <a:t>Ability to back-up a running file system</a:t>
            </a:r>
          </a:p>
          <a:p>
            <a:pPr lvl="1"/>
            <a:r>
              <a:rPr lang="en-GB" dirty="0" smtClean="0"/>
              <a:t>Ability to restore individual files</a:t>
            </a:r>
          </a:p>
          <a:p>
            <a:pPr lvl="1"/>
            <a:r>
              <a:rPr lang="en-GB" dirty="0" smtClean="0"/>
              <a:t>Ability to back-up w/o human assistance</a:t>
            </a:r>
          </a:p>
          <a:p>
            <a:r>
              <a:rPr lang="en-GB" dirty="0" smtClean="0"/>
              <a:t>Should be considered as part of FS design</a:t>
            </a:r>
          </a:p>
          <a:p>
            <a:pPr lvl="1"/>
            <a:r>
              <a:rPr lang="en-GB" dirty="0" smtClean="0"/>
              <a:t>I.e., make file system backup-friendly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File System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RAID</a:t>
            </a:r>
          </a:p>
          <a:p>
            <a:r>
              <a:rPr lang="en-US" dirty="0" smtClean="0"/>
              <a:t>Journaling file systems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96779" y="502733"/>
            <a:ext cx="7822188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1440"/>
            <a:ext cx="8229600" cy="4525963"/>
          </a:xfrm>
        </p:spPr>
        <p:txBody>
          <a:bodyPr/>
          <a:lstStyle/>
          <a:p>
            <a:r>
              <a:rPr lang="en-GB" sz="2800" dirty="0" smtClean="0"/>
              <a:t>Disks are the weak point of any computer system</a:t>
            </a:r>
          </a:p>
          <a:p>
            <a:pPr lvl="1"/>
            <a:r>
              <a:rPr lang="en-GB" sz="2400" dirty="0" smtClean="0"/>
              <a:t>Reliability: disk drives are subject to mechanical wear</a:t>
            </a:r>
          </a:p>
          <a:p>
            <a:pPr lvl="2"/>
            <a:r>
              <a:rPr lang="en-GB" sz="2000" dirty="0" err="1" smtClean="0"/>
              <a:t>Mis</a:t>
            </a:r>
            <a:r>
              <a:rPr lang="en-GB" sz="2000" dirty="0" smtClean="0"/>
              <a:t>-seeks: resulting in corrupted or unreadable data</a:t>
            </a:r>
          </a:p>
          <a:p>
            <a:pPr lvl="2"/>
            <a:r>
              <a:rPr lang="en-GB" sz="2000" dirty="0" smtClean="0"/>
              <a:t>Head crashes: resulting in catastrophic data loss</a:t>
            </a:r>
          </a:p>
          <a:p>
            <a:pPr lvl="1"/>
            <a:r>
              <a:rPr lang="en-GB" sz="2400" dirty="0" smtClean="0"/>
              <a:t>Performance: </a:t>
            </a:r>
            <a:r>
              <a:rPr lang="en-GB" sz="2400" dirty="0" smtClean="0"/>
              <a:t>limited by </a:t>
            </a:r>
            <a:r>
              <a:rPr lang="en-GB" sz="2400" dirty="0" smtClean="0"/>
              <a:t>seek and transfer speeds</a:t>
            </a:r>
          </a:p>
          <a:p>
            <a:r>
              <a:rPr lang="en-GB" sz="2800" dirty="0" smtClean="0"/>
              <a:t>These limitations are inherent in the technology</a:t>
            </a:r>
          </a:p>
          <a:p>
            <a:pPr lvl="1"/>
            <a:r>
              <a:rPr lang="en-GB" sz="2400" dirty="0" smtClean="0"/>
              <a:t>Moving heads and rotating media</a:t>
            </a:r>
          </a:p>
          <a:p>
            <a:r>
              <a:rPr lang="en-GB" sz="2800" dirty="0" smtClean="0"/>
              <a:t>Don’t try to build super-fast or reliable disks</a:t>
            </a:r>
          </a:p>
          <a:p>
            <a:pPr lvl="1"/>
            <a:r>
              <a:rPr lang="en-GB" sz="2400" dirty="0" smtClean="0"/>
              <a:t>Instead, build RAID!</a:t>
            </a:r>
          </a:p>
          <a:p>
            <a:pPr lvl="1"/>
            <a:r>
              <a:rPr lang="en-GB" sz="2400" dirty="0" smtClean="0"/>
              <a:t>Redundant Array of Independent Disks</a:t>
            </a:r>
          </a:p>
          <a:p>
            <a:pPr lvl="1"/>
            <a:r>
              <a:rPr lang="en-GB" sz="2400" dirty="0" smtClean="0"/>
              <a:t>Combine multiple cheap disks for better performance</a:t>
            </a:r>
            <a:endParaRPr lang="en-US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3690671" y="502733"/>
            <a:ext cx="1759352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of RAID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Buy several cheap commodity disks</a:t>
            </a:r>
          </a:p>
          <a:p>
            <a:r>
              <a:rPr lang="en-US" dirty="0" smtClean="0"/>
              <a:t>Treat them as one integrated storage resource</a:t>
            </a:r>
          </a:p>
          <a:p>
            <a:r>
              <a:rPr lang="en-US" dirty="0" smtClean="0"/>
              <a:t>Use multiplicity of them to hide reliability and performance problems</a:t>
            </a:r>
          </a:p>
          <a:p>
            <a:r>
              <a:rPr lang="en-US" dirty="0" smtClean="0"/>
              <a:t>Since the follow common block I/O interface, no need to alter higher level OS code</a:t>
            </a:r>
          </a:p>
          <a:p>
            <a:r>
              <a:rPr lang="en-US" dirty="0" smtClean="0"/>
              <a:t>Several different RAID “levels”</a:t>
            </a:r>
          </a:p>
          <a:p>
            <a:pPr lvl="1"/>
            <a:r>
              <a:rPr lang="en-US" dirty="0" smtClean="0"/>
              <a:t>With different benefits and costs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RAID-0 (Striping)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78258"/>
            <a:ext cx="8229600" cy="3268525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400" dirty="0" smtClean="0"/>
              <a:t>Combine them to get a larger virtual drive</a:t>
            </a:r>
          </a:p>
          <a:p>
            <a:pPr lvl="1">
              <a:lnSpc>
                <a:spcPct val="83000"/>
              </a:lnSpc>
            </a:pPr>
            <a:r>
              <a:rPr lang="en-GB" sz="2000" dirty="0" smtClean="0"/>
              <a:t>Striping: alternate tracks are on alternate physical drives</a:t>
            </a:r>
          </a:p>
          <a:p>
            <a:pPr lvl="1">
              <a:lnSpc>
                <a:spcPct val="83000"/>
              </a:lnSpc>
            </a:pPr>
            <a:r>
              <a:rPr lang="en-GB" sz="2000" dirty="0" smtClean="0"/>
              <a:t>Concatenation: 1</a:t>
            </a:r>
            <a:r>
              <a:rPr lang="en-GB" sz="2000" baseline="30000" dirty="0" smtClean="0"/>
              <a:t>st</a:t>
            </a:r>
            <a:r>
              <a:rPr lang="en-GB" sz="2000" dirty="0" smtClean="0"/>
              <a:t> 500 cylinders on drive 1, 2</a:t>
            </a:r>
            <a:r>
              <a:rPr lang="en-GB" sz="2000" baseline="30000" dirty="0" smtClean="0"/>
              <a:t>nd</a:t>
            </a:r>
            <a:r>
              <a:rPr lang="en-GB" sz="2000" dirty="0" smtClean="0"/>
              <a:t> 500 on drive 2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Benefits</a:t>
            </a:r>
          </a:p>
          <a:p>
            <a:pPr lvl="1">
              <a:lnSpc>
                <a:spcPct val="83000"/>
              </a:lnSpc>
            </a:pPr>
            <a:r>
              <a:rPr lang="en-GB" sz="2000" dirty="0" smtClean="0"/>
              <a:t>Increased capacity (file systems larger than a physical disk)</a:t>
            </a:r>
          </a:p>
          <a:p>
            <a:pPr lvl="1">
              <a:lnSpc>
                <a:spcPct val="83000"/>
              </a:lnSpc>
            </a:pPr>
            <a:r>
              <a:rPr lang="en-GB" sz="2000" dirty="0" smtClean="0"/>
              <a:t>Read/write throughput (spread traffic out over multiple drives)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Cost</a:t>
            </a:r>
          </a:p>
          <a:p>
            <a:pPr lvl="1">
              <a:lnSpc>
                <a:spcPct val="83000"/>
              </a:lnSpc>
            </a:pPr>
            <a:r>
              <a:rPr lang="en-GB" sz="2000" dirty="0" smtClean="0"/>
              <a:t>Increased susceptibility to failure</a:t>
            </a:r>
          </a:p>
          <a:p>
            <a:pPr lvl="1">
              <a:lnSpc>
                <a:spcPct val="83000"/>
              </a:lnSpc>
            </a:pPr>
            <a:r>
              <a:rPr lang="en-GB" sz="2000" dirty="0" smtClean="0"/>
              <a:t>Failure of either drive likely to cause effective loss of most or all files stored on both drive</a:t>
            </a:r>
          </a:p>
          <a:p>
            <a:pPr lvl="1">
              <a:lnSpc>
                <a:spcPct val="83000"/>
              </a:lnSpc>
            </a:pPr>
            <a:r>
              <a:rPr lang="en-GB" sz="2000" dirty="0" smtClean="0"/>
              <a:t>Especially for striping</a:t>
            </a:r>
          </a:p>
          <a:p>
            <a:endParaRPr lang="en-US" sz="2800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5345113" y="1301748"/>
            <a:ext cx="1143000" cy="6096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5345113" y="2139948"/>
            <a:ext cx="1143000" cy="6096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modem"/>
          <p:cNvSpPr>
            <a:spLocks noEditPoints="1" noChangeArrowheads="1"/>
          </p:cNvSpPr>
          <p:nvPr/>
        </p:nvSpPr>
        <p:spPr bwMode="auto">
          <a:xfrm>
            <a:off x="2220913" y="1454148"/>
            <a:ext cx="1809750" cy="914400"/>
          </a:xfrm>
          <a:custGeom>
            <a:avLst/>
            <a:gdLst>
              <a:gd name="T0" fmla="*/ 0 w 21600"/>
              <a:gd name="T1" fmla="*/ 5152 h 21600"/>
              <a:gd name="T2" fmla="*/ 2941 w 21600"/>
              <a:gd name="T3" fmla="*/ 0 h 21600"/>
              <a:gd name="T4" fmla="*/ 18625 w 21600"/>
              <a:gd name="T5" fmla="*/ 0 h 21600"/>
              <a:gd name="T6" fmla="*/ 21600 w 21600"/>
              <a:gd name="T7" fmla="*/ 5152 h 21600"/>
              <a:gd name="T8" fmla="*/ 21600 w 21600"/>
              <a:gd name="T9" fmla="*/ 21600 h 21600"/>
              <a:gd name="T10" fmla="*/ 0 w 21600"/>
              <a:gd name="T11" fmla="*/ 21600 h 21600"/>
              <a:gd name="T12" fmla="*/ 10800 w 21600"/>
              <a:gd name="T13" fmla="*/ 0 h 21600"/>
              <a:gd name="T14" fmla="*/ 10800 w 21600"/>
              <a:gd name="T15" fmla="*/ 21600 h 21600"/>
              <a:gd name="T16" fmla="*/ 0 w 21600"/>
              <a:gd name="T17" fmla="*/ 13376 h 21600"/>
              <a:gd name="T18" fmla="*/ 21600 w 21600"/>
              <a:gd name="T19" fmla="*/ 13376 h 21600"/>
              <a:gd name="T20" fmla="*/ 400 w 21600"/>
              <a:gd name="T21" fmla="*/ 22400 h 21600"/>
              <a:gd name="T22" fmla="*/ 21200 w 21600"/>
              <a:gd name="T23" fmla="*/ 30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 extrusionOk="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 extrusionOk="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 extrusionOk="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 extrusionOk="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7" name="AutoShape 7"/>
          <p:cNvCxnSpPr>
            <a:cxnSpLocks noChangeShapeType="1"/>
            <a:stCxn id="6" idx="9"/>
            <a:endCxn id="4" idx="2"/>
          </p:cNvCxnSpPr>
          <p:nvPr/>
        </p:nvCxnSpPr>
        <p:spPr bwMode="auto">
          <a:xfrm flipV="1">
            <a:off x="4030663" y="1606548"/>
            <a:ext cx="1314450" cy="414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" name="AutoShape 8"/>
          <p:cNvCxnSpPr>
            <a:cxnSpLocks noChangeShapeType="1"/>
            <a:stCxn id="6" idx="9"/>
            <a:endCxn id="5" idx="2"/>
          </p:cNvCxnSpPr>
          <p:nvPr/>
        </p:nvCxnSpPr>
        <p:spPr bwMode="auto">
          <a:xfrm>
            <a:off x="4030663" y="2020885"/>
            <a:ext cx="1314450" cy="4238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Why Not Use the </a:t>
            </a:r>
            <a:br>
              <a:rPr lang="en-US" dirty="0" smtClean="0"/>
            </a:br>
            <a:r>
              <a:rPr lang="en-US" dirty="0" smtClean="0"/>
              <a:t>Concatenation Approach?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Lower effective I/O throughput than striping</a:t>
            </a:r>
          </a:p>
          <a:p>
            <a:r>
              <a:rPr lang="en-US" sz="2800" dirty="0" smtClean="0"/>
              <a:t>Why?</a:t>
            </a:r>
          </a:p>
          <a:p>
            <a:r>
              <a:rPr lang="en-US" sz="2800" dirty="0" smtClean="0"/>
              <a:t>File systems try to pack related data and metadata into a single cylinder or a few nearby cylinders </a:t>
            </a:r>
          </a:p>
          <a:p>
            <a:r>
              <a:rPr lang="en-US" sz="2800" dirty="0" smtClean="0"/>
              <a:t>Striping puts each track on a different drive</a:t>
            </a:r>
          </a:p>
          <a:p>
            <a:pPr lvl="1"/>
            <a:r>
              <a:rPr lang="en-US" sz="2400" dirty="0" smtClean="0"/>
              <a:t>So different drives are likely to receive requests</a:t>
            </a:r>
          </a:p>
          <a:p>
            <a:pPr lvl="1"/>
            <a:r>
              <a:rPr lang="en-US" sz="2400" dirty="0" smtClean="0"/>
              <a:t>And we will see an improvement in throughput</a:t>
            </a:r>
          </a:p>
          <a:p>
            <a:r>
              <a:rPr lang="en-US" sz="2800" dirty="0" smtClean="0"/>
              <a:t>With concatenated volumes, all activity in given file/set of files will go to one drive</a:t>
            </a:r>
          </a:p>
          <a:p>
            <a:pPr lvl="1"/>
            <a:r>
              <a:rPr lang="en-US" sz="2400" dirty="0" smtClean="0"/>
              <a:t>Less likely to be parallelism 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RAID-1 (Mirroring)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16395"/>
            <a:ext cx="8229600" cy="3109768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Two copies of everything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All writes are sent to both disks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Reads can be satisfied from either disk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Benefits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Redundancy (data survives failure of one disk)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Read throughput (can be doubled)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Cost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Requires twice as much disk</a:t>
            </a:r>
          </a:p>
          <a:p>
            <a:endParaRPr lang="en-US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5345113" y="1341438"/>
            <a:ext cx="1143000" cy="6096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5345113" y="2179638"/>
            <a:ext cx="1143000" cy="6096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modem"/>
          <p:cNvSpPr>
            <a:spLocks noEditPoints="1" noChangeArrowheads="1"/>
          </p:cNvSpPr>
          <p:nvPr/>
        </p:nvSpPr>
        <p:spPr bwMode="auto">
          <a:xfrm>
            <a:off x="2220913" y="1493838"/>
            <a:ext cx="1809750" cy="914400"/>
          </a:xfrm>
          <a:custGeom>
            <a:avLst/>
            <a:gdLst>
              <a:gd name="T0" fmla="*/ 0 w 21600"/>
              <a:gd name="T1" fmla="*/ 5152 h 21600"/>
              <a:gd name="T2" fmla="*/ 2941 w 21600"/>
              <a:gd name="T3" fmla="*/ 0 h 21600"/>
              <a:gd name="T4" fmla="*/ 18625 w 21600"/>
              <a:gd name="T5" fmla="*/ 0 h 21600"/>
              <a:gd name="T6" fmla="*/ 21600 w 21600"/>
              <a:gd name="T7" fmla="*/ 5152 h 21600"/>
              <a:gd name="T8" fmla="*/ 21600 w 21600"/>
              <a:gd name="T9" fmla="*/ 21600 h 21600"/>
              <a:gd name="T10" fmla="*/ 0 w 21600"/>
              <a:gd name="T11" fmla="*/ 21600 h 21600"/>
              <a:gd name="T12" fmla="*/ 10800 w 21600"/>
              <a:gd name="T13" fmla="*/ 0 h 21600"/>
              <a:gd name="T14" fmla="*/ 10800 w 21600"/>
              <a:gd name="T15" fmla="*/ 21600 h 21600"/>
              <a:gd name="T16" fmla="*/ 0 w 21600"/>
              <a:gd name="T17" fmla="*/ 13376 h 21600"/>
              <a:gd name="T18" fmla="*/ 21600 w 21600"/>
              <a:gd name="T19" fmla="*/ 13376 h 21600"/>
              <a:gd name="T20" fmla="*/ 400 w 21600"/>
              <a:gd name="T21" fmla="*/ 22400 h 21600"/>
              <a:gd name="T22" fmla="*/ 21200 w 21600"/>
              <a:gd name="T23" fmla="*/ 30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 extrusionOk="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 extrusionOk="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 extrusionOk="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 extrusionOk="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7" name="AutoShape 7"/>
          <p:cNvCxnSpPr>
            <a:cxnSpLocks noChangeShapeType="1"/>
            <a:stCxn id="6" idx="9"/>
            <a:endCxn id="4" idx="2"/>
          </p:cNvCxnSpPr>
          <p:nvPr/>
        </p:nvCxnSpPr>
        <p:spPr bwMode="auto">
          <a:xfrm flipV="1">
            <a:off x="4030663" y="1646238"/>
            <a:ext cx="1314450" cy="414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" name="AutoShape 8"/>
          <p:cNvCxnSpPr>
            <a:cxnSpLocks noChangeShapeType="1"/>
            <a:stCxn id="6" idx="9"/>
            <a:endCxn id="5" idx="2"/>
          </p:cNvCxnSpPr>
          <p:nvPr/>
        </p:nvCxnSpPr>
        <p:spPr bwMode="auto">
          <a:xfrm>
            <a:off x="4030663" y="2060575"/>
            <a:ext cx="1314450" cy="4238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9" name="AutoShape 9"/>
          <p:cNvCxnSpPr>
            <a:cxnSpLocks noChangeShapeType="1"/>
            <a:stCxn id="4" idx="2"/>
            <a:endCxn id="6" idx="9"/>
          </p:cNvCxnSpPr>
          <p:nvPr/>
        </p:nvCxnSpPr>
        <p:spPr bwMode="auto">
          <a:xfrm rot="10800000" flipV="1">
            <a:off x="4030663" y="1646238"/>
            <a:ext cx="1314450" cy="41433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" name="AutoShape 11"/>
          <p:cNvCxnSpPr>
            <a:cxnSpLocks noChangeShapeType="1"/>
            <a:stCxn id="5" idx="2"/>
            <a:endCxn id="6" idx="9"/>
          </p:cNvCxnSpPr>
          <p:nvPr/>
        </p:nvCxnSpPr>
        <p:spPr bwMode="auto">
          <a:xfrm rot="10800000">
            <a:off x="4030663" y="2060575"/>
            <a:ext cx="1314450" cy="4238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Mirroring and Throughput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Mirroring can improve read throughput</a:t>
            </a:r>
          </a:p>
          <a:p>
            <a:pPr lvl="1"/>
            <a:r>
              <a:rPr lang="en-US" dirty="0" smtClean="0"/>
              <a:t>Any desired block can be found on either volume </a:t>
            </a:r>
          </a:p>
          <a:p>
            <a:pPr lvl="1"/>
            <a:r>
              <a:rPr lang="en-US" dirty="0" smtClean="0"/>
              <a:t>So we can distribute our reads evenly over both drives </a:t>
            </a:r>
          </a:p>
          <a:p>
            <a:pPr lvl="1"/>
            <a:r>
              <a:rPr lang="en-US" dirty="0" smtClean="0"/>
              <a:t>Giving us two DMA channels and two head assemblies.</a:t>
            </a:r>
          </a:p>
          <a:p>
            <a:r>
              <a:rPr lang="en-US" dirty="0" smtClean="0"/>
              <a:t>But not write throughput</a:t>
            </a:r>
          </a:p>
          <a:p>
            <a:pPr lvl="1"/>
            <a:r>
              <a:rPr lang="en-US" dirty="0" smtClean="0"/>
              <a:t>Writes must be simultaneously done to both drives</a:t>
            </a:r>
          </a:p>
          <a:p>
            <a:pPr lvl="1"/>
            <a:r>
              <a:rPr lang="en-US" dirty="0" smtClean="0"/>
              <a:t>So both tied up and can’t handle other requests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563731" y="4127699"/>
            <a:ext cx="2923436" cy="1018695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Why should the writes be simultaneous?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RAID-5 (</a:t>
            </a:r>
            <a:r>
              <a:rPr lang="en-US" dirty="0" err="1" smtClean="0"/>
              <a:t>Blockwise</a:t>
            </a:r>
            <a:r>
              <a:rPr lang="en-US" dirty="0" smtClean="0"/>
              <a:t> Striping </a:t>
            </a:r>
            <a:br>
              <a:rPr lang="en-US" dirty="0" smtClean="0"/>
            </a:br>
            <a:r>
              <a:rPr lang="en-US" dirty="0" smtClean="0"/>
              <a:t>With Parity)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08641"/>
            <a:ext cx="8229600" cy="2831942"/>
          </a:xfrm>
        </p:spPr>
        <p:txBody>
          <a:bodyPr/>
          <a:lstStyle/>
          <a:p>
            <a:pPr>
              <a:lnSpc>
                <a:spcPct val="73000"/>
              </a:lnSpc>
            </a:pPr>
            <a:r>
              <a:rPr lang="en-GB" sz="2400" dirty="0" smtClean="0"/>
              <a:t>Dedicate 1/N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of the space to parity </a:t>
            </a:r>
          </a:p>
          <a:p>
            <a:pPr lvl="1">
              <a:lnSpc>
                <a:spcPct val="73000"/>
              </a:lnSpc>
            </a:pPr>
            <a:r>
              <a:rPr lang="en-GB" sz="2000" dirty="0" smtClean="0"/>
              <a:t>Write data on N-1 corresponding blocks</a:t>
            </a:r>
          </a:p>
          <a:p>
            <a:pPr lvl="1">
              <a:lnSpc>
                <a:spcPct val="73000"/>
              </a:lnSpc>
            </a:pPr>
            <a:r>
              <a:rPr lang="en-GB" sz="2000" dirty="0" smtClean="0"/>
              <a:t>N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block contains XOR of the N-1 data blocks</a:t>
            </a:r>
          </a:p>
          <a:p>
            <a:pPr>
              <a:lnSpc>
                <a:spcPct val="73000"/>
              </a:lnSpc>
            </a:pPr>
            <a:r>
              <a:rPr lang="en-GB" sz="2400" dirty="0" smtClean="0"/>
              <a:t>Benefits</a:t>
            </a:r>
          </a:p>
          <a:p>
            <a:pPr lvl="1">
              <a:lnSpc>
                <a:spcPct val="73000"/>
              </a:lnSpc>
            </a:pPr>
            <a:r>
              <a:rPr lang="en-GB" sz="2000" dirty="0" smtClean="0"/>
              <a:t>Data can survive loss of any one drive</a:t>
            </a:r>
          </a:p>
          <a:p>
            <a:pPr lvl="1">
              <a:lnSpc>
                <a:spcPct val="73000"/>
              </a:lnSpc>
            </a:pPr>
            <a:r>
              <a:rPr lang="en-GB" sz="2000" dirty="0" smtClean="0"/>
              <a:t>Much more space efficient than mirroring</a:t>
            </a:r>
          </a:p>
          <a:p>
            <a:pPr>
              <a:lnSpc>
                <a:spcPct val="73000"/>
              </a:lnSpc>
            </a:pPr>
            <a:r>
              <a:rPr lang="en-GB" sz="2400" dirty="0" smtClean="0"/>
              <a:t>Cost</a:t>
            </a:r>
          </a:p>
          <a:p>
            <a:pPr lvl="1">
              <a:lnSpc>
                <a:spcPct val="73000"/>
              </a:lnSpc>
            </a:pPr>
            <a:r>
              <a:rPr lang="en-GB" sz="2000" dirty="0" smtClean="0"/>
              <a:t>Slower and more complex write performance</a:t>
            </a:r>
          </a:p>
          <a:p>
            <a:endParaRPr lang="en-US" dirty="0"/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2449513" y="1834638"/>
            <a:ext cx="7620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1A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3363913" y="1834638"/>
            <a:ext cx="762000" cy="60960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1B</a:t>
            </a: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4278313" y="1834638"/>
            <a:ext cx="762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1C</a:t>
            </a: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192713" y="1834638"/>
            <a:ext cx="762000" cy="609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XOR</a:t>
            </a:r>
          </a:p>
          <a:p>
            <a:pPr algn="ctr"/>
            <a:r>
              <a:rPr lang="en-US" b="0">
                <a:latin typeface="Times New Roman"/>
                <a:cs typeface="Times New Roman"/>
              </a:rPr>
              <a:t>1A-1C</a:t>
            </a: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449513" y="2596638"/>
            <a:ext cx="7620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2A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3363913" y="2596638"/>
            <a:ext cx="762000" cy="60960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2B</a:t>
            </a:r>
          </a:p>
        </p:txBody>
      </p: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5192713" y="2596638"/>
            <a:ext cx="762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2C</a:t>
            </a:r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4278313" y="2596638"/>
            <a:ext cx="762000" cy="609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XOR</a:t>
            </a:r>
          </a:p>
          <a:p>
            <a:pPr algn="ctr"/>
            <a:r>
              <a:rPr lang="en-US" b="0">
                <a:latin typeface="Times New Roman"/>
                <a:cs typeface="Times New Roman"/>
              </a:rPr>
              <a:t>2A-2C</a:t>
            </a: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449513" y="3358638"/>
            <a:ext cx="7620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3A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4278313" y="3358638"/>
            <a:ext cx="762000" cy="609600"/>
          </a:xfrm>
          <a:prstGeom prst="rect">
            <a:avLst/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3B</a:t>
            </a: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5192713" y="3358638"/>
            <a:ext cx="762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3C</a:t>
            </a:r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3363913" y="3358638"/>
            <a:ext cx="762000" cy="6096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XOR</a:t>
            </a:r>
          </a:p>
          <a:p>
            <a:pPr algn="ctr"/>
            <a:r>
              <a:rPr lang="en-US" b="0">
                <a:latin typeface="Times New Roman"/>
                <a:cs typeface="Times New Roman"/>
              </a:rPr>
              <a:t>3A-3C</a:t>
            </a:r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2449513" y="145363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disk 1</a:t>
            </a:r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3363913" y="14584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disk 2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4278313" y="145363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disk 3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5192713" y="145363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disk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System Data Loss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GB" sz="2800" dirty="0" smtClean="0"/>
              <a:t>OS or computer stops with writes still pending</a:t>
            </a:r>
          </a:p>
          <a:p>
            <a:pPr lvl="1"/>
            <a:r>
              <a:rPr lang="en-GB" sz="2400" dirty="0" smtClean="0"/>
              <a:t>.1-100/year per system</a:t>
            </a:r>
          </a:p>
          <a:p>
            <a:r>
              <a:rPr lang="en-GB" sz="2800" dirty="0" smtClean="0"/>
              <a:t>Defects in media render data unreadable</a:t>
            </a:r>
          </a:p>
          <a:p>
            <a:pPr lvl="1"/>
            <a:r>
              <a:rPr lang="en-GB" sz="2400" dirty="0" smtClean="0"/>
              <a:t>.1 – 10/year per system</a:t>
            </a:r>
          </a:p>
          <a:p>
            <a:r>
              <a:rPr lang="en-GB" sz="2800" dirty="0" smtClean="0"/>
              <a:t>Operator/system management error</a:t>
            </a:r>
          </a:p>
          <a:p>
            <a:pPr lvl="1"/>
            <a:r>
              <a:rPr lang="en-GB" sz="2400" dirty="0" smtClean="0"/>
              <a:t>.01-.1/year per system</a:t>
            </a:r>
          </a:p>
          <a:p>
            <a:r>
              <a:rPr lang="en-GB" sz="2800" dirty="0" smtClean="0"/>
              <a:t>Bugs in file system and system utilities</a:t>
            </a:r>
          </a:p>
          <a:p>
            <a:pPr lvl="1"/>
            <a:r>
              <a:rPr lang="en-GB" sz="2400" dirty="0" smtClean="0"/>
              <a:t>.01-.05/year per system</a:t>
            </a:r>
          </a:p>
          <a:p>
            <a:r>
              <a:rPr lang="en-GB" sz="2800" dirty="0" smtClean="0"/>
              <a:t>Catastrophic device failure</a:t>
            </a:r>
          </a:p>
          <a:p>
            <a:pPr lvl="1"/>
            <a:r>
              <a:rPr lang="en-GB" sz="2400" dirty="0" smtClean="0"/>
              <a:t>.001-.01/year per system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RAID-5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US" sz="2800" dirty="0" smtClean="0"/>
              <a:t>How many writes does it take to do a one block write in a four-drive RAID-5 group?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Two</a:t>
            </a:r>
          </a:p>
          <a:p>
            <a:pPr lvl="2">
              <a:lnSpc>
                <a:spcPct val="83000"/>
              </a:lnSpc>
            </a:pPr>
            <a:r>
              <a:rPr lang="en-US" sz="2000" dirty="0" smtClean="0"/>
              <a:t>One to the primary drive for that block</a:t>
            </a:r>
            <a:endParaRPr lang="en-US" sz="2000" dirty="0" smtClean="0"/>
          </a:p>
          <a:p>
            <a:pPr lvl="2">
              <a:lnSpc>
                <a:spcPct val="83000"/>
              </a:lnSpc>
            </a:pPr>
            <a:r>
              <a:rPr lang="en-US" sz="2000" dirty="0" smtClean="0"/>
              <a:t>A</a:t>
            </a:r>
            <a:r>
              <a:rPr lang="en-US" sz="2000" dirty="0" smtClean="0"/>
              <a:t>nother </a:t>
            </a:r>
            <a:r>
              <a:rPr lang="en-US" sz="2000" dirty="0" smtClean="0"/>
              <a:t>to the parity drive for that block.</a:t>
            </a:r>
          </a:p>
          <a:p>
            <a:pPr lvl="2">
              <a:lnSpc>
                <a:spcPct val="83000"/>
              </a:lnSpc>
            </a:pPr>
            <a:r>
              <a:rPr lang="en-US" sz="2000" dirty="0" smtClean="0"/>
              <a:t>We might have to do two other reads to </a:t>
            </a:r>
            <a:r>
              <a:rPr lang="en-US" sz="2000" dirty="0" err="1" smtClean="0"/>
              <a:t>recompute</a:t>
            </a:r>
            <a:r>
              <a:rPr lang="en-US" sz="2000" dirty="0" smtClean="0"/>
              <a:t> the parity block</a:t>
            </a:r>
          </a:p>
          <a:p>
            <a:pPr>
              <a:lnSpc>
                <a:spcPct val="83000"/>
              </a:lnSpc>
            </a:pPr>
            <a:r>
              <a:rPr lang="en-US" sz="2800" dirty="0" smtClean="0"/>
              <a:t>How many reads does it take to do a one block read in a (working) four-drive RAID-5 group?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Only one, from the primary drive for that block</a:t>
            </a:r>
          </a:p>
          <a:p>
            <a:pPr>
              <a:lnSpc>
                <a:spcPct val="83000"/>
              </a:lnSpc>
            </a:pPr>
            <a:r>
              <a:rPr lang="en-US" sz="2800" dirty="0" smtClean="0"/>
              <a:t>How many reads does it take to do a one block read in a four-drive RAID-5 group with one drive down?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One if the primary copy is on a working drive</a:t>
            </a:r>
          </a:p>
          <a:p>
            <a:pPr lvl="1">
              <a:lnSpc>
                <a:spcPct val="83000"/>
              </a:lnSpc>
            </a:pPr>
            <a:r>
              <a:rPr lang="en-US" sz="2400" dirty="0" smtClean="0"/>
              <a:t>Otherwise three (the two corresponding blocks and the parity block)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RAID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RAID is implemented in many different ways</a:t>
            </a:r>
          </a:p>
          <a:p>
            <a:pPr lvl="1"/>
            <a:r>
              <a:rPr lang="en-GB" sz="2400" dirty="0" smtClean="0"/>
              <a:t>As part of the disk driver</a:t>
            </a:r>
          </a:p>
          <a:p>
            <a:pPr lvl="2"/>
            <a:r>
              <a:rPr lang="en-GB" sz="2000" dirty="0" smtClean="0"/>
              <a:t>These were the original implementations</a:t>
            </a:r>
          </a:p>
          <a:p>
            <a:pPr lvl="1"/>
            <a:r>
              <a:rPr lang="en-GB" sz="2400" dirty="0" smtClean="0"/>
              <a:t>Between block I/O and the disk drivers (e.g. </a:t>
            </a:r>
            <a:r>
              <a:rPr lang="en-GB" sz="2400" dirty="0" err="1" smtClean="0"/>
              <a:t>Veritas</a:t>
            </a:r>
            <a:r>
              <a:rPr lang="en-GB" sz="2400" dirty="0" smtClean="0"/>
              <a:t>)</a:t>
            </a:r>
          </a:p>
          <a:p>
            <a:pPr lvl="2"/>
            <a:r>
              <a:rPr lang="en-GB" sz="2000" dirty="0" smtClean="0"/>
              <a:t>Making it independent of disks and controllers</a:t>
            </a:r>
            <a:endParaRPr lang="en-GB" sz="2000" dirty="0" smtClean="0"/>
          </a:p>
          <a:p>
            <a:pPr lvl="1"/>
            <a:r>
              <a:rPr lang="en-GB" sz="2400" dirty="0" smtClean="0"/>
              <a:t>A</a:t>
            </a:r>
            <a:r>
              <a:rPr lang="en-GB" sz="2400" dirty="0" smtClean="0"/>
              <a:t>bsorbed </a:t>
            </a:r>
            <a:r>
              <a:rPr lang="en-GB" sz="2400" dirty="0" smtClean="0"/>
              <a:t>into the file system (e.g</a:t>
            </a:r>
            <a:r>
              <a:rPr lang="en-GB" sz="2400" dirty="0" smtClean="0"/>
              <a:t>., </a:t>
            </a:r>
            <a:r>
              <a:rPr lang="en-GB" sz="2400" dirty="0" err="1" smtClean="0"/>
              <a:t>zfs</a:t>
            </a:r>
            <a:r>
              <a:rPr lang="en-GB" sz="2400" dirty="0" smtClean="0"/>
              <a:t>)</a:t>
            </a:r>
          </a:p>
          <a:p>
            <a:pPr lvl="2"/>
            <a:r>
              <a:rPr lang="en-GB" sz="2000" dirty="0" smtClean="0"/>
              <a:t>Permitting smarter implementation</a:t>
            </a:r>
          </a:p>
          <a:p>
            <a:pPr lvl="1"/>
            <a:r>
              <a:rPr lang="en-GB" sz="2400" dirty="0" smtClean="0"/>
              <a:t>Built into disk controllers</a:t>
            </a:r>
          </a:p>
          <a:p>
            <a:pPr lvl="2"/>
            <a:r>
              <a:rPr lang="en-GB" sz="2000" dirty="0" smtClean="0"/>
              <a:t>Potentially more reliable</a:t>
            </a:r>
          </a:p>
          <a:p>
            <a:pPr lvl="2"/>
            <a:r>
              <a:rPr lang="en-GB" sz="2000" dirty="0" smtClean="0"/>
              <a:t>Significantly off-loads the host OS</a:t>
            </a:r>
          </a:p>
          <a:p>
            <a:pPr lvl="2"/>
            <a:r>
              <a:rPr lang="en-GB" sz="2000" dirty="0" smtClean="0"/>
              <a:t>Exploit powerful Storage Area Networking (SAN) fabric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RAID in the </a:t>
            </a:r>
            <a:br>
              <a:rPr lang="en-US" dirty="0" smtClean="0"/>
            </a:br>
            <a:r>
              <a:rPr lang="en-US" dirty="0" smtClean="0"/>
              <a:t>Disk 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sz="2800" dirty="0" smtClean="0"/>
              <a:t>As opposed to in the operating system or device driver</a:t>
            </a:r>
          </a:p>
          <a:p>
            <a:r>
              <a:rPr lang="en-US" sz="2800" dirty="0" smtClean="0"/>
              <a:t>A disk controller doesn’t necessarily crash when the OS does</a:t>
            </a:r>
          </a:p>
          <a:p>
            <a:pPr lvl="1"/>
            <a:r>
              <a:rPr lang="en-US" sz="2400" dirty="0" smtClean="0"/>
              <a:t>It can continue completing its I/O as long as it is powered</a:t>
            </a:r>
          </a:p>
          <a:p>
            <a:r>
              <a:rPr lang="en-US" sz="2800" dirty="0" smtClean="0"/>
              <a:t>A disk controller might store pending disk writes in NVRAM</a:t>
            </a:r>
          </a:p>
          <a:p>
            <a:pPr lvl="1"/>
            <a:r>
              <a:rPr lang="en-US" sz="2400" dirty="0" smtClean="0"/>
              <a:t> So that they are not lost, even after a power failure</a:t>
            </a:r>
          </a:p>
          <a:p>
            <a:r>
              <a:rPr lang="en-US" sz="2800" dirty="0" smtClean="0"/>
              <a:t>But likely to be extra hardware costs</a:t>
            </a:r>
          </a:p>
          <a:p>
            <a:r>
              <a:rPr lang="en-US" sz="2800" dirty="0" smtClean="0"/>
              <a:t>And you’re limited to what manufacturers offer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Journaling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1440"/>
            <a:ext cx="8229600" cy="4525963"/>
          </a:xfrm>
        </p:spPr>
        <p:txBody>
          <a:bodyPr/>
          <a:lstStyle/>
          <a:p>
            <a:r>
              <a:rPr lang="en-GB" dirty="0" smtClean="0"/>
              <a:t>Crashes can cause loss of file system data and metadata</a:t>
            </a:r>
          </a:p>
          <a:p>
            <a:pPr lvl="1"/>
            <a:r>
              <a:rPr lang="en-GB" dirty="0" smtClean="0"/>
              <a:t>Updates that were scheduled but not completed</a:t>
            </a:r>
          </a:p>
          <a:p>
            <a:r>
              <a:rPr lang="en-GB" dirty="0" smtClean="0"/>
              <a:t>Each update typically involves changes to multiple objects</a:t>
            </a:r>
          </a:p>
          <a:p>
            <a:pPr lvl="1"/>
            <a:r>
              <a:rPr lang="en-GB" dirty="0" smtClean="0"/>
              <a:t>Incomplete updates result in corrupted file systems</a:t>
            </a:r>
          </a:p>
          <a:p>
            <a:r>
              <a:rPr lang="en-GB" dirty="0" smtClean="0"/>
              <a:t>What if we knew what updates hadn’t happened?</a:t>
            </a:r>
          </a:p>
          <a:p>
            <a:r>
              <a:rPr lang="en-GB" dirty="0" smtClean="0"/>
              <a:t>Journaling file system keep that information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27070" y="502733"/>
            <a:ext cx="5820411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Augmenting a File System </a:t>
            </a:r>
            <a:br>
              <a:rPr lang="en-US" dirty="0" smtClean="0"/>
            </a:br>
            <a:r>
              <a:rPr lang="en-US" dirty="0" smtClean="0"/>
              <a:t>With a Journal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Maintain a circular intent journal in each file system</a:t>
            </a:r>
          </a:p>
          <a:p>
            <a:r>
              <a:rPr lang="en-GB" dirty="0" smtClean="0"/>
              <a:t>Log each operation to this journal before performing it</a:t>
            </a:r>
          </a:p>
          <a:p>
            <a:pPr lvl="1"/>
            <a:r>
              <a:rPr lang="en-GB" dirty="0" smtClean="0"/>
              <a:t>Don’t acknowledge an operation until it has been </a:t>
            </a:r>
            <a:r>
              <a:rPr lang="en-GB" dirty="0" err="1" smtClean="0"/>
              <a:t>journaled</a:t>
            </a:r>
            <a:endParaRPr lang="en-GB" dirty="0" smtClean="0"/>
          </a:p>
          <a:p>
            <a:r>
              <a:rPr lang="en-GB" dirty="0" smtClean="0"/>
              <a:t>If the system crashes, replay the journal upon restart</a:t>
            </a:r>
          </a:p>
          <a:p>
            <a:r>
              <a:rPr lang="en-GB" dirty="0" smtClean="0"/>
              <a:t>Has potential to eliminate lost data, corruption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This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US" dirty="0" smtClean="0"/>
              <a:t>We still need to end up writing everything</a:t>
            </a:r>
          </a:p>
          <a:p>
            <a:r>
              <a:rPr lang="en-US" dirty="0" smtClean="0"/>
              <a:t>The journal is yet another write, so?</a:t>
            </a:r>
          </a:p>
          <a:p>
            <a:r>
              <a:rPr lang="en-US" dirty="0" smtClean="0"/>
              <a:t>Many operations involve multiple disk updates </a:t>
            </a:r>
          </a:p>
          <a:p>
            <a:pPr lvl="1"/>
            <a:r>
              <a:rPr lang="en-US" dirty="0" smtClean="0"/>
              <a:t>Directory entries,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err="1" smtClean="0"/>
              <a:t>nodes</a:t>
            </a:r>
            <a:r>
              <a:rPr lang="en-US" dirty="0" smtClean="0"/>
              <a:t>, free-list, data blocks</a:t>
            </a:r>
          </a:p>
          <a:p>
            <a:pPr lvl="1"/>
            <a:r>
              <a:rPr lang="en-US" dirty="0" smtClean="0"/>
              <a:t>Each of those is written to a different place</a:t>
            </a:r>
          </a:p>
          <a:p>
            <a:r>
              <a:rPr lang="en-US" dirty="0" smtClean="0"/>
              <a:t>All information describing those writes can be combined</a:t>
            </a:r>
          </a:p>
          <a:p>
            <a:r>
              <a:rPr lang="en-US" dirty="0" smtClean="0"/>
              <a:t>So the journal write can be a single block to one place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in Case of a Failure?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If before the journal write, nothing is there</a:t>
            </a:r>
          </a:p>
          <a:p>
            <a:pPr lvl="1"/>
            <a:r>
              <a:rPr lang="en-US" dirty="0" smtClean="0"/>
              <a:t>And the application wasn’t told the write succeeded</a:t>
            </a:r>
          </a:p>
          <a:p>
            <a:r>
              <a:rPr lang="en-US" dirty="0" smtClean="0"/>
              <a:t>If after all operations complete, no problem</a:t>
            </a:r>
          </a:p>
          <a:p>
            <a:r>
              <a:rPr lang="en-US" dirty="0" smtClean="0"/>
              <a:t>In between,</a:t>
            </a:r>
          </a:p>
          <a:p>
            <a:pPr lvl="1"/>
            <a:r>
              <a:rPr lang="en-US" dirty="0" smtClean="0"/>
              <a:t>If only the journal was written, it describes everything else you need to do</a:t>
            </a:r>
          </a:p>
          <a:p>
            <a:pPr lvl="2"/>
            <a:r>
              <a:rPr lang="en-US" dirty="0" smtClean="0"/>
              <a:t>So do those things</a:t>
            </a:r>
          </a:p>
          <a:p>
            <a:pPr lvl="1"/>
            <a:r>
              <a:rPr lang="en-US" dirty="0" smtClean="0"/>
              <a:t>If some other operations completed, determine which ones and take care of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Journaling and Persistent 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Journaling systems often write the journal to persistent RAM</a:t>
            </a:r>
          </a:p>
          <a:p>
            <a:pPr lvl="1"/>
            <a:r>
              <a:rPr lang="en-US" dirty="0" smtClean="0"/>
              <a:t>Such as flash memory</a:t>
            </a:r>
          </a:p>
          <a:p>
            <a:pPr lvl="1"/>
            <a:r>
              <a:rPr lang="en-US" dirty="0" smtClean="0"/>
              <a:t>Quicker than writing to disk</a:t>
            </a:r>
          </a:p>
          <a:p>
            <a:r>
              <a:rPr lang="en-US" dirty="0" smtClean="0"/>
              <a:t>Most </a:t>
            </a:r>
            <a:r>
              <a:rPr lang="en-US" dirty="0" err="1" smtClean="0"/>
              <a:t>journaled</a:t>
            </a:r>
            <a:r>
              <a:rPr lang="en-US" dirty="0" smtClean="0"/>
              <a:t> operations will be performed successfully</a:t>
            </a:r>
          </a:p>
          <a:p>
            <a:pPr lvl="1"/>
            <a:r>
              <a:rPr lang="en-US" dirty="0" smtClean="0"/>
              <a:t>After which you can get rid of the journal entries</a:t>
            </a:r>
          </a:p>
          <a:p>
            <a:r>
              <a:rPr lang="en-US" dirty="0" smtClean="0"/>
              <a:t>So you don’t need that much NVRAM</a:t>
            </a:r>
          </a:p>
          <a:p>
            <a:pPr lvl="1"/>
            <a:r>
              <a:rPr lang="en-US" dirty="0" smtClean="0"/>
              <a:t>Which is good, since it’s more expensive than disk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All file systems provide same basic functions</a:t>
            </a:r>
          </a:p>
          <a:p>
            <a:pPr lvl="1"/>
            <a:r>
              <a:rPr lang="en-GB" sz="2400" dirty="0" smtClean="0"/>
              <a:t>Allocating space to files, maintaining free space</a:t>
            </a:r>
          </a:p>
          <a:p>
            <a:pPr lvl="1"/>
            <a:r>
              <a:rPr lang="en-GB" sz="2400" dirty="0" smtClean="0"/>
              <a:t>Associating names with files, managing name space</a:t>
            </a:r>
          </a:p>
          <a:p>
            <a:pPr lvl="1"/>
            <a:r>
              <a:rPr lang="en-GB" sz="2400" dirty="0" smtClean="0"/>
              <a:t>Support for multiple independent volumes</a:t>
            </a:r>
          </a:p>
          <a:p>
            <a:r>
              <a:rPr lang="en-GB" sz="2800" dirty="0" smtClean="0"/>
              <a:t>Different file systems offer different abstractions</a:t>
            </a:r>
          </a:p>
          <a:p>
            <a:pPr lvl="1"/>
            <a:r>
              <a:rPr lang="en-GB" sz="2400" dirty="0" smtClean="0"/>
              <a:t>Access methods (sequential, random stream)</a:t>
            </a:r>
          </a:p>
          <a:p>
            <a:pPr lvl="1"/>
            <a:r>
              <a:rPr lang="en-GB" sz="2400" dirty="0" smtClean="0"/>
              <a:t>They tend to be optimized for different applications</a:t>
            </a:r>
          </a:p>
          <a:p>
            <a:r>
              <a:rPr lang="en-GB" sz="2800" dirty="0" smtClean="0"/>
              <a:t>They are all judged on same basic criteria</a:t>
            </a:r>
          </a:p>
          <a:p>
            <a:pPr lvl="1"/>
            <a:r>
              <a:rPr lang="en-GB" sz="2400" dirty="0" smtClean="0"/>
              <a:t>Performance, robustness, ease of use</a:t>
            </a:r>
          </a:p>
          <a:p>
            <a:r>
              <a:rPr lang="en-GB" sz="2800" dirty="0" smtClean="0"/>
              <a:t>These implementations can teach us many tricks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2945539" y="502733"/>
            <a:ext cx="3126209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Media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60"/>
            <a:ext cx="8229600" cy="4525963"/>
          </a:xfrm>
        </p:spPr>
        <p:txBody>
          <a:bodyPr/>
          <a:lstStyle/>
          <a:p>
            <a:r>
              <a:rPr lang="en-GB" sz="2800" dirty="0" smtClean="0"/>
              <a:t>Most media failures are for a small section of the device, not huge extents of it</a:t>
            </a:r>
          </a:p>
          <a:p>
            <a:r>
              <a:rPr lang="en-GB" sz="2800" dirty="0" smtClean="0"/>
              <a:t>Don't use known bad sectors</a:t>
            </a:r>
          </a:p>
          <a:p>
            <a:pPr lvl="1"/>
            <a:r>
              <a:rPr lang="en-GB" sz="2400" dirty="0" smtClean="0"/>
              <a:t>Identify all known bad sectors (factory list, testing)</a:t>
            </a:r>
          </a:p>
          <a:p>
            <a:pPr lvl="1"/>
            <a:r>
              <a:rPr lang="en-GB" sz="2400" dirty="0" smtClean="0"/>
              <a:t>Assign them to a “never use” list in file system</a:t>
            </a:r>
          </a:p>
          <a:p>
            <a:pPr lvl="1"/>
            <a:r>
              <a:rPr lang="en-GB" sz="2400" dirty="0" smtClean="0"/>
              <a:t>Since they aren't free, they won't be used by files</a:t>
            </a:r>
          </a:p>
          <a:p>
            <a:r>
              <a:rPr lang="en-GB" sz="2800" dirty="0" smtClean="0"/>
              <a:t>Deal promptly with newly discovered bad</a:t>
            </a:r>
            <a:r>
              <a:rPr lang="en-GB" sz="2800" dirty="0" smtClean="0"/>
              <a:t> blocks</a:t>
            </a:r>
            <a:endParaRPr lang="en-GB" sz="2400" dirty="0" smtClean="0"/>
          </a:p>
          <a:p>
            <a:pPr lvl="1"/>
            <a:r>
              <a:rPr lang="en-GB" sz="2400" dirty="0" smtClean="0"/>
              <a:t>Most failures start with repeated “recoverable” errors</a:t>
            </a:r>
          </a:p>
          <a:p>
            <a:pPr lvl="1"/>
            <a:r>
              <a:rPr lang="en-GB" sz="2400" dirty="0" smtClean="0"/>
              <a:t>Copy the data to another block ASAP</a:t>
            </a:r>
          </a:p>
          <a:p>
            <a:pPr lvl="1"/>
            <a:r>
              <a:rPr lang="en-GB" sz="2400" dirty="0" smtClean="0"/>
              <a:t>Assign new block to file in place of failing block</a:t>
            </a:r>
          </a:p>
          <a:p>
            <a:pPr lvl="1"/>
            <a:r>
              <a:rPr lang="en-GB" sz="2400" dirty="0" smtClean="0"/>
              <a:t>Assign failing block to the “never use” list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Involving System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Delayed writes lead to many problems when the system crashes</a:t>
            </a:r>
          </a:p>
          <a:p>
            <a:r>
              <a:rPr lang="en-US" dirty="0" smtClean="0"/>
              <a:t>Other kinds of corruption can also damage file systems</a:t>
            </a:r>
          </a:p>
          <a:p>
            <a:r>
              <a:rPr lang="en-US" dirty="0" smtClean="0"/>
              <a:t>We can combat some of these problems using ordered writes</a:t>
            </a:r>
          </a:p>
          <a:p>
            <a:r>
              <a:rPr lang="en-US" dirty="0" smtClean="0"/>
              <a:t>But we may also need mechanisms to check file system integrity</a:t>
            </a:r>
          </a:p>
          <a:p>
            <a:pPr lvl="1"/>
            <a:r>
              <a:rPr lang="en-US" dirty="0" smtClean="0"/>
              <a:t>And fix obvious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Deferred Writes – Promise and Dangers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r>
              <a:rPr lang="en-GB" sz="2800" dirty="0" smtClean="0"/>
              <a:t>Deferring disk writes can be a big performance win</a:t>
            </a:r>
          </a:p>
          <a:p>
            <a:pPr lvl="1"/>
            <a:r>
              <a:rPr lang="en-GB" sz="2400" dirty="0" smtClean="0"/>
              <a:t>When user updates files in small increments</a:t>
            </a:r>
          </a:p>
          <a:p>
            <a:pPr lvl="1"/>
            <a:r>
              <a:rPr lang="en-GB" sz="2400" dirty="0" smtClean="0"/>
              <a:t>When user repeatedly updates the same data</a:t>
            </a:r>
          </a:p>
          <a:p>
            <a:r>
              <a:rPr lang="en-GB" sz="2800" dirty="0" smtClean="0"/>
              <a:t>It may also make sense for meta-data</a:t>
            </a:r>
          </a:p>
          <a:p>
            <a:pPr lvl="1"/>
            <a:r>
              <a:rPr lang="en-GB" sz="2400" dirty="0" smtClean="0"/>
              <a:t>Writing to a file may update an indirect block many times</a:t>
            </a:r>
          </a:p>
          <a:p>
            <a:pPr lvl="1"/>
            <a:r>
              <a:rPr lang="en-GB" sz="2400" dirty="0" smtClean="0"/>
              <a:t>Unpacking a zip creates many files in same directory</a:t>
            </a:r>
          </a:p>
          <a:p>
            <a:pPr lvl="1"/>
            <a:r>
              <a:rPr lang="en-GB" sz="2400" dirty="0" smtClean="0"/>
              <a:t>It also allocates many consecutive </a:t>
            </a:r>
            <a:r>
              <a:rPr lang="en-GB" sz="2400" dirty="0" err="1" smtClean="0"/>
              <a:t>inodes</a:t>
            </a:r>
            <a:endParaRPr lang="en-GB" sz="2400" dirty="0" smtClean="0"/>
          </a:p>
          <a:p>
            <a:r>
              <a:rPr lang="en-GB" sz="2800" dirty="0" smtClean="0"/>
              <a:t>But deferring writes can also create big problems</a:t>
            </a:r>
          </a:p>
          <a:p>
            <a:pPr lvl="1"/>
            <a:r>
              <a:rPr lang="en-GB" sz="2400" dirty="0" smtClean="0"/>
              <a:t>If the system crashes before the writes are done</a:t>
            </a:r>
          </a:p>
          <a:p>
            <a:pPr lvl="1"/>
            <a:r>
              <a:rPr lang="en-GB" sz="2400" dirty="0" smtClean="0"/>
              <a:t>Some user data may be lost</a:t>
            </a:r>
          </a:p>
          <a:p>
            <a:pPr lvl="1"/>
            <a:r>
              <a:rPr lang="en-GB" sz="2400" dirty="0" smtClean="0"/>
              <a:t>Or even some meta-data updates may be lost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and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830"/>
            <a:ext cx="8229600" cy="4525963"/>
          </a:xfrm>
        </p:spPr>
        <p:txBody>
          <a:bodyPr/>
          <a:lstStyle/>
          <a:p>
            <a:r>
              <a:rPr lang="en-GB" dirty="0" smtClean="0"/>
              <a:t>It is very important that file system be fast</a:t>
            </a:r>
          </a:p>
          <a:p>
            <a:pPr lvl="1"/>
            <a:r>
              <a:rPr lang="en-GB" dirty="0" smtClean="0"/>
              <a:t>File system performance drives system performance</a:t>
            </a:r>
          </a:p>
          <a:p>
            <a:r>
              <a:rPr lang="en-GB" dirty="0" smtClean="0"/>
              <a:t>It is absolutely vital that they be robust</a:t>
            </a:r>
          </a:p>
          <a:p>
            <a:pPr lvl="1"/>
            <a:r>
              <a:rPr lang="en-GB" dirty="0" smtClean="0"/>
              <a:t>Files are used to store important data </a:t>
            </a:r>
          </a:p>
          <a:p>
            <a:pPr lvl="2"/>
            <a:r>
              <a:rPr lang="en-GB" dirty="0" smtClean="0"/>
              <a:t>E.g., student projects, grades, video games, …</a:t>
            </a:r>
          </a:p>
          <a:p>
            <a:r>
              <a:rPr lang="en-GB" dirty="0" smtClean="0"/>
              <a:t>We must know that our files are safe</a:t>
            </a:r>
          </a:p>
          <a:p>
            <a:pPr lvl="1"/>
            <a:r>
              <a:rPr lang="en-GB" dirty="0" smtClean="0"/>
              <a:t>That the files will not disappear after they are written</a:t>
            </a:r>
          </a:p>
          <a:p>
            <a:pPr lvl="1"/>
            <a:r>
              <a:rPr lang="en-GB" dirty="0" smtClean="0"/>
              <a:t>That the data will not be corrupted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Deferred Writes – A Worst Case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0510"/>
            <a:ext cx="8229600" cy="4525963"/>
          </a:xfrm>
        </p:spPr>
        <p:txBody>
          <a:bodyPr/>
          <a:lstStyle/>
          <a:p>
            <a:r>
              <a:rPr lang="en-GB" sz="2800" dirty="0" smtClean="0"/>
              <a:t>Process allocates a new block for file A</a:t>
            </a:r>
          </a:p>
          <a:p>
            <a:pPr lvl="1"/>
            <a:r>
              <a:rPr lang="en-GB" sz="2400" dirty="0" smtClean="0"/>
              <a:t>We get a new block (</a:t>
            </a:r>
            <a:r>
              <a:rPr lang="en-GB" sz="2400" dirty="0" err="1" smtClean="0"/>
              <a:t>x</a:t>
            </a:r>
            <a:r>
              <a:rPr lang="en-GB" sz="2400" dirty="0" smtClean="0"/>
              <a:t>) from the free list</a:t>
            </a:r>
          </a:p>
          <a:p>
            <a:pPr lvl="1"/>
            <a:r>
              <a:rPr lang="en-GB" sz="2400" dirty="0" smtClean="0"/>
              <a:t>We write</a:t>
            </a:r>
            <a:r>
              <a:rPr lang="en-GB" sz="2400" dirty="0" smtClean="0"/>
              <a:t> the </a:t>
            </a:r>
            <a:r>
              <a:rPr lang="en-GB" sz="2400" dirty="0" smtClean="0"/>
              <a:t>updated </a:t>
            </a:r>
            <a:r>
              <a:rPr lang="en-GB" sz="2400" dirty="0" err="1" smtClean="0"/>
              <a:t>inode</a:t>
            </a:r>
            <a:r>
              <a:rPr lang="en-GB" sz="2400" dirty="0" smtClean="0"/>
              <a:t> for file </a:t>
            </a:r>
            <a:r>
              <a:rPr lang="en-GB" sz="2400" dirty="0" smtClean="0"/>
              <a:t>A</a:t>
            </a:r>
          </a:p>
          <a:p>
            <a:pPr lvl="2"/>
            <a:r>
              <a:rPr lang="en-GB" sz="2000" dirty="0" smtClean="0"/>
              <a:t>Including a pointer to </a:t>
            </a:r>
            <a:r>
              <a:rPr lang="en-GB" sz="2000" dirty="0" err="1" smtClean="0"/>
              <a:t>x</a:t>
            </a:r>
            <a:endParaRPr lang="en-GB" sz="2000" dirty="0" smtClean="0"/>
          </a:p>
          <a:p>
            <a:pPr lvl="1"/>
            <a:r>
              <a:rPr lang="en-GB" sz="2400" dirty="0" smtClean="0"/>
              <a:t>We defer free-list write-back (which happens all the time)</a:t>
            </a:r>
          </a:p>
          <a:p>
            <a:r>
              <a:rPr lang="en-GB" sz="2800" dirty="0" smtClean="0"/>
              <a:t>The system crashes, and after it reboots</a:t>
            </a:r>
          </a:p>
          <a:p>
            <a:pPr lvl="1"/>
            <a:r>
              <a:rPr lang="en-GB" sz="2400" dirty="0" smtClean="0"/>
              <a:t>A new process wants a new block for file B</a:t>
            </a:r>
          </a:p>
          <a:p>
            <a:pPr lvl="1"/>
            <a:r>
              <a:rPr lang="en-GB" sz="2400" dirty="0" smtClean="0"/>
              <a:t>We get block </a:t>
            </a:r>
            <a:r>
              <a:rPr lang="en-GB" sz="2400" dirty="0" err="1" smtClean="0"/>
              <a:t>x</a:t>
            </a:r>
            <a:r>
              <a:rPr lang="en-GB" sz="2400" dirty="0" smtClean="0"/>
              <a:t> from the (stale) free list</a:t>
            </a:r>
          </a:p>
          <a:p>
            <a:r>
              <a:rPr lang="en-GB" sz="2800" dirty="0" smtClean="0"/>
              <a:t>Two different files now contain the same block</a:t>
            </a:r>
          </a:p>
          <a:p>
            <a:pPr lvl="1"/>
            <a:r>
              <a:rPr lang="en-GB" sz="2400" dirty="0" smtClean="0"/>
              <a:t>When file A is written, file B gets corrupted</a:t>
            </a:r>
          </a:p>
          <a:p>
            <a:pPr lvl="1"/>
            <a:r>
              <a:rPr lang="en-GB" sz="2400" dirty="0" smtClean="0"/>
              <a:t>When file B is written, file A gets corrupted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 Corruption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Several common types</a:t>
            </a:r>
          </a:p>
          <a:p>
            <a:pPr lvl="1"/>
            <a:r>
              <a:rPr lang="en-GB" sz="2400" dirty="0" smtClean="0"/>
              <a:t>Missing data (user data not found in file)</a:t>
            </a:r>
          </a:p>
          <a:p>
            <a:pPr lvl="1"/>
            <a:r>
              <a:rPr lang="en-GB" sz="2400" dirty="0" smtClean="0"/>
              <a:t>Missing space (neither allocated to file, nor free)</a:t>
            </a:r>
          </a:p>
          <a:p>
            <a:pPr lvl="1"/>
            <a:r>
              <a:rPr lang="en-GB" sz="2400" dirty="0" smtClean="0"/>
              <a:t>Un-referenced files (not found in any directory)</a:t>
            </a:r>
          </a:p>
          <a:p>
            <a:pPr lvl="1"/>
            <a:r>
              <a:rPr lang="en-GB" sz="2400" dirty="0" smtClean="0"/>
              <a:t>Same space allocated to multiple files</a:t>
            </a:r>
          </a:p>
          <a:p>
            <a:r>
              <a:rPr lang="en-GB" sz="2800" dirty="0" smtClean="0"/>
              <a:t>Usually result from writes that don't complete</a:t>
            </a:r>
          </a:p>
          <a:p>
            <a:pPr lvl="1"/>
            <a:r>
              <a:rPr lang="en-GB" sz="2400" dirty="0" smtClean="0"/>
              <a:t>Assign block to file, but block not written out to disk</a:t>
            </a:r>
          </a:p>
          <a:p>
            <a:pPr lvl="1"/>
            <a:r>
              <a:rPr lang="en-GB" sz="2400" dirty="0" smtClean="0"/>
              <a:t>Assign block to file, but free-list not updated on disk</a:t>
            </a:r>
          </a:p>
          <a:p>
            <a:r>
              <a:rPr lang="en-GB" sz="2800" dirty="0" smtClean="0"/>
              <a:t>All of these are aggravated by deferred writes</a:t>
            </a:r>
          </a:p>
          <a:p>
            <a:endParaRPr lang="en-US" sz="2800" dirty="0"/>
          </a:p>
        </p:txBody>
      </p:sp>
      <p:sp>
        <p:nvSpPr>
          <p:cNvPr id="4" name="Cloud Callout 3"/>
          <p:cNvSpPr/>
          <p:nvPr/>
        </p:nvSpPr>
        <p:spPr>
          <a:xfrm>
            <a:off x="4233027" y="1600200"/>
            <a:ext cx="3862637" cy="1984471"/>
          </a:xfrm>
          <a:prstGeom prst="cloudCallou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Why isn’t this problem solved by simply making the write an atomic action?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Ordering Writes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sz="2800" dirty="0" smtClean="0"/>
              <a:t>Many file system corruption problems can be solved by carefully ordering related writes</a:t>
            </a:r>
          </a:p>
          <a:p>
            <a:r>
              <a:rPr lang="en-GB" sz="2800" dirty="0" smtClean="0"/>
              <a:t>Write out data before writing pointers to it</a:t>
            </a:r>
          </a:p>
          <a:p>
            <a:pPr lvl="1"/>
            <a:r>
              <a:rPr lang="en-GB" sz="2400" dirty="0" smtClean="0"/>
              <a:t>Unreferenced objects can be garbage collected</a:t>
            </a:r>
          </a:p>
          <a:p>
            <a:pPr lvl="1"/>
            <a:r>
              <a:rPr lang="en-GB" sz="2400" dirty="0" smtClean="0"/>
              <a:t>Pointers to incorrect data/meta-data are much more serious</a:t>
            </a:r>
          </a:p>
          <a:p>
            <a:r>
              <a:rPr lang="en-GB" sz="2800" dirty="0" smtClean="0"/>
              <a:t>Write out </a:t>
            </a:r>
            <a:r>
              <a:rPr lang="en-GB" sz="2800" dirty="0" err="1" smtClean="0"/>
              <a:t>deallocations</a:t>
            </a:r>
            <a:r>
              <a:rPr lang="en-GB" sz="2800" dirty="0" smtClean="0"/>
              <a:t> before allocations</a:t>
            </a:r>
          </a:p>
          <a:p>
            <a:pPr lvl="1"/>
            <a:r>
              <a:rPr lang="en-GB" sz="2400" dirty="0" smtClean="0"/>
              <a:t>Disassociate resources from old files ASAP</a:t>
            </a:r>
          </a:p>
          <a:p>
            <a:pPr lvl="1"/>
            <a:r>
              <a:rPr lang="en-GB" sz="2400" dirty="0" smtClean="0"/>
              <a:t>Free list can be corrected by garbage collection</a:t>
            </a:r>
          </a:p>
          <a:p>
            <a:pPr lvl="1"/>
            <a:r>
              <a:rPr lang="en-GB" sz="2400" dirty="0" smtClean="0"/>
              <a:t>Improperly shared blocks more serious than unlinked ones</a:t>
            </a:r>
          </a:p>
          <a:p>
            <a:r>
              <a:rPr lang="en-GB" sz="2800" dirty="0" smtClean="0"/>
              <a:t>But it may reduce disk I/O efficiency</a:t>
            </a:r>
          </a:p>
          <a:p>
            <a:pPr lvl="1"/>
            <a:r>
              <a:rPr lang="en-GB" sz="2400" dirty="0" smtClean="0"/>
              <a:t>Creating more head motion than elevator scheduling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79525</TotalTime>
  <Words>2116</Words>
  <Application>Microsoft Macintosh PowerPoint</Application>
  <PresentationFormat>On-screen Show (4:3)</PresentationFormat>
  <Paragraphs>279</Paragraphs>
  <Slides>28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Default Theme</vt:lpstr>
      <vt:lpstr>File Systems Reliability</vt:lpstr>
      <vt:lpstr>Causes of System Data Loss</vt:lpstr>
      <vt:lpstr>Dealing With Media Failures</vt:lpstr>
      <vt:lpstr>Problems Involving System Failure</vt:lpstr>
      <vt:lpstr>Deferred Writes – Promise and Dangers</vt:lpstr>
      <vt:lpstr>Performance and Integrity</vt:lpstr>
      <vt:lpstr>Deferred Writes – A Worst Case Scenario</vt:lpstr>
      <vt:lpstr>File System Corruption</vt:lpstr>
      <vt:lpstr>Ordering Writes</vt:lpstr>
      <vt:lpstr>Auditing and File System Checks</vt:lpstr>
      <vt:lpstr>Backup – The Ultimate Solution</vt:lpstr>
      <vt:lpstr>Miscellaneous File System Issues</vt:lpstr>
      <vt:lpstr>RAID</vt:lpstr>
      <vt:lpstr>Basics of RAID</vt:lpstr>
      <vt:lpstr>RAID-0 (Striping)</vt:lpstr>
      <vt:lpstr>So Why Not Use the  Concatenation Approach?</vt:lpstr>
      <vt:lpstr>RAID-1 (Mirroring)</vt:lpstr>
      <vt:lpstr>Mirroring and Throughput</vt:lpstr>
      <vt:lpstr>RAID-5 (Blockwise Striping  With Parity)</vt:lpstr>
      <vt:lpstr>RAID-5 Operations</vt:lpstr>
      <vt:lpstr>RAID Implementation</vt:lpstr>
      <vt:lpstr>Advantages of RAID in the  Disk Controller</vt:lpstr>
      <vt:lpstr>Journaling File Systems</vt:lpstr>
      <vt:lpstr>Augmenting a File System  With a Journal</vt:lpstr>
      <vt:lpstr>Why Does This Help?</vt:lpstr>
      <vt:lpstr>What Happens in Case of a Failure?</vt:lpstr>
      <vt:lpstr>Journaling and Persistent RAM</vt:lpstr>
      <vt:lpstr>Conclusion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118</cp:revision>
  <dcterms:created xsi:type="dcterms:W3CDTF">2013-05-06T19:33:56Z</dcterms:created>
  <dcterms:modified xsi:type="dcterms:W3CDTF">2013-05-06T22:02:55Z</dcterms:modified>
</cp:coreProperties>
</file>