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s/slide18.xml" ContentType="application/vnd.openxmlformats-officedocument.presentationml.slide+xml"/>
  <Override PartName="/ppt/slides/slide23.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s/slide19.xml" ContentType="application/vnd.openxmlformats-officedocument.presentationml.slide+xml"/>
  <Override PartName="/ppt/slideLayouts/slideLayout9.xml" ContentType="application/vnd.openxmlformats-officedocument.presentationml.slideLayout+xml"/>
  <Override PartName="/ppt/handoutMasters/handoutMaster1.xml" ContentType="application/vnd.openxmlformats-officedocument.presentationml.handoutMaster+xml"/>
  <Override PartName="/ppt/slides/slide6.xml" ContentType="application/vnd.openxmlformats-officedocument.presentationml.slide+xml"/>
  <Override PartName="/ppt/slideLayouts/slideLayout7.xml" ContentType="application/vnd.openxmlformats-officedocument.presentationml.slideLayout+xml"/>
  <Override PartName="/ppt/slides/slide17.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theme/theme3.xml" ContentType="application/vnd.openxmlformats-officedocument.them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s/slide20.xml" ContentType="application/vnd.openxmlformats-officedocument.presentationml.slide+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25"/>
  </p:notesMasterIdLst>
  <p:handoutMasterIdLst>
    <p:handoutMasterId r:id="rId26"/>
  </p:handoutMasterIdLst>
  <p:sldIdLst>
    <p:sldId id="320" r:id="rId2"/>
    <p:sldId id="321" r:id="rId3"/>
    <p:sldId id="322" r:id="rId4"/>
    <p:sldId id="323" r:id="rId5"/>
    <p:sldId id="327" r:id="rId6"/>
    <p:sldId id="324" r:id="rId7"/>
    <p:sldId id="325" r:id="rId8"/>
    <p:sldId id="326" r:id="rId9"/>
    <p:sldId id="328" r:id="rId10"/>
    <p:sldId id="329" r:id="rId11"/>
    <p:sldId id="330" r:id="rId12"/>
    <p:sldId id="331" r:id="rId13"/>
    <p:sldId id="332" r:id="rId14"/>
    <p:sldId id="333" r:id="rId15"/>
    <p:sldId id="334" r:id="rId16"/>
    <p:sldId id="335" r:id="rId17"/>
    <p:sldId id="336" r:id="rId18"/>
    <p:sldId id="337" r:id="rId19"/>
    <p:sldId id="338" r:id="rId20"/>
    <p:sldId id="339" r:id="rId21"/>
    <p:sldId id="340" r:id="rId22"/>
    <p:sldId id="341" r:id="rId23"/>
    <p:sldId id="342" r:id="rId24"/>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FA839"/>
    <a:srgbClr val="CBCBCB"/>
    <a:srgbClr val="A2D6E2"/>
    <a:srgbClr val="E2A8A6"/>
    <a:srgbClr val="70F965"/>
    <a:srgbClr val="FDDDC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1420" autoAdjust="0"/>
  </p:normalViewPr>
  <p:slideViewPr>
    <p:cSldViewPr snapToGrid="0" snapToObjects="1">
      <p:cViewPr varScale="1">
        <p:scale>
          <a:sx n="47" d="100"/>
          <a:sy n="47" d="100"/>
        </p:scale>
        <p:origin x="-100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handoutMaster" Target="handoutMasters/handout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37F7607-8AA4-B842-A5B0-85C1885566DE}" type="datetimeFigureOut">
              <a:rPr lang="en-US" smtClean="0"/>
              <a:pPr/>
              <a:t>5/2/13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4174529-E9FF-DD45-A1E1-9AE5BBE5EAE6}" type="slidenum">
              <a:rPr lang="en-US" smtClean="0"/>
              <a:pPr/>
              <a:t>‹#›</a:t>
            </a:fld>
            <a:endParaRPr lang="en-US"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357BF8-B90F-EC4F-8623-DE2330790225}" type="datetimeFigureOut">
              <a:rPr lang="en-US" smtClean="0"/>
              <a:pPr/>
              <a:t>5/2/13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1E4DDF-0BE8-B44D-A687-4BF2505A719E}" type="slidenum">
              <a:rPr lang="en-US" smtClean="0"/>
              <a:pPr/>
              <a:t>‹#›</a:t>
            </a:fld>
            <a:endParaRPr lang="en-US" dirty="0"/>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939A981-F631-6C4A-86DB-307E6383E623}" type="datetime1">
              <a:rPr lang="en-US" smtClean="0"/>
              <a:pPr>
                <a:defRPr/>
              </a:pPr>
              <a:t>5/2/13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E320DD2-9AC7-B240-8439-1898C20C4291}"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B046EC38-4D31-2140-9931-D5E726EF7D3D}" type="datetime1">
              <a:rPr lang="en-US" smtClean="0"/>
              <a:pPr>
                <a:defRPr/>
              </a:pPr>
              <a:t>5/2/13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0EF3B397-9863-974C-9E75-B66FE458739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B747BC0C-7003-E94A-804F-54184BF50984}" type="datetime1">
              <a:rPr lang="en-US" smtClean="0"/>
              <a:pPr>
                <a:defRPr/>
              </a:pPr>
              <a:t>5/2/13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2E7C3A0-C6A5-184E-9AB8-67C259CC114A}"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F4C65804-5B58-034F-A3DB-4CECB6DAC7FB}" type="datetime1">
              <a:rPr lang="en-US" smtClean="0"/>
              <a:pPr>
                <a:defRPr/>
              </a:pPr>
              <a:t>5/2/13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D1018A7C-687B-BE4F-84FE-0A7FB4E2EDA6}"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01522B3-B141-814F-8D8A-F6B0FA2B162F}" type="datetime1">
              <a:rPr lang="en-US" smtClean="0"/>
              <a:pPr>
                <a:defRPr/>
              </a:pPr>
              <a:t>5/2/13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ABE84620-9411-7A41-BDFE-46E36283A32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F29D0BDD-213E-954F-94A2-56F86D9FBDD9}" type="datetime1">
              <a:rPr lang="en-US" smtClean="0"/>
              <a:pPr>
                <a:defRPr/>
              </a:pPr>
              <a:t>5/2/13</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8092E417-E1B4-1644-AA5E-08B3C161F27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8C729DD-0AC1-8446-A7E7-2EA7DFEFC0B8}" type="datetime1">
              <a:rPr lang="en-US" smtClean="0"/>
              <a:pPr>
                <a:defRPr/>
              </a:pPr>
              <a:t>5/2/13</a:t>
            </a:fld>
            <a:endParaRPr lang="en-US" dirty="0"/>
          </a:p>
        </p:txBody>
      </p:sp>
      <p:sp>
        <p:nvSpPr>
          <p:cNvPr id="8"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9"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04CEFE53-6511-CC46-9EB0-088D5AA225D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A22DEDBE-692C-744D-A80D-82742EE06E44}" type="datetime1">
              <a:rPr lang="en-US" smtClean="0"/>
              <a:pPr>
                <a:defRPr/>
              </a:pPr>
              <a:t>5/2/13</a:t>
            </a:fld>
            <a:endParaRPr lang="en-US" dirty="0"/>
          </a:p>
        </p:txBody>
      </p:sp>
      <p:sp>
        <p:nvSpPr>
          <p:cNvPr id="4"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5"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C13AA0B7-898E-6849-B106-FA8F92BD0ACD}"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6554258B-B662-424E-993C-09FB0781EA91}" type="datetime1">
              <a:rPr lang="en-US" smtClean="0"/>
              <a:pPr>
                <a:defRPr/>
              </a:pPr>
              <a:t>5/2/13</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5CFC738C-B1BF-D74D-9E8E-E80F125B959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D4891CE8-11C5-144F-8C0A-6B1192B9AA31}" type="datetime1">
              <a:rPr lang="en-US" smtClean="0"/>
              <a:pPr>
                <a:defRPr/>
              </a:pPr>
              <a:t>5/2/13</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96CE7D5A-5759-A749-9DF2-8883836C0164}"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19F5D738-D4A0-DC48-A21B-E749BF07505E}" type="datetime1">
              <a:rPr lang="en-US" smtClean="0"/>
              <a:pPr>
                <a:defRPr/>
              </a:pPr>
              <a:t>5/2/13</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dirty="0"/>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221797F-D4AC-5249-8143-180C49B06D26}"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AutoShape 8"/>
          <p:cNvSpPr>
            <a:spLocks noChangeArrowheads="1"/>
          </p:cNvSpPr>
          <p:nvPr userDrawn="1"/>
        </p:nvSpPr>
        <p:spPr bwMode="auto">
          <a:xfrm>
            <a:off x="387350" y="274638"/>
            <a:ext cx="8445500" cy="6272212"/>
          </a:xfrm>
          <a:prstGeom prst="roundRect">
            <a:avLst>
              <a:gd name="adj" fmla="val 12486"/>
            </a:avLst>
          </a:prstGeom>
          <a:noFill/>
          <a:ln w="12700">
            <a:solidFill>
              <a:schemeClr val="tx1"/>
            </a:solidFill>
            <a:round/>
            <a:headEnd/>
            <a:tailEnd/>
          </a:ln>
          <a:effectLst/>
        </p:spPr>
        <p:txBody>
          <a:bodyPr wrap="none" anchor="ctr">
            <a:prstTxWarp prst="textNoShape">
              <a:avLst/>
            </a:prstTxWarp>
          </a:bodyPr>
          <a:lstStyle/>
          <a:p>
            <a:pPr>
              <a:defRPr/>
            </a:pPr>
            <a:endParaRPr lang="en-US" dirty="0">
              <a:latin typeface="Courier New" pitchFamily="-107" charset="0"/>
            </a:endParaRPr>
          </a:p>
        </p:txBody>
      </p:sp>
      <p:sp useBgFill="1">
        <p:nvSpPr>
          <p:cNvPr id="8" name="Rectangle 9"/>
          <p:cNvSpPr>
            <a:spLocks noChangeArrowheads="1"/>
          </p:cNvSpPr>
          <p:nvPr userDrawn="1"/>
        </p:nvSpPr>
        <p:spPr bwMode="auto">
          <a:xfrm>
            <a:off x="8213725" y="6218238"/>
            <a:ext cx="852798" cy="462307"/>
          </a:xfrm>
          <a:prstGeom prst="rect">
            <a:avLst/>
          </a:prstGeom>
          <a:ln w="9525">
            <a:noFill/>
            <a:miter lim="800000"/>
            <a:headEnd/>
            <a:tailEnd/>
          </a:ln>
          <a:effectLst/>
        </p:spPr>
        <p:txBody>
          <a:bodyPr wrap="none" lIns="92075" tIns="46038" rIns="92075" bIns="46038">
            <a:prstTxWarp prst="textNoShape">
              <a:avLst/>
            </a:prstTxWarp>
            <a:spAutoFit/>
          </a:bodyPr>
          <a:lstStyle/>
          <a:p>
            <a:pPr>
              <a:defRPr/>
            </a:pPr>
            <a:r>
              <a:rPr lang="en-US" sz="1200" dirty="0" smtClean="0">
                <a:latin typeface="Times New Roman" pitchFamily="-107" charset="0"/>
              </a:rPr>
              <a:t>Lecture</a:t>
            </a:r>
            <a:r>
              <a:rPr lang="en-US" sz="1200" baseline="0" dirty="0" smtClean="0">
                <a:latin typeface="Times New Roman" pitchFamily="-107" charset="0"/>
              </a:rPr>
              <a:t> 14 </a:t>
            </a:r>
            <a:endParaRPr lang="en-US" sz="1200" dirty="0" smtClean="0">
              <a:latin typeface="Times New Roman" pitchFamily="-107" charset="0"/>
            </a:endParaRPr>
          </a:p>
          <a:p>
            <a:pPr>
              <a:defRPr/>
            </a:pPr>
            <a:r>
              <a:rPr lang="en-US" sz="1200" dirty="0">
                <a:latin typeface="Times New Roman" pitchFamily="-107" charset="0"/>
              </a:rPr>
              <a:t>Page </a:t>
            </a:r>
            <a:fld id="{8DEFEB2B-9FA0-4F4D-A070-42F5B2E48911}" type="slidenum">
              <a:rPr lang="en-US" sz="1200" smtClean="0">
                <a:latin typeface="Times New Roman" pitchFamily="-107" charset="0"/>
              </a:rPr>
              <a:pPr>
                <a:defRPr/>
              </a:pPr>
              <a:t>‹#›</a:t>
            </a:fld>
            <a:endParaRPr lang="en-US" sz="1200" dirty="0">
              <a:latin typeface="Times New Roman" pitchFamily="-107" charset="0"/>
            </a:endParaRPr>
          </a:p>
        </p:txBody>
      </p:sp>
      <p:sp useBgFill="1">
        <p:nvSpPr>
          <p:cNvPr id="10" name="Rectangle 10"/>
          <p:cNvSpPr>
            <a:spLocks noChangeArrowheads="1"/>
          </p:cNvSpPr>
          <p:nvPr userDrawn="1"/>
        </p:nvSpPr>
        <p:spPr bwMode="auto">
          <a:xfrm>
            <a:off x="974725" y="6446838"/>
            <a:ext cx="1089366" cy="277641"/>
          </a:xfrm>
          <a:prstGeom prst="rect">
            <a:avLst/>
          </a:prstGeom>
          <a:ln w="9525">
            <a:noFill/>
            <a:miter lim="800000"/>
            <a:headEnd/>
            <a:tailEnd/>
          </a:ln>
          <a:effectLst/>
        </p:spPr>
        <p:txBody>
          <a:bodyPr wrap="none" lIns="92075" tIns="46038" rIns="92075" bIns="46038">
            <a:prstTxWarp prst="textNoShape">
              <a:avLst/>
            </a:prstTxWarp>
            <a:spAutoFit/>
          </a:bodyPr>
          <a:lstStyle/>
          <a:p>
            <a:pPr>
              <a:defRPr/>
            </a:pPr>
            <a:r>
              <a:rPr lang="en-US" sz="1200" dirty="0">
                <a:latin typeface="Times New Roman" pitchFamily="-107" charset="0"/>
              </a:rPr>
              <a:t>CS</a:t>
            </a:r>
            <a:r>
              <a:rPr lang="en-US" sz="1200" dirty="0" smtClean="0">
                <a:latin typeface="Times New Roman" pitchFamily="-107" charset="0"/>
              </a:rPr>
              <a:t> 111 </a:t>
            </a:r>
            <a:r>
              <a:rPr lang="en-US" sz="1200" dirty="0">
                <a:latin typeface="Times New Roman" pitchFamily="-107" charset="0"/>
              </a:rPr>
              <a:t>Online </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457200" rtl="0" eaLnBrk="0" fontAlgn="base" hangingPunct="0">
        <a:spcBef>
          <a:spcPct val="0"/>
        </a:spcBef>
        <a:spcAft>
          <a:spcPct val="0"/>
        </a:spcAft>
        <a:defRPr sz="4400" kern="1200">
          <a:solidFill>
            <a:schemeClr val="tx1"/>
          </a:solidFill>
          <a:latin typeface="Times New Roman"/>
          <a:ea typeface="ＭＳ Ｐゴシック" charset="-128"/>
          <a:cs typeface="Times New Roman"/>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Times New Roman"/>
          <a:ea typeface="ＭＳ Ｐゴシック" charset="-128"/>
          <a:cs typeface="Times New Roman"/>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Times New Roman"/>
          <a:ea typeface="ＭＳ Ｐゴシック" charset="-128"/>
          <a:cs typeface="Times New Roman"/>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Times New Roman"/>
          <a:ea typeface="ＭＳ Ｐゴシック" charset="-128"/>
          <a:cs typeface="Times New Roman"/>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Times New Roman"/>
          <a:ea typeface="ＭＳ Ｐゴシック" charset="-128"/>
          <a:cs typeface="Times New Roman"/>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Times New Roman"/>
          <a:ea typeface="ＭＳ Ｐゴシック" charset="-128"/>
          <a:cs typeface="Times New Roman"/>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 Systems and Multiple Disks</a:t>
            </a:r>
            <a:endParaRPr lang="en-US" dirty="0"/>
          </a:p>
        </p:txBody>
      </p:sp>
      <p:sp>
        <p:nvSpPr>
          <p:cNvPr id="3" name="Content Placeholder 2"/>
          <p:cNvSpPr>
            <a:spLocks noGrp="1"/>
          </p:cNvSpPr>
          <p:nvPr>
            <p:ph idx="1"/>
          </p:nvPr>
        </p:nvSpPr>
        <p:spPr>
          <a:xfrm>
            <a:off x="457200" y="1309140"/>
            <a:ext cx="8229600" cy="4525963"/>
          </a:xfrm>
        </p:spPr>
        <p:txBody>
          <a:bodyPr/>
          <a:lstStyle/>
          <a:p>
            <a:r>
              <a:rPr lang="en-US" sz="2800" dirty="0" smtClean="0"/>
              <a:t>You can usually attach more than one disk to a machine</a:t>
            </a:r>
          </a:p>
          <a:p>
            <a:pPr lvl="1"/>
            <a:r>
              <a:rPr lang="en-US" sz="2400" dirty="0" smtClean="0"/>
              <a:t>And often do</a:t>
            </a:r>
          </a:p>
          <a:p>
            <a:r>
              <a:rPr lang="en-US" sz="2800" dirty="0" smtClean="0"/>
              <a:t>Would it make sense to have a single file system span the several disks?</a:t>
            </a:r>
          </a:p>
          <a:p>
            <a:pPr lvl="1"/>
            <a:r>
              <a:rPr lang="en-US" sz="2400" dirty="0" smtClean="0"/>
              <a:t>Considering the kinds of disk specific information a file system keeps</a:t>
            </a:r>
          </a:p>
          <a:p>
            <a:pPr lvl="1"/>
            <a:r>
              <a:rPr lang="en-US" sz="2400" dirty="0" smtClean="0"/>
              <a:t>Like cylinder information</a:t>
            </a:r>
          </a:p>
          <a:p>
            <a:r>
              <a:rPr lang="en-US" sz="2800" dirty="0" smtClean="0"/>
              <a:t>Usually more trouble than it’s worth</a:t>
            </a:r>
          </a:p>
          <a:p>
            <a:pPr lvl="1"/>
            <a:r>
              <a:rPr lang="en-US" sz="2400" dirty="0" smtClean="0"/>
              <a:t>With the exception of RAID . . .</a:t>
            </a:r>
          </a:p>
          <a:p>
            <a:r>
              <a:rPr lang="en-US" sz="2800" dirty="0" smtClean="0"/>
              <a:t>Instead, put separate file system on each disk</a:t>
            </a:r>
          </a:p>
        </p:txBody>
      </p:sp>
      <p:sp>
        <p:nvSpPr>
          <p:cNvPr id="4" name="Rounded Rectangle 3"/>
          <p:cNvSpPr/>
          <p:nvPr/>
        </p:nvSpPr>
        <p:spPr>
          <a:xfrm>
            <a:off x="723234" y="502733"/>
            <a:ext cx="7597309" cy="740869"/>
          </a:xfrm>
          <a:prstGeom prst="roundRect">
            <a:avLst/>
          </a:prstGeom>
          <a:noFill/>
          <a:ln>
            <a:solidFill>
              <a:srgbClr val="0D0D0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Unix Mounted File System Example</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Text Box 26"/>
          <p:cNvSpPr txBox="1">
            <a:spLocks noChangeArrowheads="1"/>
          </p:cNvSpPr>
          <p:nvPr/>
        </p:nvSpPr>
        <p:spPr bwMode="auto">
          <a:xfrm>
            <a:off x="6935809" y="6135678"/>
            <a:ext cx="1310705" cy="289823"/>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Lst>
            </a:pPr>
            <a:r>
              <a:rPr lang="en-GB" sz="2000" b="0">
                <a:solidFill>
                  <a:schemeClr val="tx1"/>
                </a:solidFill>
                <a:latin typeface="Times New Roman"/>
                <a:cs typeface="Times New Roman"/>
              </a:rPr>
              <a:t>file system 4</a:t>
            </a:r>
          </a:p>
        </p:txBody>
      </p:sp>
      <p:sp>
        <p:nvSpPr>
          <p:cNvPr id="5" name="Text Box 27"/>
          <p:cNvSpPr txBox="1">
            <a:spLocks noChangeArrowheads="1"/>
          </p:cNvSpPr>
          <p:nvPr/>
        </p:nvSpPr>
        <p:spPr bwMode="auto">
          <a:xfrm>
            <a:off x="2973409" y="6080115"/>
            <a:ext cx="1310705" cy="289823"/>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Lst>
            </a:pPr>
            <a:r>
              <a:rPr lang="en-GB" sz="2000" b="0">
                <a:solidFill>
                  <a:schemeClr val="tx1"/>
                </a:solidFill>
                <a:latin typeface="Times New Roman"/>
                <a:cs typeface="Times New Roman"/>
              </a:rPr>
              <a:t>file system 2</a:t>
            </a:r>
          </a:p>
        </p:txBody>
      </p:sp>
      <p:sp>
        <p:nvSpPr>
          <p:cNvPr id="6" name="Text Box 28"/>
          <p:cNvSpPr txBox="1">
            <a:spLocks noChangeArrowheads="1"/>
          </p:cNvSpPr>
          <p:nvPr/>
        </p:nvSpPr>
        <p:spPr bwMode="auto">
          <a:xfrm>
            <a:off x="5145109" y="6080115"/>
            <a:ext cx="1310705" cy="289823"/>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Lst>
            </a:pPr>
            <a:r>
              <a:rPr lang="en-GB" sz="2000" b="0">
                <a:solidFill>
                  <a:schemeClr val="tx1"/>
                </a:solidFill>
                <a:latin typeface="Times New Roman"/>
                <a:cs typeface="Times New Roman"/>
              </a:rPr>
              <a:t>file system 3</a:t>
            </a:r>
          </a:p>
        </p:txBody>
      </p:sp>
      <p:sp>
        <p:nvSpPr>
          <p:cNvPr id="7" name="Text Box 31"/>
          <p:cNvSpPr txBox="1">
            <a:spLocks noChangeArrowheads="1"/>
          </p:cNvSpPr>
          <p:nvPr/>
        </p:nvSpPr>
        <p:spPr bwMode="auto">
          <a:xfrm>
            <a:off x="5607071" y="1746240"/>
            <a:ext cx="1595614" cy="289823"/>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 pos="1447800" algn="l"/>
              </a:tabLst>
            </a:pPr>
            <a:r>
              <a:rPr lang="en-GB" sz="2000" b="0">
                <a:solidFill>
                  <a:schemeClr val="tx1"/>
                </a:solidFill>
                <a:latin typeface="Times New Roman"/>
                <a:cs typeface="Times New Roman"/>
              </a:rPr>
              <a:t>root file system</a:t>
            </a:r>
          </a:p>
        </p:txBody>
      </p:sp>
      <p:sp>
        <p:nvSpPr>
          <p:cNvPr id="8" name="Text Box 33"/>
          <p:cNvSpPr txBox="1">
            <a:spLocks noChangeArrowheads="1"/>
          </p:cNvSpPr>
          <p:nvPr/>
        </p:nvSpPr>
        <p:spPr bwMode="auto">
          <a:xfrm>
            <a:off x="7926409" y="3040053"/>
            <a:ext cx="398997" cy="289823"/>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pPr>
            <a:r>
              <a:rPr lang="en-GB" sz="2000" b="0">
                <a:solidFill>
                  <a:schemeClr val="tx1"/>
                </a:solidFill>
                <a:latin typeface="Times New Roman"/>
                <a:cs typeface="Times New Roman"/>
              </a:rPr>
              <a:t>/bin</a:t>
            </a:r>
          </a:p>
        </p:txBody>
      </p:sp>
      <p:sp>
        <p:nvSpPr>
          <p:cNvPr id="9" name="Text Box 34"/>
          <p:cNvSpPr txBox="1">
            <a:spLocks noChangeArrowheads="1"/>
          </p:cNvSpPr>
          <p:nvPr/>
        </p:nvSpPr>
        <p:spPr bwMode="auto">
          <a:xfrm>
            <a:off x="6250009" y="3032115"/>
            <a:ext cx="398997" cy="289823"/>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pPr>
            <a:r>
              <a:rPr lang="en-GB" sz="2000" b="0">
                <a:solidFill>
                  <a:schemeClr val="tx1"/>
                </a:solidFill>
                <a:latin typeface="Times New Roman"/>
                <a:cs typeface="Times New Roman"/>
              </a:rPr>
              <a:t>/opt</a:t>
            </a:r>
          </a:p>
        </p:txBody>
      </p:sp>
      <p:sp>
        <p:nvSpPr>
          <p:cNvPr id="10" name="Text Box 35"/>
          <p:cNvSpPr txBox="1">
            <a:spLocks noChangeArrowheads="1"/>
          </p:cNvSpPr>
          <p:nvPr/>
        </p:nvSpPr>
        <p:spPr bwMode="auto">
          <a:xfrm>
            <a:off x="4865709" y="3032115"/>
            <a:ext cx="726486" cy="289823"/>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Lst>
            </a:pPr>
            <a:r>
              <a:rPr lang="en-GB" sz="2000" b="0">
                <a:solidFill>
                  <a:schemeClr val="tx1"/>
                </a:solidFill>
                <a:latin typeface="Times New Roman"/>
                <a:cs typeface="Times New Roman"/>
              </a:rPr>
              <a:t>/export</a:t>
            </a:r>
          </a:p>
        </p:txBody>
      </p:sp>
      <p:sp>
        <p:nvSpPr>
          <p:cNvPr id="11" name="Text Box 41"/>
          <p:cNvSpPr txBox="1">
            <a:spLocks noChangeArrowheads="1"/>
          </p:cNvSpPr>
          <p:nvPr/>
        </p:nvSpPr>
        <p:spPr bwMode="auto">
          <a:xfrm>
            <a:off x="4395809" y="3717915"/>
            <a:ext cx="555541" cy="289823"/>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pPr>
            <a:r>
              <a:rPr lang="en-GB" sz="2000" b="0">
                <a:solidFill>
                  <a:schemeClr val="tx1"/>
                </a:solidFill>
                <a:latin typeface="Times New Roman"/>
                <a:cs typeface="Times New Roman"/>
              </a:rPr>
              <a:t>user1</a:t>
            </a:r>
          </a:p>
        </p:txBody>
      </p:sp>
      <p:sp>
        <p:nvSpPr>
          <p:cNvPr id="12" name="Text Box 42"/>
          <p:cNvSpPr txBox="1">
            <a:spLocks noChangeArrowheads="1"/>
          </p:cNvSpPr>
          <p:nvPr/>
        </p:nvSpPr>
        <p:spPr bwMode="auto">
          <a:xfrm>
            <a:off x="5411809" y="3706803"/>
            <a:ext cx="555541" cy="289823"/>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pPr>
            <a:r>
              <a:rPr lang="en-GB" sz="2000" b="0">
                <a:solidFill>
                  <a:schemeClr val="tx1"/>
                </a:solidFill>
                <a:latin typeface="Times New Roman"/>
                <a:cs typeface="Times New Roman"/>
              </a:rPr>
              <a:t>user2</a:t>
            </a:r>
          </a:p>
        </p:txBody>
      </p:sp>
      <p:cxnSp>
        <p:nvCxnSpPr>
          <p:cNvPr id="13" name="AutoShape 43"/>
          <p:cNvCxnSpPr>
            <a:cxnSpLocks noChangeShapeType="1"/>
          </p:cNvCxnSpPr>
          <p:nvPr/>
        </p:nvCxnSpPr>
        <p:spPr bwMode="auto">
          <a:xfrm rot="16200000" flipH="1">
            <a:off x="6135709" y="3659178"/>
            <a:ext cx="1752600" cy="1066800"/>
          </a:xfrm>
          <a:prstGeom prst="curvedConnector3">
            <a:avLst>
              <a:gd name="adj1" fmla="val 50000"/>
            </a:avLst>
          </a:prstGeom>
          <a:noFill/>
          <a:ln w="9525">
            <a:solidFill>
              <a:srgbClr val="000000"/>
            </a:solidFill>
            <a:prstDash val="sysDot"/>
            <a:round/>
            <a:headEnd/>
            <a:tailEnd type="triangle" w="lg" len="lg"/>
          </a:ln>
        </p:spPr>
      </p:cxnSp>
      <p:cxnSp>
        <p:nvCxnSpPr>
          <p:cNvPr id="14" name="AutoShape 44"/>
          <p:cNvCxnSpPr>
            <a:cxnSpLocks noChangeShapeType="1"/>
          </p:cNvCxnSpPr>
          <p:nvPr/>
        </p:nvCxnSpPr>
        <p:spPr bwMode="auto">
          <a:xfrm rot="5400000">
            <a:off x="3643334" y="4017953"/>
            <a:ext cx="1066800" cy="1035050"/>
          </a:xfrm>
          <a:prstGeom prst="curvedConnector3">
            <a:avLst>
              <a:gd name="adj1" fmla="val 50000"/>
            </a:avLst>
          </a:prstGeom>
          <a:noFill/>
          <a:ln w="9525">
            <a:solidFill>
              <a:srgbClr val="000000"/>
            </a:solidFill>
            <a:prstDash val="sysDot"/>
            <a:round/>
            <a:headEnd/>
            <a:tailEnd type="triangle" w="lg" len="lg"/>
          </a:ln>
        </p:spPr>
      </p:cxnSp>
      <p:cxnSp>
        <p:nvCxnSpPr>
          <p:cNvPr id="15" name="AutoShape 45"/>
          <p:cNvCxnSpPr>
            <a:cxnSpLocks noChangeShapeType="1"/>
          </p:cNvCxnSpPr>
          <p:nvPr/>
        </p:nvCxnSpPr>
        <p:spPr bwMode="auto">
          <a:xfrm rot="5400000">
            <a:off x="5183209" y="4535478"/>
            <a:ext cx="1066800" cy="0"/>
          </a:xfrm>
          <a:prstGeom prst="straightConnector1">
            <a:avLst/>
          </a:prstGeom>
          <a:noFill/>
          <a:ln w="9525">
            <a:solidFill>
              <a:srgbClr val="000000"/>
            </a:solidFill>
            <a:prstDash val="sysDot"/>
            <a:round/>
            <a:headEnd/>
            <a:tailEnd type="triangle" w="lg" len="lg"/>
          </a:ln>
        </p:spPr>
      </p:cxnSp>
      <p:sp>
        <p:nvSpPr>
          <p:cNvPr id="16" name="Text Box 46"/>
          <p:cNvSpPr txBox="1">
            <a:spLocks noChangeArrowheads="1"/>
          </p:cNvSpPr>
          <p:nvPr/>
        </p:nvSpPr>
        <p:spPr bwMode="auto">
          <a:xfrm>
            <a:off x="484188" y="2470150"/>
            <a:ext cx="3640069" cy="1119896"/>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 pos="1447800" algn="l"/>
                <a:tab pos="2171700" algn="l"/>
                <a:tab pos="2895600" algn="l"/>
                <a:tab pos="3619500" algn="l"/>
              </a:tabLst>
            </a:pPr>
            <a:r>
              <a:rPr lang="en-GB" sz="2000" b="0">
                <a:solidFill>
                  <a:schemeClr val="tx1"/>
                </a:solidFill>
                <a:latin typeface="Times New Roman"/>
                <a:cs typeface="Times New Roman"/>
              </a:rPr>
              <a:t>mount filesystem2 on /export/user1</a:t>
            </a:r>
          </a:p>
          <a:p>
            <a:pPr eaLnBrk="1">
              <a:lnSpc>
                <a:spcPct val="93000"/>
              </a:lnSpc>
              <a:buClr>
                <a:srgbClr val="000000"/>
              </a:buClr>
              <a:buSzPct val="45000"/>
              <a:buFont typeface="StarSymbol" charset="0"/>
              <a:buNone/>
              <a:tabLst>
                <a:tab pos="723900" algn="l"/>
                <a:tab pos="1447800" algn="l"/>
                <a:tab pos="2171700" algn="l"/>
                <a:tab pos="2895600" algn="l"/>
                <a:tab pos="3619500" algn="l"/>
              </a:tabLst>
            </a:pPr>
            <a:r>
              <a:rPr lang="en-GB" sz="2000" b="0">
                <a:solidFill>
                  <a:schemeClr val="tx1"/>
                </a:solidFill>
                <a:latin typeface="Times New Roman"/>
                <a:cs typeface="Times New Roman"/>
              </a:rPr>
              <a:t>mount filesystem3 on /export/user2</a:t>
            </a:r>
          </a:p>
          <a:p>
            <a:pPr eaLnBrk="1">
              <a:lnSpc>
                <a:spcPct val="93000"/>
              </a:lnSpc>
              <a:buClr>
                <a:srgbClr val="000000"/>
              </a:buClr>
              <a:buSzPct val="45000"/>
              <a:buFont typeface="StarSymbol" charset="0"/>
              <a:buNone/>
              <a:tabLst>
                <a:tab pos="723900" algn="l"/>
                <a:tab pos="1447800" algn="l"/>
                <a:tab pos="2171700" algn="l"/>
                <a:tab pos="2895600" algn="l"/>
                <a:tab pos="3619500" algn="l"/>
              </a:tabLst>
            </a:pPr>
            <a:r>
              <a:rPr lang="en-GB" b="0">
                <a:solidFill>
                  <a:schemeClr val="tx1"/>
                </a:solidFill>
                <a:latin typeface="Times New Roman"/>
                <a:cs typeface="Times New Roman"/>
              </a:rPr>
              <a:t>mount filesystem4 on /opt</a:t>
            </a:r>
          </a:p>
          <a:p>
            <a:pPr eaLnBrk="1">
              <a:lnSpc>
                <a:spcPct val="93000"/>
              </a:lnSpc>
              <a:buClr>
                <a:srgbClr val="000000"/>
              </a:buClr>
              <a:buSzPct val="45000"/>
              <a:buFont typeface="StarSymbol" charset="0"/>
              <a:buNone/>
              <a:tabLst>
                <a:tab pos="723900" algn="l"/>
                <a:tab pos="1447800" algn="l"/>
                <a:tab pos="2171700" algn="l"/>
                <a:tab pos="2895600" algn="l"/>
                <a:tab pos="3619500" algn="l"/>
              </a:tabLst>
            </a:pPr>
            <a:endParaRPr lang="en-GB" sz="2000" b="0">
              <a:solidFill>
                <a:schemeClr val="tx1"/>
              </a:solidFill>
              <a:latin typeface="Times New Roman"/>
              <a:cs typeface="Times New Roman"/>
            </a:endParaRPr>
          </a:p>
        </p:txBody>
      </p:sp>
      <p:cxnSp>
        <p:nvCxnSpPr>
          <p:cNvPr id="17" name="AutoShape 48"/>
          <p:cNvCxnSpPr>
            <a:cxnSpLocks noChangeShapeType="1"/>
            <a:stCxn id="7" idx="2"/>
            <a:endCxn id="8" idx="0"/>
          </p:cNvCxnSpPr>
          <p:nvPr/>
        </p:nvCxnSpPr>
        <p:spPr bwMode="auto">
          <a:xfrm rot="16200000" flipH="1">
            <a:off x="6763398" y="1677543"/>
            <a:ext cx="1003990" cy="1721030"/>
          </a:xfrm>
          <a:prstGeom prst="straightConnector1">
            <a:avLst/>
          </a:prstGeom>
          <a:noFill/>
          <a:ln w="9525">
            <a:solidFill>
              <a:schemeClr val="tx1"/>
            </a:solidFill>
            <a:round/>
            <a:headEnd/>
            <a:tailEnd type="triangle" w="med" len="med"/>
          </a:ln>
          <a:effectLst/>
        </p:spPr>
      </p:cxnSp>
      <p:cxnSp>
        <p:nvCxnSpPr>
          <p:cNvPr id="18" name="AutoShape 49"/>
          <p:cNvCxnSpPr>
            <a:cxnSpLocks noChangeShapeType="1"/>
            <a:stCxn id="7" idx="2"/>
            <a:endCxn id="10" idx="0"/>
          </p:cNvCxnSpPr>
          <p:nvPr/>
        </p:nvCxnSpPr>
        <p:spPr bwMode="auto">
          <a:xfrm rot="5400000">
            <a:off x="5318889" y="1946126"/>
            <a:ext cx="996052" cy="1175926"/>
          </a:xfrm>
          <a:prstGeom prst="straightConnector1">
            <a:avLst/>
          </a:prstGeom>
          <a:noFill/>
          <a:ln w="9525">
            <a:solidFill>
              <a:schemeClr val="tx1"/>
            </a:solidFill>
            <a:round/>
            <a:headEnd/>
            <a:tailEnd type="triangle" w="med" len="med"/>
          </a:ln>
          <a:effectLst/>
        </p:spPr>
      </p:cxnSp>
      <p:cxnSp>
        <p:nvCxnSpPr>
          <p:cNvPr id="19" name="AutoShape 50"/>
          <p:cNvCxnSpPr>
            <a:cxnSpLocks noChangeShapeType="1"/>
            <a:stCxn id="7" idx="2"/>
            <a:endCxn id="9" idx="0"/>
          </p:cNvCxnSpPr>
          <p:nvPr/>
        </p:nvCxnSpPr>
        <p:spPr bwMode="auto">
          <a:xfrm rot="16200000" flipH="1">
            <a:off x="5929167" y="2511774"/>
            <a:ext cx="996052" cy="44630"/>
          </a:xfrm>
          <a:prstGeom prst="straightConnector1">
            <a:avLst/>
          </a:prstGeom>
          <a:noFill/>
          <a:ln w="9525">
            <a:solidFill>
              <a:schemeClr val="tx1"/>
            </a:solidFill>
            <a:round/>
            <a:headEnd/>
            <a:tailEnd type="triangle" w="med" len="med"/>
          </a:ln>
          <a:effectLst/>
        </p:spPr>
      </p:cxnSp>
      <p:sp>
        <p:nvSpPr>
          <p:cNvPr id="20" name="Line 51"/>
          <p:cNvSpPr>
            <a:spLocks noChangeShapeType="1"/>
          </p:cNvSpPr>
          <p:nvPr/>
        </p:nvSpPr>
        <p:spPr bwMode="auto">
          <a:xfrm flipH="1">
            <a:off x="7645421" y="3316278"/>
            <a:ext cx="457200" cy="4572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1" name="Line 52"/>
          <p:cNvSpPr>
            <a:spLocks noChangeShapeType="1"/>
          </p:cNvSpPr>
          <p:nvPr/>
        </p:nvSpPr>
        <p:spPr bwMode="auto">
          <a:xfrm>
            <a:off x="8102621" y="3316278"/>
            <a:ext cx="0" cy="4572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sp>
        <p:nvSpPr>
          <p:cNvPr id="22" name="Line 53"/>
          <p:cNvSpPr>
            <a:spLocks noChangeShapeType="1"/>
          </p:cNvSpPr>
          <p:nvPr/>
        </p:nvSpPr>
        <p:spPr bwMode="auto">
          <a:xfrm>
            <a:off x="8102621" y="3316278"/>
            <a:ext cx="457200" cy="381000"/>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23" name="AutoShape 54"/>
          <p:cNvCxnSpPr>
            <a:cxnSpLocks noChangeShapeType="1"/>
            <a:stCxn id="10" idx="2"/>
            <a:endCxn id="11" idx="0"/>
          </p:cNvCxnSpPr>
          <p:nvPr/>
        </p:nvCxnSpPr>
        <p:spPr bwMode="auto">
          <a:xfrm rot="5400000">
            <a:off x="4753278" y="3242240"/>
            <a:ext cx="395977" cy="555372"/>
          </a:xfrm>
          <a:prstGeom prst="straightConnector1">
            <a:avLst/>
          </a:prstGeom>
          <a:noFill/>
          <a:ln w="9525">
            <a:solidFill>
              <a:schemeClr val="tx1"/>
            </a:solidFill>
            <a:round/>
            <a:headEnd/>
            <a:tailEnd type="triangle" w="med" len="med"/>
          </a:ln>
          <a:effectLst/>
        </p:spPr>
      </p:cxnSp>
      <p:cxnSp>
        <p:nvCxnSpPr>
          <p:cNvPr id="24" name="AutoShape 55"/>
          <p:cNvCxnSpPr>
            <a:cxnSpLocks noChangeShapeType="1"/>
            <a:stCxn id="10" idx="2"/>
            <a:endCxn id="12" idx="0"/>
          </p:cNvCxnSpPr>
          <p:nvPr/>
        </p:nvCxnSpPr>
        <p:spPr bwMode="auto">
          <a:xfrm rot="16200000" flipH="1">
            <a:off x="5266834" y="3284056"/>
            <a:ext cx="384865" cy="460628"/>
          </a:xfrm>
          <a:prstGeom prst="straightConnector1">
            <a:avLst/>
          </a:prstGeom>
          <a:noFill/>
          <a:ln w="9525">
            <a:solidFill>
              <a:schemeClr val="tx1"/>
            </a:solidFill>
            <a:round/>
            <a:headEnd/>
            <a:tailEnd type="triangle" w="med" len="med"/>
          </a:ln>
          <a:effectLst/>
        </p:spPr>
      </p:cxnSp>
      <p:grpSp>
        <p:nvGrpSpPr>
          <p:cNvPr id="25" name="Group 112"/>
          <p:cNvGrpSpPr>
            <a:grpSpLocks/>
          </p:cNvGrpSpPr>
          <p:nvPr/>
        </p:nvGrpSpPr>
        <p:grpSpPr bwMode="auto">
          <a:xfrm>
            <a:off x="7012009" y="5068878"/>
            <a:ext cx="1524000" cy="914400"/>
            <a:chOff x="4567" y="3293"/>
            <a:chExt cx="960" cy="576"/>
          </a:xfrm>
        </p:grpSpPr>
        <p:cxnSp>
          <p:nvCxnSpPr>
            <p:cNvPr id="26" name="AutoShape 56"/>
            <p:cNvCxnSpPr>
              <a:cxnSpLocks noChangeShapeType="1"/>
            </p:cNvCxnSpPr>
            <p:nvPr/>
          </p:nvCxnSpPr>
          <p:spPr bwMode="auto">
            <a:xfrm flipH="1">
              <a:off x="4711" y="3293"/>
              <a:ext cx="192" cy="192"/>
            </a:xfrm>
            <a:prstGeom prst="straightConnector1">
              <a:avLst/>
            </a:prstGeom>
            <a:noFill/>
            <a:ln w="9525">
              <a:solidFill>
                <a:schemeClr val="tx1"/>
              </a:solidFill>
              <a:round/>
              <a:headEnd/>
              <a:tailEnd type="triangle" w="med" len="med"/>
            </a:ln>
            <a:effectLst/>
          </p:spPr>
        </p:cxnSp>
        <p:cxnSp>
          <p:nvCxnSpPr>
            <p:cNvPr id="27" name="AutoShape 57"/>
            <p:cNvCxnSpPr>
              <a:cxnSpLocks noChangeShapeType="1"/>
            </p:cNvCxnSpPr>
            <p:nvPr/>
          </p:nvCxnSpPr>
          <p:spPr bwMode="auto">
            <a:xfrm>
              <a:off x="4903" y="3293"/>
              <a:ext cx="0" cy="192"/>
            </a:xfrm>
            <a:prstGeom prst="straightConnector1">
              <a:avLst/>
            </a:prstGeom>
            <a:noFill/>
            <a:ln w="9525">
              <a:solidFill>
                <a:schemeClr val="tx1"/>
              </a:solidFill>
              <a:round/>
              <a:headEnd/>
              <a:tailEnd type="triangle" w="med" len="med"/>
            </a:ln>
            <a:effectLst/>
          </p:spPr>
        </p:cxnSp>
        <p:sp>
          <p:nvSpPr>
            <p:cNvPr id="28" name="Line 58"/>
            <p:cNvSpPr>
              <a:spLocks noChangeShapeType="1"/>
            </p:cNvSpPr>
            <p:nvPr/>
          </p:nvSpPr>
          <p:spPr bwMode="auto">
            <a:xfrm>
              <a:off x="4903" y="3293"/>
              <a:ext cx="240"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29" name="AutoShape 59"/>
            <p:cNvCxnSpPr>
              <a:cxnSpLocks noChangeShapeType="1"/>
              <a:stCxn id="28" idx="1"/>
            </p:cNvCxnSpPr>
            <p:nvPr/>
          </p:nvCxnSpPr>
          <p:spPr bwMode="auto">
            <a:xfrm flipH="1">
              <a:off x="5047" y="3437"/>
              <a:ext cx="96" cy="192"/>
            </a:xfrm>
            <a:prstGeom prst="straightConnector1">
              <a:avLst/>
            </a:prstGeom>
            <a:noFill/>
            <a:ln w="9525">
              <a:solidFill>
                <a:schemeClr val="tx1"/>
              </a:solidFill>
              <a:round/>
              <a:headEnd/>
              <a:tailEnd type="triangle" w="med" len="med"/>
            </a:ln>
            <a:effectLst/>
          </p:spPr>
        </p:cxnSp>
        <p:cxnSp>
          <p:nvCxnSpPr>
            <p:cNvPr id="30" name="AutoShape 60"/>
            <p:cNvCxnSpPr>
              <a:cxnSpLocks noChangeShapeType="1"/>
              <a:stCxn id="31" idx="0"/>
            </p:cNvCxnSpPr>
            <p:nvPr/>
          </p:nvCxnSpPr>
          <p:spPr bwMode="auto">
            <a:xfrm>
              <a:off x="5143" y="3437"/>
              <a:ext cx="49" cy="192"/>
            </a:xfrm>
            <a:prstGeom prst="straightConnector1">
              <a:avLst/>
            </a:prstGeom>
            <a:noFill/>
            <a:ln w="9525">
              <a:solidFill>
                <a:schemeClr val="tx1"/>
              </a:solidFill>
              <a:round/>
              <a:headEnd/>
              <a:tailEnd type="triangle" w="med" len="med"/>
            </a:ln>
            <a:effectLst/>
          </p:spPr>
        </p:cxnSp>
        <p:sp>
          <p:nvSpPr>
            <p:cNvPr id="31" name="Line 61"/>
            <p:cNvSpPr>
              <a:spLocks noChangeShapeType="1"/>
            </p:cNvSpPr>
            <p:nvPr/>
          </p:nvSpPr>
          <p:spPr bwMode="auto">
            <a:xfrm>
              <a:off x="5143" y="3437"/>
              <a:ext cx="240"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32" name="AutoShape 62"/>
            <p:cNvCxnSpPr>
              <a:cxnSpLocks noChangeShapeType="1"/>
            </p:cNvCxnSpPr>
            <p:nvPr/>
          </p:nvCxnSpPr>
          <p:spPr bwMode="auto">
            <a:xfrm flipH="1">
              <a:off x="4567" y="3485"/>
              <a:ext cx="144" cy="144"/>
            </a:xfrm>
            <a:prstGeom prst="straightConnector1">
              <a:avLst/>
            </a:prstGeom>
            <a:noFill/>
            <a:ln w="9525">
              <a:solidFill>
                <a:schemeClr val="tx1"/>
              </a:solidFill>
              <a:round/>
              <a:headEnd/>
              <a:tailEnd type="triangle" w="med" len="med"/>
            </a:ln>
            <a:effectLst/>
          </p:spPr>
        </p:cxnSp>
        <p:cxnSp>
          <p:nvCxnSpPr>
            <p:cNvPr id="33" name="AutoShape 63"/>
            <p:cNvCxnSpPr>
              <a:cxnSpLocks noChangeShapeType="1"/>
            </p:cNvCxnSpPr>
            <p:nvPr/>
          </p:nvCxnSpPr>
          <p:spPr bwMode="auto">
            <a:xfrm>
              <a:off x="4711" y="3485"/>
              <a:ext cx="0" cy="192"/>
            </a:xfrm>
            <a:prstGeom prst="straightConnector1">
              <a:avLst/>
            </a:prstGeom>
            <a:noFill/>
            <a:ln w="9525">
              <a:solidFill>
                <a:schemeClr val="tx1"/>
              </a:solidFill>
              <a:round/>
              <a:headEnd/>
              <a:tailEnd type="triangle" w="med" len="med"/>
            </a:ln>
            <a:effectLst/>
          </p:spPr>
        </p:cxnSp>
        <p:sp>
          <p:nvSpPr>
            <p:cNvPr id="34" name="Line 64"/>
            <p:cNvSpPr>
              <a:spLocks noChangeShapeType="1"/>
            </p:cNvSpPr>
            <p:nvPr/>
          </p:nvSpPr>
          <p:spPr bwMode="auto">
            <a:xfrm>
              <a:off x="4711" y="3485"/>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35" name="AutoShape 65"/>
            <p:cNvCxnSpPr>
              <a:cxnSpLocks noChangeShapeType="1"/>
            </p:cNvCxnSpPr>
            <p:nvPr/>
          </p:nvCxnSpPr>
          <p:spPr bwMode="auto">
            <a:xfrm flipH="1">
              <a:off x="4567" y="3677"/>
              <a:ext cx="144" cy="144"/>
            </a:xfrm>
            <a:prstGeom prst="straightConnector1">
              <a:avLst/>
            </a:prstGeom>
            <a:noFill/>
            <a:ln w="9525">
              <a:solidFill>
                <a:schemeClr val="tx1"/>
              </a:solidFill>
              <a:round/>
              <a:headEnd/>
              <a:tailEnd type="triangle" w="med" len="med"/>
            </a:ln>
            <a:effectLst/>
          </p:spPr>
        </p:cxnSp>
        <p:cxnSp>
          <p:nvCxnSpPr>
            <p:cNvPr id="36" name="AutoShape 66"/>
            <p:cNvCxnSpPr>
              <a:cxnSpLocks noChangeShapeType="1"/>
            </p:cNvCxnSpPr>
            <p:nvPr/>
          </p:nvCxnSpPr>
          <p:spPr bwMode="auto">
            <a:xfrm>
              <a:off x="4711" y="3677"/>
              <a:ext cx="0" cy="192"/>
            </a:xfrm>
            <a:prstGeom prst="straightConnector1">
              <a:avLst/>
            </a:prstGeom>
            <a:noFill/>
            <a:ln w="9525">
              <a:solidFill>
                <a:schemeClr val="tx1"/>
              </a:solidFill>
              <a:round/>
              <a:headEnd/>
              <a:tailEnd type="triangle" w="med" len="med"/>
            </a:ln>
            <a:effectLst/>
          </p:spPr>
        </p:cxnSp>
        <p:sp>
          <p:nvSpPr>
            <p:cNvPr id="37" name="Line 67"/>
            <p:cNvSpPr>
              <a:spLocks noChangeShapeType="1"/>
            </p:cNvSpPr>
            <p:nvPr/>
          </p:nvSpPr>
          <p:spPr bwMode="auto">
            <a:xfrm>
              <a:off x="4711" y="3677"/>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38" name="AutoShape 68"/>
            <p:cNvCxnSpPr>
              <a:cxnSpLocks noChangeShapeType="1"/>
            </p:cNvCxnSpPr>
            <p:nvPr/>
          </p:nvCxnSpPr>
          <p:spPr bwMode="auto">
            <a:xfrm flipH="1">
              <a:off x="4903" y="3629"/>
              <a:ext cx="144" cy="144"/>
            </a:xfrm>
            <a:prstGeom prst="straightConnector1">
              <a:avLst/>
            </a:prstGeom>
            <a:noFill/>
            <a:ln w="9525">
              <a:solidFill>
                <a:schemeClr val="tx1"/>
              </a:solidFill>
              <a:round/>
              <a:headEnd/>
              <a:tailEnd type="triangle" w="med" len="med"/>
            </a:ln>
            <a:effectLst/>
          </p:spPr>
        </p:cxnSp>
        <p:cxnSp>
          <p:nvCxnSpPr>
            <p:cNvPr id="39" name="AutoShape 69"/>
            <p:cNvCxnSpPr>
              <a:cxnSpLocks noChangeShapeType="1"/>
            </p:cNvCxnSpPr>
            <p:nvPr/>
          </p:nvCxnSpPr>
          <p:spPr bwMode="auto">
            <a:xfrm>
              <a:off x="5047" y="3629"/>
              <a:ext cx="0" cy="192"/>
            </a:xfrm>
            <a:prstGeom prst="straightConnector1">
              <a:avLst/>
            </a:prstGeom>
            <a:noFill/>
            <a:ln w="9525">
              <a:solidFill>
                <a:schemeClr val="tx1"/>
              </a:solidFill>
              <a:round/>
              <a:headEnd/>
              <a:tailEnd type="triangle" w="med" len="med"/>
            </a:ln>
            <a:effectLst/>
          </p:spPr>
        </p:cxnSp>
        <p:sp>
          <p:nvSpPr>
            <p:cNvPr id="40" name="Line 70"/>
            <p:cNvSpPr>
              <a:spLocks noChangeShapeType="1"/>
            </p:cNvSpPr>
            <p:nvPr/>
          </p:nvSpPr>
          <p:spPr bwMode="auto">
            <a:xfrm>
              <a:off x="5047" y="3629"/>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41" name="AutoShape 71"/>
            <p:cNvCxnSpPr>
              <a:cxnSpLocks noChangeShapeType="1"/>
            </p:cNvCxnSpPr>
            <p:nvPr/>
          </p:nvCxnSpPr>
          <p:spPr bwMode="auto">
            <a:xfrm flipH="1">
              <a:off x="5239" y="3581"/>
              <a:ext cx="144" cy="144"/>
            </a:xfrm>
            <a:prstGeom prst="straightConnector1">
              <a:avLst/>
            </a:prstGeom>
            <a:noFill/>
            <a:ln w="9525">
              <a:solidFill>
                <a:schemeClr val="tx1"/>
              </a:solidFill>
              <a:round/>
              <a:headEnd/>
              <a:tailEnd type="triangle" w="med" len="med"/>
            </a:ln>
            <a:effectLst/>
          </p:spPr>
        </p:cxnSp>
        <p:cxnSp>
          <p:nvCxnSpPr>
            <p:cNvPr id="42" name="AutoShape 72"/>
            <p:cNvCxnSpPr>
              <a:cxnSpLocks noChangeShapeType="1"/>
            </p:cNvCxnSpPr>
            <p:nvPr/>
          </p:nvCxnSpPr>
          <p:spPr bwMode="auto">
            <a:xfrm>
              <a:off x="5383" y="3581"/>
              <a:ext cx="0" cy="192"/>
            </a:xfrm>
            <a:prstGeom prst="straightConnector1">
              <a:avLst/>
            </a:prstGeom>
            <a:noFill/>
            <a:ln w="9525">
              <a:solidFill>
                <a:schemeClr val="tx1"/>
              </a:solidFill>
              <a:round/>
              <a:headEnd/>
              <a:tailEnd type="triangle" w="med" len="med"/>
            </a:ln>
            <a:effectLst/>
          </p:spPr>
        </p:cxnSp>
        <p:sp>
          <p:nvSpPr>
            <p:cNvPr id="43" name="Line 73"/>
            <p:cNvSpPr>
              <a:spLocks noChangeShapeType="1"/>
            </p:cNvSpPr>
            <p:nvPr/>
          </p:nvSpPr>
          <p:spPr bwMode="auto">
            <a:xfrm>
              <a:off x="5383" y="3581"/>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grpSp>
      <p:grpSp>
        <p:nvGrpSpPr>
          <p:cNvPr id="44" name="Group 111"/>
          <p:cNvGrpSpPr>
            <a:grpSpLocks/>
          </p:cNvGrpSpPr>
          <p:nvPr/>
        </p:nvGrpSpPr>
        <p:grpSpPr bwMode="auto">
          <a:xfrm>
            <a:off x="5183209" y="5068878"/>
            <a:ext cx="1524000" cy="914400"/>
            <a:chOff x="3415" y="3293"/>
            <a:chExt cx="960" cy="576"/>
          </a:xfrm>
        </p:grpSpPr>
        <p:cxnSp>
          <p:nvCxnSpPr>
            <p:cNvPr id="45" name="AutoShape 74"/>
            <p:cNvCxnSpPr>
              <a:cxnSpLocks noChangeShapeType="1"/>
            </p:cNvCxnSpPr>
            <p:nvPr/>
          </p:nvCxnSpPr>
          <p:spPr bwMode="auto">
            <a:xfrm flipH="1">
              <a:off x="3559" y="3293"/>
              <a:ext cx="192" cy="192"/>
            </a:xfrm>
            <a:prstGeom prst="straightConnector1">
              <a:avLst/>
            </a:prstGeom>
            <a:noFill/>
            <a:ln w="9525">
              <a:solidFill>
                <a:schemeClr val="tx1"/>
              </a:solidFill>
              <a:round/>
              <a:headEnd/>
              <a:tailEnd type="triangle" w="med" len="med"/>
            </a:ln>
            <a:effectLst/>
          </p:spPr>
        </p:cxnSp>
        <p:cxnSp>
          <p:nvCxnSpPr>
            <p:cNvPr id="46" name="AutoShape 75"/>
            <p:cNvCxnSpPr>
              <a:cxnSpLocks noChangeShapeType="1"/>
            </p:cNvCxnSpPr>
            <p:nvPr/>
          </p:nvCxnSpPr>
          <p:spPr bwMode="auto">
            <a:xfrm>
              <a:off x="3751" y="3293"/>
              <a:ext cx="0" cy="192"/>
            </a:xfrm>
            <a:prstGeom prst="straightConnector1">
              <a:avLst/>
            </a:prstGeom>
            <a:noFill/>
            <a:ln w="9525">
              <a:solidFill>
                <a:schemeClr val="tx1"/>
              </a:solidFill>
              <a:round/>
              <a:headEnd/>
              <a:tailEnd type="triangle" w="med" len="med"/>
            </a:ln>
            <a:effectLst/>
          </p:spPr>
        </p:cxnSp>
        <p:sp>
          <p:nvSpPr>
            <p:cNvPr id="47" name="Line 76"/>
            <p:cNvSpPr>
              <a:spLocks noChangeShapeType="1"/>
            </p:cNvSpPr>
            <p:nvPr/>
          </p:nvSpPr>
          <p:spPr bwMode="auto">
            <a:xfrm>
              <a:off x="3751" y="3293"/>
              <a:ext cx="240"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48" name="AutoShape 77"/>
            <p:cNvCxnSpPr>
              <a:cxnSpLocks noChangeShapeType="1"/>
              <a:stCxn id="47" idx="1"/>
            </p:cNvCxnSpPr>
            <p:nvPr/>
          </p:nvCxnSpPr>
          <p:spPr bwMode="auto">
            <a:xfrm flipH="1">
              <a:off x="3895" y="3437"/>
              <a:ext cx="96" cy="192"/>
            </a:xfrm>
            <a:prstGeom prst="straightConnector1">
              <a:avLst/>
            </a:prstGeom>
            <a:noFill/>
            <a:ln w="9525">
              <a:solidFill>
                <a:schemeClr val="tx1"/>
              </a:solidFill>
              <a:round/>
              <a:headEnd/>
              <a:tailEnd type="triangle" w="med" len="med"/>
            </a:ln>
            <a:effectLst/>
          </p:spPr>
        </p:cxnSp>
        <p:cxnSp>
          <p:nvCxnSpPr>
            <p:cNvPr id="49" name="AutoShape 78"/>
            <p:cNvCxnSpPr>
              <a:cxnSpLocks noChangeShapeType="1"/>
              <a:stCxn id="50" idx="0"/>
            </p:cNvCxnSpPr>
            <p:nvPr/>
          </p:nvCxnSpPr>
          <p:spPr bwMode="auto">
            <a:xfrm>
              <a:off x="3991" y="3437"/>
              <a:ext cx="49" cy="192"/>
            </a:xfrm>
            <a:prstGeom prst="straightConnector1">
              <a:avLst/>
            </a:prstGeom>
            <a:noFill/>
            <a:ln w="9525">
              <a:solidFill>
                <a:schemeClr val="tx1"/>
              </a:solidFill>
              <a:round/>
              <a:headEnd/>
              <a:tailEnd type="triangle" w="med" len="med"/>
            </a:ln>
            <a:effectLst/>
          </p:spPr>
        </p:cxnSp>
        <p:sp>
          <p:nvSpPr>
            <p:cNvPr id="50" name="Line 79"/>
            <p:cNvSpPr>
              <a:spLocks noChangeShapeType="1"/>
            </p:cNvSpPr>
            <p:nvPr/>
          </p:nvSpPr>
          <p:spPr bwMode="auto">
            <a:xfrm>
              <a:off x="3991" y="3437"/>
              <a:ext cx="240"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51" name="AutoShape 80"/>
            <p:cNvCxnSpPr>
              <a:cxnSpLocks noChangeShapeType="1"/>
            </p:cNvCxnSpPr>
            <p:nvPr/>
          </p:nvCxnSpPr>
          <p:spPr bwMode="auto">
            <a:xfrm flipH="1">
              <a:off x="3415" y="3485"/>
              <a:ext cx="144" cy="144"/>
            </a:xfrm>
            <a:prstGeom prst="straightConnector1">
              <a:avLst/>
            </a:prstGeom>
            <a:noFill/>
            <a:ln w="9525">
              <a:solidFill>
                <a:schemeClr val="tx1"/>
              </a:solidFill>
              <a:round/>
              <a:headEnd/>
              <a:tailEnd type="triangle" w="med" len="med"/>
            </a:ln>
            <a:effectLst/>
          </p:spPr>
        </p:cxnSp>
        <p:cxnSp>
          <p:nvCxnSpPr>
            <p:cNvPr id="52" name="AutoShape 81"/>
            <p:cNvCxnSpPr>
              <a:cxnSpLocks noChangeShapeType="1"/>
            </p:cNvCxnSpPr>
            <p:nvPr/>
          </p:nvCxnSpPr>
          <p:spPr bwMode="auto">
            <a:xfrm>
              <a:off x="3559" y="3485"/>
              <a:ext cx="0" cy="192"/>
            </a:xfrm>
            <a:prstGeom prst="straightConnector1">
              <a:avLst/>
            </a:prstGeom>
            <a:noFill/>
            <a:ln w="9525">
              <a:solidFill>
                <a:schemeClr val="tx1"/>
              </a:solidFill>
              <a:round/>
              <a:headEnd/>
              <a:tailEnd type="triangle" w="med" len="med"/>
            </a:ln>
            <a:effectLst/>
          </p:spPr>
        </p:cxnSp>
        <p:sp>
          <p:nvSpPr>
            <p:cNvPr id="53" name="Line 82"/>
            <p:cNvSpPr>
              <a:spLocks noChangeShapeType="1"/>
            </p:cNvSpPr>
            <p:nvPr/>
          </p:nvSpPr>
          <p:spPr bwMode="auto">
            <a:xfrm>
              <a:off x="3559" y="3485"/>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54" name="AutoShape 83"/>
            <p:cNvCxnSpPr>
              <a:cxnSpLocks noChangeShapeType="1"/>
            </p:cNvCxnSpPr>
            <p:nvPr/>
          </p:nvCxnSpPr>
          <p:spPr bwMode="auto">
            <a:xfrm flipH="1">
              <a:off x="3415" y="3677"/>
              <a:ext cx="144" cy="144"/>
            </a:xfrm>
            <a:prstGeom prst="straightConnector1">
              <a:avLst/>
            </a:prstGeom>
            <a:noFill/>
            <a:ln w="9525">
              <a:solidFill>
                <a:schemeClr val="tx1"/>
              </a:solidFill>
              <a:round/>
              <a:headEnd/>
              <a:tailEnd type="triangle" w="med" len="med"/>
            </a:ln>
            <a:effectLst/>
          </p:spPr>
        </p:cxnSp>
        <p:cxnSp>
          <p:nvCxnSpPr>
            <p:cNvPr id="55" name="AutoShape 84"/>
            <p:cNvCxnSpPr>
              <a:cxnSpLocks noChangeShapeType="1"/>
            </p:cNvCxnSpPr>
            <p:nvPr/>
          </p:nvCxnSpPr>
          <p:spPr bwMode="auto">
            <a:xfrm>
              <a:off x="3559" y="3677"/>
              <a:ext cx="0" cy="192"/>
            </a:xfrm>
            <a:prstGeom prst="straightConnector1">
              <a:avLst/>
            </a:prstGeom>
            <a:noFill/>
            <a:ln w="9525">
              <a:solidFill>
                <a:schemeClr val="tx1"/>
              </a:solidFill>
              <a:round/>
              <a:headEnd/>
              <a:tailEnd type="triangle" w="med" len="med"/>
            </a:ln>
            <a:effectLst/>
          </p:spPr>
        </p:cxnSp>
        <p:sp>
          <p:nvSpPr>
            <p:cNvPr id="56" name="Line 85"/>
            <p:cNvSpPr>
              <a:spLocks noChangeShapeType="1"/>
            </p:cNvSpPr>
            <p:nvPr/>
          </p:nvSpPr>
          <p:spPr bwMode="auto">
            <a:xfrm>
              <a:off x="3559" y="3677"/>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57" name="AutoShape 86"/>
            <p:cNvCxnSpPr>
              <a:cxnSpLocks noChangeShapeType="1"/>
            </p:cNvCxnSpPr>
            <p:nvPr/>
          </p:nvCxnSpPr>
          <p:spPr bwMode="auto">
            <a:xfrm flipH="1">
              <a:off x="3751" y="3629"/>
              <a:ext cx="144" cy="144"/>
            </a:xfrm>
            <a:prstGeom prst="straightConnector1">
              <a:avLst/>
            </a:prstGeom>
            <a:noFill/>
            <a:ln w="9525">
              <a:solidFill>
                <a:schemeClr val="tx1"/>
              </a:solidFill>
              <a:round/>
              <a:headEnd/>
              <a:tailEnd type="triangle" w="med" len="med"/>
            </a:ln>
            <a:effectLst/>
          </p:spPr>
        </p:cxnSp>
        <p:cxnSp>
          <p:nvCxnSpPr>
            <p:cNvPr id="58" name="AutoShape 87"/>
            <p:cNvCxnSpPr>
              <a:cxnSpLocks noChangeShapeType="1"/>
            </p:cNvCxnSpPr>
            <p:nvPr/>
          </p:nvCxnSpPr>
          <p:spPr bwMode="auto">
            <a:xfrm>
              <a:off x="3895" y="3629"/>
              <a:ext cx="0" cy="192"/>
            </a:xfrm>
            <a:prstGeom prst="straightConnector1">
              <a:avLst/>
            </a:prstGeom>
            <a:noFill/>
            <a:ln w="9525">
              <a:solidFill>
                <a:schemeClr val="tx1"/>
              </a:solidFill>
              <a:round/>
              <a:headEnd/>
              <a:tailEnd type="triangle" w="med" len="med"/>
            </a:ln>
            <a:effectLst/>
          </p:spPr>
        </p:cxnSp>
        <p:sp>
          <p:nvSpPr>
            <p:cNvPr id="59" name="Line 88"/>
            <p:cNvSpPr>
              <a:spLocks noChangeShapeType="1"/>
            </p:cNvSpPr>
            <p:nvPr/>
          </p:nvSpPr>
          <p:spPr bwMode="auto">
            <a:xfrm>
              <a:off x="3895" y="3629"/>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60" name="AutoShape 89"/>
            <p:cNvCxnSpPr>
              <a:cxnSpLocks noChangeShapeType="1"/>
            </p:cNvCxnSpPr>
            <p:nvPr/>
          </p:nvCxnSpPr>
          <p:spPr bwMode="auto">
            <a:xfrm flipH="1">
              <a:off x="4087" y="3581"/>
              <a:ext cx="144" cy="144"/>
            </a:xfrm>
            <a:prstGeom prst="straightConnector1">
              <a:avLst/>
            </a:prstGeom>
            <a:noFill/>
            <a:ln w="9525">
              <a:solidFill>
                <a:schemeClr val="tx1"/>
              </a:solidFill>
              <a:round/>
              <a:headEnd/>
              <a:tailEnd type="triangle" w="med" len="med"/>
            </a:ln>
            <a:effectLst/>
          </p:spPr>
        </p:cxnSp>
        <p:cxnSp>
          <p:nvCxnSpPr>
            <p:cNvPr id="61" name="AutoShape 90"/>
            <p:cNvCxnSpPr>
              <a:cxnSpLocks noChangeShapeType="1"/>
            </p:cNvCxnSpPr>
            <p:nvPr/>
          </p:nvCxnSpPr>
          <p:spPr bwMode="auto">
            <a:xfrm>
              <a:off x="4231" y="3581"/>
              <a:ext cx="0" cy="192"/>
            </a:xfrm>
            <a:prstGeom prst="straightConnector1">
              <a:avLst/>
            </a:prstGeom>
            <a:noFill/>
            <a:ln w="9525">
              <a:solidFill>
                <a:schemeClr val="tx1"/>
              </a:solidFill>
              <a:round/>
              <a:headEnd/>
              <a:tailEnd type="triangle" w="med" len="med"/>
            </a:ln>
            <a:effectLst/>
          </p:spPr>
        </p:cxnSp>
        <p:sp>
          <p:nvSpPr>
            <p:cNvPr id="62" name="Line 91"/>
            <p:cNvSpPr>
              <a:spLocks noChangeShapeType="1"/>
            </p:cNvSpPr>
            <p:nvPr/>
          </p:nvSpPr>
          <p:spPr bwMode="auto">
            <a:xfrm>
              <a:off x="4231" y="3581"/>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grpSp>
      <p:grpSp>
        <p:nvGrpSpPr>
          <p:cNvPr id="63" name="Group 110"/>
          <p:cNvGrpSpPr>
            <a:grpSpLocks/>
          </p:cNvGrpSpPr>
          <p:nvPr/>
        </p:nvGrpSpPr>
        <p:grpSpPr bwMode="auto">
          <a:xfrm>
            <a:off x="3125809" y="5068878"/>
            <a:ext cx="1524000" cy="914400"/>
            <a:chOff x="2119" y="3293"/>
            <a:chExt cx="960" cy="576"/>
          </a:xfrm>
        </p:grpSpPr>
        <p:cxnSp>
          <p:nvCxnSpPr>
            <p:cNvPr id="64" name="AutoShape 92"/>
            <p:cNvCxnSpPr>
              <a:cxnSpLocks noChangeShapeType="1"/>
            </p:cNvCxnSpPr>
            <p:nvPr/>
          </p:nvCxnSpPr>
          <p:spPr bwMode="auto">
            <a:xfrm flipH="1">
              <a:off x="2263" y="3293"/>
              <a:ext cx="192" cy="192"/>
            </a:xfrm>
            <a:prstGeom prst="straightConnector1">
              <a:avLst/>
            </a:prstGeom>
            <a:noFill/>
            <a:ln w="9525">
              <a:solidFill>
                <a:schemeClr val="tx1"/>
              </a:solidFill>
              <a:round/>
              <a:headEnd/>
              <a:tailEnd type="triangle" w="med" len="med"/>
            </a:ln>
            <a:effectLst/>
          </p:spPr>
        </p:cxnSp>
        <p:cxnSp>
          <p:nvCxnSpPr>
            <p:cNvPr id="65" name="AutoShape 93"/>
            <p:cNvCxnSpPr>
              <a:cxnSpLocks noChangeShapeType="1"/>
            </p:cNvCxnSpPr>
            <p:nvPr/>
          </p:nvCxnSpPr>
          <p:spPr bwMode="auto">
            <a:xfrm>
              <a:off x="2455" y="3293"/>
              <a:ext cx="0" cy="192"/>
            </a:xfrm>
            <a:prstGeom prst="straightConnector1">
              <a:avLst/>
            </a:prstGeom>
            <a:noFill/>
            <a:ln w="9525">
              <a:solidFill>
                <a:schemeClr val="tx1"/>
              </a:solidFill>
              <a:round/>
              <a:headEnd/>
              <a:tailEnd type="triangle" w="med" len="med"/>
            </a:ln>
            <a:effectLst/>
          </p:spPr>
        </p:cxnSp>
        <p:sp>
          <p:nvSpPr>
            <p:cNvPr id="66" name="Line 94"/>
            <p:cNvSpPr>
              <a:spLocks noChangeShapeType="1"/>
            </p:cNvSpPr>
            <p:nvPr/>
          </p:nvSpPr>
          <p:spPr bwMode="auto">
            <a:xfrm>
              <a:off x="2455" y="3293"/>
              <a:ext cx="240"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67" name="AutoShape 95"/>
            <p:cNvCxnSpPr>
              <a:cxnSpLocks noChangeShapeType="1"/>
              <a:stCxn id="66" idx="1"/>
            </p:cNvCxnSpPr>
            <p:nvPr/>
          </p:nvCxnSpPr>
          <p:spPr bwMode="auto">
            <a:xfrm flipH="1">
              <a:off x="2599" y="3437"/>
              <a:ext cx="96" cy="192"/>
            </a:xfrm>
            <a:prstGeom prst="straightConnector1">
              <a:avLst/>
            </a:prstGeom>
            <a:noFill/>
            <a:ln w="9525">
              <a:solidFill>
                <a:schemeClr val="tx1"/>
              </a:solidFill>
              <a:round/>
              <a:headEnd/>
              <a:tailEnd type="triangle" w="med" len="med"/>
            </a:ln>
            <a:effectLst/>
          </p:spPr>
        </p:cxnSp>
        <p:cxnSp>
          <p:nvCxnSpPr>
            <p:cNvPr id="68" name="AutoShape 96"/>
            <p:cNvCxnSpPr>
              <a:cxnSpLocks noChangeShapeType="1"/>
              <a:stCxn id="69" idx="0"/>
            </p:cNvCxnSpPr>
            <p:nvPr/>
          </p:nvCxnSpPr>
          <p:spPr bwMode="auto">
            <a:xfrm>
              <a:off x="2695" y="3437"/>
              <a:ext cx="49" cy="192"/>
            </a:xfrm>
            <a:prstGeom prst="straightConnector1">
              <a:avLst/>
            </a:prstGeom>
            <a:noFill/>
            <a:ln w="9525">
              <a:solidFill>
                <a:schemeClr val="tx1"/>
              </a:solidFill>
              <a:round/>
              <a:headEnd/>
              <a:tailEnd type="triangle" w="med" len="med"/>
            </a:ln>
            <a:effectLst/>
          </p:spPr>
        </p:cxnSp>
        <p:sp>
          <p:nvSpPr>
            <p:cNvPr id="69" name="Line 97"/>
            <p:cNvSpPr>
              <a:spLocks noChangeShapeType="1"/>
            </p:cNvSpPr>
            <p:nvPr/>
          </p:nvSpPr>
          <p:spPr bwMode="auto">
            <a:xfrm>
              <a:off x="2695" y="3437"/>
              <a:ext cx="240"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70" name="AutoShape 98"/>
            <p:cNvCxnSpPr>
              <a:cxnSpLocks noChangeShapeType="1"/>
            </p:cNvCxnSpPr>
            <p:nvPr/>
          </p:nvCxnSpPr>
          <p:spPr bwMode="auto">
            <a:xfrm flipH="1">
              <a:off x="2119" y="3485"/>
              <a:ext cx="144" cy="144"/>
            </a:xfrm>
            <a:prstGeom prst="straightConnector1">
              <a:avLst/>
            </a:prstGeom>
            <a:noFill/>
            <a:ln w="9525">
              <a:solidFill>
                <a:schemeClr val="tx1"/>
              </a:solidFill>
              <a:round/>
              <a:headEnd/>
              <a:tailEnd type="triangle" w="med" len="med"/>
            </a:ln>
            <a:effectLst/>
          </p:spPr>
        </p:cxnSp>
        <p:cxnSp>
          <p:nvCxnSpPr>
            <p:cNvPr id="71" name="AutoShape 99"/>
            <p:cNvCxnSpPr>
              <a:cxnSpLocks noChangeShapeType="1"/>
            </p:cNvCxnSpPr>
            <p:nvPr/>
          </p:nvCxnSpPr>
          <p:spPr bwMode="auto">
            <a:xfrm>
              <a:off x="2263" y="3485"/>
              <a:ext cx="0" cy="192"/>
            </a:xfrm>
            <a:prstGeom prst="straightConnector1">
              <a:avLst/>
            </a:prstGeom>
            <a:noFill/>
            <a:ln w="9525">
              <a:solidFill>
                <a:schemeClr val="tx1"/>
              </a:solidFill>
              <a:round/>
              <a:headEnd/>
              <a:tailEnd type="triangle" w="med" len="med"/>
            </a:ln>
            <a:effectLst/>
          </p:spPr>
        </p:cxnSp>
        <p:sp>
          <p:nvSpPr>
            <p:cNvPr id="72" name="Line 100"/>
            <p:cNvSpPr>
              <a:spLocks noChangeShapeType="1"/>
            </p:cNvSpPr>
            <p:nvPr/>
          </p:nvSpPr>
          <p:spPr bwMode="auto">
            <a:xfrm>
              <a:off x="2263" y="3485"/>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73" name="AutoShape 101"/>
            <p:cNvCxnSpPr>
              <a:cxnSpLocks noChangeShapeType="1"/>
            </p:cNvCxnSpPr>
            <p:nvPr/>
          </p:nvCxnSpPr>
          <p:spPr bwMode="auto">
            <a:xfrm flipH="1">
              <a:off x="2119" y="3677"/>
              <a:ext cx="144" cy="144"/>
            </a:xfrm>
            <a:prstGeom prst="straightConnector1">
              <a:avLst/>
            </a:prstGeom>
            <a:noFill/>
            <a:ln w="9525">
              <a:solidFill>
                <a:schemeClr val="tx1"/>
              </a:solidFill>
              <a:round/>
              <a:headEnd/>
              <a:tailEnd type="triangle" w="med" len="med"/>
            </a:ln>
            <a:effectLst/>
          </p:spPr>
        </p:cxnSp>
        <p:cxnSp>
          <p:nvCxnSpPr>
            <p:cNvPr id="74" name="AutoShape 102"/>
            <p:cNvCxnSpPr>
              <a:cxnSpLocks noChangeShapeType="1"/>
            </p:cNvCxnSpPr>
            <p:nvPr/>
          </p:nvCxnSpPr>
          <p:spPr bwMode="auto">
            <a:xfrm>
              <a:off x="2263" y="3677"/>
              <a:ext cx="0" cy="192"/>
            </a:xfrm>
            <a:prstGeom prst="straightConnector1">
              <a:avLst/>
            </a:prstGeom>
            <a:noFill/>
            <a:ln w="9525">
              <a:solidFill>
                <a:schemeClr val="tx1"/>
              </a:solidFill>
              <a:round/>
              <a:headEnd/>
              <a:tailEnd type="triangle" w="med" len="med"/>
            </a:ln>
            <a:effectLst/>
          </p:spPr>
        </p:cxnSp>
        <p:sp>
          <p:nvSpPr>
            <p:cNvPr id="75" name="Line 103"/>
            <p:cNvSpPr>
              <a:spLocks noChangeShapeType="1"/>
            </p:cNvSpPr>
            <p:nvPr/>
          </p:nvSpPr>
          <p:spPr bwMode="auto">
            <a:xfrm>
              <a:off x="2263" y="3677"/>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76" name="AutoShape 104"/>
            <p:cNvCxnSpPr>
              <a:cxnSpLocks noChangeShapeType="1"/>
            </p:cNvCxnSpPr>
            <p:nvPr/>
          </p:nvCxnSpPr>
          <p:spPr bwMode="auto">
            <a:xfrm flipH="1">
              <a:off x="2455" y="3629"/>
              <a:ext cx="144" cy="144"/>
            </a:xfrm>
            <a:prstGeom prst="straightConnector1">
              <a:avLst/>
            </a:prstGeom>
            <a:noFill/>
            <a:ln w="9525">
              <a:solidFill>
                <a:schemeClr val="tx1"/>
              </a:solidFill>
              <a:round/>
              <a:headEnd/>
              <a:tailEnd type="triangle" w="med" len="med"/>
            </a:ln>
            <a:effectLst/>
          </p:spPr>
        </p:cxnSp>
        <p:cxnSp>
          <p:nvCxnSpPr>
            <p:cNvPr id="77" name="AutoShape 105"/>
            <p:cNvCxnSpPr>
              <a:cxnSpLocks noChangeShapeType="1"/>
            </p:cNvCxnSpPr>
            <p:nvPr/>
          </p:nvCxnSpPr>
          <p:spPr bwMode="auto">
            <a:xfrm>
              <a:off x="2599" y="3629"/>
              <a:ext cx="0" cy="192"/>
            </a:xfrm>
            <a:prstGeom prst="straightConnector1">
              <a:avLst/>
            </a:prstGeom>
            <a:noFill/>
            <a:ln w="9525">
              <a:solidFill>
                <a:schemeClr val="tx1"/>
              </a:solidFill>
              <a:round/>
              <a:headEnd/>
              <a:tailEnd type="triangle" w="med" len="med"/>
            </a:ln>
            <a:effectLst/>
          </p:spPr>
        </p:cxnSp>
        <p:sp>
          <p:nvSpPr>
            <p:cNvPr id="78" name="Line 106"/>
            <p:cNvSpPr>
              <a:spLocks noChangeShapeType="1"/>
            </p:cNvSpPr>
            <p:nvPr/>
          </p:nvSpPr>
          <p:spPr bwMode="auto">
            <a:xfrm>
              <a:off x="2599" y="3629"/>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cxnSp>
          <p:nvCxnSpPr>
            <p:cNvPr id="79" name="AutoShape 107"/>
            <p:cNvCxnSpPr>
              <a:cxnSpLocks noChangeShapeType="1"/>
            </p:cNvCxnSpPr>
            <p:nvPr/>
          </p:nvCxnSpPr>
          <p:spPr bwMode="auto">
            <a:xfrm flipH="1">
              <a:off x="2791" y="3581"/>
              <a:ext cx="144" cy="144"/>
            </a:xfrm>
            <a:prstGeom prst="straightConnector1">
              <a:avLst/>
            </a:prstGeom>
            <a:noFill/>
            <a:ln w="9525">
              <a:solidFill>
                <a:schemeClr val="tx1"/>
              </a:solidFill>
              <a:round/>
              <a:headEnd/>
              <a:tailEnd type="triangle" w="med" len="med"/>
            </a:ln>
            <a:effectLst/>
          </p:spPr>
        </p:cxnSp>
        <p:cxnSp>
          <p:nvCxnSpPr>
            <p:cNvPr id="80" name="AutoShape 108"/>
            <p:cNvCxnSpPr>
              <a:cxnSpLocks noChangeShapeType="1"/>
            </p:cNvCxnSpPr>
            <p:nvPr/>
          </p:nvCxnSpPr>
          <p:spPr bwMode="auto">
            <a:xfrm>
              <a:off x="2935" y="3581"/>
              <a:ext cx="0" cy="192"/>
            </a:xfrm>
            <a:prstGeom prst="straightConnector1">
              <a:avLst/>
            </a:prstGeom>
            <a:noFill/>
            <a:ln w="9525">
              <a:solidFill>
                <a:schemeClr val="tx1"/>
              </a:solidFill>
              <a:round/>
              <a:headEnd/>
              <a:tailEnd type="triangle" w="med" len="med"/>
            </a:ln>
            <a:effectLst/>
          </p:spPr>
        </p:cxnSp>
        <p:sp>
          <p:nvSpPr>
            <p:cNvPr id="81" name="Line 109"/>
            <p:cNvSpPr>
              <a:spLocks noChangeShapeType="1"/>
            </p:cNvSpPr>
            <p:nvPr/>
          </p:nvSpPr>
          <p:spPr bwMode="auto">
            <a:xfrm>
              <a:off x="2935" y="3581"/>
              <a:ext cx="144" cy="144"/>
            </a:xfrm>
            <a:prstGeom prst="line">
              <a:avLst/>
            </a:prstGeom>
            <a:noFill/>
            <a:ln w="9525">
              <a:solidFill>
                <a:schemeClr val="tx1"/>
              </a:solidFill>
              <a:round/>
              <a:headEnd/>
              <a:tailEnd type="triangle" w="med" len="med"/>
            </a:ln>
            <a:effectLst/>
          </p:spPr>
          <p:txBody>
            <a:bodyPr>
              <a:prstTxWarp prst="textNoShape">
                <a:avLst/>
              </a:prstTxWarp>
            </a:bodyPr>
            <a:lstStyle/>
            <a:p>
              <a:endParaRPr lang="en-US">
                <a:latin typeface="Times New Roman"/>
                <a:cs typeface="Times New Roman"/>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 calcmode="lin" valueType="num">
                                      <p:cBhvr additive="base">
                                        <p:cTn id="7" dur="500" fill="hold"/>
                                        <p:tgtEl>
                                          <p:spTgt spid="1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6">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6" presetClass="emph" presetSubtype="0" fill="hold" grpId="0" nodeType="afterEffect">
                                  <p:stCondLst>
                                    <p:cond delay="0"/>
                                  </p:stCondLst>
                                  <p:childTnLst>
                                    <p:animEffect transition="out" filter="fade">
                                      <p:cBhvr>
                                        <p:cTn id="11" dur="500" tmFilter="0, 0; .2, .5; .8, .5; 1, 0"/>
                                        <p:tgtEl>
                                          <p:spTgt spid="11"/>
                                        </p:tgtEl>
                                      </p:cBhvr>
                                    </p:animEffect>
                                    <p:animScale>
                                      <p:cBhvr>
                                        <p:cTn id="12" dur="250" autoRev="1" fill="hold"/>
                                        <p:tgtEl>
                                          <p:spTgt spid="11"/>
                                        </p:tgtEl>
                                      </p:cBhvr>
                                      <p:by x="105000" y="105000"/>
                                    </p:animScale>
                                  </p:childTnLst>
                                </p:cTn>
                              </p:par>
                            </p:childTnLst>
                          </p:cTn>
                        </p:par>
                        <p:par>
                          <p:cTn id="13" fill="hold">
                            <p:stCondLst>
                              <p:cond delay="1000"/>
                            </p:stCondLst>
                            <p:childTnLst>
                              <p:par>
                                <p:cTn id="14" presetID="22" presetClass="entr" presetSubtype="1" fill="hold" nodeType="after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wipe(up)">
                                      <p:cBhvr>
                                        <p:cTn id="16" dur="500"/>
                                        <p:tgtEl>
                                          <p:spTgt spid="14"/>
                                        </p:tgtEl>
                                      </p:cBhvr>
                                    </p:animEffect>
                                  </p:childTnLst>
                                </p:cTn>
                              </p:par>
                            </p:childTnLst>
                          </p:cTn>
                        </p:par>
                        <p:par>
                          <p:cTn id="17" fill="hold">
                            <p:stCondLst>
                              <p:cond delay="1500"/>
                            </p:stCondLst>
                            <p:childTnLst>
                              <p:par>
                                <p:cTn id="18" presetID="26" presetClass="emph" presetSubtype="0" fill="hold" nodeType="afterEffect">
                                  <p:stCondLst>
                                    <p:cond delay="0"/>
                                  </p:stCondLst>
                                  <p:childTnLst>
                                    <p:animEffect transition="out" filter="fade">
                                      <p:cBhvr>
                                        <p:cTn id="19" dur="500" tmFilter="0, 0; .2, .5; .8, .5; 1, 0"/>
                                        <p:tgtEl>
                                          <p:spTgt spid="63"/>
                                        </p:tgtEl>
                                      </p:cBhvr>
                                    </p:animEffect>
                                    <p:animScale>
                                      <p:cBhvr>
                                        <p:cTn id="20" dur="250" autoRev="1" fill="hold"/>
                                        <p:tgtEl>
                                          <p:spTgt spid="63"/>
                                        </p:tgtEl>
                                      </p:cBhvr>
                                      <p:by x="105000" y="105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6">
                                            <p:txEl>
                                              <p:pRg st="1" end="1"/>
                                            </p:txEl>
                                          </p:spTgt>
                                        </p:tgtEl>
                                        <p:attrNameLst>
                                          <p:attrName>style.visibility</p:attrName>
                                        </p:attrNameLst>
                                      </p:cBhvr>
                                      <p:to>
                                        <p:strVal val="visible"/>
                                      </p:to>
                                    </p:set>
                                    <p:anim calcmode="lin" valueType="num">
                                      <p:cBhvr additive="base">
                                        <p:cTn id="25" dur="500" fill="hold"/>
                                        <p:tgtEl>
                                          <p:spTgt spid="16">
                                            <p:txEl>
                                              <p:pRg st="1" end="1"/>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6">
                                            <p:txEl>
                                              <p:pRg st="1" end="1"/>
                                            </p:txEl>
                                          </p:spTgt>
                                        </p:tgtEl>
                                        <p:attrNameLst>
                                          <p:attrName>ppt_y</p:attrName>
                                        </p:attrNameLst>
                                      </p:cBhvr>
                                      <p:tavLst>
                                        <p:tav tm="0">
                                          <p:val>
                                            <p:strVal val="#ppt_y"/>
                                          </p:val>
                                        </p:tav>
                                        <p:tav tm="100000">
                                          <p:val>
                                            <p:strVal val="#ppt_y"/>
                                          </p:val>
                                        </p:tav>
                                      </p:tavLst>
                                    </p:anim>
                                  </p:childTnLst>
                                </p:cTn>
                              </p:par>
                            </p:childTnLst>
                          </p:cTn>
                        </p:par>
                        <p:par>
                          <p:cTn id="27" fill="hold">
                            <p:stCondLst>
                              <p:cond delay="500"/>
                            </p:stCondLst>
                            <p:childTnLst>
                              <p:par>
                                <p:cTn id="28" presetID="26" presetClass="emph" presetSubtype="0" fill="hold" grpId="0" nodeType="afterEffect">
                                  <p:stCondLst>
                                    <p:cond delay="0"/>
                                  </p:stCondLst>
                                  <p:childTnLst>
                                    <p:animEffect transition="out" filter="fade">
                                      <p:cBhvr>
                                        <p:cTn id="29" dur="500" tmFilter="0, 0; .2, .5; .8, .5; 1, 0"/>
                                        <p:tgtEl>
                                          <p:spTgt spid="12"/>
                                        </p:tgtEl>
                                      </p:cBhvr>
                                    </p:animEffect>
                                    <p:animScale>
                                      <p:cBhvr>
                                        <p:cTn id="30" dur="250" autoRev="1" fill="hold"/>
                                        <p:tgtEl>
                                          <p:spTgt spid="12"/>
                                        </p:tgtEl>
                                      </p:cBhvr>
                                      <p:by x="105000" y="105000"/>
                                    </p:animScale>
                                  </p:childTnLst>
                                </p:cTn>
                              </p:par>
                            </p:childTnLst>
                          </p:cTn>
                        </p:par>
                        <p:par>
                          <p:cTn id="31" fill="hold">
                            <p:stCondLst>
                              <p:cond delay="1000"/>
                            </p:stCondLst>
                            <p:childTnLst>
                              <p:par>
                                <p:cTn id="32" presetID="22" presetClass="entr" presetSubtype="1" fill="hold" nodeType="after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wipe(up)">
                                      <p:cBhvr>
                                        <p:cTn id="34" dur="500"/>
                                        <p:tgtEl>
                                          <p:spTgt spid="15"/>
                                        </p:tgtEl>
                                      </p:cBhvr>
                                    </p:animEffect>
                                  </p:childTnLst>
                                </p:cTn>
                              </p:par>
                            </p:childTnLst>
                          </p:cTn>
                        </p:par>
                        <p:par>
                          <p:cTn id="35" fill="hold">
                            <p:stCondLst>
                              <p:cond delay="1500"/>
                            </p:stCondLst>
                            <p:childTnLst>
                              <p:par>
                                <p:cTn id="36" presetID="26" presetClass="emph" presetSubtype="0" fill="hold" nodeType="afterEffect">
                                  <p:stCondLst>
                                    <p:cond delay="0"/>
                                  </p:stCondLst>
                                  <p:childTnLst>
                                    <p:animEffect transition="out" filter="fade">
                                      <p:cBhvr>
                                        <p:cTn id="37" dur="500" tmFilter="0, 0; .2, .5; .8, .5; 1, 0"/>
                                        <p:tgtEl>
                                          <p:spTgt spid="44"/>
                                        </p:tgtEl>
                                      </p:cBhvr>
                                    </p:animEffect>
                                    <p:animScale>
                                      <p:cBhvr>
                                        <p:cTn id="38" dur="250" autoRev="1" fill="hold"/>
                                        <p:tgtEl>
                                          <p:spTgt spid="44"/>
                                        </p:tgtEl>
                                      </p:cBhvr>
                                      <p:by x="105000" y="105000"/>
                                    </p:animScale>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16">
                                            <p:txEl>
                                              <p:pRg st="2" end="2"/>
                                            </p:txEl>
                                          </p:spTgt>
                                        </p:tgtEl>
                                        <p:attrNameLst>
                                          <p:attrName>style.visibility</p:attrName>
                                        </p:attrNameLst>
                                      </p:cBhvr>
                                      <p:to>
                                        <p:strVal val="visible"/>
                                      </p:to>
                                    </p:set>
                                    <p:anim calcmode="lin" valueType="num">
                                      <p:cBhvr additive="base">
                                        <p:cTn id="43" dur="500" fill="hold"/>
                                        <p:tgtEl>
                                          <p:spTgt spid="16">
                                            <p:txEl>
                                              <p:pRg st="2" end="2"/>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16">
                                            <p:txEl>
                                              <p:pRg st="2" end="2"/>
                                            </p:txEl>
                                          </p:spTgt>
                                        </p:tgtEl>
                                        <p:attrNameLst>
                                          <p:attrName>ppt_y</p:attrName>
                                        </p:attrNameLst>
                                      </p:cBhvr>
                                      <p:tavLst>
                                        <p:tav tm="0">
                                          <p:val>
                                            <p:strVal val="#ppt_y"/>
                                          </p:val>
                                        </p:tav>
                                        <p:tav tm="100000">
                                          <p:val>
                                            <p:strVal val="#ppt_y"/>
                                          </p:val>
                                        </p:tav>
                                      </p:tavLst>
                                    </p:anim>
                                  </p:childTnLst>
                                </p:cTn>
                              </p:par>
                            </p:childTnLst>
                          </p:cTn>
                        </p:par>
                        <p:par>
                          <p:cTn id="45" fill="hold">
                            <p:stCondLst>
                              <p:cond delay="500"/>
                            </p:stCondLst>
                            <p:childTnLst>
                              <p:par>
                                <p:cTn id="46" presetID="22" presetClass="entr" presetSubtype="1" fill="hold" nodeType="after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wipe(up)">
                                      <p:cBhvr>
                                        <p:cTn id="48" dur="500"/>
                                        <p:tgtEl>
                                          <p:spTgt spid="13"/>
                                        </p:tgtEl>
                                      </p:cBhvr>
                                    </p:animEffect>
                                  </p:childTnLst>
                                </p:cTn>
                              </p:par>
                            </p:childTnLst>
                          </p:cTn>
                        </p:par>
                        <p:par>
                          <p:cTn id="49" fill="hold">
                            <p:stCondLst>
                              <p:cond delay="1000"/>
                            </p:stCondLst>
                            <p:childTnLst>
                              <p:par>
                                <p:cTn id="50" presetID="26" presetClass="emph" presetSubtype="0" fill="hold" grpId="0" nodeType="afterEffect">
                                  <p:stCondLst>
                                    <p:cond delay="0"/>
                                  </p:stCondLst>
                                  <p:childTnLst>
                                    <p:animEffect transition="out" filter="fade">
                                      <p:cBhvr>
                                        <p:cTn id="51" dur="500" tmFilter="0, 0; .2, .5; .8, .5; 1, 0"/>
                                        <p:tgtEl>
                                          <p:spTgt spid="9"/>
                                        </p:tgtEl>
                                      </p:cBhvr>
                                    </p:animEffect>
                                    <p:animScale>
                                      <p:cBhvr>
                                        <p:cTn id="52" dur="250" autoRev="1" fill="hold"/>
                                        <p:tgtEl>
                                          <p:spTgt spid="9"/>
                                        </p:tgtEl>
                                      </p:cBhvr>
                                      <p:by x="105000" y="105000"/>
                                    </p:animScale>
                                  </p:childTnLst>
                                </p:cTn>
                              </p:par>
                            </p:childTnLst>
                          </p:cTn>
                        </p:par>
                        <p:par>
                          <p:cTn id="53" fill="hold">
                            <p:stCondLst>
                              <p:cond delay="1500"/>
                            </p:stCondLst>
                            <p:childTnLst>
                              <p:par>
                                <p:cTn id="54" presetID="26" presetClass="emph" presetSubtype="0" fill="hold" nodeType="afterEffect">
                                  <p:stCondLst>
                                    <p:cond delay="0"/>
                                  </p:stCondLst>
                                  <p:childTnLst>
                                    <p:animEffect transition="out" filter="fade">
                                      <p:cBhvr>
                                        <p:cTn id="55" dur="500" tmFilter="0, 0; .2, .5; .8, .5; 1, 0"/>
                                        <p:tgtEl>
                                          <p:spTgt spid="25"/>
                                        </p:tgtEl>
                                      </p:cBhvr>
                                    </p:animEffect>
                                    <p:animScale>
                                      <p:cBhvr>
                                        <p:cTn id="56" dur="250" autoRev="1" fill="hold"/>
                                        <p:tgtEl>
                                          <p:spTgt spid="2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Does This Actually Work?</a:t>
            </a:r>
            <a:endParaRPr lang="en-US" dirty="0"/>
          </a:p>
        </p:txBody>
      </p:sp>
      <p:sp>
        <p:nvSpPr>
          <p:cNvPr id="3" name="Content Placeholder 2"/>
          <p:cNvSpPr>
            <a:spLocks noGrp="1"/>
          </p:cNvSpPr>
          <p:nvPr>
            <p:ph idx="1"/>
          </p:nvPr>
        </p:nvSpPr>
        <p:spPr/>
        <p:txBody>
          <a:bodyPr/>
          <a:lstStyle/>
          <a:p>
            <a:r>
              <a:rPr lang="en-US" dirty="0" smtClean="0"/>
              <a:t>Mark the directory that was mounted on </a:t>
            </a:r>
          </a:p>
          <a:p>
            <a:r>
              <a:rPr lang="en-US" dirty="0" smtClean="0"/>
              <a:t>When file system opens that directory, don’t treat it as an ordinary directory</a:t>
            </a:r>
          </a:p>
          <a:p>
            <a:pPr lvl="1"/>
            <a:r>
              <a:rPr lang="en-US" dirty="0" smtClean="0"/>
              <a:t>Instead, consult a table of mounts to figure out where the root of the new file system is</a:t>
            </a:r>
          </a:p>
          <a:p>
            <a:r>
              <a:rPr lang="en-US" dirty="0" smtClean="0"/>
              <a:t>Go to that device and open its root directory</a:t>
            </a:r>
          </a:p>
          <a:p>
            <a:r>
              <a:rPr lang="en-US" dirty="0" smtClean="0"/>
              <a:t>And proceed from there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Happened To the Real Directory?</a:t>
            </a:r>
            <a:endParaRPr lang="en-US" dirty="0"/>
          </a:p>
        </p:txBody>
      </p:sp>
      <p:sp>
        <p:nvSpPr>
          <p:cNvPr id="3" name="Content Placeholder 2"/>
          <p:cNvSpPr>
            <a:spLocks noGrp="1"/>
          </p:cNvSpPr>
          <p:nvPr>
            <p:ph idx="1"/>
          </p:nvPr>
        </p:nvSpPr>
        <p:spPr>
          <a:xfrm>
            <a:off x="457200" y="1547280"/>
            <a:ext cx="8229600" cy="4525963"/>
          </a:xfrm>
        </p:spPr>
        <p:txBody>
          <a:bodyPr/>
          <a:lstStyle/>
          <a:p>
            <a:r>
              <a:rPr lang="en-US" dirty="0" smtClean="0"/>
              <a:t>You can mount on top of any directory</a:t>
            </a:r>
          </a:p>
          <a:p>
            <a:pPr lvl="1"/>
            <a:r>
              <a:rPr lang="en-US" dirty="0" smtClean="0"/>
              <a:t>Not just in some special places in the file hierarchy</a:t>
            </a:r>
          </a:p>
          <a:p>
            <a:pPr lvl="1"/>
            <a:r>
              <a:rPr lang="en-US" dirty="0" smtClean="0"/>
              <a:t>Not even just empty directories</a:t>
            </a:r>
          </a:p>
          <a:p>
            <a:r>
              <a:rPr lang="en-US" dirty="0" smtClean="0"/>
              <a:t>Did the mount wipe out the contents of the directory mounted on?</a:t>
            </a:r>
          </a:p>
          <a:p>
            <a:r>
              <a:rPr lang="en-US" dirty="0" smtClean="0"/>
              <a:t>No, it just hid them </a:t>
            </a:r>
          </a:p>
          <a:p>
            <a:pPr lvl="1"/>
            <a:r>
              <a:rPr lang="en-US" dirty="0" smtClean="0"/>
              <a:t>Since traversals jump to a new file system, rather than reading the directory contents</a:t>
            </a:r>
          </a:p>
          <a:p>
            <a:r>
              <a:rPr lang="en-US" dirty="0" smtClean="0"/>
              <a:t>It’s all still there when you </a:t>
            </a:r>
            <a:r>
              <a:rPr lang="en-US" dirty="0" err="1" smtClean="0"/>
              <a:t>unmount</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 System Performance Issues</a:t>
            </a:r>
            <a:endParaRPr lang="en-US" dirty="0"/>
          </a:p>
        </p:txBody>
      </p:sp>
      <p:sp>
        <p:nvSpPr>
          <p:cNvPr id="3" name="Content Placeholder 2"/>
          <p:cNvSpPr>
            <a:spLocks noGrp="1"/>
          </p:cNvSpPr>
          <p:nvPr>
            <p:ph idx="1"/>
          </p:nvPr>
        </p:nvSpPr>
        <p:spPr/>
        <p:txBody>
          <a:bodyPr/>
          <a:lstStyle/>
          <a:p>
            <a:r>
              <a:rPr lang="en-GB" dirty="0" smtClean="0"/>
              <a:t>Key factors in file system performance</a:t>
            </a:r>
          </a:p>
          <a:p>
            <a:pPr lvl="1"/>
            <a:r>
              <a:rPr lang="en-GB" dirty="0" smtClean="0"/>
              <a:t>Head motion</a:t>
            </a:r>
          </a:p>
          <a:p>
            <a:pPr lvl="1"/>
            <a:r>
              <a:rPr lang="en-GB" dirty="0" smtClean="0"/>
              <a:t>Block size</a:t>
            </a:r>
          </a:p>
          <a:p>
            <a:r>
              <a:rPr lang="en-GB" dirty="0" smtClean="0"/>
              <a:t>Possible optimizations for file systems</a:t>
            </a:r>
          </a:p>
          <a:p>
            <a:pPr lvl="1"/>
            <a:r>
              <a:rPr lang="en-GB" dirty="0" smtClean="0"/>
              <a:t>Read-ahead</a:t>
            </a:r>
          </a:p>
          <a:p>
            <a:pPr lvl="1"/>
            <a:r>
              <a:rPr lang="en-GB" dirty="0" smtClean="0"/>
              <a:t>Delayed writes</a:t>
            </a:r>
          </a:p>
          <a:p>
            <a:pPr lvl="1"/>
            <a:r>
              <a:rPr lang="en-GB" dirty="0" smtClean="0"/>
              <a:t>Caching (general and special purpose)</a:t>
            </a:r>
          </a:p>
          <a:p>
            <a:endParaRPr lang="en-US" dirty="0"/>
          </a:p>
        </p:txBody>
      </p:sp>
      <p:sp>
        <p:nvSpPr>
          <p:cNvPr id="4" name="Rounded Rectangle 3"/>
          <p:cNvSpPr/>
          <p:nvPr/>
        </p:nvSpPr>
        <p:spPr>
          <a:xfrm>
            <a:off x="723234" y="502733"/>
            <a:ext cx="7597309" cy="740869"/>
          </a:xfrm>
          <a:prstGeom prst="roundRect">
            <a:avLst/>
          </a:prstGeom>
          <a:noFill/>
          <a:ln>
            <a:solidFill>
              <a:srgbClr val="0D0D0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Head Motion and File System Performance</a:t>
            </a:r>
            <a:endParaRPr lang="en-US" dirty="0"/>
          </a:p>
        </p:txBody>
      </p:sp>
      <p:sp>
        <p:nvSpPr>
          <p:cNvPr id="3" name="Content Placeholder 2"/>
          <p:cNvSpPr>
            <a:spLocks noGrp="1"/>
          </p:cNvSpPr>
          <p:nvPr>
            <p:ph idx="1"/>
          </p:nvPr>
        </p:nvSpPr>
        <p:spPr>
          <a:xfrm>
            <a:off x="457200" y="1322370"/>
            <a:ext cx="8229600" cy="4525963"/>
          </a:xfrm>
        </p:spPr>
        <p:txBody>
          <a:bodyPr/>
          <a:lstStyle/>
          <a:p>
            <a:r>
              <a:rPr lang="en-GB" dirty="0" smtClean="0"/>
              <a:t>File system organization affects head motion</a:t>
            </a:r>
          </a:p>
          <a:p>
            <a:pPr lvl="1"/>
            <a:r>
              <a:rPr lang="en-GB" dirty="0" smtClean="0"/>
              <a:t>If blocks in a single file are spread across the disk</a:t>
            </a:r>
          </a:p>
          <a:p>
            <a:pPr lvl="1"/>
            <a:r>
              <a:rPr lang="en-GB" dirty="0" smtClean="0"/>
              <a:t>If files are spread randomly across the disk</a:t>
            </a:r>
          </a:p>
          <a:p>
            <a:pPr lvl="1"/>
            <a:r>
              <a:rPr lang="en-GB" dirty="0" smtClean="0"/>
              <a:t>If files and “meta-data” are widely separated</a:t>
            </a:r>
          </a:p>
          <a:p>
            <a:r>
              <a:rPr lang="en-GB" dirty="0" smtClean="0"/>
              <a:t>All files are not used equally often</a:t>
            </a:r>
          </a:p>
          <a:p>
            <a:pPr lvl="1"/>
            <a:r>
              <a:rPr lang="en-GB" dirty="0" smtClean="0"/>
              <a:t>5% of the files account for 90% of disk accesses</a:t>
            </a:r>
          </a:p>
          <a:p>
            <a:pPr lvl="1"/>
            <a:r>
              <a:rPr lang="en-GB" dirty="0" smtClean="0"/>
              <a:t>File locality should translate into head cylinder locality</a:t>
            </a:r>
          </a:p>
          <a:p>
            <a:r>
              <a:rPr lang="en-US" dirty="0" smtClean="0"/>
              <a:t>How do we use these factors to reduce head motion?</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Ways To Reduce Head Motion</a:t>
            </a:r>
            <a:endParaRPr lang="en-US" dirty="0"/>
          </a:p>
        </p:txBody>
      </p:sp>
      <p:sp>
        <p:nvSpPr>
          <p:cNvPr id="3" name="Content Placeholder 2"/>
          <p:cNvSpPr>
            <a:spLocks noGrp="1"/>
          </p:cNvSpPr>
          <p:nvPr>
            <p:ph idx="1"/>
          </p:nvPr>
        </p:nvSpPr>
        <p:spPr>
          <a:xfrm>
            <a:off x="457200" y="1388520"/>
            <a:ext cx="8229600" cy="4525963"/>
          </a:xfrm>
        </p:spPr>
        <p:txBody>
          <a:bodyPr/>
          <a:lstStyle/>
          <a:p>
            <a:r>
              <a:rPr lang="en-US" sz="2800" dirty="0" smtClean="0"/>
              <a:t>Keep blocks of a file together</a:t>
            </a:r>
          </a:p>
          <a:p>
            <a:pPr lvl="1"/>
            <a:r>
              <a:rPr lang="en-US" sz="2400" dirty="0" smtClean="0"/>
              <a:t>Easiest to do on original write</a:t>
            </a:r>
          </a:p>
          <a:p>
            <a:pPr lvl="1"/>
            <a:r>
              <a:rPr lang="en-US" sz="2400" dirty="0" smtClean="0"/>
              <a:t>Try to allocate each new block close to the last one</a:t>
            </a:r>
          </a:p>
          <a:p>
            <a:pPr lvl="1"/>
            <a:r>
              <a:rPr lang="en-US" sz="2400" dirty="0" smtClean="0"/>
              <a:t>Especially keep them in the same cylinder</a:t>
            </a:r>
          </a:p>
          <a:p>
            <a:r>
              <a:rPr lang="en-US" sz="2800" dirty="0" smtClean="0"/>
              <a:t>Keep metadata close to files</a:t>
            </a:r>
          </a:p>
          <a:p>
            <a:pPr lvl="1"/>
            <a:r>
              <a:rPr lang="en-US" sz="2400" dirty="0" smtClean="0"/>
              <a:t>Again, easiest to do at creation time</a:t>
            </a:r>
          </a:p>
          <a:p>
            <a:r>
              <a:rPr lang="en-US" sz="2800" dirty="0" smtClean="0"/>
              <a:t>Keep files in the same directory close together</a:t>
            </a:r>
          </a:p>
          <a:p>
            <a:pPr lvl="1"/>
            <a:r>
              <a:rPr lang="en-US" sz="2400" dirty="0" smtClean="0"/>
              <a:t>On the assumption directory implies locality of reference</a:t>
            </a:r>
          </a:p>
          <a:p>
            <a:r>
              <a:rPr lang="en-US" sz="2800" dirty="0" smtClean="0"/>
              <a:t>If performing compaction, move popular files close together</a:t>
            </a:r>
            <a:endParaRPr lang="en-US" sz="2800" dirty="0"/>
          </a:p>
        </p:txBody>
      </p:sp>
      <p:sp>
        <p:nvSpPr>
          <p:cNvPr id="4" name="Cloud Callout 3"/>
          <p:cNvSpPr/>
          <p:nvPr/>
        </p:nvSpPr>
        <p:spPr>
          <a:xfrm>
            <a:off x="4140429" y="2354905"/>
            <a:ext cx="4100745" cy="2632731"/>
          </a:xfrm>
          <a:prstGeom prst="cloudCallout">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noFill/>
                <a:latin typeface="Times New Roman"/>
                <a:cs typeface="Times New Roman"/>
              </a:rPr>
              <a:t>How about dynamically migrating files around to make files that are used together are also stored together?  What would we need to do to make that work?  Should we do it?</a:t>
            </a:r>
            <a:endParaRPr lang="en-US" dirty="0">
              <a:noFill/>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File System Performance and Block Size</a:t>
            </a:r>
            <a:endParaRPr lang="en-US" dirty="0"/>
          </a:p>
        </p:txBody>
      </p:sp>
      <p:sp>
        <p:nvSpPr>
          <p:cNvPr id="3" name="Content Placeholder 2"/>
          <p:cNvSpPr>
            <a:spLocks noGrp="1"/>
          </p:cNvSpPr>
          <p:nvPr>
            <p:ph idx="1"/>
          </p:nvPr>
        </p:nvSpPr>
        <p:spPr>
          <a:xfrm>
            <a:off x="457200" y="1666350"/>
            <a:ext cx="8229600" cy="4525963"/>
          </a:xfrm>
        </p:spPr>
        <p:txBody>
          <a:bodyPr/>
          <a:lstStyle/>
          <a:p>
            <a:r>
              <a:rPr lang="en-GB" sz="2800" dirty="0" smtClean="0"/>
              <a:t>Larger block sizes result in efficient transfers</a:t>
            </a:r>
          </a:p>
          <a:p>
            <a:pPr lvl="1"/>
            <a:r>
              <a:rPr lang="en-GB" sz="2400" dirty="0" smtClean="0"/>
              <a:t>DMA is very fast, once it gets started</a:t>
            </a:r>
          </a:p>
          <a:p>
            <a:pPr lvl="1"/>
            <a:r>
              <a:rPr lang="en-GB" sz="2400" dirty="0" smtClean="0"/>
              <a:t>Per request set-up and head-motion is substantial</a:t>
            </a:r>
          </a:p>
          <a:p>
            <a:r>
              <a:rPr lang="en-GB" sz="2800" dirty="0" smtClean="0"/>
              <a:t>They also result in internal fragmentation</a:t>
            </a:r>
          </a:p>
          <a:p>
            <a:pPr lvl="1"/>
            <a:r>
              <a:rPr lang="en-GB" sz="2400" dirty="0" smtClean="0"/>
              <a:t>Expected waste: ½ block per file</a:t>
            </a:r>
          </a:p>
          <a:p>
            <a:r>
              <a:rPr lang="en-GB" sz="2800" dirty="0" smtClean="0"/>
              <a:t>As disks get larger, speed outweighs wasted space</a:t>
            </a:r>
          </a:p>
          <a:p>
            <a:pPr lvl="1"/>
            <a:r>
              <a:rPr lang="en-GB" sz="2400" dirty="0" smtClean="0"/>
              <a:t>File systems support ever-larger block sizes</a:t>
            </a:r>
          </a:p>
          <a:p>
            <a:r>
              <a:rPr lang="en-GB" sz="2800" dirty="0" smtClean="0"/>
              <a:t>Clever schemes can reduce fragmentation</a:t>
            </a:r>
          </a:p>
          <a:p>
            <a:pPr lvl="1"/>
            <a:r>
              <a:rPr lang="en-GB" sz="2400" dirty="0" smtClean="0"/>
              <a:t>E.g., use smaller block size for the last block of a file</a:t>
            </a:r>
          </a:p>
          <a:p>
            <a:endParaRPr lang="en-US"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 Early, Write Late</a:t>
            </a:r>
            <a:endParaRPr lang="en-US" dirty="0"/>
          </a:p>
        </p:txBody>
      </p:sp>
      <p:sp>
        <p:nvSpPr>
          <p:cNvPr id="3" name="Content Placeholder 2"/>
          <p:cNvSpPr>
            <a:spLocks noGrp="1"/>
          </p:cNvSpPr>
          <p:nvPr>
            <p:ph idx="1"/>
          </p:nvPr>
        </p:nvSpPr>
        <p:spPr/>
        <p:txBody>
          <a:bodyPr/>
          <a:lstStyle/>
          <a:p>
            <a:r>
              <a:rPr lang="en-US" dirty="0" smtClean="0"/>
              <a:t>If we read blocks before we actually need them, we don’t have to wait for them</a:t>
            </a:r>
          </a:p>
          <a:p>
            <a:pPr lvl="1"/>
            <a:r>
              <a:rPr lang="en-US" dirty="0" smtClean="0"/>
              <a:t>But how can we know which blocks to read early?</a:t>
            </a:r>
          </a:p>
          <a:p>
            <a:r>
              <a:rPr lang="en-US" dirty="0" smtClean="0"/>
              <a:t>If we write blocks long after we told the application it was done, we don’t have to wait</a:t>
            </a:r>
          </a:p>
          <a:p>
            <a:pPr lvl="1"/>
            <a:r>
              <a:rPr lang="en-US" dirty="0" smtClean="0"/>
              <a:t>But are there bad consequences of delaying those writes?</a:t>
            </a:r>
          </a:p>
          <a:p>
            <a:r>
              <a:rPr lang="en-US" dirty="0" smtClean="0"/>
              <a:t>Some optimizations depend on good answers to these questions</a:t>
            </a:r>
            <a:endParaRPr lang="en-US" dirty="0"/>
          </a:p>
        </p:txBody>
      </p:sp>
      <p:sp>
        <p:nvSpPr>
          <p:cNvPr id="4" name="Rounded Rectangle 3"/>
          <p:cNvSpPr/>
          <p:nvPr/>
        </p:nvSpPr>
        <p:spPr>
          <a:xfrm>
            <a:off x="1715334" y="502733"/>
            <a:ext cx="5666007" cy="740869"/>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Read-Ahead</a:t>
            </a:r>
            <a:endParaRPr lang="en-US" dirty="0"/>
          </a:p>
        </p:txBody>
      </p:sp>
      <p:sp>
        <p:nvSpPr>
          <p:cNvPr id="3" name="Content Placeholder 2"/>
          <p:cNvSpPr>
            <a:spLocks noGrp="1"/>
          </p:cNvSpPr>
          <p:nvPr>
            <p:ph idx="1"/>
          </p:nvPr>
        </p:nvSpPr>
        <p:spPr>
          <a:xfrm>
            <a:off x="457200" y="1150380"/>
            <a:ext cx="8229600" cy="4525963"/>
          </a:xfrm>
        </p:spPr>
        <p:txBody>
          <a:bodyPr/>
          <a:lstStyle/>
          <a:p>
            <a:r>
              <a:rPr lang="en-US" dirty="0" smtClean="0"/>
              <a:t>Request blocks from the disk before any process asked for them</a:t>
            </a:r>
          </a:p>
          <a:p>
            <a:r>
              <a:rPr lang="en-GB" dirty="0" smtClean="0"/>
              <a:t>Reduces process wait time</a:t>
            </a:r>
          </a:p>
          <a:p>
            <a:r>
              <a:rPr lang="en-GB" dirty="0" smtClean="0"/>
              <a:t>When does it make sense?</a:t>
            </a:r>
          </a:p>
          <a:p>
            <a:pPr lvl="1"/>
            <a:r>
              <a:rPr lang="en-GB" dirty="0" smtClean="0"/>
              <a:t>When client specifically requests sequential access</a:t>
            </a:r>
          </a:p>
          <a:p>
            <a:pPr lvl="1"/>
            <a:r>
              <a:rPr lang="en-GB" dirty="0" smtClean="0"/>
              <a:t>When client seems to be reading sequentially</a:t>
            </a:r>
          </a:p>
          <a:p>
            <a:r>
              <a:rPr lang="en-GB" dirty="0" smtClean="0"/>
              <a:t>What are the risks?</a:t>
            </a:r>
          </a:p>
          <a:p>
            <a:pPr lvl="1"/>
            <a:r>
              <a:rPr lang="en-GB" dirty="0" smtClean="0"/>
              <a:t>May waste disk access time reading unwanted blocks</a:t>
            </a:r>
          </a:p>
          <a:p>
            <a:pPr lvl="1"/>
            <a:r>
              <a:rPr lang="en-GB" dirty="0" smtClean="0"/>
              <a:t>May waste buffer space on unneeded blocks</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5878"/>
            <a:ext cx="8229600" cy="1143000"/>
          </a:xfrm>
        </p:spPr>
        <p:txBody>
          <a:bodyPr/>
          <a:lstStyle/>
          <a:p>
            <a:r>
              <a:rPr lang="en-US" dirty="0" smtClean="0"/>
              <a:t>Delayed Writes</a:t>
            </a:r>
            <a:endParaRPr lang="en-US" dirty="0"/>
          </a:p>
        </p:txBody>
      </p:sp>
      <p:sp>
        <p:nvSpPr>
          <p:cNvPr id="3" name="Content Placeholder 2"/>
          <p:cNvSpPr>
            <a:spLocks noGrp="1"/>
          </p:cNvSpPr>
          <p:nvPr>
            <p:ph idx="1"/>
          </p:nvPr>
        </p:nvSpPr>
        <p:spPr>
          <a:xfrm>
            <a:off x="457200" y="925470"/>
            <a:ext cx="8229600" cy="4525963"/>
          </a:xfrm>
        </p:spPr>
        <p:txBody>
          <a:bodyPr/>
          <a:lstStyle/>
          <a:p>
            <a:r>
              <a:rPr lang="en-US" sz="2800" dirty="0" smtClean="0"/>
              <a:t>Don’t wait for disk write to complete to tell application it can proceed</a:t>
            </a:r>
          </a:p>
          <a:p>
            <a:r>
              <a:rPr lang="en-US" sz="2800" dirty="0" smtClean="0"/>
              <a:t>Written block is in a buffer in memory</a:t>
            </a:r>
          </a:p>
          <a:p>
            <a:r>
              <a:rPr lang="en-US" sz="2800" dirty="0" smtClean="0"/>
              <a:t>Wait until it’s “convenient” to write it to disk</a:t>
            </a:r>
          </a:p>
          <a:p>
            <a:pPr lvl="1"/>
            <a:r>
              <a:rPr lang="en-US" sz="2400" dirty="0" smtClean="0"/>
              <a:t>Handle reads from in-memory buffer </a:t>
            </a:r>
          </a:p>
          <a:p>
            <a:r>
              <a:rPr lang="en-US" sz="2800" dirty="0" smtClean="0"/>
              <a:t>Benefits:</a:t>
            </a:r>
          </a:p>
          <a:p>
            <a:pPr lvl="1"/>
            <a:r>
              <a:rPr lang="en-US" sz="2400" dirty="0" smtClean="0"/>
              <a:t>Applications don’t wait for disk writes</a:t>
            </a:r>
          </a:p>
          <a:p>
            <a:pPr lvl="1"/>
            <a:r>
              <a:rPr lang="en-US" sz="2400" dirty="0" smtClean="0"/>
              <a:t>Writes to disk can be optimally ordered</a:t>
            </a:r>
          </a:p>
          <a:p>
            <a:pPr lvl="1"/>
            <a:r>
              <a:rPr lang="en-US" sz="2400" dirty="0" smtClean="0"/>
              <a:t>If file is deleted soon, may never need to perform disk I/O</a:t>
            </a:r>
          </a:p>
          <a:p>
            <a:r>
              <a:rPr lang="en-US" sz="2800" dirty="0" smtClean="0"/>
              <a:t>Potential problems:</a:t>
            </a:r>
          </a:p>
          <a:p>
            <a:pPr lvl="1"/>
            <a:r>
              <a:rPr lang="en-US" sz="2400" dirty="0" smtClean="0"/>
              <a:t>Lost writes when system crashes</a:t>
            </a:r>
          </a:p>
          <a:p>
            <a:pPr lvl="1"/>
            <a:r>
              <a:rPr lang="en-US" sz="2400" dirty="0" smtClean="0"/>
              <a:t>Buffers holding delayed writes can’t be re-used</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About the Other Way Around?</a:t>
            </a:r>
            <a:endParaRPr lang="en-US" dirty="0"/>
          </a:p>
        </p:txBody>
      </p:sp>
      <p:sp>
        <p:nvSpPr>
          <p:cNvPr id="3" name="Content Placeholder 2"/>
          <p:cNvSpPr>
            <a:spLocks noGrp="1"/>
          </p:cNvSpPr>
          <p:nvPr>
            <p:ph idx="1"/>
          </p:nvPr>
        </p:nvSpPr>
        <p:spPr/>
        <p:txBody>
          <a:bodyPr/>
          <a:lstStyle/>
          <a:p>
            <a:r>
              <a:rPr lang="en-US" sz="2800" dirty="0" smtClean="0"/>
              <a:t>Multiple file systems on one disk</a:t>
            </a:r>
          </a:p>
          <a:p>
            <a:r>
              <a:rPr lang="en-GB" sz="2800" dirty="0" smtClean="0"/>
              <a:t>Divide physical disk into multiple logical disks</a:t>
            </a:r>
          </a:p>
          <a:p>
            <a:pPr lvl="1"/>
            <a:r>
              <a:rPr lang="en-GB" sz="2400" dirty="0" smtClean="0"/>
              <a:t>Often implemented within disk device drivers</a:t>
            </a:r>
          </a:p>
          <a:p>
            <a:pPr lvl="1"/>
            <a:r>
              <a:rPr lang="en-GB" sz="2400" dirty="0" smtClean="0"/>
              <a:t>Rest of system sees them as separate disk drives</a:t>
            </a:r>
          </a:p>
          <a:p>
            <a:r>
              <a:rPr lang="en-GB" sz="2800" dirty="0" smtClean="0"/>
              <a:t>Typical motivations</a:t>
            </a:r>
          </a:p>
          <a:p>
            <a:pPr lvl="1"/>
            <a:r>
              <a:rPr lang="en-GB" sz="2400" dirty="0" smtClean="0"/>
              <a:t>Permit multiple OS to coexist on a single disk</a:t>
            </a:r>
          </a:p>
          <a:p>
            <a:pPr lvl="2"/>
            <a:r>
              <a:rPr lang="en-GB" sz="2000" dirty="0" smtClean="0"/>
              <a:t>E.g., a notebook that can boot either Windows or Linux</a:t>
            </a:r>
          </a:p>
          <a:p>
            <a:pPr lvl="1"/>
            <a:r>
              <a:rPr lang="en-GB" sz="2400" dirty="0" smtClean="0"/>
              <a:t>Separation for installation, back-up and recovery</a:t>
            </a:r>
          </a:p>
          <a:p>
            <a:pPr lvl="2"/>
            <a:r>
              <a:rPr lang="en-GB" sz="2000" dirty="0" smtClean="0"/>
              <a:t>E.g., separate personal files from the installed OS file system</a:t>
            </a:r>
          </a:p>
          <a:p>
            <a:pPr lvl="1"/>
            <a:r>
              <a:rPr lang="en-GB" sz="2400" dirty="0" smtClean="0"/>
              <a:t>Separation for free-space</a:t>
            </a:r>
          </a:p>
          <a:p>
            <a:pPr lvl="2"/>
            <a:r>
              <a:rPr lang="en-GB" sz="2000" dirty="0" smtClean="0"/>
              <a:t>Running out of space on one file system doesn't affect others</a:t>
            </a:r>
          </a:p>
          <a:p>
            <a:endParaRPr lang="en-US" sz="28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Caching and Performance</a:t>
            </a:r>
            <a:endParaRPr lang="en-US" dirty="0"/>
          </a:p>
        </p:txBody>
      </p:sp>
      <p:sp>
        <p:nvSpPr>
          <p:cNvPr id="3" name="Content Placeholder 2"/>
          <p:cNvSpPr>
            <a:spLocks noGrp="1"/>
          </p:cNvSpPr>
          <p:nvPr>
            <p:ph idx="1"/>
          </p:nvPr>
        </p:nvSpPr>
        <p:spPr/>
        <p:txBody>
          <a:bodyPr/>
          <a:lstStyle/>
          <a:p>
            <a:r>
              <a:rPr lang="en-US" dirty="0" smtClean="0"/>
              <a:t>Big performance wins are possible if caches work well</a:t>
            </a:r>
          </a:p>
          <a:p>
            <a:pPr lvl="1"/>
            <a:r>
              <a:rPr lang="en-US" dirty="0" smtClean="0"/>
              <a:t>They typically contain the block you’re looking for</a:t>
            </a:r>
          </a:p>
          <a:p>
            <a:r>
              <a:rPr lang="en-US" dirty="0" smtClean="0"/>
              <a:t>Should we have one big LRU cache for all purposes?</a:t>
            </a:r>
          </a:p>
          <a:p>
            <a:r>
              <a:rPr lang="en-US" dirty="0" smtClean="0"/>
              <a:t>Should we have some special-purpose caches?</a:t>
            </a:r>
          </a:p>
          <a:p>
            <a:pPr lvl="1"/>
            <a:r>
              <a:rPr lang="en-US" dirty="0" smtClean="0"/>
              <a:t>If so, is LRU right for them?</a:t>
            </a:r>
            <a:endParaRPr lang="en-US" dirty="0"/>
          </a:p>
        </p:txBody>
      </p:sp>
      <p:sp>
        <p:nvSpPr>
          <p:cNvPr id="4" name="Rounded Rectangle 3"/>
          <p:cNvSpPr/>
          <p:nvPr/>
        </p:nvSpPr>
        <p:spPr>
          <a:xfrm>
            <a:off x="1596282" y="502733"/>
            <a:ext cx="6089308" cy="740869"/>
          </a:xfrm>
          <a:prstGeom prst="roundRect">
            <a:avLst/>
          </a:prstGeom>
          <a:noFill/>
          <a:ln w="9525" cap="flat" cmpd="sng" algn="ctr">
            <a:solidFill>
              <a:srgbClr val="0D0D0D"/>
            </a:solidFill>
            <a:prstDash val="dash"/>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Types of Disk Caching</a:t>
            </a:r>
            <a:endParaRPr lang="en-US" dirty="0"/>
          </a:p>
        </p:txBody>
      </p:sp>
      <p:sp>
        <p:nvSpPr>
          <p:cNvPr id="3" name="Content Placeholder 2"/>
          <p:cNvSpPr>
            <a:spLocks noGrp="1"/>
          </p:cNvSpPr>
          <p:nvPr>
            <p:ph idx="1"/>
          </p:nvPr>
        </p:nvSpPr>
        <p:spPr>
          <a:xfrm>
            <a:off x="457200" y="1481130"/>
            <a:ext cx="8229600" cy="4525963"/>
          </a:xfrm>
        </p:spPr>
        <p:txBody>
          <a:bodyPr/>
          <a:lstStyle/>
          <a:p>
            <a:r>
              <a:rPr lang="en-GB" dirty="0" smtClean="0"/>
              <a:t>General block caching</a:t>
            </a:r>
          </a:p>
          <a:p>
            <a:pPr lvl="1"/>
            <a:r>
              <a:rPr lang="en-GB" dirty="0" smtClean="0"/>
              <a:t>Popular files that are read frequently</a:t>
            </a:r>
          </a:p>
          <a:p>
            <a:pPr lvl="1"/>
            <a:r>
              <a:rPr lang="en-GB" dirty="0" smtClean="0"/>
              <a:t>Files that are written and then promptly re-read</a:t>
            </a:r>
          </a:p>
          <a:p>
            <a:pPr lvl="1"/>
            <a:r>
              <a:rPr lang="en-GB" dirty="0" smtClean="0"/>
              <a:t>Provides buffers for read-ahead and deferred write</a:t>
            </a:r>
          </a:p>
          <a:p>
            <a:r>
              <a:rPr lang="en-GB" dirty="0" smtClean="0"/>
              <a:t>Special purpose caches</a:t>
            </a:r>
          </a:p>
          <a:p>
            <a:pPr lvl="1"/>
            <a:r>
              <a:rPr lang="en-GB" dirty="0" smtClean="0"/>
              <a:t>Directory caches speed up searches of same </a:t>
            </a:r>
            <a:r>
              <a:rPr lang="en-GB" dirty="0" err="1" smtClean="0"/>
              <a:t>dirs</a:t>
            </a:r>
            <a:endParaRPr lang="en-GB" dirty="0" smtClean="0"/>
          </a:p>
          <a:p>
            <a:pPr lvl="1"/>
            <a:r>
              <a:rPr lang="en-GB" dirty="0" err="1" smtClean="0"/>
              <a:t>Inode</a:t>
            </a:r>
            <a:r>
              <a:rPr lang="en-GB" dirty="0" smtClean="0"/>
              <a:t> caches speed up re-uses of same file</a:t>
            </a:r>
          </a:p>
          <a:p>
            <a:r>
              <a:rPr lang="en-GB" dirty="0" smtClean="0"/>
              <a:t>Special purpose caches are more complex</a:t>
            </a:r>
          </a:p>
          <a:p>
            <a:pPr lvl="1"/>
            <a:r>
              <a:rPr lang="en-GB" dirty="0" smtClean="0"/>
              <a:t>But they often work much better</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 Gain For Different Types of Caches</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grpSp>
        <p:nvGrpSpPr>
          <p:cNvPr id="15" name="Group 14"/>
          <p:cNvGrpSpPr/>
          <p:nvPr/>
        </p:nvGrpSpPr>
        <p:grpSpPr>
          <a:xfrm>
            <a:off x="1130300" y="1600200"/>
            <a:ext cx="6872767" cy="4409518"/>
            <a:chOff x="1130300" y="1029730"/>
            <a:chExt cx="7245350" cy="4979988"/>
          </a:xfrm>
        </p:grpSpPr>
        <p:sp>
          <p:nvSpPr>
            <p:cNvPr id="7" name="Freeform 5"/>
            <p:cNvSpPr>
              <a:spLocks noChangeArrowheads="1"/>
            </p:cNvSpPr>
            <p:nvPr/>
          </p:nvSpPr>
          <p:spPr bwMode="auto">
            <a:xfrm>
              <a:off x="1131888" y="1890155"/>
              <a:ext cx="1468437" cy="4110038"/>
            </a:xfrm>
            <a:custGeom>
              <a:avLst/>
              <a:gdLst/>
              <a:ahLst/>
              <a:cxnLst>
                <a:cxn ang="0">
                  <a:pos x="0" y="11414"/>
                </a:cxn>
                <a:cxn ang="0">
                  <a:pos x="4079" y="505"/>
                </a:cxn>
              </a:cxnLst>
              <a:rect l="0" t="0" r="r" b="b"/>
              <a:pathLst>
                <a:path w="4080" h="11415">
                  <a:moveTo>
                    <a:pt x="0" y="11414"/>
                  </a:moveTo>
                  <a:cubicBezTo>
                    <a:pt x="966" y="0"/>
                    <a:pt x="4079" y="505"/>
                    <a:pt x="4079" y="505"/>
                  </a:cubicBezTo>
                </a:path>
              </a:pathLst>
            </a:custGeom>
            <a:noFill/>
            <a:ln w="9525">
              <a:solidFill>
                <a:srgbClr val="000000"/>
              </a:solidFill>
              <a:round/>
              <a:headEnd/>
              <a:tailEnd/>
            </a:ln>
          </p:spPr>
          <p:txBody>
            <a:bodyPr>
              <a:prstTxWarp prst="textNoShape">
                <a:avLst/>
              </a:prstTxWarp>
            </a:bodyPr>
            <a:lstStyle/>
            <a:p>
              <a:endParaRPr lang="en-US">
                <a:latin typeface="Times New Roman"/>
                <a:cs typeface="Times New Roman"/>
              </a:endParaRPr>
            </a:p>
          </p:txBody>
        </p:sp>
        <p:sp>
          <p:nvSpPr>
            <p:cNvPr id="4" name="Line 2"/>
            <p:cNvSpPr>
              <a:spLocks noChangeShapeType="1"/>
            </p:cNvSpPr>
            <p:nvPr/>
          </p:nvSpPr>
          <p:spPr bwMode="auto">
            <a:xfrm>
              <a:off x="1131888" y="1029730"/>
              <a:ext cx="1587" cy="4979988"/>
            </a:xfrm>
            <a:prstGeom prst="line">
              <a:avLst/>
            </a:prstGeom>
            <a:noFill/>
            <a:ln w="9525">
              <a:solidFill>
                <a:srgbClr val="000000"/>
              </a:solidFill>
              <a:round/>
              <a:headEnd/>
              <a:tailEnd/>
            </a:ln>
          </p:spPr>
          <p:txBody>
            <a:bodyPr>
              <a:prstTxWarp prst="textNoShape">
                <a:avLst/>
              </a:prstTxWarp>
            </a:bodyPr>
            <a:lstStyle/>
            <a:p>
              <a:endParaRPr lang="en-US">
                <a:latin typeface="Times New Roman"/>
                <a:cs typeface="Times New Roman"/>
              </a:endParaRPr>
            </a:p>
          </p:txBody>
        </p:sp>
        <p:sp>
          <p:nvSpPr>
            <p:cNvPr id="5" name="Line 3"/>
            <p:cNvSpPr>
              <a:spLocks noChangeShapeType="1"/>
            </p:cNvSpPr>
            <p:nvPr/>
          </p:nvSpPr>
          <p:spPr bwMode="auto">
            <a:xfrm flipH="1">
              <a:off x="1130300" y="5998605"/>
              <a:ext cx="7245350" cy="1588"/>
            </a:xfrm>
            <a:prstGeom prst="line">
              <a:avLst/>
            </a:prstGeom>
            <a:noFill/>
            <a:ln w="9525">
              <a:solidFill>
                <a:srgbClr val="000000"/>
              </a:solidFill>
              <a:round/>
              <a:headEnd/>
              <a:tailEnd/>
            </a:ln>
          </p:spPr>
          <p:txBody>
            <a:bodyPr>
              <a:prstTxWarp prst="textNoShape">
                <a:avLst/>
              </a:prstTxWarp>
            </a:bodyPr>
            <a:lstStyle/>
            <a:p>
              <a:endParaRPr lang="en-US">
                <a:latin typeface="Times New Roman"/>
                <a:cs typeface="Times New Roman"/>
              </a:endParaRPr>
            </a:p>
          </p:txBody>
        </p:sp>
        <p:sp>
          <p:nvSpPr>
            <p:cNvPr id="6" name="Freeform 4"/>
            <p:cNvSpPr>
              <a:spLocks noChangeArrowheads="1"/>
            </p:cNvSpPr>
            <p:nvPr/>
          </p:nvSpPr>
          <p:spPr bwMode="auto">
            <a:xfrm>
              <a:off x="1131888" y="3537980"/>
              <a:ext cx="7223125" cy="2460625"/>
            </a:xfrm>
            <a:custGeom>
              <a:avLst/>
              <a:gdLst/>
              <a:ahLst/>
              <a:cxnLst>
                <a:cxn ang="0">
                  <a:pos x="0" y="6835"/>
                </a:cxn>
                <a:cxn ang="0">
                  <a:pos x="20064" y="0"/>
                </a:cxn>
              </a:cxnLst>
              <a:rect l="0" t="0" r="r" b="b"/>
              <a:pathLst>
                <a:path w="20065" h="6836">
                  <a:moveTo>
                    <a:pt x="0" y="6835"/>
                  </a:moveTo>
                  <a:cubicBezTo>
                    <a:pt x="6482" y="1096"/>
                    <a:pt x="20064" y="0"/>
                    <a:pt x="20064" y="0"/>
                  </a:cubicBezTo>
                </a:path>
              </a:pathLst>
            </a:custGeom>
            <a:noFill/>
            <a:ln w="9525">
              <a:solidFill>
                <a:srgbClr val="000000"/>
              </a:solidFill>
              <a:round/>
              <a:headEnd/>
              <a:tailEnd/>
            </a:ln>
          </p:spPr>
          <p:txBody>
            <a:bodyPr>
              <a:prstTxWarp prst="textNoShape">
                <a:avLst/>
              </a:prstTxWarp>
            </a:bodyPr>
            <a:lstStyle/>
            <a:p>
              <a:endParaRPr lang="en-US">
                <a:latin typeface="Times New Roman"/>
                <a:cs typeface="Times New Roman"/>
              </a:endParaRPr>
            </a:p>
          </p:txBody>
        </p:sp>
        <p:sp>
          <p:nvSpPr>
            <p:cNvPr id="8" name="Freeform 6"/>
            <p:cNvSpPr>
              <a:spLocks noChangeArrowheads="1"/>
            </p:cNvSpPr>
            <p:nvPr/>
          </p:nvSpPr>
          <p:spPr bwMode="auto">
            <a:xfrm>
              <a:off x="2601913" y="1844118"/>
              <a:ext cx="4148137" cy="219075"/>
            </a:xfrm>
            <a:custGeom>
              <a:avLst/>
              <a:gdLst/>
              <a:ahLst/>
              <a:cxnLst>
                <a:cxn ang="0">
                  <a:pos x="0" y="606"/>
                </a:cxn>
                <a:cxn ang="0">
                  <a:pos x="11520" y="0"/>
                </a:cxn>
              </a:cxnLst>
              <a:rect l="0" t="0" r="r" b="b"/>
              <a:pathLst>
                <a:path w="11521" h="607">
                  <a:moveTo>
                    <a:pt x="0" y="606"/>
                  </a:moveTo>
                  <a:cubicBezTo>
                    <a:pt x="5787" y="110"/>
                    <a:pt x="11520" y="0"/>
                    <a:pt x="11520" y="0"/>
                  </a:cubicBezTo>
                </a:path>
              </a:pathLst>
            </a:custGeom>
            <a:noFill/>
            <a:ln w="9525">
              <a:solidFill>
                <a:srgbClr val="000000"/>
              </a:solidFill>
              <a:round/>
              <a:headEnd/>
              <a:tailEnd/>
            </a:ln>
          </p:spPr>
          <p:txBody>
            <a:bodyPr>
              <a:prstTxWarp prst="textNoShape">
                <a:avLst/>
              </a:prstTxWarp>
            </a:bodyPr>
            <a:lstStyle/>
            <a:p>
              <a:endParaRPr lang="en-US">
                <a:latin typeface="Times New Roman"/>
                <a:cs typeface="Times New Roman"/>
              </a:endParaRPr>
            </a:p>
          </p:txBody>
        </p:sp>
      </p:grpSp>
      <p:sp>
        <p:nvSpPr>
          <p:cNvPr id="9" name="Text Box 7"/>
          <p:cNvSpPr txBox="1">
            <a:spLocks noChangeArrowheads="1"/>
          </p:cNvSpPr>
          <p:nvPr/>
        </p:nvSpPr>
        <p:spPr bwMode="auto">
          <a:xfrm>
            <a:off x="4691617" y="3473336"/>
            <a:ext cx="2632031" cy="347788"/>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 pos="1447800" algn="l"/>
                <a:tab pos="2171700" algn="l"/>
              </a:tabLst>
            </a:pPr>
            <a:r>
              <a:rPr lang="en-GB" sz="2400" b="0" dirty="0">
                <a:solidFill>
                  <a:schemeClr val="tx1"/>
                </a:solidFill>
                <a:latin typeface="Times New Roman"/>
                <a:cs typeface="Times New Roman"/>
              </a:rPr>
              <a:t>General Block Cache</a:t>
            </a:r>
          </a:p>
        </p:txBody>
      </p:sp>
      <p:sp>
        <p:nvSpPr>
          <p:cNvPr id="10" name="Text Box 8"/>
          <p:cNvSpPr txBox="1">
            <a:spLocks noChangeArrowheads="1"/>
          </p:cNvSpPr>
          <p:nvPr/>
        </p:nvSpPr>
        <p:spPr bwMode="auto">
          <a:xfrm>
            <a:off x="2336800" y="2002328"/>
            <a:ext cx="2820484" cy="347788"/>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 pos="1447800" algn="l"/>
                <a:tab pos="2171700" algn="l"/>
                <a:tab pos="2895600" algn="l"/>
              </a:tabLst>
            </a:pPr>
            <a:r>
              <a:rPr lang="en-GB" sz="2400" b="0" dirty="0">
                <a:solidFill>
                  <a:schemeClr val="tx1"/>
                </a:solidFill>
                <a:latin typeface="Times New Roman"/>
                <a:cs typeface="Times New Roman"/>
              </a:rPr>
              <a:t>Special Purpose Cache</a:t>
            </a:r>
          </a:p>
        </p:txBody>
      </p:sp>
      <p:sp>
        <p:nvSpPr>
          <p:cNvPr id="11" name="Text Box 9"/>
          <p:cNvSpPr txBox="1">
            <a:spLocks noChangeArrowheads="1"/>
          </p:cNvSpPr>
          <p:nvPr/>
        </p:nvSpPr>
        <p:spPr bwMode="auto">
          <a:xfrm>
            <a:off x="3524250" y="6171643"/>
            <a:ext cx="2256026" cy="347788"/>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 pos="1447800" algn="l"/>
                <a:tab pos="2171700" algn="l"/>
              </a:tabLst>
            </a:pPr>
            <a:r>
              <a:rPr lang="en-GB" sz="2400" dirty="0">
                <a:latin typeface="Times New Roman"/>
                <a:cs typeface="Times New Roman"/>
              </a:rPr>
              <a:t>C</a:t>
            </a:r>
            <a:r>
              <a:rPr lang="en-GB" sz="2400" b="0" dirty="0" smtClean="0">
                <a:solidFill>
                  <a:schemeClr val="tx1"/>
                </a:solidFill>
                <a:latin typeface="Times New Roman"/>
                <a:cs typeface="Times New Roman"/>
              </a:rPr>
              <a:t>ache </a:t>
            </a:r>
            <a:r>
              <a:rPr lang="en-GB" sz="2400" b="0" dirty="0">
                <a:solidFill>
                  <a:schemeClr val="tx1"/>
                </a:solidFill>
                <a:latin typeface="Times New Roman"/>
                <a:cs typeface="Times New Roman"/>
              </a:rPr>
              <a:t>size (bytes)</a:t>
            </a:r>
          </a:p>
        </p:txBody>
      </p:sp>
      <p:sp>
        <p:nvSpPr>
          <p:cNvPr id="12" name="Text Box 10"/>
          <p:cNvSpPr txBox="1">
            <a:spLocks noChangeArrowheads="1"/>
          </p:cNvSpPr>
          <p:nvPr/>
        </p:nvSpPr>
        <p:spPr bwMode="auto">
          <a:xfrm>
            <a:off x="457200" y="1063695"/>
            <a:ext cx="1649189" cy="353943"/>
          </a:xfrm>
          <a:prstGeom prst="rect">
            <a:avLst/>
          </a:prstGeom>
          <a:noFill/>
          <a:ln w="9525">
            <a:noFill/>
            <a:miter lim="800000"/>
            <a:headEnd/>
            <a:tailEnd/>
          </a:ln>
        </p:spPr>
        <p:txBody>
          <a:bodyPr wrap="none" lIns="0" tIns="0" rIns="0" bIns="0">
            <a:prstTxWarp prst="textNoShape">
              <a:avLst/>
            </a:prstTxWarp>
            <a:spAutoFit/>
          </a:bodyPr>
          <a:lstStyle/>
          <a:p>
            <a:pPr eaLnBrk="1">
              <a:lnSpc>
                <a:spcPct val="95000"/>
              </a:lnSpc>
              <a:buClr>
                <a:srgbClr val="000000"/>
              </a:buClr>
              <a:buSzPct val="45000"/>
              <a:buFont typeface="StarSymbol" charset="0"/>
              <a:buNone/>
              <a:tabLst>
                <a:tab pos="723900" algn="l"/>
                <a:tab pos="1447800" algn="l"/>
              </a:tabLst>
            </a:pPr>
            <a:r>
              <a:rPr lang="en-GB" sz="2400" b="0" dirty="0" smtClean="0">
                <a:solidFill>
                  <a:schemeClr val="tx1"/>
                </a:solidFill>
                <a:latin typeface="Times New Roman"/>
                <a:cs typeface="Times New Roman"/>
              </a:rPr>
              <a:t> Performance</a:t>
            </a:r>
            <a:endParaRPr lang="en-GB" sz="2400" b="0" dirty="0">
              <a:solidFill>
                <a:schemeClr val="tx1"/>
              </a:solidFill>
              <a:latin typeface="Times New Roman"/>
              <a:cs typeface="Times New Roman"/>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Are Special Purpose </a:t>
            </a:r>
            <a:br>
              <a:rPr lang="en-US" dirty="0" smtClean="0"/>
            </a:br>
            <a:r>
              <a:rPr lang="en-US" dirty="0" smtClean="0"/>
              <a:t>Caches More Effective?</a:t>
            </a:r>
            <a:endParaRPr lang="en-US" dirty="0"/>
          </a:p>
        </p:txBody>
      </p:sp>
      <p:sp>
        <p:nvSpPr>
          <p:cNvPr id="3" name="Content Placeholder 2"/>
          <p:cNvSpPr>
            <a:spLocks noGrp="1"/>
          </p:cNvSpPr>
          <p:nvPr>
            <p:ph idx="1"/>
          </p:nvPr>
        </p:nvSpPr>
        <p:spPr>
          <a:xfrm>
            <a:off x="457200" y="1481130"/>
            <a:ext cx="8229600" cy="4525963"/>
          </a:xfrm>
        </p:spPr>
        <p:txBody>
          <a:bodyPr/>
          <a:lstStyle/>
          <a:p>
            <a:r>
              <a:rPr lang="en-US" sz="2800" dirty="0" smtClean="0"/>
              <a:t>They match caching granularity to their need</a:t>
            </a:r>
          </a:p>
          <a:p>
            <a:pPr lvl="1"/>
            <a:r>
              <a:rPr lang="en-US" sz="2400" dirty="0" smtClean="0"/>
              <a:t>E.g., cache </a:t>
            </a:r>
            <a:r>
              <a:rPr lang="en-US" sz="2400" dirty="0" err="1" smtClean="0"/>
              <a:t>inodes</a:t>
            </a:r>
            <a:r>
              <a:rPr lang="en-US" sz="2400" dirty="0" smtClean="0"/>
              <a:t> or directory entries</a:t>
            </a:r>
          </a:p>
          <a:p>
            <a:pPr lvl="1"/>
            <a:r>
              <a:rPr lang="en-US" sz="2400" dirty="0" smtClean="0"/>
              <a:t>Rather than full blocks</a:t>
            </a:r>
          </a:p>
          <a:p>
            <a:r>
              <a:rPr lang="en-US" sz="2800" dirty="0" smtClean="0"/>
              <a:t>Why does that help?</a:t>
            </a:r>
          </a:p>
          <a:p>
            <a:r>
              <a:rPr lang="en-US" sz="2800" dirty="0" smtClean="0"/>
              <a:t>Consider an example:</a:t>
            </a:r>
          </a:p>
          <a:p>
            <a:pPr lvl="1"/>
            <a:r>
              <a:rPr lang="en-US" sz="2400" dirty="0" smtClean="0"/>
              <a:t>A block might contain 100 directory entries, only four of which are regularly used</a:t>
            </a:r>
          </a:p>
          <a:p>
            <a:pPr lvl="1"/>
            <a:r>
              <a:rPr lang="en-US" sz="2400" dirty="0" smtClean="0"/>
              <a:t>Caching the other 96 as part of the block is a waste of cache space</a:t>
            </a:r>
          </a:p>
          <a:p>
            <a:pPr lvl="1"/>
            <a:r>
              <a:rPr lang="en-US" sz="2400" dirty="0" smtClean="0"/>
              <a:t>Caching 4 entries allows more popular entries to be cached</a:t>
            </a:r>
          </a:p>
          <a:p>
            <a:pPr lvl="1"/>
            <a:r>
              <a:rPr lang="en-US" sz="2400" dirty="0" smtClean="0"/>
              <a:t>Tending to lead to higher hit ratios</a:t>
            </a:r>
            <a:endParaRPr lang="en-US" sz="2400" dirty="0"/>
          </a:p>
        </p:txBody>
      </p:sp>
      <p:sp>
        <p:nvSpPr>
          <p:cNvPr id="5" name="Cloud Callout 4"/>
          <p:cNvSpPr/>
          <p:nvPr/>
        </p:nvSpPr>
        <p:spPr>
          <a:xfrm>
            <a:off x="2989575" y="1706645"/>
            <a:ext cx="3624530" cy="1336210"/>
          </a:xfrm>
          <a:prstGeom prst="cloudCallout">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noFill/>
                <a:latin typeface="Times New Roman"/>
                <a:cs typeface="Times New Roman"/>
              </a:rPr>
              <a:t>Why is there a knee in the special purpose cache curve?</a:t>
            </a:r>
            <a:endParaRPr lang="en-US" dirty="0">
              <a:noFill/>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Disk Partitioning Mechanisms</a:t>
            </a:r>
            <a:endParaRPr lang="en-US" dirty="0"/>
          </a:p>
        </p:txBody>
      </p:sp>
      <p:sp>
        <p:nvSpPr>
          <p:cNvPr id="3" name="Content Placeholder 2"/>
          <p:cNvSpPr>
            <a:spLocks noGrp="1"/>
          </p:cNvSpPr>
          <p:nvPr>
            <p:ph idx="1"/>
          </p:nvPr>
        </p:nvSpPr>
        <p:spPr/>
        <p:txBody>
          <a:bodyPr/>
          <a:lstStyle/>
          <a:p>
            <a:r>
              <a:rPr lang="en-GB" sz="2800" dirty="0" smtClean="0"/>
              <a:t>Some are designed for use by a single OS</a:t>
            </a:r>
          </a:p>
          <a:p>
            <a:pPr lvl="1"/>
            <a:r>
              <a:rPr lang="en-GB" sz="2400" dirty="0" smtClean="0"/>
              <a:t>E.g., Unix slices (one file system per slice)</a:t>
            </a:r>
          </a:p>
          <a:p>
            <a:r>
              <a:rPr lang="en-GB" sz="2800" dirty="0" smtClean="0"/>
              <a:t>Some are designed to support multiple OS</a:t>
            </a:r>
          </a:p>
          <a:p>
            <a:pPr lvl="1"/>
            <a:r>
              <a:rPr lang="en-GB" sz="2400" dirty="0" smtClean="0"/>
              <a:t>E.g., DOS FDISK partitions, and VM/370 mini-disks</a:t>
            </a:r>
          </a:p>
          <a:p>
            <a:r>
              <a:rPr lang="en-GB" sz="2800" dirty="0" smtClean="0"/>
              <a:t>Important features for supporting multiple </a:t>
            </a:r>
            <a:r>
              <a:rPr lang="en-GB" sz="2800" dirty="0" err="1" smtClean="0"/>
              <a:t>OS's</a:t>
            </a:r>
            <a:endParaRPr lang="en-GB" sz="2800" dirty="0" smtClean="0"/>
          </a:p>
          <a:p>
            <a:pPr lvl="1"/>
            <a:r>
              <a:rPr lang="en-GB" sz="2400" dirty="0" smtClean="0"/>
              <a:t>Must be possible to boot from any partition</a:t>
            </a:r>
          </a:p>
          <a:p>
            <a:pPr lvl="1"/>
            <a:r>
              <a:rPr lang="en-GB" sz="2400" dirty="0" smtClean="0"/>
              <a:t>Must be possible to keep OS A out of OS B's partition</a:t>
            </a:r>
          </a:p>
          <a:p>
            <a:r>
              <a:rPr lang="en-GB" sz="2800" dirty="0" smtClean="0"/>
              <a:t>There may be hierarchical partitioning</a:t>
            </a:r>
          </a:p>
          <a:p>
            <a:pPr lvl="1"/>
            <a:r>
              <a:rPr lang="en-GB" sz="2400" dirty="0" smtClean="0"/>
              <a:t>E.g., multiple UNIX slices within an FDISK partition</a:t>
            </a:r>
          </a:p>
          <a:p>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FDISK Disk Partitioning</a:t>
            </a:r>
            <a:endParaRPr lang="en-US" dirty="0"/>
          </a:p>
        </p:txBody>
      </p:sp>
      <p:sp>
        <p:nvSpPr>
          <p:cNvPr id="3" name="Content Placeholder 2"/>
          <p:cNvSpPr>
            <a:spLocks noGrp="1"/>
          </p:cNvSpPr>
          <p:nvPr>
            <p:ph idx="1"/>
          </p:nvPr>
        </p:nvSpPr>
        <p:spPr/>
        <p:txBody>
          <a:bodyPr/>
          <a:lstStyle/>
          <a:p>
            <a:pPr>
              <a:buNone/>
            </a:pPr>
            <a:r>
              <a:rPr lang="en-US" dirty="0" smtClean="0"/>
              <a:t> </a:t>
            </a:r>
            <a:endParaRPr lang="en-US" dirty="0"/>
          </a:p>
        </p:txBody>
      </p:sp>
      <p:sp>
        <p:nvSpPr>
          <p:cNvPr id="4" name="AutoShape 3"/>
          <p:cNvSpPr>
            <a:spLocks noChangeArrowheads="1"/>
          </p:cNvSpPr>
          <p:nvPr/>
        </p:nvSpPr>
        <p:spPr bwMode="auto">
          <a:xfrm>
            <a:off x="1644105" y="2054208"/>
            <a:ext cx="2057400" cy="1600200"/>
          </a:xfrm>
          <a:prstGeom prst="roundRect">
            <a:avLst>
              <a:gd name="adj" fmla="val 134"/>
            </a:avLst>
          </a:prstGeom>
          <a:solidFill>
            <a:srgbClr val="FFFF00"/>
          </a:solidFill>
          <a:ln w="9525">
            <a:solidFill>
              <a:srgbClr val="000000"/>
            </a:solidFill>
            <a:round/>
            <a:headEnd/>
            <a:tailEnd/>
          </a:ln>
        </p:spPr>
        <p:txBody>
          <a:bodyPr wrap="none" anchor="ctr">
            <a:prstTxWarp prst="textNoShape">
              <a:avLst/>
            </a:prstTxWarp>
          </a:bodyPr>
          <a:lstStyle/>
          <a:p>
            <a:pPr algn="ctr"/>
            <a:r>
              <a:rPr lang="en-US" dirty="0">
                <a:latin typeface="Times New Roman"/>
                <a:cs typeface="Times New Roman"/>
              </a:rPr>
              <a:t>D</a:t>
            </a:r>
            <a:r>
              <a:rPr lang="en-US" b="0" dirty="0" smtClean="0">
                <a:latin typeface="Times New Roman"/>
                <a:cs typeface="Times New Roman"/>
              </a:rPr>
              <a:t>isk </a:t>
            </a:r>
            <a:endParaRPr lang="en-US" b="0" dirty="0">
              <a:latin typeface="Times New Roman"/>
              <a:cs typeface="Times New Roman"/>
            </a:endParaRPr>
          </a:p>
          <a:p>
            <a:pPr algn="ctr"/>
            <a:r>
              <a:rPr lang="en-US" b="0" dirty="0">
                <a:latin typeface="Times New Roman"/>
                <a:cs typeface="Times New Roman"/>
              </a:rPr>
              <a:t>bootstrap</a:t>
            </a:r>
          </a:p>
          <a:p>
            <a:pPr algn="ctr"/>
            <a:r>
              <a:rPr lang="en-US" b="0" dirty="0">
                <a:latin typeface="Times New Roman"/>
                <a:cs typeface="Times New Roman"/>
              </a:rPr>
              <a:t>program</a:t>
            </a:r>
          </a:p>
        </p:txBody>
      </p:sp>
      <p:sp>
        <p:nvSpPr>
          <p:cNvPr id="5" name="Text Box 9"/>
          <p:cNvSpPr txBox="1">
            <a:spLocks noChangeArrowheads="1"/>
          </p:cNvSpPr>
          <p:nvPr/>
        </p:nvSpPr>
        <p:spPr bwMode="auto">
          <a:xfrm>
            <a:off x="623342" y="1512870"/>
            <a:ext cx="4038440" cy="289823"/>
          </a:xfrm>
          <a:prstGeom prst="rect">
            <a:avLst/>
          </a:prstGeom>
          <a:noFill/>
          <a:ln w="9525">
            <a:noFill/>
            <a:miter lim="800000"/>
            <a:headEnd/>
            <a:tailEnd/>
          </a:ln>
        </p:spPr>
        <p:txBody>
          <a:bodyPr wrap="none" lIns="0" tIns="0" rIns="0" bIns="0">
            <a:prstTxWarp prst="textNoShape">
              <a:avLst/>
            </a:prstTxWarp>
            <a:spAutoFit/>
          </a:bodyPr>
          <a:lstStyle/>
          <a:p>
            <a:pPr eaLnBrk="1">
              <a:lnSpc>
                <a:spcPct val="93000"/>
              </a:lnSpc>
              <a:buClr>
                <a:srgbClr val="000000"/>
              </a:buClr>
              <a:buSzPct val="45000"/>
              <a:buFont typeface="StarSymbol" charset="0"/>
              <a:buNone/>
              <a:tabLst>
                <a:tab pos="723900" algn="l"/>
                <a:tab pos="1447800" algn="l"/>
                <a:tab pos="2171700" algn="l"/>
                <a:tab pos="2895600" algn="l"/>
                <a:tab pos="3619500" algn="l"/>
                <a:tab pos="4343400" algn="l"/>
              </a:tabLst>
            </a:pPr>
            <a:r>
              <a:rPr lang="en-GB" sz="2000" dirty="0">
                <a:latin typeface="Times New Roman"/>
                <a:cs typeface="Times New Roman"/>
              </a:rPr>
              <a:t>P</a:t>
            </a:r>
            <a:r>
              <a:rPr lang="en-GB" sz="2000" b="0" dirty="0" smtClean="0">
                <a:solidFill>
                  <a:schemeClr val="tx1"/>
                </a:solidFill>
                <a:latin typeface="Times New Roman"/>
                <a:cs typeface="Times New Roman"/>
              </a:rPr>
              <a:t>hysical </a:t>
            </a:r>
            <a:r>
              <a:rPr lang="en-GB" sz="2000" b="0" dirty="0">
                <a:solidFill>
                  <a:schemeClr val="tx1"/>
                </a:solidFill>
                <a:latin typeface="Times New Roman"/>
                <a:cs typeface="Times New Roman"/>
              </a:rPr>
              <a:t>sector 0 (Master Boot Record)</a:t>
            </a:r>
          </a:p>
        </p:txBody>
      </p:sp>
      <p:sp>
        <p:nvSpPr>
          <p:cNvPr id="6" name="Rectangle 64"/>
          <p:cNvSpPr>
            <a:spLocks noChangeArrowheads="1"/>
          </p:cNvSpPr>
          <p:nvPr/>
        </p:nvSpPr>
        <p:spPr bwMode="auto">
          <a:xfrm>
            <a:off x="2482305" y="4111608"/>
            <a:ext cx="609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cs typeface="Times New Roman"/>
              </a:rPr>
              <a:t>149:7:63</a:t>
            </a:r>
          </a:p>
        </p:txBody>
      </p:sp>
      <p:sp>
        <p:nvSpPr>
          <p:cNvPr id="7" name="Rectangle 65"/>
          <p:cNvSpPr>
            <a:spLocks noChangeArrowheads="1"/>
          </p:cNvSpPr>
          <p:nvPr/>
        </p:nvSpPr>
        <p:spPr bwMode="auto">
          <a:xfrm>
            <a:off x="2482305" y="3883008"/>
            <a:ext cx="609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cs typeface="Times New Roman"/>
              </a:rPr>
              <a:t>99:7:63</a:t>
            </a:r>
          </a:p>
        </p:txBody>
      </p:sp>
      <p:sp>
        <p:nvSpPr>
          <p:cNvPr id="8" name="Rectangle 66"/>
          <p:cNvSpPr>
            <a:spLocks noChangeArrowheads="1"/>
          </p:cNvSpPr>
          <p:nvPr/>
        </p:nvSpPr>
        <p:spPr bwMode="auto">
          <a:xfrm>
            <a:off x="2482305" y="4340208"/>
            <a:ext cx="609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cs typeface="Times New Roman"/>
              </a:rPr>
              <a:t>199:7:63</a:t>
            </a:r>
          </a:p>
        </p:txBody>
      </p:sp>
      <p:sp>
        <p:nvSpPr>
          <p:cNvPr id="9" name="Rectangle 67"/>
          <p:cNvSpPr>
            <a:spLocks noChangeArrowheads="1"/>
          </p:cNvSpPr>
          <p:nvPr/>
        </p:nvSpPr>
        <p:spPr bwMode="auto">
          <a:xfrm>
            <a:off x="1872705" y="4111608"/>
            <a:ext cx="609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cs typeface="Times New Roman"/>
              </a:rPr>
              <a:t>100:1:00</a:t>
            </a:r>
          </a:p>
        </p:txBody>
      </p:sp>
      <p:sp>
        <p:nvSpPr>
          <p:cNvPr id="10" name="Rectangle 68"/>
          <p:cNvSpPr>
            <a:spLocks noChangeArrowheads="1"/>
          </p:cNvSpPr>
          <p:nvPr/>
        </p:nvSpPr>
        <p:spPr bwMode="auto">
          <a:xfrm>
            <a:off x="1872705" y="3883008"/>
            <a:ext cx="609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cs typeface="Times New Roman"/>
              </a:rPr>
              <a:t>00:01:00</a:t>
            </a:r>
          </a:p>
        </p:txBody>
      </p:sp>
      <p:sp>
        <p:nvSpPr>
          <p:cNvPr id="11" name="Rectangle 69"/>
          <p:cNvSpPr>
            <a:spLocks noChangeArrowheads="1"/>
          </p:cNvSpPr>
          <p:nvPr/>
        </p:nvSpPr>
        <p:spPr bwMode="auto">
          <a:xfrm>
            <a:off x="1872705" y="4340208"/>
            <a:ext cx="609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cs typeface="Times New Roman"/>
              </a:rPr>
              <a:t>150:1:00</a:t>
            </a:r>
          </a:p>
        </p:txBody>
      </p:sp>
      <p:sp>
        <p:nvSpPr>
          <p:cNvPr id="12" name="Rectangle 70"/>
          <p:cNvSpPr>
            <a:spLocks noChangeArrowheads="1"/>
          </p:cNvSpPr>
          <p:nvPr/>
        </p:nvSpPr>
        <p:spPr bwMode="auto">
          <a:xfrm>
            <a:off x="3091905" y="4111608"/>
            <a:ext cx="609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cs typeface="Times New Roman"/>
              </a:rPr>
              <a:t>DOS</a:t>
            </a:r>
          </a:p>
        </p:txBody>
      </p:sp>
      <p:sp>
        <p:nvSpPr>
          <p:cNvPr id="13" name="Rectangle 71"/>
          <p:cNvSpPr>
            <a:spLocks noChangeArrowheads="1"/>
          </p:cNvSpPr>
          <p:nvPr/>
        </p:nvSpPr>
        <p:spPr bwMode="auto">
          <a:xfrm>
            <a:off x="3091905" y="3883008"/>
            <a:ext cx="609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cs typeface="Times New Roman"/>
              </a:rPr>
              <a:t>linux</a:t>
            </a:r>
          </a:p>
        </p:txBody>
      </p:sp>
      <p:sp>
        <p:nvSpPr>
          <p:cNvPr id="14" name="Rectangle 72"/>
          <p:cNvSpPr>
            <a:spLocks noChangeArrowheads="1"/>
          </p:cNvSpPr>
          <p:nvPr/>
        </p:nvSpPr>
        <p:spPr bwMode="auto">
          <a:xfrm>
            <a:off x="3091905" y="4340208"/>
            <a:ext cx="609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cs typeface="Times New Roman"/>
              </a:rPr>
              <a:t>Solaris</a:t>
            </a:r>
          </a:p>
        </p:txBody>
      </p:sp>
      <p:sp>
        <p:nvSpPr>
          <p:cNvPr id="15" name="Rectangle 73"/>
          <p:cNvSpPr>
            <a:spLocks noChangeArrowheads="1"/>
          </p:cNvSpPr>
          <p:nvPr/>
        </p:nvSpPr>
        <p:spPr bwMode="auto">
          <a:xfrm>
            <a:off x="2482305" y="4568808"/>
            <a:ext cx="609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cs typeface="Times New Roman"/>
              </a:rPr>
              <a:t>0</a:t>
            </a:r>
          </a:p>
        </p:txBody>
      </p:sp>
      <p:sp>
        <p:nvSpPr>
          <p:cNvPr id="16" name="Rectangle 74"/>
          <p:cNvSpPr>
            <a:spLocks noChangeArrowheads="1"/>
          </p:cNvSpPr>
          <p:nvPr/>
        </p:nvSpPr>
        <p:spPr bwMode="auto">
          <a:xfrm>
            <a:off x="1872705" y="4568808"/>
            <a:ext cx="609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cs typeface="Times New Roman"/>
              </a:rPr>
              <a:t>0</a:t>
            </a:r>
          </a:p>
        </p:txBody>
      </p:sp>
      <p:sp>
        <p:nvSpPr>
          <p:cNvPr id="17" name="Rectangle 75"/>
          <p:cNvSpPr>
            <a:spLocks noChangeArrowheads="1"/>
          </p:cNvSpPr>
          <p:nvPr/>
        </p:nvSpPr>
        <p:spPr bwMode="auto">
          <a:xfrm>
            <a:off x="3091905" y="4568808"/>
            <a:ext cx="609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cs typeface="Times New Roman"/>
              </a:rPr>
              <a:t>0</a:t>
            </a:r>
          </a:p>
        </p:txBody>
      </p:sp>
      <p:sp>
        <p:nvSpPr>
          <p:cNvPr id="18" name="Rectangle 76"/>
          <p:cNvSpPr>
            <a:spLocks noChangeArrowheads="1"/>
          </p:cNvSpPr>
          <p:nvPr/>
        </p:nvSpPr>
        <p:spPr bwMode="auto">
          <a:xfrm>
            <a:off x="1644105" y="4111608"/>
            <a:ext cx="228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cs typeface="Times New Roman"/>
              </a:rPr>
              <a:t>0</a:t>
            </a:r>
          </a:p>
        </p:txBody>
      </p:sp>
      <p:sp>
        <p:nvSpPr>
          <p:cNvPr id="19" name="Rectangle 77"/>
          <p:cNvSpPr>
            <a:spLocks noChangeArrowheads="1"/>
          </p:cNvSpPr>
          <p:nvPr/>
        </p:nvSpPr>
        <p:spPr bwMode="auto">
          <a:xfrm>
            <a:off x="1644105" y="3883008"/>
            <a:ext cx="228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cs typeface="Times New Roman"/>
              </a:rPr>
              <a:t>1</a:t>
            </a:r>
          </a:p>
        </p:txBody>
      </p:sp>
      <p:sp>
        <p:nvSpPr>
          <p:cNvPr id="20" name="Rectangle 78"/>
          <p:cNvSpPr>
            <a:spLocks noChangeArrowheads="1"/>
          </p:cNvSpPr>
          <p:nvPr/>
        </p:nvSpPr>
        <p:spPr bwMode="auto">
          <a:xfrm>
            <a:off x="1644105" y="4340208"/>
            <a:ext cx="228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cs typeface="Times New Roman"/>
              </a:rPr>
              <a:t>0</a:t>
            </a:r>
          </a:p>
        </p:txBody>
      </p:sp>
      <p:sp>
        <p:nvSpPr>
          <p:cNvPr id="21" name="Rectangle 79"/>
          <p:cNvSpPr>
            <a:spLocks noChangeArrowheads="1"/>
          </p:cNvSpPr>
          <p:nvPr/>
        </p:nvSpPr>
        <p:spPr bwMode="auto">
          <a:xfrm>
            <a:off x="1644105" y="4568808"/>
            <a:ext cx="228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cs typeface="Times New Roman"/>
              </a:rPr>
              <a:t>0</a:t>
            </a:r>
          </a:p>
        </p:txBody>
      </p:sp>
      <p:sp>
        <p:nvSpPr>
          <p:cNvPr id="22" name="Rectangle 80"/>
          <p:cNvSpPr>
            <a:spLocks noChangeArrowheads="1"/>
          </p:cNvSpPr>
          <p:nvPr/>
        </p:nvSpPr>
        <p:spPr bwMode="auto">
          <a:xfrm>
            <a:off x="2482305" y="3654408"/>
            <a:ext cx="609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a:latin typeface="Times New Roman"/>
                <a:cs typeface="Times New Roman"/>
              </a:rPr>
              <a:t>end</a:t>
            </a:r>
          </a:p>
        </p:txBody>
      </p:sp>
      <p:sp>
        <p:nvSpPr>
          <p:cNvPr id="23" name="Rectangle 81"/>
          <p:cNvSpPr>
            <a:spLocks noChangeArrowheads="1"/>
          </p:cNvSpPr>
          <p:nvPr/>
        </p:nvSpPr>
        <p:spPr bwMode="auto">
          <a:xfrm>
            <a:off x="1872705" y="3654408"/>
            <a:ext cx="609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a:latin typeface="Times New Roman"/>
                <a:cs typeface="Times New Roman"/>
              </a:rPr>
              <a:t>start</a:t>
            </a:r>
          </a:p>
        </p:txBody>
      </p:sp>
      <p:sp>
        <p:nvSpPr>
          <p:cNvPr id="24" name="Rectangle 82"/>
          <p:cNvSpPr>
            <a:spLocks noChangeArrowheads="1"/>
          </p:cNvSpPr>
          <p:nvPr/>
        </p:nvSpPr>
        <p:spPr bwMode="auto">
          <a:xfrm>
            <a:off x="3091905" y="3654408"/>
            <a:ext cx="609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a:latin typeface="Times New Roman"/>
                <a:cs typeface="Times New Roman"/>
              </a:rPr>
              <a:t>type</a:t>
            </a:r>
          </a:p>
        </p:txBody>
      </p:sp>
      <p:sp>
        <p:nvSpPr>
          <p:cNvPr id="25" name="Rectangle 83"/>
          <p:cNvSpPr>
            <a:spLocks noChangeArrowheads="1"/>
          </p:cNvSpPr>
          <p:nvPr/>
        </p:nvSpPr>
        <p:spPr bwMode="auto">
          <a:xfrm>
            <a:off x="1644105" y="3654408"/>
            <a:ext cx="228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a:latin typeface="Times New Roman"/>
                <a:cs typeface="Times New Roman"/>
              </a:rPr>
              <a:t>A</a:t>
            </a:r>
          </a:p>
        </p:txBody>
      </p:sp>
      <p:sp>
        <p:nvSpPr>
          <p:cNvPr id="26" name="Text Box 84"/>
          <p:cNvSpPr txBox="1">
            <a:spLocks noChangeArrowheads="1"/>
          </p:cNvSpPr>
          <p:nvPr/>
        </p:nvSpPr>
        <p:spPr bwMode="auto">
          <a:xfrm>
            <a:off x="424905" y="3805220"/>
            <a:ext cx="1066800" cy="915988"/>
          </a:xfrm>
          <a:prstGeom prst="rect">
            <a:avLst/>
          </a:prstGeom>
          <a:noFill/>
          <a:ln w="9525">
            <a:noFill/>
            <a:miter lim="800000"/>
            <a:headEnd/>
            <a:tailEnd/>
          </a:ln>
          <a:effectLst/>
        </p:spPr>
        <p:txBody>
          <a:bodyPr>
            <a:prstTxWarp prst="textNoShape">
              <a:avLst/>
            </a:prstTxWarp>
            <a:spAutoFit/>
          </a:bodyPr>
          <a:lstStyle/>
          <a:p>
            <a:pPr algn="ctr">
              <a:spcBef>
                <a:spcPct val="50000"/>
              </a:spcBef>
            </a:pPr>
            <a:r>
              <a:rPr lang="en-US" b="0">
                <a:latin typeface="Times New Roman"/>
                <a:cs typeface="Times New Roman"/>
              </a:rPr>
              <a:t>FDISK partition table</a:t>
            </a:r>
          </a:p>
        </p:txBody>
      </p:sp>
      <p:sp>
        <p:nvSpPr>
          <p:cNvPr id="27" name="Rectangle 85"/>
          <p:cNvSpPr>
            <a:spLocks noChangeArrowheads="1"/>
          </p:cNvSpPr>
          <p:nvPr/>
        </p:nvSpPr>
        <p:spPr bwMode="auto">
          <a:xfrm>
            <a:off x="6673305" y="1901808"/>
            <a:ext cx="1981200" cy="18288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b="0">
                <a:latin typeface="Times New Roman"/>
                <a:cs typeface="Times New Roman"/>
              </a:rPr>
              <a:t>linux</a:t>
            </a:r>
          </a:p>
          <a:p>
            <a:pPr algn="ctr"/>
            <a:r>
              <a:rPr lang="en-US" b="0">
                <a:latin typeface="Times New Roman"/>
                <a:cs typeface="Times New Roman"/>
              </a:rPr>
              <a:t>partition</a:t>
            </a:r>
          </a:p>
        </p:txBody>
      </p:sp>
      <p:sp>
        <p:nvSpPr>
          <p:cNvPr id="28" name="Rectangle 87"/>
          <p:cNvSpPr>
            <a:spLocks noChangeArrowheads="1"/>
          </p:cNvSpPr>
          <p:nvPr/>
        </p:nvSpPr>
        <p:spPr bwMode="auto">
          <a:xfrm>
            <a:off x="6673305" y="3730608"/>
            <a:ext cx="1981200" cy="9144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b="0">
                <a:latin typeface="Times New Roman"/>
                <a:cs typeface="Times New Roman"/>
              </a:rPr>
              <a:t>DOS</a:t>
            </a:r>
          </a:p>
          <a:p>
            <a:pPr algn="ctr"/>
            <a:r>
              <a:rPr lang="en-US" b="0">
                <a:latin typeface="Times New Roman"/>
                <a:cs typeface="Times New Roman"/>
              </a:rPr>
              <a:t>partition</a:t>
            </a:r>
          </a:p>
        </p:txBody>
      </p:sp>
      <p:sp>
        <p:nvSpPr>
          <p:cNvPr id="29" name="Rectangle 88"/>
          <p:cNvSpPr>
            <a:spLocks noChangeArrowheads="1"/>
          </p:cNvSpPr>
          <p:nvPr/>
        </p:nvSpPr>
        <p:spPr bwMode="auto">
          <a:xfrm>
            <a:off x="6673305" y="4645008"/>
            <a:ext cx="1981200" cy="914400"/>
          </a:xfrm>
          <a:prstGeom prst="rect">
            <a:avLst/>
          </a:prstGeom>
          <a:solidFill>
            <a:srgbClr val="00B8FF"/>
          </a:solidFill>
          <a:ln w="9525">
            <a:solidFill>
              <a:schemeClr val="tx1"/>
            </a:solidFill>
            <a:miter lim="800000"/>
            <a:headEnd/>
            <a:tailEnd/>
          </a:ln>
          <a:effectLst/>
        </p:spPr>
        <p:txBody>
          <a:bodyPr wrap="none" anchor="ctr">
            <a:prstTxWarp prst="textNoShape">
              <a:avLst/>
            </a:prstTxWarp>
          </a:bodyPr>
          <a:lstStyle/>
          <a:p>
            <a:pPr algn="ctr"/>
            <a:r>
              <a:rPr lang="en-US" b="0">
                <a:latin typeface="Times New Roman"/>
                <a:cs typeface="Times New Roman"/>
              </a:rPr>
              <a:t>Solaris</a:t>
            </a:r>
          </a:p>
          <a:p>
            <a:pPr algn="ctr"/>
            <a:r>
              <a:rPr lang="en-US" b="0">
                <a:latin typeface="Times New Roman"/>
                <a:cs typeface="Times New Roman"/>
              </a:rPr>
              <a:t>partition</a:t>
            </a:r>
          </a:p>
        </p:txBody>
      </p:sp>
      <p:cxnSp>
        <p:nvCxnSpPr>
          <p:cNvPr id="30" name="AutoShape 89"/>
          <p:cNvCxnSpPr>
            <a:cxnSpLocks noChangeShapeType="1"/>
            <a:stCxn id="13" idx="3"/>
            <a:endCxn id="33" idx="1"/>
          </p:cNvCxnSpPr>
          <p:nvPr/>
        </p:nvCxnSpPr>
        <p:spPr bwMode="auto">
          <a:xfrm flipV="1">
            <a:off x="3701505" y="2016108"/>
            <a:ext cx="2971800" cy="1981200"/>
          </a:xfrm>
          <a:prstGeom prst="bentConnector3">
            <a:avLst>
              <a:gd name="adj1" fmla="val 50000"/>
            </a:avLst>
          </a:prstGeom>
          <a:noFill/>
          <a:ln w="9525">
            <a:solidFill>
              <a:schemeClr val="tx1"/>
            </a:solidFill>
            <a:miter lim="800000"/>
            <a:headEnd/>
            <a:tailEnd type="triangle" w="med" len="med"/>
          </a:ln>
          <a:effectLst/>
        </p:spPr>
      </p:cxnSp>
      <p:cxnSp>
        <p:nvCxnSpPr>
          <p:cNvPr id="31" name="AutoShape 90"/>
          <p:cNvCxnSpPr>
            <a:cxnSpLocks noChangeShapeType="1"/>
            <a:stCxn id="12" idx="3"/>
            <a:endCxn id="34" idx="1"/>
          </p:cNvCxnSpPr>
          <p:nvPr/>
        </p:nvCxnSpPr>
        <p:spPr bwMode="auto">
          <a:xfrm flipV="1">
            <a:off x="3701505" y="3844908"/>
            <a:ext cx="2971800" cy="381000"/>
          </a:xfrm>
          <a:prstGeom prst="bentConnector3">
            <a:avLst>
              <a:gd name="adj1" fmla="val 61963"/>
            </a:avLst>
          </a:prstGeom>
          <a:noFill/>
          <a:ln w="9525">
            <a:solidFill>
              <a:schemeClr val="tx1"/>
            </a:solidFill>
            <a:miter lim="800000"/>
            <a:headEnd/>
            <a:tailEnd type="triangle" w="med" len="med"/>
          </a:ln>
          <a:effectLst/>
        </p:spPr>
      </p:cxnSp>
      <p:cxnSp>
        <p:nvCxnSpPr>
          <p:cNvPr id="32" name="AutoShape 91"/>
          <p:cNvCxnSpPr>
            <a:cxnSpLocks noChangeShapeType="1"/>
            <a:stCxn id="14" idx="3"/>
            <a:endCxn id="35" idx="1"/>
          </p:cNvCxnSpPr>
          <p:nvPr/>
        </p:nvCxnSpPr>
        <p:spPr bwMode="auto">
          <a:xfrm>
            <a:off x="3701505" y="4454508"/>
            <a:ext cx="2971800" cy="304800"/>
          </a:xfrm>
          <a:prstGeom prst="bentConnector3">
            <a:avLst>
              <a:gd name="adj1" fmla="val 50000"/>
            </a:avLst>
          </a:prstGeom>
          <a:noFill/>
          <a:ln w="9525">
            <a:solidFill>
              <a:schemeClr val="tx1"/>
            </a:solidFill>
            <a:miter lim="800000"/>
            <a:headEnd/>
            <a:tailEnd type="triangle" w="med" len="med"/>
          </a:ln>
          <a:effectLst/>
        </p:spPr>
      </p:cxnSp>
      <p:sp>
        <p:nvSpPr>
          <p:cNvPr id="33" name="Rectangle 93"/>
          <p:cNvSpPr>
            <a:spLocks noChangeArrowheads="1"/>
          </p:cNvSpPr>
          <p:nvPr/>
        </p:nvSpPr>
        <p:spPr bwMode="auto">
          <a:xfrm>
            <a:off x="6673305" y="1901808"/>
            <a:ext cx="304800" cy="228600"/>
          </a:xfrm>
          <a:prstGeom prst="rect">
            <a:avLst/>
          </a:prstGeom>
          <a:solidFill>
            <a:srgbClr val="FFFF00"/>
          </a:solidFill>
          <a:ln w="9525">
            <a:solidFill>
              <a:schemeClr val="tx1"/>
            </a:solidFill>
            <a:miter lim="800000"/>
            <a:headEnd/>
            <a:tailEnd/>
          </a:ln>
          <a:effectLst/>
        </p:spPr>
        <p:txBody>
          <a:bodyPr wrap="none" anchor="ctr">
            <a:prstTxWarp prst="textNoShape">
              <a:avLst/>
            </a:prstTxWarp>
          </a:bodyPr>
          <a:lstStyle/>
          <a:p>
            <a:pPr algn="ctr"/>
            <a:r>
              <a:rPr lang="en-US" sz="1000" b="0">
                <a:latin typeface="Times New Roman"/>
                <a:cs typeface="Times New Roman"/>
              </a:rPr>
              <a:t>PBR</a:t>
            </a:r>
          </a:p>
        </p:txBody>
      </p:sp>
      <p:sp>
        <p:nvSpPr>
          <p:cNvPr id="34" name="Rectangle 94"/>
          <p:cNvSpPr>
            <a:spLocks noChangeArrowheads="1"/>
          </p:cNvSpPr>
          <p:nvPr/>
        </p:nvSpPr>
        <p:spPr bwMode="auto">
          <a:xfrm>
            <a:off x="6673305" y="3730608"/>
            <a:ext cx="304800" cy="228600"/>
          </a:xfrm>
          <a:prstGeom prst="rect">
            <a:avLst/>
          </a:prstGeom>
          <a:solidFill>
            <a:srgbClr val="FFFF00"/>
          </a:solidFill>
          <a:ln w="9525">
            <a:solidFill>
              <a:schemeClr val="tx1"/>
            </a:solidFill>
            <a:miter lim="800000"/>
            <a:headEnd/>
            <a:tailEnd/>
          </a:ln>
          <a:effectLst/>
        </p:spPr>
        <p:txBody>
          <a:bodyPr wrap="none" anchor="ctr">
            <a:prstTxWarp prst="textNoShape">
              <a:avLst/>
            </a:prstTxWarp>
          </a:bodyPr>
          <a:lstStyle/>
          <a:p>
            <a:pPr algn="ctr"/>
            <a:r>
              <a:rPr lang="en-US" sz="1000" b="0">
                <a:latin typeface="Times New Roman"/>
                <a:cs typeface="Times New Roman"/>
              </a:rPr>
              <a:t>PBR</a:t>
            </a:r>
          </a:p>
        </p:txBody>
      </p:sp>
      <p:sp>
        <p:nvSpPr>
          <p:cNvPr id="35" name="Rectangle 95"/>
          <p:cNvSpPr>
            <a:spLocks noChangeArrowheads="1"/>
          </p:cNvSpPr>
          <p:nvPr/>
        </p:nvSpPr>
        <p:spPr bwMode="auto">
          <a:xfrm>
            <a:off x="6673305" y="4645008"/>
            <a:ext cx="304800" cy="228600"/>
          </a:xfrm>
          <a:prstGeom prst="rect">
            <a:avLst/>
          </a:prstGeom>
          <a:solidFill>
            <a:srgbClr val="FFFF00"/>
          </a:solidFill>
          <a:ln w="9525">
            <a:solidFill>
              <a:schemeClr val="tx1"/>
            </a:solidFill>
            <a:miter lim="800000"/>
            <a:headEnd/>
            <a:tailEnd/>
          </a:ln>
          <a:effectLst/>
        </p:spPr>
        <p:txBody>
          <a:bodyPr wrap="none" anchor="ctr">
            <a:prstTxWarp prst="textNoShape">
              <a:avLst/>
            </a:prstTxWarp>
          </a:bodyPr>
          <a:lstStyle/>
          <a:p>
            <a:pPr algn="ctr"/>
            <a:r>
              <a:rPr lang="en-US" sz="1000" b="0">
                <a:latin typeface="Times New Roman"/>
                <a:cs typeface="Times New Roman"/>
              </a:rPr>
              <a:t>PBR</a:t>
            </a:r>
          </a:p>
        </p:txBody>
      </p:sp>
      <p:sp>
        <p:nvSpPr>
          <p:cNvPr id="36" name="Text Box 96"/>
          <p:cNvSpPr txBox="1">
            <a:spLocks noChangeArrowheads="1"/>
          </p:cNvSpPr>
          <p:nvPr/>
        </p:nvSpPr>
        <p:spPr bwMode="auto">
          <a:xfrm>
            <a:off x="1644105" y="5178408"/>
            <a:ext cx="4572000" cy="1190625"/>
          </a:xfrm>
          <a:prstGeom prst="rect">
            <a:avLst/>
          </a:prstGeom>
          <a:noFill/>
          <a:ln w="9525">
            <a:noFill/>
            <a:miter lim="800000"/>
            <a:headEnd/>
            <a:tailEnd/>
          </a:ln>
          <a:effectLst/>
        </p:spPr>
        <p:txBody>
          <a:bodyPr>
            <a:prstTxWarp prst="textNoShape">
              <a:avLst/>
            </a:prstTxWarp>
            <a:spAutoFit/>
          </a:bodyPr>
          <a:lstStyle/>
          <a:p>
            <a:pPr>
              <a:spcBef>
                <a:spcPct val="50000"/>
              </a:spcBef>
            </a:pPr>
            <a:r>
              <a:rPr lang="en-US" b="0">
                <a:latin typeface="Times New Roman"/>
                <a:cs typeface="Times New Roman"/>
              </a:rPr>
              <a:t>Note that the first sector of each logical partition also contains a Partition Boot Record, which will be used to boot the operating system for that partition.</a:t>
            </a:r>
          </a:p>
        </p:txBody>
      </p:sp>
      <p:sp>
        <p:nvSpPr>
          <p:cNvPr id="37" name="Rectangle 97"/>
          <p:cNvSpPr>
            <a:spLocks noChangeArrowheads="1"/>
          </p:cNvSpPr>
          <p:nvPr/>
        </p:nvSpPr>
        <p:spPr bwMode="auto">
          <a:xfrm>
            <a:off x="2482305" y="3883008"/>
            <a:ext cx="609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cs typeface="Times New Roman"/>
              </a:rPr>
              <a:t>99:7:63</a:t>
            </a:r>
          </a:p>
        </p:txBody>
      </p:sp>
      <p:sp>
        <p:nvSpPr>
          <p:cNvPr id="38" name="Rectangle 98"/>
          <p:cNvSpPr>
            <a:spLocks noChangeArrowheads="1"/>
          </p:cNvSpPr>
          <p:nvPr/>
        </p:nvSpPr>
        <p:spPr bwMode="auto">
          <a:xfrm>
            <a:off x="1872705" y="3883008"/>
            <a:ext cx="609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cs typeface="Times New Roman"/>
              </a:rPr>
              <a:t>00:01:00</a:t>
            </a:r>
          </a:p>
        </p:txBody>
      </p:sp>
      <p:sp>
        <p:nvSpPr>
          <p:cNvPr id="39" name="Rectangle 99"/>
          <p:cNvSpPr>
            <a:spLocks noChangeArrowheads="1"/>
          </p:cNvSpPr>
          <p:nvPr/>
        </p:nvSpPr>
        <p:spPr bwMode="auto">
          <a:xfrm>
            <a:off x="2482305" y="4111608"/>
            <a:ext cx="609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cs typeface="Times New Roman"/>
              </a:rPr>
              <a:t>149:7:63</a:t>
            </a:r>
          </a:p>
        </p:txBody>
      </p:sp>
      <p:sp>
        <p:nvSpPr>
          <p:cNvPr id="40" name="Rectangle 100"/>
          <p:cNvSpPr>
            <a:spLocks noChangeArrowheads="1"/>
          </p:cNvSpPr>
          <p:nvPr/>
        </p:nvSpPr>
        <p:spPr bwMode="auto">
          <a:xfrm>
            <a:off x="1872705" y="4111608"/>
            <a:ext cx="609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cs typeface="Times New Roman"/>
              </a:rPr>
              <a:t>100:1:00</a:t>
            </a:r>
          </a:p>
        </p:txBody>
      </p:sp>
      <p:sp>
        <p:nvSpPr>
          <p:cNvPr id="41" name="Rectangle 101"/>
          <p:cNvSpPr>
            <a:spLocks noChangeArrowheads="1"/>
          </p:cNvSpPr>
          <p:nvPr/>
        </p:nvSpPr>
        <p:spPr bwMode="auto">
          <a:xfrm>
            <a:off x="2482305" y="4340208"/>
            <a:ext cx="609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cs typeface="Times New Roman"/>
              </a:rPr>
              <a:t>199:7:63</a:t>
            </a:r>
          </a:p>
        </p:txBody>
      </p:sp>
      <p:sp>
        <p:nvSpPr>
          <p:cNvPr id="42" name="Rectangle 102"/>
          <p:cNvSpPr>
            <a:spLocks noChangeArrowheads="1"/>
          </p:cNvSpPr>
          <p:nvPr/>
        </p:nvSpPr>
        <p:spPr bwMode="auto">
          <a:xfrm>
            <a:off x="1872705" y="4340208"/>
            <a:ext cx="609600" cy="228600"/>
          </a:xfrm>
          <a:prstGeom prst="rect">
            <a:avLst/>
          </a:prstGeom>
          <a:solidFill>
            <a:srgbClr val="FF99CC"/>
          </a:solidFill>
          <a:ln w="9525">
            <a:solidFill>
              <a:schemeClr val="tx1"/>
            </a:solidFill>
            <a:miter lim="800000"/>
            <a:headEnd/>
            <a:tailEnd/>
          </a:ln>
          <a:effectLst/>
        </p:spPr>
        <p:txBody>
          <a:bodyPr wrap="none" anchor="ctr">
            <a:prstTxWarp prst="textNoShape">
              <a:avLst/>
            </a:prstTxWarp>
          </a:bodyPr>
          <a:lstStyle/>
          <a:p>
            <a:pPr algn="ctr"/>
            <a:r>
              <a:rPr lang="en-US" sz="1200" b="0">
                <a:latin typeface="Times New Roman"/>
                <a:cs typeface="Times New Roman"/>
              </a:rPr>
              <a:t>150:1:00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38"/>
                                        </p:tgtEl>
                                      </p:cBhvr>
                                    </p:animEffect>
                                    <p:animScale>
                                      <p:cBhvr>
                                        <p:cTn id="7" dur="250" autoRev="1" fill="hold"/>
                                        <p:tgtEl>
                                          <p:spTgt spid="38"/>
                                        </p:tgtEl>
                                      </p:cBhvr>
                                      <p:by x="105000" y="105000"/>
                                    </p:animScale>
                                  </p:childTnLst>
                                </p:cTn>
                              </p:par>
                              <p:par>
                                <p:cTn id="8" presetID="26" presetClass="emph" presetSubtype="0" fill="hold" grpId="0" nodeType="withEffect">
                                  <p:stCondLst>
                                    <p:cond delay="0"/>
                                  </p:stCondLst>
                                  <p:childTnLst>
                                    <p:animEffect transition="out" filter="fade">
                                      <p:cBhvr>
                                        <p:cTn id="9" dur="500" tmFilter="0, 0; .2, .5; .8, .5; 1, 0"/>
                                        <p:tgtEl>
                                          <p:spTgt spid="37"/>
                                        </p:tgtEl>
                                      </p:cBhvr>
                                    </p:animEffect>
                                    <p:animScale>
                                      <p:cBhvr>
                                        <p:cTn id="10" dur="250" autoRev="1" fill="hold"/>
                                        <p:tgtEl>
                                          <p:spTgt spid="37"/>
                                        </p:tgtEl>
                                      </p:cBhvr>
                                      <p:by x="105000" y="105000"/>
                                    </p:animScale>
                                  </p:childTnLst>
                                </p:cTn>
                              </p:par>
                            </p:childTnLst>
                          </p:cTn>
                        </p:par>
                        <p:par>
                          <p:cTn id="11" fill="hold">
                            <p:stCondLst>
                              <p:cond delay="500"/>
                            </p:stCondLst>
                            <p:childTnLst>
                              <p:par>
                                <p:cTn id="12" presetID="22" presetClass="entr" presetSubtype="8" fill="hold" nodeType="afterEffect">
                                  <p:stCondLst>
                                    <p:cond delay="0"/>
                                  </p:stCondLst>
                                  <p:childTnLst>
                                    <p:set>
                                      <p:cBhvr>
                                        <p:cTn id="13" dur="1" fill="hold">
                                          <p:stCondLst>
                                            <p:cond delay="0"/>
                                          </p:stCondLst>
                                        </p:cTn>
                                        <p:tgtEl>
                                          <p:spTgt spid="30"/>
                                        </p:tgtEl>
                                        <p:attrNameLst>
                                          <p:attrName>style.visibility</p:attrName>
                                        </p:attrNameLst>
                                      </p:cBhvr>
                                      <p:to>
                                        <p:strVal val="visible"/>
                                      </p:to>
                                    </p:set>
                                    <p:animEffect transition="in" filter="wipe(left)">
                                      <p:cBhvr>
                                        <p:cTn id="14" dur="500"/>
                                        <p:tgtEl>
                                          <p:spTgt spid="30"/>
                                        </p:tgtEl>
                                      </p:cBhvr>
                                    </p:animEffect>
                                  </p:childTnLst>
                                </p:cTn>
                              </p:par>
                            </p:childTnLst>
                          </p:cTn>
                        </p:par>
                        <p:par>
                          <p:cTn id="15" fill="hold">
                            <p:stCondLst>
                              <p:cond delay="1000"/>
                            </p:stCondLst>
                            <p:childTnLst>
                              <p:par>
                                <p:cTn id="16" presetID="9" presetClass="entr" presetSubtype="0" fill="hold" grpId="0" nodeType="after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dissolve">
                                      <p:cBhvr>
                                        <p:cTn id="18" dur="500"/>
                                        <p:tgtEl>
                                          <p:spTgt spid="27"/>
                                        </p:tgtEl>
                                      </p:cBhvr>
                                    </p:animEffect>
                                  </p:childTnLst>
                                </p:cTn>
                              </p:par>
                            </p:childTnLst>
                          </p:cTn>
                        </p:par>
                      </p:childTnLst>
                    </p:cTn>
                  </p:par>
                  <p:par>
                    <p:cTn id="19" fill="hold">
                      <p:stCondLst>
                        <p:cond delay="indefinite"/>
                      </p:stCondLst>
                      <p:childTnLst>
                        <p:par>
                          <p:cTn id="20" fill="hold">
                            <p:stCondLst>
                              <p:cond delay="0"/>
                            </p:stCondLst>
                            <p:childTnLst>
                              <p:par>
                                <p:cTn id="21" presetID="26" presetClass="emph" presetSubtype="0" fill="hold" grpId="0" nodeType="clickEffect">
                                  <p:stCondLst>
                                    <p:cond delay="0"/>
                                  </p:stCondLst>
                                  <p:childTnLst>
                                    <p:animEffect transition="out" filter="fade">
                                      <p:cBhvr>
                                        <p:cTn id="22" dur="500" tmFilter="0, 0; .2, .5; .8, .5; 1, 0"/>
                                        <p:tgtEl>
                                          <p:spTgt spid="40"/>
                                        </p:tgtEl>
                                      </p:cBhvr>
                                    </p:animEffect>
                                    <p:animScale>
                                      <p:cBhvr>
                                        <p:cTn id="23" dur="250" autoRev="1" fill="hold"/>
                                        <p:tgtEl>
                                          <p:spTgt spid="40"/>
                                        </p:tgtEl>
                                      </p:cBhvr>
                                      <p:by x="105000" y="105000"/>
                                    </p:animScale>
                                  </p:childTnLst>
                                </p:cTn>
                              </p:par>
                              <p:par>
                                <p:cTn id="24" presetID="26" presetClass="emph" presetSubtype="0" fill="hold" grpId="0" nodeType="withEffect">
                                  <p:stCondLst>
                                    <p:cond delay="0"/>
                                  </p:stCondLst>
                                  <p:childTnLst>
                                    <p:animEffect transition="out" filter="fade">
                                      <p:cBhvr>
                                        <p:cTn id="25" dur="500" tmFilter="0, 0; .2, .5; .8, .5; 1, 0"/>
                                        <p:tgtEl>
                                          <p:spTgt spid="39"/>
                                        </p:tgtEl>
                                      </p:cBhvr>
                                    </p:animEffect>
                                    <p:animScale>
                                      <p:cBhvr>
                                        <p:cTn id="26" dur="250" autoRev="1" fill="hold"/>
                                        <p:tgtEl>
                                          <p:spTgt spid="39"/>
                                        </p:tgtEl>
                                      </p:cBhvr>
                                      <p:by x="105000" y="105000"/>
                                    </p:animScale>
                                  </p:childTnLst>
                                </p:cTn>
                              </p:par>
                            </p:childTnLst>
                          </p:cTn>
                        </p:par>
                        <p:par>
                          <p:cTn id="27" fill="hold">
                            <p:stCondLst>
                              <p:cond delay="500"/>
                            </p:stCondLst>
                            <p:childTnLst>
                              <p:par>
                                <p:cTn id="28" presetID="22" presetClass="entr" presetSubtype="8" fill="hold" nodeType="afterEffect">
                                  <p:stCondLst>
                                    <p:cond delay="0"/>
                                  </p:stCondLst>
                                  <p:childTnLst>
                                    <p:set>
                                      <p:cBhvr>
                                        <p:cTn id="29" dur="1" fill="hold">
                                          <p:stCondLst>
                                            <p:cond delay="0"/>
                                          </p:stCondLst>
                                        </p:cTn>
                                        <p:tgtEl>
                                          <p:spTgt spid="31"/>
                                        </p:tgtEl>
                                        <p:attrNameLst>
                                          <p:attrName>style.visibility</p:attrName>
                                        </p:attrNameLst>
                                      </p:cBhvr>
                                      <p:to>
                                        <p:strVal val="visible"/>
                                      </p:to>
                                    </p:set>
                                    <p:animEffect transition="in" filter="wipe(left)">
                                      <p:cBhvr>
                                        <p:cTn id="30" dur="500"/>
                                        <p:tgtEl>
                                          <p:spTgt spid="31"/>
                                        </p:tgtEl>
                                      </p:cBhvr>
                                    </p:animEffect>
                                  </p:childTnLst>
                                </p:cTn>
                              </p:par>
                            </p:childTnLst>
                          </p:cTn>
                        </p:par>
                        <p:par>
                          <p:cTn id="31" fill="hold">
                            <p:stCondLst>
                              <p:cond delay="1000"/>
                            </p:stCondLst>
                            <p:childTnLst>
                              <p:par>
                                <p:cTn id="32" presetID="9" presetClass="entr" presetSubtype="0" fill="hold" grpId="0" nodeType="afterEffect">
                                  <p:stCondLst>
                                    <p:cond delay="0"/>
                                  </p:stCondLst>
                                  <p:childTnLst>
                                    <p:set>
                                      <p:cBhvr>
                                        <p:cTn id="33" dur="1" fill="hold">
                                          <p:stCondLst>
                                            <p:cond delay="0"/>
                                          </p:stCondLst>
                                        </p:cTn>
                                        <p:tgtEl>
                                          <p:spTgt spid="28"/>
                                        </p:tgtEl>
                                        <p:attrNameLst>
                                          <p:attrName>style.visibility</p:attrName>
                                        </p:attrNameLst>
                                      </p:cBhvr>
                                      <p:to>
                                        <p:strVal val="visible"/>
                                      </p:to>
                                    </p:set>
                                    <p:animEffect transition="in" filter="dissolve">
                                      <p:cBhvr>
                                        <p:cTn id="34" dur="500"/>
                                        <p:tgtEl>
                                          <p:spTgt spid="28"/>
                                        </p:tgtEl>
                                      </p:cBhvr>
                                    </p:animEffect>
                                  </p:childTnLst>
                                </p:cTn>
                              </p:par>
                            </p:childTnLst>
                          </p:cTn>
                        </p:par>
                      </p:childTnLst>
                    </p:cTn>
                  </p:par>
                  <p:par>
                    <p:cTn id="35" fill="hold">
                      <p:stCondLst>
                        <p:cond delay="indefinite"/>
                      </p:stCondLst>
                      <p:childTnLst>
                        <p:par>
                          <p:cTn id="36" fill="hold">
                            <p:stCondLst>
                              <p:cond delay="0"/>
                            </p:stCondLst>
                            <p:childTnLst>
                              <p:par>
                                <p:cTn id="37" presetID="26" presetClass="emph" presetSubtype="0" fill="hold" grpId="0" nodeType="clickEffect">
                                  <p:stCondLst>
                                    <p:cond delay="0"/>
                                  </p:stCondLst>
                                  <p:childTnLst>
                                    <p:animEffect transition="out" filter="fade">
                                      <p:cBhvr>
                                        <p:cTn id="38" dur="500" tmFilter="0, 0; .2, .5; .8, .5; 1, 0"/>
                                        <p:tgtEl>
                                          <p:spTgt spid="42"/>
                                        </p:tgtEl>
                                      </p:cBhvr>
                                    </p:animEffect>
                                    <p:animScale>
                                      <p:cBhvr>
                                        <p:cTn id="39" dur="250" autoRev="1" fill="hold"/>
                                        <p:tgtEl>
                                          <p:spTgt spid="42"/>
                                        </p:tgtEl>
                                      </p:cBhvr>
                                      <p:by x="105000" y="105000"/>
                                    </p:animScale>
                                  </p:childTnLst>
                                </p:cTn>
                              </p:par>
                              <p:par>
                                <p:cTn id="40" presetID="26" presetClass="emph" presetSubtype="0" fill="hold" grpId="0" nodeType="withEffect">
                                  <p:stCondLst>
                                    <p:cond delay="0"/>
                                  </p:stCondLst>
                                  <p:childTnLst>
                                    <p:animEffect transition="out" filter="fade">
                                      <p:cBhvr>
                                        <p:cTn id="41" dur="500" tmFilter="0, 0; .2, .5; .8, .5; 1, 0"/>
                                        <p:tgtEl>
                                          <p:spTgt spid="41"/>
                                        </p:tgtEl>
                                      </p:cBhvr>
                                    </p:animEffect>
                                    <p:animScale>
                                      <p:cBhvr>
                                        <p:cTn id="42" dur="250" autoRev="1" fill="hold"/>
                                        <p:tgtEl>
                                          <p:spTgt spid="41"/>
                                        </p:tgtEl>
                                      </p:cBhvr>
                                      <p:by x="105000" y="105000"/>
                                    </p:animScale>
                                  </p:childTnLst>
                                </p:cTn>
                              </p:par>
                            </p:childTnLst>
                          </p:cTn>
                        </p:par>
                        <p:par>
                          <p:cTn id="43" fill="hold">
                            <p:stCondLst>
                              <p:cond delay="500"/>
                            </p:stCondLst>
                            <p:childTnLst>
                              <p:par>
                                <p:cTn id="44" presetID="22" presetClass="entr" presetSubtype="8" fill="hold" nodeType="afterEffect">
                                  <p:stCondLst>
                                    <p:cond delay="0"/>
                                  </p:stCondLst>
                                  <p:childTnLst>
                                    <p:set>
                                      <p:cBhvr>
                                        <p:cTn id="45" dur="1" fill="hold">
                                          <p:stCondLst>
                                            <p:cond delay="0"/>
                                          </p:stCondLst>
                                        </p:cTn>
                                        <p:tgtEl>
                                          <p:spTgt spid="32"/>
                                        </p:tgtEl>
                                        <p:attrNameLst>
                                          <p:attrName>style.visibility</p:attrName>
                                        </p:attrNameLst>
                                      </p:cBhvr>
                                      <p:to>
                                        <p:strVal val="visible"/>
                                      </p:to>
                                    </p:set>
                                    <p:animEffect transition="in" filter="wipe(left)">
                                      <p:cBhvr>
                                        <p:cTn id="46" dur="500"/>
                                        <p:tgtEl>
                                          <p:spTgt spid="32"/>
                                        </p:tgtEl>
                                      </p:cBhvr>
                                    </p:animEffect>
                                  </p:childTnLst>
                                </p:cTn>
                              </p:par>
                            </p:childTnLst>
                          </p:cTn>
                        </p:par>
                        <p:par>
                          <p:cTn id="47" fill="hold">
                            <p:stCondLst>
                              <p:cond delay="1000"/>
                            </p:stCondLst>
                            <p:childTnLst>
                              <p:par>
                                <p:cTn id="48" presetID="9" presetClass="entr" presetSubtype="0" fill="hold" grpId="0" nodeType="afterEffect">
                                  <p:stCondLst>
                                    <p:cond delay="0"/>
                                  </p:stCondLst>
                                  <p:childTnLst>
                                    <p:set>
                                      <p:cBhvr>
                                        <p:cTn id="49" dur="1" fill="hold">
                                          <p:stCondLst>
                                            <p:cond delay="0"/>
                                          </p:stCondLst>
                                        </p:cTn>
                                        <p:tgtEl>
                                          <p:spTgt spid="29"/>
                                        </p:tgtEl>
                                        <p:attrNameLst>
                                          <p:attrName>style.visibility</p:attrName>
                                        </p:attrNameLst>
                                      </p:cBhvr>
                                      <p:to>
                                        <p:strVal val="visible"/>
                                      </p:to>
                                    </p:set>
                                    <p:animEffect transition="in" filter="dissolve">
                                      <p:cBhvr>
                                        <p:cTn id="50" dur="500"/>
                                        <p:tgtEl>
                                          <p:spTgt spid="29"/>
                                        </p:tgtEl>
                                      </p:cBhvr>
                                    </p:animEffect>
                                  </p:childTnLst>
                                </p:cTn>
                              </p:par>
                            </p:childTnLst>
                          </p:cTn>
                        </p:par>
                      </p:childTnLst>
                    </p:cTn>
                  </p:par>
                  <p:par>
                    <p:cTn id="51" fill="hold">
                      <p:stCondLst>
                        <p:cond delay="indefinite"/>
                      </p:stCondLst>
                      <p:childTnLst>
                        <p:par>
                          <p:cTn id="52" fill="hold">
                            <p:stCondLst>
                              <p:cond delay="0"/>
                            </p:stCondLst>
                            <p:childTnLst>
                              <p:par>
                                <p:cTn id="53" presetID="9" presetClass="entr" presetSubtype="0" fill="hold" grpId="0" nodeType="clickEffect">
                                  <p:stCondLst>
                                    <p:cond delay="0"/>
                                  </p:stCondLst>
                                  <p:childTnLst>
                                    <p:set>
                                      <p:cBhvr>
                                        <p:cTn id="54" dur="1" fill="hold">
                                          <p:stCondLst>
                                            <p:cond delay="0"/>
                                          </p:stCondLst>
                                        </p:cTn>
                                        <p:tgtEl>
                                          <p:spTgt spid="36"/>
                                        </p:tgtEl>
                                        <p:attrNameLst>
                                          <p:attrName>style.visibility</p:attrName>
                                        </p:attrNameLst>
                                      </p:cBhvr>
                                      <p:to>
                                        <p:strVal val="visible"/>
                                      </p:to>
                                    </p:set>
                                    <p:animEffect transition="in" filter="dissolve">
                                      <p:cBhvr>
                                        <p:cTn id="55" dur="500"/>
                                        <p:tgtEl>
                                          <p:spTgt spid="36"/>
                                        </p:tgtEl>
                                      </p:cBhvr>
                                    </p:animEffect>
                                  </p:childTnLst>
                                </p:cTn>
                              </p:par>
                            </p:childTnLst>
                          </p:cTn>
                        </p:par>
                        <p:par>
                          <p:cTn id="56" fill="hold">
                            <p:stCondLst>
                              <p:cond delay="500"/>
                            </p:stCondLst>
                            <p:childTnLst>
                              <p:par>
                                <p:cTn id="57" presetID="9" presetClass="entr" presetSubtype="0" fill="hold" grpId="0" nodeType="afterEffect">
                                  <p:stCondLst>
                                    <p:cond delay="0"/>
                                  </p:stCondLst>
                                  <p:childTnLst>
                                    <p:set>
                                      <p:cBhvr>
                                        <p:cTn id="58" dur="1" fill="hold">
                                          <p:stCondLst>
                                            <p:cond delay="0"/>
                                          </p:stCondLst>
                                        </p:cTn>
                                        <p:tgtEl>
                                          <p:spTgt spid="33"/>
                                        </p:tgtEl>
                                        <p:attrNameLst>
                                          <p:attrName>style.visibility</p:attrName>
                                        </p:attrNameLst>
                                      </p:cBhvr>
                                      <p:to>
                                        <p:strVal val="visible"/>
                                      </p:to>
                                    </p:set>
                                    <p:animEffect transition="in" filter="dissolve">
                                      <p:cBhvr>
                                        <p:cTn id="59" dur="500"/>
                                        <p:tgtEl>
                                          <p:spTgt spid="33"/>
                                        </p:tgtEl>
                                      </p:cBhvr>
                                    </p:animEffect>
                                  </p:childTnLst>
                                </p:cTn>
                              </p:par>
                            </p:childTnLst>
                          </p:cTn>
                        </p:par>
                        <p:par>
                          <p:cTn id="60" fill="hold">
                            <p:stCondLst>
                              <p:cond delay="1000"/>
                            </p:stCondLst>
                            <p:childTnLst>
                              <p:par>
                                <p:cTn id="61" presetID="9" presetClass="entr" presetSubtype="0" fill="hold" grpId="0" nodeType="afterEffect">
                                  <p:stCondLst>
                                    <p:cond delay="0"/>
                                  </p:stCondLst>
                                  <p:childTnLst>
                                    <p:set>
                                      <p:cBhvr>
                                        <p:cTn id="62" dur="1" fill="hold">
                                          <p:stCondLst>
                                            <p:cond delay="0"/>
                                          </p:stCondLst>
                                        </p:cTn>
                                        <p:tgtEl>
                                          <p:spTgt spid="34"/>
                                        </p:tgtEl>
                                        <p:attrNameLst>
                                          <p:attrName>style.visibility</p:attrName>
                                        </p:attrNameLst>
                                      </p:cBhvr>
                                      <p:to>
                                        <p:strVal val="visible"/>
                                      </p:to>
                                    </p:set>
                                    <p:animEffect transition="in" filter="dissolve">
                                      <p:cBhvr>
                                        <p:cTn id="63" dur="500"/>
                                        <p:tgtEl>
                                          <p:spTgt spid="34"/>
                                        </p:tgtEl>
                                      </p:cBhvr>
                                    </p:animEffect>
                                  </p:childTnLst>
                                </p:cTn>
                              </p:par>
                            </p:childTnLst>
                          </p:cTn>
                        </p:par>
                        <p:par>
                          <p:cTn id="64" fill="hold">
                            <p:stCondLst>
                              <p:cond delay="1500"/>
                            </p:stCondLst>
                            <p:childTnLst>
                              <p:par>
                                <p:cTn id="65" presetID="9" presetClass="entr" presetSubtype="0" fill="hold" grpId="0" nodeType="afterEffect">
                                  <p:stCondLst>
                                    <p:cond delay="0"/>
                                  </p:stCondLst>
                                  <p:childTnLst>
                                    <p:set>
                                      <p:cBhvr>
                                        <p:cTn id="66" dur="1" fill="hold">
                                          <p:stCondLst>
                                            <p:cond delay="0"/>
                                          </p:stCondLst>
                                        </p:cTn>
                                        <p:tgtEl>
                                          <p:spTgt spid="35"/>
                                        </p:tgtEl>
                                        <p:attrNameLst>
                                          <p:attrName>style.visibility</p:attrName>
                                        </p:attrNameLst>
                                      </p:cBhvr>
                                      <p:to>
                                        <p:strVal val="visible"/>
                                      </p:to>
                                    </p:set>
                                    <p:animEffect transition="in" filter="dissolve">
                                      <p:cBhvr>
                                        <p:cTn id="67"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29" grpId="0" animBg="1"/>
      <p:bldP spid="33" grpId="0" animBg="1"/>
      <p:bldP spid="34" grpId="0" animBg="1"/>
      <p:bldP spid="35" grpId="0" animBg="1"/>
      <p:bldP spid="36" grpId="0"/>
      <p:bldP spid="37" grpId="0" animBg="1"/>
      <p:bldP spid="38" grpId="0" animBg="1"/>
      <p:bldP spid="39" grpId="0" animBg="1"/>
      <p:bldP spid="40" grpId="0" animBg="1"/>
      <p:bldP spid="41" grpId="0" animBg="1"/>
      <p:bldP spid="42" grpId="0" animBg="1"/>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Master Boot Records and </a:t>
            </a:r>
            <a:br>
              <a:rPr lang="en-US" dirty="0" smtClean="0"/>
            </a:br>
            <a:r>
              <a:rPr lang="en-US" dirty="0" smtClean="0"/>
              <a:t>Partition Boot Records</a:t>
            </a:r>
            <a:endParaRPr lang="en-US" dirty="0"/>
          </a:p>
        </p:txBody>
      </p:sp>
      <p:sp>
        <p:nvSpPr>
          <p:cNvPr id="3" name="Content Placeholder 2"/>
          <p:cNvSpPr>
            <a:spLocks noGrp="1"/>
          </p:cNvSpPr>
          <p:nvPr>
            <p:ph idx="1"/>
          </p:nvPr>
        </p:nvSpPr>
        <p:spPr/>
        <p:txBody>
          <a:bodyPr/>
          <a:lstStyle/>
          <a:p>
            <a:r>
              <a:rPr lang="en-US" sz="2800" dirty="0" smtClean="0"/>
              <a:t>Given the Master Boot Record bootstrap, why another Partition Boot Record bootstrap per partition?</a:t>
            </a:r>
          </a:p>
          <a:p>
            <a:r>
              <a:rPr lang="en-US" sz="2800" dirty="0" smtClean="0"/>
              <a:t>The bootstrap in the MBR typically only gives the user the option of choosing a partition to boot from</a:t>
            </a:r>
          </a:p>
          <a:p>
            <a:pPr lvl="1"/>
            <a:r>
              <a:rPr lang="en-US" sz="2400" dirty="0" smtClean="0"/>
              <a:t>And then loads the boot block from the selected (or default) partition</a:t>
            </a:r>
          </a:p>
          <a:p>
            <a:r>
              <a:rPr lang="en-US" sz="2800" dirty="0" smtClean="0"/>
              <a:t>The PBR bootstrap in the selected partition knows how to traverse the file system in that partition</a:t>
            </a:r>
          </a:p>
          <a:p>
            <a:pPr lvl="1"/>
            <a:r>
              <a:rPr lang="en-US" sz="2400" dirty="0" smtClean="0"/>
              <a:t>And how to interpret the load modules stored in it</a:t>
            </a:r>
          </a:p>
          <a:p>
            <a:endParaRPr lang="en-U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Working With Multiple File Systems</a:t>
            </a:r>
            <a:endParaRPr lang="en-US" dirty="0"/>
          </a:p>
        </p:txBody>
      </p:sp>
      <p:sp>
        <p:nvSpPr>
          <p:cNvPr id="3" name="Content Placeholder 2"/>
          <p:cNvSpPr>
            <a:spLocks noGrp="1"/>
          </p:cNvSpPr>
          <p:nvPr>
            <p:ph idx="1"/>
          </p:nvPr>
        </p:nvSpPr>
        <p:spPr>
          <a:xfrm>
            <a:off x="457200" y="1375290"/>
            <a:ext cx="8229600" cy="4525963"/>
          </a:xfrm>
        </p:spPr>
        <p:txBody>
          <a:bodyPr/>
          <a:lstStyle/>
          <a:p>
            <a:r>
              <a:rPr lang="en-US" sz="2800" dirty="0" smtClean="0"/>
              <a:t>So you might have multiple independent file systems on one machine</a:t>
            </a:r>
          </a:p>
          <a:p>
            <a:pPr lvl="1"/>
            <a:r>
              <a:rPr lang="en-US" sz="2400" dirty="0" smtClean="0"/>
              <a:t>Each handling its own disk layout, free space, and other organizational issues</a:t>
            </a:r>
          </a:p>
          <a:p>
            <a:r>
              <a:rPr lang="en-US" sz="2800" dirty="0" smtClean="0"/>
              <a:t>How will the overall system work with those several file systems?</a:t>
            </a:r>
          </a:p>
          <a:p>
            <a:r>
              <a:rPr lang="en-US" sz="2800" dirty="0" smtClean="0"/>
              <a:t>Treat them as totally independent namespaces?</a:t>
            </a:r>
          </a:p>
          <a:p>
            <a:r>
              <a:rPr lang="en-US" sz="2800" dirty="0" smtClean="0"/>
              <a:t>Or somehow stitch the separate namespaces together?</a:t>
            </a:r>
          </a:p>
          <a:p>
            <a:r>
              <a:rPr lang="en-US" sz="2800" dirty="0" smtClean="0"/>
              <a:t>Key questions: </a:t>
            </a:r>
          </a:p>
          <a:p>
            <a:pPr marL="914400" lvl="1" indent="-457200">
              <a:buFont typeface="+mj-lt"/>
              <a:buAutoNum type="arabicPeriod"/>
            </a:pPr>
            <a:r>
              <a:rPr lang="en-US" sz="2400" dirty="0" smtClean="0"/>
              <a:t>How does an application specify which file it wants?</a:t>
            </a:r>
          </a:p>
          <a:p>
            <a:pPr marL="914400" lvl="1" indent="-457200">
              <a:buFont typeface="+mj-lt"/>
              <a:buAutoNum type="arabicPeriod"/>
            </a:pPr>
            <a:r>
              <a:rPr lang="en-US" sz="2400" dirty="0" smtClean="0"/>
              <a:t>How does the OS find that file?</a:t>
            </a:r>
            <a:endParaRPr lang="en-US"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 Files With Multiple File Systems</a:t>
            </a:r>
            <a:endParaRPr lang="en-US" dirty="0"/>
          </a:p>
        </p:txBody>
      </p:sp>
      <p:sp>
        <p:nvSpPr>
          <p:cNvPr id="3" name="Content Placeholder 2"/>
          <p:cNvSpPr>
            <a:spLocks noGrp="1"/>
          </p:cNvSpPr>
          <p:nvPr>
            <p:ph idx="1"/>
          </p:nvPr>
        </p:nvSpPr>
        <p:spPr>
          <a:xfrm>
            <a:off x="457200" y="1547280"/>
            <a:ext cx="8229600" cy="4525963"/>
          </a:xfrm>
        </p:spPr>
        <p:txBody>
          <a:bodyPr/>
          <a:lstStyle/>
          <a:p>
            <a:r>
              <a:rPr lang="en-GB" sz="2800" dirty="0" smtClean="0"/>
              <a:t>Finding files is easy if there is only one file system</a:t>
            </a:r>
          </a:p>
          <a:p>
            <a:pPr lvl="1"/>
            <a:r>
              <a:rPr lang="en-GB" sz="2400" dirty="0" smtClean="0"/>
              <a:t>Any file we want must be on that one file system</a:t>
            </a:r>
          </a:p>
          <a:p>
            <a:pPr lvl="1"/>
            <a:r>
              <a:rPr lang="en-GB" sz="2400" dirty="0" smtClean="0"/>
              <a:t>Directories enable us to name files within a file system</a:t>
            </a:r>
          </a:p>
          <a:p>
            <a:r>
              <a:rPr lang="en-GB" sz="2800" dirty="0" smtClean="0"/>
              <a:t>What if there are multiple file systems available?</a:t>
            </a:r>
          </a:p>
          <a:p>
            <a:pPr lvl="1"/>
            <a:r>
              <a:rPr lang="en-GB" sz="2400" dirty="0" smtClean="0"/>
              <a:t>Somehow, we have to say which one our file is on</a:t>
            </a:r>
          </a:p>
          <a:p>
            <a:r>
              <a:rPr lang="en-GB" sz="2800" dirty="0" smtClean="0"/>
              <a:t>How do we specify which file system to use?</a:t>
            </a:r>
          </a:p>
          <a:p>
            <a:pPr lvl="1"/>
            <a:r>
              <a:rPr lang="en-GB" sz="2400" dirty="0" smtClean="0"/>
              <a:t>One way or another, it must be part of the file name</a:t>
            </a:r>
          </a:p>
          <a:p>
            <a:pPr lvl="1"/>
            <a:r>
              <a:rPr lang="en-GB" sz="2400" dirty="0" smtClean="0"/>
              <a:t>It may be implicit (e.g., same as current directory)</a:t>
            </a:r>
          </a:p>
          <a:p>
            <a:pPr lvl="1"/>
            <a:r>
              <a:rPr lang="en-GB" sz="2400" dirty="0" smtClean="0"/>
              <a:t>Or explicit (e.g., every name specifies it)</a:t>
            </a:r>
          </a:p>
          <a:p>
            <a:pPr lvl="1"/>
            <a:r>
              <a:rPr lang="en-GB" sz="2400" dirty="0" smtClean="0"/>
              <a:t>Regardless, we need some way of specifying which file system to look into for a given file name</a:t>
            </a:r>
          </a:p>
          <a:p>
            <a:endParaRPr lang="en-US"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Options for Naming With </a:t>
            </a:r>
            <a:br>
              <a:rPr lang="en-US" dirty="0" smtClean="0"/>
            </a:br>
            <a:r>
              <a:rPr lang="en-US" dirty="0" smtClean="0"/>
              <a:t>Multiple Partitions</a:t>
            </a:r>
            <a:endParaRPr lang="en-US" dirty="0"/>
          </a:p>
        </p:txBody>
      </p:sp>
      <p:sp>
        <p:nvSpPr>
          <p:cNvPr id="3" name="Content Placeholder 2"/>
          <p:cNvSpPr>
            <a:spLocks noGrp="1"/>
          </p:cNvSpPr>
          <p:nvPr>
            <p:ph idx="1"/>
          </p:nvPr>
        </p:nvSpPr>
        <p:spPr/>
        <p:txBody>
          <a:bodyPr/>
          <a:lstStyle/>
          <a:p>
            <a:r>
              <a:rPr lang="en-GB" dirty="0" smtClean="0"/>
              <a:t>Could specify the physical device it resides on</a:t>
            </a:r>
          </a:p>
          <a:p>
            <a:pPr lvl="1"/>
            <a:r>
              <a:rPr lang="en-GB" dirty="0" smtClean="0"/>
              <a:t>E.g., </a:t>
            </a:r>
            <a:r>
              <a:rPr lang="en-GB" sz="2000" dirty="0" smtClean="0">
                <a:latin typeface="Courier New"/>
                <a:cs typeface="Courier New"/>
              </a:rPr>
              <a:t>/devices/pci/pci1000,4/disk/lun1/partition2</a:t>
            </a:r>
            <a:endParaRPr lang="en-GB" dirty="0" smtClean="0">
              <a:latin typeface="Courier New"/>
              <a:cs typeface="Courier New"/>
            </a:endParaRPr>
          </a:p>
          <a:p>
            <a:pPr lvl="2"/>
            <a:r>
              <a:rPr lang="en-GB" dirty="0" smtClean="0"/>
              <a:t>that would get old real quick</a:t>
            </a:r>
          </a:p>
          <a:p>
            <a:r>
              <a:rPr lang="en-GB" dirty="0" smtClean="0"/>
              <a:t>Could assign logical names to our partitions</a:t>
            </a:r>
          </a:p>
          <a:p>
            <a:pPr lvl="1"/>
            <a:r>
              <a:rPr lang="en-GB" dirty="0" smtClean="0"/>
              <a:t>E.g., “A:”, “C:”, “D:”</a:t>
            </a:r>
          </a:p>
          <a:p>
            <a:pPr lvl="2"/>
            <a:r>
              <a:rPr lang="en-GB" dirty="0" smtClean="0"/>
              <a:t>You only have to think physical when you set them up</a:t>
            </a:r>
          </a:p>
          <a:p>
            <a:pPr lvl="2"/>
            <a:r>
              <a:rPr lang="en-GB" dirty="0" smtClean="0"/>
              <a:t>But you still have to be aware multiple volumes exist</a:t>
            </a:r>
          </a:p>
          <a:p>
            <a:r>
              <a:rPr lang="en-GB" dirty="0" smtClean="0"/>
              <a:t>Could weave a multi-file-system name space</a:t>
            </a:r>
          </a:p>
          <a:p>
            <a:pPr lvl="1"/>
            <a:r>
              <a:rPr lang="en-GB" dirty="0" smtClean="0"/>
              <a:t>E.g., Unix mounts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Unix File System Mounts</a:t>
            </a:r>
            <a:endParaRPr lang="en-US" dirty="0"/>
          </a:p>
        </p:txBody>
      </p:sp>
      <p:sp>
        <p:nvSpPr>
          <p:cNvPr id="3" name="Content Placeholder 2"/>
          <p:cNvSpPr>
            <a:spLocks noGrp="1"/>
          </p:cNvSpPr>
          <p:nvPr>
            <p:ph idx="1"/>
          </p:nvPr>
        </p:nvSpPr>
        <p:spPr>
          <a:xfrm>
            <a:off x="457200" y="1362060"/>
            <a:ext cx="8229600" cy="4525963"/>
          </a:xfrm>
        </p:spPr>
        <p:txBody>
          <a:bodyPr/>
          <a:lstStyle/>
          <a:p>
            <a:r>
              <a:rPr lang="en-GB" dirty="0" smtClean="0"/>
              <a:t>Goal:</a:t>
            </a:r>
          </a:p>
          <a:p>
            <a:pPr lvl="1"/>
            <a:r>
              <a:rPr lang="en-GB" dirty="0" smtClean="0"/>
              <a:t>To make many file systems appear to be one giant one</a:t>
            </a:r>
          </a:p>
          <a:p>
            <a:pPr lvl="1"/>
            <a:r>
              <a:rPr lang="en-GB" dirty="0" smtClean="0"/>
              <a:t>Users need not be aware of file system boundaries</a:t>
            </a:r>
          </a:p>
          <a:p>
            <a:r>
              <a:rPr lang="en-GB" dirty="0" smtClean="0"/>
              <a:t>Mechanism:</a:t>
            </a:r>
          </a:p>
          <a:p>
            <a:pPr lvl="1"/>
            <a:r>
              <a:rPr lang="en-GB" i="1" dirty="0" smtClean="0"/>
              <a:t>Mount</a:t>
            </a:r>
            <a:r>
              <a:rPr lang="en-GB" dirty="0" smtClean="0"/>
              <a:t> </a:t>
            </a:r>
            <a:r>
              <a:rPr lang="en-GB" u="sng" dirty="0" smtClean="0"/>
              <a:t>device</a:t>
            </a:r>
            <a:r>
              <a:rPr lang="en-GB" dirty="0" smtClean="0"/>
              <a:t> on </a:t>
            </a:r>
            <a:r>
              <a:rPr lang="en-GB" u="sng" dirty="0" smtClean="0"/>
              <a:t>directory</a:t>
            </a:r>
          </a:p>
          <a:p>
            <a:pPr lvl="1"/>
            <a:r>
              <a:rPr lang="en-GB" dirty="0" smtClean="0"/>
              <a:t>Creates a warp from the named </a:t>
            </a:r>
            <a:r>
              <a:rPr lang="en-GB" u="sng" dirty="0" smtClean="0"/>
              <a:t>directory</a:t>
            </a:r>
            <a:r>
              <a:rPr lang="en-GB" dirty="0" smtClean="0"/>
              <a:t> to the  top of the file system on the specified </a:t>
            </a:r>
            <a:r>
              <a:rPr lang="en-GB" u="sng" dirty="0" smtClean="0"/>
              <a:t>device</a:t>
            </a:r>
          </a:p>
          <a:p>
            <a:pPr lvl="1"/>
            <a:r>
              <a:rPr lang="en-GB" dirty="0" smtClean="0"/>
              <a:t>Any file name beneath that directory is interpreted relative to the root of the mounted file system</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79466</TotalTime>
  <Words>1757</Words>
  <Application>Microsoft Macintosh PowerPoint</Application>
  <PresentationFormat>On-screen Show (4:3)</PresentationFormat>
  <Paragraphs>244</Paragraphs>
  <Slides>23</Slides>
  <Notes>0</Notes>
  <HiddenSlides>0</HiddenSlides>
  <MMClips>0</MMClips>
  <ScaleCrop>false</ScaleCrop>
  <HeadingPairs>
    <vt:vector size="4" baseType="variant">
      <vt:variant>
        <vt:lpstr>Design Template</vt:lpstr>
      </vt:variant>
      <vt:variant>
        <vt:i4>1</vt:i4>
      </vt:variant>
      <vt:variant>
        <vt:lpstr>Slide Titles</vt:lpstr>
      </vt:variant>
      <vt:variant>
        <vt:i4>23</vt:i4>
      </vt:variant>
    </vt:vector>
  </HeadingPairs>
  <TitlesOfParts>
    <vt:vector size="24" baseType="lpstr">
      <vt:lpstr>Default Theme</vt:lpstr>
      <vt:lpstr>File Systems and Multiple Disks</vt:lpstr>
      <vt:lpstr>How About the Other Way Around?</vt:lpstr>
      <vt:lpstr>Disk Partitioning Mechanisms</vt:lpstr>
      <vt:lpstr>Example: FDISK Disk Partitioning</vt:lpstr>
      <vt:lpstr>Master Boot Records and  Partition Boot Records</vt:lpstr>
      <vt:lpstr>Working With Multiple File Systems</vt:lpstr>
      <vt:lpstr>Finding Files With Multiple File Systems</vt:lpstr>
      <vt:lpstr>Options for Naming With  Multiple Partitions</vt:lpstr>
      <vt:lpstr>Unix File System Mounts</vt:lpstr>
      <vt:lpstr>Unix Mounted File System Example</vt:lpstr>
      <vt:lpstr>How Does This Actually Work?</vt:lpstr>
      <vt:lpstr>What Happened To the Real Directory?</vt:lpstr>
      <vt:lpstr>File System Performance Issues</vt:lpstr>
      <vt:lpstr>Head Motion and File System Performance</vt:lpstr>
      <vt:lpstr>Ways To Reduce Head Motion</vt:lpstr>
      <vt:lpstr>File System Performance and Block Size</vt:lpstr>
      <vt:lpstr>Read Early, Write Late</vt:lpstr>
      <vt:lpstr>Read-Ahead</vt:lpstr>
      <vt:lpstr>Delayed Writes</vt:lpstr>
      <vt:lpstr>Caching and Performance</vt:lpstr>
      <vt:lpstr>Common Types of Disk Caching</vt:lpstr>
      <vt:lpstr>Performance Gain For Different Types of Caches</vt:lpstr>
      <vt:lpstr>Why Are Special Purpose  Caches More Effective?</vt:lpstr>
    </vt:vector>
  </TitlesOfParts>
  <Company>UCLA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CS 111 On-Line MS Program Operating Systems  Peter Reiher </dc:title>
  <dc:creator>Peter Reiher</dc:creator>
  <cp:lastModifiedBy>Peter Reiher</cp:lastModifiedBy>
  <cp:revision>113</cp:revision>
  <dcterms:created xsi:type="dcterms:W3CDTF">2013-05-02T16:54:09Z</dcterms:created>
  <dcterms:modified xsi:type="dcterms:W3CDTF">2013-05-02T20:42:13Z</dcterms:modified>
</cp:coreProperties>
</file>