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20" r:id="rId2"/>
    <p:sldId id="323" r:id="rId3"/>
    <p:sldId id="321" r:id="rId4"/>
    <p:sldId id="322" r:id="rId5"/>
    <p:sldId id="324" r:id="rId6"/>
    <p:sldId id="325" r:id="rId7"/>
    <p:sldId id="326" r:id="rId8"/>
    <p:sldId id="328" r:id="rId9"/>
    <p:sldId id="327" r:id="rId10"/>
    <p:sldId id="329" r:id="rId11"/>
    <p:sldId id="331" r:id="rId12"/>
    <p:sldId id="330" r:id="rId13"/>
    <p:sldId id="332" r:id="rId14"/>
    <p:sldId id="333" r:id="rId15"/>
    <p:sldId id="334" r:id="rId16"/>
    <p:sldId id="335" r:id="rId17"/>
    <p:sldId id="336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32D15A"/>
    <a:srgbClr val="FFFFFF"/>
    <a:srgbClr val="E6E6E6"/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4/26/13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4/26/13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4/26/13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13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Space and Allocation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do I keep track of a file system’s free space?</a:t>
            </a:r>
          </a:p>
          <a:p>
            <a:r>
              <a:rPr lang="en-US" dirty="0" smtClean="0"/>
              <a:t>How do I allocate new disk blocks when needed?</a:t>
            </a:r>
          </a:p>
          <a:p>
            <a:pPr lvl="1"/>
            <a:r>
              <a:rPr lang="en-US" dirty="0" smtClean="0"/>
              <a:t>And how do I handle </a:t>
            </a:r>
            <a:r>
              <a:rPr lang="en-US" dirty="0" err="1" smtClean="0"/>
              <a:t>deallocation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62918" y="502733"/>
            <a:ext cx="7623767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BSD File System </a:t>
            </a:r>
            <a:br>
              <a:rPr lang="en-US" dirty="0" smtClean="0"/>
            </a:br>
            <a:r>
              <a:rPr lang="en-US" dirty="0" smtClean="0"/>
              <a:t>Free Space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BSD is </a:t>
            </a:r>
            <a:r>
              <a:rPr lang="en-US" dirty="0" smtClean="0"/>
              <a:t>a</a:t>
            </a:r>
            <a:r>
              <a:rPr lang="en-US" dirty="0" smtClean="0"/>
              <a:t>nother</a:t>
            </a:r>
            <a:r>
              <a:rPr lang="en-US" dirty="0" smtClean="0"/>
              <a:t> </a:t>
            </a:r>
            <a:r>
              <a:rPr lang="en-US" dirty="0" smtClean="0"/>
              <a:t>version of Unix</a:t>
            </a:r>
          </a:p>
          <a:p>
            <a:r>
              <a:rPr lang="en-US" dirty="0" smtClean="0"/>
              <a:t>The details of its </a:t>
            </a:r>
            <a:r>
              <a:rPr lang="en-US" dirty="0" err="1" smtClean="0"/>
              <a:t>inodes</a:t>
            </a:r>
            <a:r>
              <a:rPr lang="en-US" dirty="0" smtClean="0"/>
              <a:t> are similar to those of Unix System V</a:t>
            </a:r>
          </a:p>
          <a:p>
            <a:pPr lvl="1"/>
            <a:r>
              <a:rPr lang="en-US" dirty="0" smtClean="0"/>
              <a:t>As previously discussed</a:t>
            </a:r>
          </a:p>
          <a:p>
            <a:r>
              <a:rPr lang="en-US" dirty="0" smtClean="0"/>
              <a:t>Other aspects are somewhat different</a:t>
            </a:r>
          </a:p>
          <a:p>
            <a:pPr lvl="1"/>
            <a:r>
              <a:rPr lang="en-US" dirty="0" smtClean="0"/>
              <a:t>Including free space management</a:t>
            </a:r>
          </a:p>
          <a:p>
            <a:pPr lvl="1"/>
            <a:r>
              <a:rPr lang="en-US" dirty="0" smtClean="0"/>
              <a:t>Typically more advanced</a:t>
            </a:r>
          </a:p>
          <a:p>
            <a:r>
              <a:rPr lang="en-US" dirty="0" smtClean="0"/>
              <a:t>Uses bit map approach to managing free space</a:t>
            </a:r>
          </a:p>
          <a:p>
            <a:pPr lvl="1"/>
            <a:r>
              <a:rPr lang="en-US" dirty="0" smtClean="0"/>
              <a:t>Keeping cylinder issues in mind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688878" y="317513"/>
            <a:ext cx="5798289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BSD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2370"/>
            <a:ext cx="8229600" cy="4525963"/>
          </a:xfrm>
        </p:spPr>
        <p:txBody>
          <a:bodyPr/>
          <a:lstStyle/>
          <a:p>
            <a:r>
              <a:rPr lang="en-GB" sz="2800" dirty="0" smtClean="0"/>
              <a:t>Instead of all control information at start of disk,</a:t>
            </a:r>
          </a:p>
          <a:p>
            <a:r>
              <a:rPr lang="en-GB" sz="2800" dirty="0" smtClean="0"/>
              <a:t>Divide file system into cylinder groups</a:t>
            </a:r>
          </a:p>
          <a:p>
            <a:pPr lvl="1"/>
            <a:r>
              <a:rPr lang="en-GB" sz="2400" dirty="0" smtClean="0"/>
              <a:t>Each cylinder group has its own control information</a:t>
            </a:r>
          </a:p>
          <a:p>
            <a:pPr lvl="2"/>
            <a:r>
              <a:rPr lang="en-GB" sz="2000" dirty="0" smtClean="0"/>
              <a:t>The </a:t>
            </a:r>
            <a:r>
              <a:rPr lang="en-GB" sz="2000" i="1" dirty="0" smtClean="0"/>
              <a:t>cylinder group summary</a:t>
            </a:r>
          </a:p>
          <a:p>
            <a:pPr lvl="1"/>
            <a:r>
              <a:rPr lang="en-GB" sz="2400" dirty="0" smtClean="0"/>
              <a:t>Active cylinder group summaries are kept in memory</a:t>
            </a:r>
          </a:p>
          <a:p>
            <a:pPr lvl="1"/>
            <a:r>
              <a:rPr lang="en-GB" sz="2400" dirty="0" smtClean="0"/>
              <a:t>Each cylinder group has its own </a:t>
            </a:r>
            <a:r>
              <a:rPr lang="en-GB" sz="2400" dirty="0" err="1" smtClean="0"/>
              <a:t>inodes</a:t>
            </a:r>
            <a:r>
              <a:rPr lang="en-GB" sz="2400" dirty="0" smtClean="0"/>
              <a:t> and blocks</a:t>
            </a:r>
          </a:p>
          <a:p>
            <a:pPr lvl="1"/>
            <a:r>
              <a:rPr lang="en-GB" sz="2400" dirty="0" smtClean="0"/>
              <a:t>Free block list is a bit-map in cylinder group summary</a:t>
            </a:r>
          </a:p>
          <a:p>
            <a:r>
              <a:rPr lang="en-GB" sz="2800" dirty="0" smtClean="0"/>
              <a:t>Enables significant reductions in head motion</a:t>
            </a:r>
          </a:p>
          <a:p>
            <a:pPr lvl="1"/>
            <a:r>
              <a:rPr lang="en-GB" sz="2400" dirty="0" smtClean="0"/>
              <a:t>Data blocks in file can be allocated in same cylinder</a:t>
            </a:r>
          </a:p>
          <a:p>
            <a:pPr lvl="1"/>
            <a:r>
              <a:rPr lang="en-GB" sz="2400" dirty="0" err="1" smtClean="0"/>
              <a:t>Inode</a:t>
            </a:r>
            <a:r>
              <a:rPr lang="en-GB" sz="2400" dirty="0" smtClean="0"/>
              <a:t> and its data blocks in same cylinder group</a:t>
            </a:r>
          </a:p>
          <a:p>
            <a:pPr lvl="1"/>
            <a:r>
              <a:rPr lang="en-GB" sz="2400" dirty="0" smtClean="0"/>
              <a:t>Directories and their files in same cylinder group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BSD Cylinder Groups </a:t>
            </a:r>
            <a:br>
              <a:rPr lang="en-US" dirty="0" smtClean="0"/>
            </a:br>
            <a:r>
              <a:rPr lang="en-US" dirty="0" smtClean="0"/>
              <a:t>and Free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912945" y="4160838"/>
            <a:ext cx="379412" cy="457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5" descr="Small grid"/>
          <p:cNvSpPr>
            <a:spLocks noChangeArrowheads="1"/>
          </p:cNvSpPr>
          <p:nvPr/>
        </p:nvSpPr>
        <p:spPr bwMode="auto">
          <a:xfrm>
            <a:off x="2292357" y="4160838"/>
            <a:ext cx="611188" cy="4572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6" descr="Small grid"/>
          <p:cNvSpPr>
            <a:spLocks noChangeArrowheads="1"/>
          </p:cNvSpPr>
          <p:nvPr/>
        </p:nvSpPr>
        <p:spPr bwMode="auto">
          <a:xfrm>
            <a:off x="2903545" y="4160838"/>
            <a:ext cx="609600" cy="4572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513145" y="4160838"/>
            <a:ext cx="1066800" cy="457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I-nodes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579945" y="4160838"/>
            <a:ext cx="4116387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700" b="0">
                <a:latin typeface="Times New Roman"/>
                <a:cs typeface="Times New Roman"/>
              </a:rPr>
              <a:t>data blocks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769945" y="4922838"/>
            <a:ext cx="1676400" cy="8771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file system &amp; cylinder group parameters</a:t>
            </a: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513145" y="50434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free block bit-map</a:t>
            </a:r>
          </a:p>
        </p:txBody>
      </p:sp>
      <p:sp>
        <p:nvSpPr>
          <p:cNvPr id="11" name="Text Box 11"/>
          <p:cNvSpPr txBox="1">
            <a:spLocks noChangeArrowheads="1"/>
          </p:cNvSpPr>
          <p:nvPr/>
        </p:nvSpPr>
        <p:spPr bwMode="auto">
          <a:xfrm>
            <a:off x="1912945" y="5881688"/>
            <a:ext cx="1371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free I-node bit-map</a:t>
            </a:r>
          </a:p>
        </p:txBody>
      </p:sp>
      <p:cxnSp>
        <p:nvCxnSpPr>
          <p:cNvPr id="12" name="AutoShape 14"/>
          <p:cNvCxnSpPr>
            <a:cxnSpLocks noChangeShapeType="1"/>
            <a:stCxn id="9" idx="0"/>
            <a:endCxn id="4" idx="2"/>
          </p:cNvCxnSpPr>
          <p:nvPr/>
        </p:nvCxnSpPr>
        <p:spPr bwMode="auto">
          <a:xfrm rot="5400000" flipH="1" flipV="1">
            <a:off x="1702998" y="4523185"/>
            <a:ext cx="304800" cy="494506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" name="AutoShape 15"/>
          <p:cNvCxnSpPr>
            <a:cxnSpLocks noChangeShapeType="1"/>
            <a:stCxn id="10" idx="1"/>
            <a:endCxn id="6" idx="2"/>
          </p:cNvCxnSpPr>
          <p:nvPr/>
        </p:nvCxnSpPr>
        <p:spPr bwMode="auto">
          <a:xfrm rot="10800000">
            <a:off x="3208345" y="4618038"/>
            <a:ext cx="304800" cy="73025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4" name="AutoShape 16"/>
          <p:cNvCxnSpPr>
            <a:cxnSpLocks noChangeShapeType="1"/>
            <a:stCxn id="11" idx="0"/>
            <a:endCxn id="5" idx="2"/>
          </p:cNvCxnSpPr>
          <p:nvPr/>
        </p:nvCxnSpPr>
        <p:spPr bwMode="auto">
          <a:xfrm flipV="1">
            <a:off x="2598745" y="4618038"/>
            <a:ext cx="0" cy="126365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36655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38179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Line 20"/>
          <p:cNvSpPr>
            <a:spLocks noChangeShapeType="1"/>
          </p:cNvSpPr>
          <p:nvPr/>
        </p:nvSpPr>
        <p:spPr bwMode="auto">
          <a:xfrm>
            <a:off x="39703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41227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Line 22"/>
          <p:cNvSpPr>
            <a:spLocks noChangeShapeType="1"/>
          </p:cNvSpPr>
          <p:nvPr/>
        </p:nvSpPr>
        <p:spPr bwMode="auto">
          <a:xfrm>
            <a:off x="42751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4425957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Line 24"/>
          <p:cNvSpPr>
            <a:spLocks noChangeShapeType="1"/>
          </p:cNvSpPr>
          <p:nvPr/>
        </p:nvSpPr>
        <p:spPr bwMode="auto">
          <a:xfrm>
            <a:off x="50371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>
            <a:off x="5495932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59515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64087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68659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Line 29"/>
          <p:cNvSpPr>
            <a:spLocks noChangeShapeType="1"/>
          </p:cNvSpPr>
          <p:nvPr/>
        </p:nvSpPr>
        <p:spPr bwMode="auto">
          <a:xfrm>
            <a:off x="73231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Line 30"/>
          <p:cNvSpPr>
            <a:spLocks noChangeShapeType="1"/>
          </p:cNvSpPr>
          <p:nvPr/>
        </p:nvSpPr>
        <p:spPr bwMode="auto">
          <a:xfrm>
            <a:off x="77803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Line 31"/>
          <p:cNvSpPr>
            <a:spLocks noChangeShapeType="1"/>
          </p:cNvSpPr>
          <p:nvPr/>
        </p:nvSpPr>
        <p:spPr bwMode="auto">
          <a:xfrm>
            <a:off x="8237545" y="41608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Rectangle 38"/>
          <p:cNvSpPr>
            <a:spLocks noChangeArrowheads="1"/>
          </p:cNvSpPr>
          <p:nvPr/>
        </p:nvSpPr>
        <p:spPr bwMode="auto">
          <a:xfrm>
            <a:off x="1865320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39"/>
          <p:cNvSpPr>
            <a:spLocks noChangeArrowheads="1"/>
          </p:cNvSpPr>
          <p:nvPr/>
        </p:nvSpPr>
        <p:spPr bwMode="auto">
          <a:xfrm>
            <a:off x="1941520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1" name="Rectangle 40"/>
          <p:cNvSpPr>
            <a:spLocks noChangeArrowheads="1"/>
          </p:cNvSpPr>
          <p:nvPr/>
        </p:nvSpPr>
        <p:spPr bwMode="auto">
          <a:xfrm>
            <a:off x="2092332" y="2408238"/>
            <a:ext cx="230188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41"/>
          <p:cNvSpPr>
            <a:spLocks noChangeArrowheads="1"/>
          </p:cNvSpPr>
          <p:nvPr/>
        </p:nvSpPr>
        <p:spPr bwMode="auto">
          <a:xfrm>
            <a:off x="2322520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Rectangle 42"/>
          <p:cNvSpPr>
            <a:spLocks noChangeArrowheads="1"/>
          </p:cNvSpPr>
          <p:nvPr/>
        </p:nvSpPr>
        <p:spPr bwMode="auto">
          <a:xfrm>
            <a:off x="2017720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Rectangle 43"/>
          <p:cNvSpPr>
            <a:spLocks noChangeArrowheads="1"/>
          </p:cNvSpPr>
          <p:nvPr/>
        </p:nvSpPr>
        <p:spPr bwMode="auto">
          <a:xfrm>
            <a:off x="3179770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5" name="Rectangle 44"/>
          <p:cNvSpPr>
            <a:spLocks noChangeArrowheads="1"/>
          </p:cNvSpPr>
          <p:nvPr/>
        </p:nvSpPr>
        <p:spPr bwMode="auto">
          <a:xfrm>
            <a:off x="3255970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6" name="Rectangle 45"/>
          <p:cNvSpPr>
            <a:spLocks noChangeArrowheads="1"/>
          </p:cNvSpPr>
          <p:nvPr/>
        </p:nvSpPr>
        <p:spPr bwMode="auto">
          <a:xfrm>
            <a:off x="3408370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7" name="Rectangle 46"/>
          <p:cNvSpPr>
            <a:spLocks noChangeArrowheads="1"/>
          </p:cNvSpPr>
          <p:nvPr/>
        </p:nvSpPr>
        <p:spPr bwMode="auto">
          <a:xfrm>
            <a:off x="3636970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Rectangle 47"/>
          <p:cNvSpPr>
            <a:spLocks noChangeArrowheads="1"/>
          </p:cNvSpPr>
          <p:nvPr/>
        </p:nvSpPr>
        <p:spPr bwMode="auto">
          <a:xfrm>
            <a:off x="3332170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9" name="Rectangle 48"/>
          <p:cNvSpPr>
            <a:spLocks noChangeArrowheads="1"/>
          </p:cNvSpPr>
          <p:nvPr/>
        </p:nvSpPr>
        <p:spPr bwMode="auto">
          <a:xfrm>
            <a:off x="4503745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0" name="Rectangle 49"/>
          <p:cNvSpPr>
            <a:spLocks noChangeArrowheads="1"/>
          </p:cNvSpPr>
          <p:nvPr/>
        </p:nvSpPr>
        <p:spPr bwMode="auto">
          <a:xfrm>
            <a:off x="4579945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1" name="Rectangle 50"/>
          <p:cNvSpPr>
            <a:spLocks noChangeArrowheads="1"/>
          </p:cNvSpPr>
          <p:nvPr/>
        </p:nvSpPr>
        <p:spPr bwMode="auto">
          <a:xfrm>
            <a:off x="4732345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2" name="Rectangle 51"/>
          <p:cNvSpPr>
            <a:spLocks noChangeArrowheads="1"/>
          </p:cNvSpPr>
          <p:nvPr/>
        </p:nvSpPr>
        <p:spPr bwMode="auto">
          <a:xfrm>
            <a:off x="4962532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3" name="Rectangle 52"/>
          <p:cNvSpPr>
            <a:spLocks noChangeArrowheads="1"/>
          </p:cNvSpPr>
          <p:nvPr/>
        </p:nvSpPr>
        <p:spPr bwMode="auto">
          <a:xfrm>
            <a:off x="4656145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4" name="Rectangle 53"/>
          <p:cNvSpPr>
            <a:spLocks noChangeArrowheads="1"/>
          </p:cNvSpPr>
          <p:nvPr/>
        </p:nvSpPr>
        <p:spPr bwMode="auto">
          <a:xfrm>
            <a:off x="5846770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5" name="Rectangle 54"/>
          <p:cNvSpPr>
            <a:spLocks noChangeArrowheads="1"/>
          </p:cNvSpPr>
          <p:nvPr/>
        </p:nvSpPr>
        <p:spPr bwMode="auto">
          <a:xfrm>
            <a:off x="5922970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6" name="Rectangle 55"/>
          <p:cNvSpPr>
            <a:spLocks noChangeArrowheads="1"/>
          </p:cNvSpPr>
          <p:nvPr/>
        </p:nvSpPr>
        <p:spPr bwMode="auto">
          <a:xfrm>
            <a:off x="6075370" y="2408238"/>
            <a:ext cx="228600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7" name="Rectangle 56"/>
          <p:cNvSpPr>
            <a:spLocks noChangeArrowheads="1"/>
          </p:cNvSpPr>
          <p:nvPr/>
        </p:nvSpPr>
        <p:spPr bwMode="auto">
          <a:xfrm>
            <a:off x="6303970" y="2408238"/>
            <a:ext cx="762000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8" name="Rectangle 57"/>
          <p:cNvSpPr>
            <a:spLocks noChangeArrowheads="1"/>
          </p:cNvSpPr>
          <p:nvPr/>
        </p:nvSpPr>
        <p:spPr bwMode="auto">
          <a:xfrm>
            <a:off x="5999170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49" name="Rectangle 58"/>
          <p:cNvSpPr>
            <a:spLocks noChangeArrowheads="1"/>
          </p:cNvSpPr>
          <p:nvPr/>
        </p:nvSpPr>
        <p:spPr bwMode="auto">
          <a:xfrm>
            <a:off x="7170745" y="2408238"/>
            <a:ext cx="762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0" name="Rectangle 59"/>
          <p:cNvSpPr>
            <a:spLocks noChangeArrowheads="1"/>
          </p:cNvSpPr>
          <p:nvPr/>
        </p:nvSpPr>
        <p:spPr bwMode="auto">
          <a:xfrm>
            <a:off x="7246945" y="2408238"/>
            <a:ext cx="76200" cy="3810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1" name="Rectangle 60"/>
          <p:cNvSpPr>
            <a:spLocks noChangeArrowheads="1"/>
          </p:cNvSpPr>
          <p:nvPr/>
        </p:nvSpPr>
        <p:spPr bwMode="auto">
          <a:xfrm>
            <a:off x="7399345" y="2408238"/>
            <a:ext cx="230187" cy="381000"/>
          </a:xfrm>
          <a:prstGeom prst="rect">
            <a:avLst/>
          </a:prstGeom>
          <a:solidFill>
            <a:srgbClr val="33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2" name="Rectangle 61"/>
          <p:cNvSpPr>
            <a:spLocks noChangeArrowheads="1"/>
          </p:cNvSpPr>
          <p:nvPr/>
        </p:nvSpPr>
        <p:spPr bwMode="auto">
          <a:xfrm>
            <a:off x="7629532" y="2408238"/>
            <a:ext cx="760413" cy="3810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3" name="Rectangle 62"/>
          <p:cNvSpPr>
            <a:spLocks noChangeArrowheads="1"/>
          </p:cNvSpPr>
          <p:nvPr/>
        </p:nvSpPr>
        <p:spPr bwMode="auto">
          <a:xfrm>
            <a:off x="7323145" y="2408238"/>
            <a:ext cx="74612" cy="3810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5" name="Text Box 64"/>
          <p:cNvSpPr txBox="1">
            <a:spLocks noChangeArrowheads="1"/>
          </p:cNvSpPr>
          <p:nvPr/>
        </p:nvSpPr>
        <p:spPr bwMode="auto">
          <a:xfrm>
            <a:off x="388945" y="1722438"/>
            <a:ext cx="1143000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cylinders</a:t>
            </a:r>
          </a:p>
        </p:txBody>
      </p:sp>
      <p:sp>
        <p:nvSpPr>
          <p:cNvPr id="56" name="Text Box 65"/>
          <p:cNvSpPr txBox="1">
            <a:spLocks noChangeArrowheads="1"/>
          </p:cNvSpPr>
          <p:nvPr/>
        </p:nvSpPr>
        <p:spPr bwMode="auto">
          <a:xfrm>
            <a:off x="388945" y="2255838"/>
            <a:ext cx="1370012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cylinder groups</a:t>
            </a:r>
          </a:p>
        </p:txBody>
      </p:sp>
      <p:sp>
        <p:nvSpPr>
          <p:cNvPr id="57" name="Line 66"/>
          <p:cNvSpPr>
            <a:spLocks noChangeShapeType="1"/>
          </p:cNvSpPr>
          <p:nvPr/>
        </p:nvSpPr>
        <p:spPr bwMode="auto">
          <a:xfrm flipV="1">
            <a:off x="1912945" y="2789238"/>
            <a:ext cx="1295400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8" name="Line 67"/>
          <p:cNvSpPr>
            <a:spLocks noChangeShapeType="1"/>
          </p:cNvSpPr>
          <p:nvPr/>
        </p:nvSpPr>
        <p:spPr bwMode="auto">
          <a:xfrm flipH="1" flipV="1">
            <a:off x="4425957" y="2789238"/>
            <a:ext cx="4270375" cy="1371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9" name="Text Box 68"/>
          <p:cNvSpPr txBox="1">
            <a:spLocks noChangeArrowheads="1"/>
          </p:cNvSpPr>
          <p:nvPr/>
        </p:nvSpPr>
        <p:spPr bwMode="auto">
          <a:xfrm>
            <a:off x="1758957" y="1798638"/>
            <a:ext cx="6630988" cy="350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700" b="0">
                <a:latin typeface="Times New Roman"/>
                <a:cs typeface="Times New Roman"/>
              </a:rPr>
              <a:t>0                 100                200               300             400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Bit Map Free 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720232" y="3434798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#1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(in use)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053732" y="3434798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#2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(in use)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387232" y="3434798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#3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(free)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720732" y="3434798"/>
            <a:ext cx="1066800" cy="8890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#4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(in use)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054232" y="3434798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#5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(free)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7387732" y="3434798"/>
            <a:ext cx="1066800" cy="8890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6674" tIns="53337" rIns="106674" bIns="53337" anchor="ctr">
            <a:prstTxWarp prst="textNoShape">
              <a:avLst/>
            </a:prstTxWarp>
          </a:bodyPr>
          <a:lstStyle/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block #6</a:t>
            </a:r>
          </a:p>
          <a:p>
            <a:pPr algn="ctr" defTabSz="1066800"/>
            <a:r>
              <a:rPr lang="en-US" sz="1900" b="0">
                <a:latin typeface="Times New Roman"/>
                <a:cs typeface="Times New Roman"/>
              </a:rPr>
              <a:t>(free)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1429845" y="1732998"/>
            <a:ext cx="5867400" cy="5334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30316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15203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23204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4" name="Text Box 15"/>
          <p:cNvSpPr txBox="1">
            <a:spLocks noChangeArrowheads="1"/>
          </p:cNvSpPr>
          <p:nvPr/>
        </p:nvSpPr>
        <p:spPr bwMode="auto">
          <a:xfrm>
            <a:off x="38317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15" name="Text Box 16"/>
          <p:cNvSpPr txBox="1">
            <a:spLocks noChangeArrowheads="1"/>
          </p:cNvSpPr>
          <p:nvPr/>
        </p:nvSpPr>
        <p:spPr bwMode="auto">
          <a:xfrm>
            <a:off x="46318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5431932" y="1745698"/>
            <a:ext cx="355600" cy="384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1</a:t>
            </a:r>
          </a:p>
        </p:txBody>
      </p:sp>
      <p:sp>
        <p:nvSpPr>
          <p:cNvPr id="17" name="Text Box 18"/>
          <p:cNvSpPr txBox="1">
            <a:spLocks noChangeArrowheads="1"/>
          </p:cNvSpPr>
          <p:nvPr/>
        </p:nvSpPr>
        <p:spPr bwMode="auto">
          <a:xfrm>
            <a:off x="6409832" y="1558373"/>
            <a:ext cx="977900" cy="671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defTabSz="1066800">
              <a:spcBef>
                <a:spcPct val="50000"/>
              </a:spcBef>
            </a:pPr>
            <a:r>
              <a:rPr lang="en-US" sz="3700" b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18" name="AutoShape 19"/>
          <p:cNvCxnSpPr>
            <a:cxnSpLocks noChangeShapeType="1"/>
            <a:stCxn id="4" idx="0"/>
            <a:endCxn id="12" idx="2"/>
          </p:cNvCxnSpPr>
          <p:nvPr/>
        </p:nvCxnSpPr>
        <p:spPr bwMode="auto">
          <a:xfrm rot="5400000" flipH="1" flipV="1">
            <a:off x="823690" y="2560356"/>
            <a:ext cx="1304385" cy="44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9" name="AutoShape 20"/>
          <p:cNvCxnSpPr>
            <a:cxnSpLocks noChangeShapeType="1"/>
            <a:stCxn id="5" idx="0"/>
            <a:endCxn id="13" idx="2"/>
          </p:cNvCxnSpPr>
          <p:nvPr/>
        </p:nvCxnSpPr>
        <p:spPr bwMode="auto">
          <a:xfrm rot="16200000" flipV="1">
            <a:off x="1890490" y="2738156"/>
            <a:ext cx="1304385" cy="88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21"/>
          <p:cNvCxnSpPr>
            <a:cxnSpLocks noChangeShapeType="1"/>
            <a:stCxn id="6" idx="0"/>
            <a:endCxn id="11" idx="2"/>
          </p:cNvCxnSpPr>
          <p:nvPr/>
        </p:nvCxnSpPr>
        <p:spPr bwMode="auto">
          <a:xfrm rot="16200000" flipV="1">
            <a:off x="2912840" y="2427006"/>
            <a:ext cx="1304385" cy="711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22"/>
          <p:cNvCxnSpPr>
            <a:cxnSpLocks noChangeShapeType="1"/>
            <a:stCxn id="7" idx="0"/>
            <a:endCxn id="14" idx="2"/>
          </p:cNvCxnSpPr>
          <p:nvPr/>
        </p:nvCxnSpPr>
        <p:spPr bwMode="auto">
          <a:xfrm rot="16200000" flipV="1">
            <a:off x="3979640" y="2160306"/>
            <a:ext cx="1304385" cy="1244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3"/>
          <p:cNvCxnSpPr>
            <a:cxnSpLocks noChangeShapeType="1"/>
            <a:stCxn id="8" idx="0"/>
            <a:endCxn id="15" idx="2"/>
          </p:cNvCxnSpPr>
          <p:nvPr/>
        </p:nvCxnSpPr>
        <p:spPr bwMode="auto">
          <a:xfrm rot="16200000" flipV="1">
            <a:off x="5046440" y="1893606"/>
            <a:ext cx="1304385" cy="1778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4"/>
          <p:cNvCxnSpPr>
            <a:cxnSpLocks noChangeShapeType="1"/>
            <a:stCxn id="9" idx="0"/>
            <a:endCxn id="16" idx="2"/>
          </p:cNvCxnSpPr>
          <p:nvPr/>
        </p:nvCxnSpPr>
        <p:spPr bwMode="auto">
          <a:xfrm rot="16200000" flipV="1">
            <a:off x="6113240" y="1626906"/>
            <a:ext cx="1304385" cy="2311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Text Box 25"/>
          <p:cNvSpPr txBox="1">
            <a:spLocks noChangeArrowheads="1"/>
          </p:cNvSpPr>
          <p:nvPr/>
        </p:nvSpPr>
        <p:spPr bwMode="auto">
          <a:xfrm>
            <a:off x="1520332" y="4393648"/>
            <a:ext cx="58674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 dirty="0">
                <a:latin typeface="Times New Roman"/>
                <a:cs typeface="Times New Roman"/>
              </a:rPr>
              <a:t>A</a:t>
            </a:r>
            <a:r>
              <a:rPr lang="en-US" sz="2300" b="0" dirty="0" smtClean="0">
                <a:latin typeface="Times New Roman"/>
                <a:cs typeface="Times New Roman"/>
              </a:rPr>
              <a:t>ctual </a:t>
            </a:r>
            <a:r>
              <a:rPr lang="en-US" sz="2300" b="0" dirty="0">
                <a:latin typeface="Times New Roman"/>
                <a:cs typeface="Times New Roman"/>
              </a:rPr>
              <a:t>data blocks</a:t>
            </a:r>
          </a:p>
        </p:txBody>
      </p:sp>
      <p:sp>
        <p:nvSpPr>
          <p:cNvPr id="25" name="Text Box 26"/>
          <p:cNvSpPr txBox="1">
            <a:spLocks noChangeArrowheads="1"/>
          </p:cNvSpPr>
          <p:nvPr/>
        </p:nvSpPr>
        <p:spPr bwMode="auto">
          <a:xfrm>
            <a:off x="1825132" y="5161998"/>
            <a:ext cx="5395913" cy="1160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06674" tIns="53337" rIns="106674" bIns="53337">
            <a:prstTxWarp prst="textNoShape">
              <a:avLst/>
            </a:prstTxWarp>
            <a:spAutoFit/>
          </a:bodyPr>
          <a:lstStyle/>
          <a:p>
            <a:pPr algn="ctr" defTabSz="1066800">
              <a:spcBef>
                <a:spcPct val="50000"/>
              </a:spcBef>
            </a:pPr>
            <a:r>
              <a:rPr lang="en-US" sz="2300" b="0">
                <a:latin typeface="Times New Roman"/>
                <a:cs typeface="Times New Roman"/>
              </a:rPr>
              <a:t>BSD Unix file systems use bit-maps to keep track of both free blocks and free I-nodes in each cylinder group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1000"/>
                            </p:stCondLst>
                            <p:childTnLst>
                              <p:par>
                                <p:cTn id="5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500"/>
                            </p:stCondLst>
                            <p:childTnLst>
                              <p:par>
                                <p:cTn id="6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/>
      <p:bldP spid="2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a BSD/Unix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2680"/>
            <a:ext cx="8229600" cy="4525963"/>
          </a:xfrm>
        </p:spPr>
        <p:txBody>
          <a:bodyPr/>
          <a:lstStyle/>
          <a:p>
            <a:r>
              <a:rPr lang="en-GB" sz="2800" dirty="0" smtClean="0"/>
              <a:t>Determine the cylinder group for the file’s </a:t>
            </a:r>
            <a:r>
              <a:rPr lang="en-GB" sz="2800" dirty="0" err="1" smtClean="0"/>
              <a:t>inode</a:t>
            </a:r>
            <a:endParaRPr lang="en-GB" sz="2800" dirty="0" smtClean="0"/>
          </a:p>
          <a:p>
            <a:pPr lvl="1"/>
            <a:r>
              <a:rPr lang="en-GB" sz="2400" dirty="0" smtClean="0"/>
              <a:t>Calculated from the </a:t>
            </a:r>
            <a:r>
              <a:rPr lang="en-GB" sz="2400" dirty="0" err="1" smtClean="0"/>
              <a:t>inode’s</a:t>
            </a:r>
            <a:r>
              <a:rPr lang="en-GB" sz="2400" dirty="0" smtClean="0"/>
              <a:t> identifying number</a:t>
            </a:r>
          </a:p>
          <a:p>
            <a:r>
              <a:rPr lang="en-GB" sz="2800" dirty="0" smtClean="0"/>
              <a:t>Find the cylinder for the previous block in the file</a:t>
            </a:r>
          </a:p>
          <a:p>
            <a:r>
              <a:rPr lang="en-GB" sz="2800" dirty="0" smtClean="0"/>
              <a:t>Find a free block in the desired cylinder</a:t>
            </a:r>
          </a:p>
          <a:p>
            <a:pPr lvl="1"/>
            <a:r>
              <a:rPr lang="en-GB" sz="2400" dirty="0" smtClean="0"/>
              <a:t>Search the free-block bit-map for a free block in </a:t>
            </a:r>
            <a:r>
              <a:rPr lang="en-GB" sz="2400" dirty="0" smtClean="0"/>
              <a:t>the </a:t>
            </a:r>
            <a:r>
              <a:rPr lang="en-GB" sz="2400" dirty="0" smtClean="0"/>
              <a:t>right cylinder</a:t>
            </a:r>
          </a:p>
          <a:p>
            <a:pPr lvl="1"/>
            <a:r>
              <a:rPr lang="en-GB" sz="2400" smtClean="0"/>
              <a:t>Update the </a:t>
            </a:r>
            <a:r>
              <a:rPr lang="en-GB" sz="2400" dirty="0" smtClean="0"/>
              <a:t>bit-map to show the block has been allocated</a:t>
            </a:r>
          </a:p>
          <a:p>
            <a:r>
              <a:rPr lang="en-GB" sz="2800" dirty="0" smtClean="0"/>
              <a:t>Update the </a:t>
            </a:r>
            <a:r>
              <a:rPr lang="en-GB" sz="2800" dirty="0" err="1" smtClean="0"/>
              <a:t>inode</a:t>
            </a:r>
            <a:r>
              <a:rPr lang="en-GB" sz="2800" dirty="0" smtClean="0"/>
              <a:t> to point to the new block</a:t>
            </a:r>
          </a:p>
          <a:p>
            <a:pPr lvl="1"/>
            <a:r>
              <a:rPr lang="en-GB" sz="2400" dirty="0" smtClean="0"/>
              <a:t>Go to appropriate block pointer in </a:t>
            </a:r>
            <a:r>
              <a:rPr lang="en-GB" sz="2400" dirty="0" err="1" smtClean="0"/>
              <a:t>inode</a:t>
            </a:r>
            <a:r>
              <a:rPr lang="en-GB" sz="2400" dirty="0" smtClean="0"/>
              <a:t>/indirect block</a:t>
            </a:r>
          </a:p>
          <a:p>
            <a:pPr lvl="1"/>
            <a:r>
              <a:rPr lang="en-GB" sz="2400" dirty="0" smtClean="0"/>
              <a:t>If new indirect block is needed, allocate/assign it first</a:t>
            </a:r>
          </a:p>
          <a:p>
            <a:pPr lvl="1"/>
            <a:r>
              <a:rPr lang="en-GB" sz="2400" dirty="0" smtClean="0"/>
              <a:t>Update </a:t>
            </a:r>
            <a:r>
              <a:rPr lang="en-GB" sz="2400" dirty="0" err="1" smtClean="0"/>
              <a:t>inode</a:t>
            </a:r>
            <a:r>
              <a:rPr lang="en-GB" sz="2400" dirty="0" smtClean="0"/>
              <a:t>/indirect to point to new block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File Extension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AutoShape 3"/>
          <p:cNvSpPr>
            <a:spLocks noChangeArrowheads="1"/>
          </p:cNvSpPr>
          <p:nvPr/>
        </p:nvSpPr>
        <p:spPr bwMode="auto">
          <a:xfrm>
            <a:off x="5962650" y="2179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</a:t>
            </a:r>
            <a:r>
              <a:rPr lang="en-US" sz="1600" b="0" baseline="30000">
                <a:latin typeface="Times New Roman"/>
                <a:cs typeface="Times New Roman"/>
              </a:rPr>
              <a:t>st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5" name="AutoShape 4"/>
          <p:cNvSpPr>
            <a:spLocks noChangeArrowheads="1"/>
          </p:cNvSpPr>
          <p:nvPr/>
        </p:nvSpPr>
        <p:spPr bwMode="auto">
          <a:xfrm>
            <a:off x="5962650" y="2560638"/>
            <a:ext cx="1119188" cy="307975"/>
          </a:xfrm>
          <a:prstGeom prst="roundRect">
            <a:avLst>
              <a:gd name="adj" fmla="val 514"/>
            </a:avLst>
          </a:prstGeom>
          <a:solidFill>
            <a:srgbClr val="33CC33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</a:t>
            </a:r>
            <a:r>
              <a:rPr lang="en-US" sz="1600" b="0" baseline="30000">
                <a:latin typeface="Times New Roman"/>
                <a:cs typeface="Times New Roman"/>
              </a:rPr>
              <a:t>nd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29" name="AutoShape 30"/>
          <p:cNvSpPr>
            <a:spLocks noChangeArrowheads="1"/>
          </p:cNvSpPr>
          <p:nvPr/>
        </p:nvSpPr>
        <p:spPr bwMode="auto">
          <a:xfrm>
            <a:off x="696913" y="2219325"/>
            <a:ext cx="1141412" cy="227013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</a:t>
            </a:r>
            <a:r>
              <a:rPr lang="en-US" sz="1600" b="0" baseline="30000">
                <a:latin typeface="Times New Roman"/>
                <a:cs typeface="Times New Roman"/>
              </a:rPr>
              <a:t>st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0" name="Text Box 31"/>
          <p:cNvSpPr txBox="1">
            <a:spLocks noChangeArrowheads="1"/>
          </p:cNvSpPr>
          <p:nvPr/>
        </p:nvSpPr>
        <p:spPr bwMode="auto">
          <a:xfrm>
            <a:off x="575581" y="1646238"/>
            <a:ext cx="1241200" cy="489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b="0">
                <a:solidFill>
                  <a:schemeClr val="tx1"/>
                </a:solidFill>
                <a:latin typeface="Times New Roman"/>
                <a:cs typeface="Times New Roman"/>
              </a:rPr>
              <a:t>block pointers</a:t>
            </a:r>
          </a:p>
          <a:p>
            <a:pPr algn="ctr" eaLnBrk="1">
              <a:lnSpc>
                <a:spcPct val="93000"/>
              </a:lnSpc>
              <a:buClr>
                <a:srgbClr val="000000"/>
              </a:buClr>
              <a:buSzPct val="45000"/>
              <a:buFont typeface="StarSymbol" charset="0"/>
              <a:buNone/>
              <a:tabLst>
                <a:tab pos="723900" algn="l"/>
                <a:tab pos="1447800" algn="l"/>
              </a:tabLst>
            </a:pPr>
            <a:r>
              <a:rPr lang="en-GB" sz="1700" b="0">
                <a:solidFill>
                  <a:schemeClr val="tx1"/>
                </a:solidFill>
                <a:latin typeface="Times New Roman"/>
                <a:cs typeface="Times New Roman"/>
              </a:rPr>
              <a:t>(in I-node)</a:t>
            </a:r>
          </a:p>
        </p:txBody>
      </p:sp>
      <p:sp>
        <p:nvSpPr>
          <p:cNvPr id="36" name="AutoShape 39"/>
          <p:cNvSpPr>
            <a:spLocks noChangeArrowheads="1"/>
          </p:cNvSpPr>
          <p:nvPr/>
        </p:nvSpPr>
        <p:spPr bwMode="auto">
          <a:xfrm>
            <a:off x="696913" y="2446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2</a:t>
            </a:r>
            <a:r>
              <a:rPr lang="en-US" sz="1600" b="0" baseline="30000">
                <a:latin typeface="Times New Roman"/>
                <a:cs typeface="Times New Roman"/>
              </a:rPr>
              <a:t>nd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7" name="AutoShape 40"/>
          <p:cNvSpPr>
            <a:spLocks noChangeArrowheads="1"/>
          </p:cNvSpPr>
          <p:nvPr/>
        </p:nvSpPr>
        <p:spPr bwMode="auto">
          <a:xfrm>
            <a:off x="696913" y="4273550"/>
            <a:ext cx="1141412" cy="230188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10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8" name="AutoShape 41"/>
          <p:cNvSpPr>
            <a:spLocks noChangeArrowheads="1"/>
          </p:cNvSpPr>
          <p:nvPr/>
        </p:nvSpPr>
        <p:spPr bwMode="auto">
          <a:xfrm>
            <a:off x="696913" y="4503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11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39" name="AutoShape 42"/>
          <p:cNvSpPr>
            <a:spLocks noChangeArrowheads="1"/>
          </p:cNvSpPr>
          <p:nvPr/>
        </p:nvSpPr>
        <p:spPr bwMode="auto">
          <a:xfrm>
            <a:off x="696913" y="4732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12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0" name="AutoShape 43"/>
          <p:cNvSpPr>
            <a:spLocks noChangeArrowheads="1"/>
          </p:cNvSpPr>
          <p:nvPr/>
        </p:nvSpPr>
        <p:spPr bwMode="auto">
          <a:xfrm>
            <a:off x="696913" y="4960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13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1" name="AutoShape 44"/>
          <p:cNvSpPr>
            <a:spLocks noChangeArrowheads="1"/>
          </p:cNvSpPr>
          <p:nvPr/>
        </p:nvSpPr>
        <p:spPr bwMode="auto">
          <a:xfrm>
            <a:off x="696913" y="2674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3</a:t>
            </a:r>
            <a:r>
              <a:rPr lang="en-US" sz="1600" b="0" baseline="30000">
                <a:latin typeface="Times New Roman"/>
                <a:cs typeface="Times New Roman"/>
              </a:rPr>
              <a:t>rd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2" name="AutoShape 45"/>
          <p:cNvSpPr>
            <a:spLocks noChangeArrowheads="1"/>
          </p:cNvSpPr>
          <p:nvPr/>
        </p:nvSpPr>
        <p:spPr bwMode="auto">
          <a:xfrm>
            <a:off x="696913" y="29035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4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3" name="AutoShape 46"/>
          <p:cNvSpPr>
            <a:spLocks noChangeArrowheads="1"/>
          </p:cNvSpPr>
          <p:nvPr/>
        </p:nvSpPr>
        <p:spPr bwMode="auto">
          <a:xfrm>
            <a:off x="696913" y="31321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5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4" name="AutoShape 47"/>
          <p:cNvSpPr>
            <a:spLocks noChangeArrowheads="1"/>
          </p:cNvSpPr>
          <p:nvPr/>
        </p:nvSpPr>
        <p:spPr bwMode="auto">
          <a:xfrm>
            <a:off x="696913" y="33607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6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5" name="AutoShape 48"/>
          <p:cNvSpPr>
            <a:spLocks noChangeArrowheads="1"/>
          </p:cNvSpPr>
          <p:nvPr/>
        </p:nvSpPr>
        <p:spPr bwMode="auto">
          <a:xfrm>
            <a:off x="696913" y="35893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7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6" name="AutoShape 49"/>
          <p:cNvSpPr>
            <a:spLocks noChangeArrowheads="1"/>
          </p:cNvSpPr>
          <p:nvPr/>
        </p:nvSpPr>
        <p:spPr bwMode="auto">
          <a:xfrm>
            <a:off x="696913" y="3817938"/>
            <a:ext cx="1141412" cy="228600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8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sp>
        <p:nvSpPr>
          <p:cNvPr id="47" name="AutoShape 50"/>
          <p:cNvSpPr>
            <a:spLocks noChangeArrowheads="1"/>
          </p:cNvSpPr>
          <p:nvPr/>
        </p:nvSpPr>
        <p:spPr bwMode="auto">
          <a:xfrm>
            <a:off x="696913" y="4046538"/>
            <a:ext cx="1141412" cy="227012"/>
          </a:xfrm>
          <a:prstGeom prst="roundRect">
            <a:avLst>
              <a:gd name="adj" fmla="val 875"/>
            </a:avLst>
          </a:prstGeom>
          <a:solidFill>
            <a:srgbClr val="33CC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9</a:t>
            </a:r>
            <a:r>
              <a:rPr lang="en-US" sz="1600" b="0" baseline="30000">
                <a:latin typeface="Times New Roman"/>
                <a:cs typeface="Times New Roman"/>
              </a:rPr>
              <a:t>th</a:t>
            </a:r>
            <a:endParaRPr lang="en-US" sz="1600" b="0">
              <a:latin typeface="Times New Roman"/>
              <a:cs typeface="Times New Roman"/>
            </a:endParaRPr>
          </a:p>
        </p:txBody>
      </p:sp>
      <p:cxnSp>
        <p:nvCxnSpPr>
          <p:cNvPr id="48" name="AutoShape 51"/>
          <p:cNvCxnSpPr>
            <a:cxnSpLocks noChangeShapeType="1"/>
            <a:stCxn id="29" idx="3"/>
            <a:endCxn id="4" idx="1"/>
          </p:cNvCxnSpPr>
          <p:nvPr/>
        </p:nvCxnSpPr>
        <p:spPr bwMode="auto">
          <a:xfrm>
            <a:off x="1838325" y="2333625"/>
            <a:ext cx="4124325" cy="0"/>
          </a:xfrm>
          <a:prstGeom prst="straightConnector1">
            <a:avLst/>
          </a:prstGeom>
          <a:noFill/>
          <a:ln w="9525">
            <a:solidFill>
              <a:srgbClr val="33CC33"/>
            </a:solidFill>
            <a:round/>
            <a:headEnd/>
            <a:tailEnd type="triangle" w="med" len="med"/>
          </a:ln>
          <a:effectLst/>
        </p:spPr>
      </p:cxnSp>
      <p:cxnSp>
        <p:nvCxnSpPr>
          <p:cNvPr id="49" name="AutoShape 52"/>
          <p:cNvCxnSpPr>
            <a:cxnSpLocks noChangeShapeType="1"/>
            <a:stCxn id="36" idx="3"/>
            <a:endCxn id="5" idx="1"/>
          </p:cNvCxnSpPr>
          <p:nvPr/>
        </p:nvCxnSpPr>
        <p:spPr bwMode="auto">
          <a:xfrm>
            <a:off x="1838325" y="2560638"/>
            <a:ext cx="4124325" cy="153987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33CC33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66" name="Rectangle 69"/>
          <p:cNvSpPr>
            <a:spLocks noChangeArrowheads="1"/>
          </p:cNvSpPr>
          <p:nvPr/>
        </p:nvSpPr>
        <p:spPr bwMode="auto">
          <a:xfrm>
            <a:off x="7552857" y="2179638"/>
            <a:ext cx="10668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C.G.</a:t>
            </a:r>
          </a:p>
          <a:p>
            <a:pPr algn="ctr"/>
            <a:r>
              <a:rPr lang="en-US" sz="1800" b="0">
                <a:latin typeface="Times New Roman"/>
                <a:cs typeface="Times New Roman"/>
              </a:rPr>
              <a:t>summary</a:t>
            </a:r>
            <a:endParaRPr lang="en-US" b="0">
              <a:latin typeface="Times New Roman"/>
              <a:cs typeface="Times New Roman"/>
            </a:endParaRPr>
          </a:p>
        </p:txBody>
      </p:sp>
      <p:sp>
        <p:nvSpPr>
          <p:cNvPr id="67" name="Rectangle 70" descr="Small grid"/>
          <p:cNvSpPr>
            <a:spLocks noChangeArrowheads="1"/>
          </p:cNvSpPr>
          <p:nvPr/>
        </p:nvSpPr>
        <p:spPr bwMode="auto">
          <a:xfrm>
            <a:off x="7552857" y="2789238"/>
            <a:ext cx="1066800" cy="914400"/>
          </a:xfrm>
          <a:prstGeom prst="rect">
            <a:avLst/>
          </a:prstGeom>
          <a:pattFill prst="smGrid">
            <a:fgClr>
              <a:srgbClr val="0066FF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>
                <a:latin typeface="Times New Roman"/>
                <a:cs typeface="Times New Roman"/>
              </a:rPr>
              <a:t>F</a:t>
            </a:r>
            <a:r>
              <a:rPr lang="en-US" sz="1800" b="0" dirty="0" smtClean="0">
                <a:latin typeface="Times New Roman"/>
                <a:cs typeface="Times New Roman"/>
              </a:rPr>
              <a:t>ree</a:t>
            </a:r>
            <a:endParaRPr lang="en-US" sz="1800" b="0" dirty="0">
              <a:latin typeface="Times New Roman"/>
              <a:cs typeface="Times New Roman"/>
            </a:endParaRPr>
          </a:p>
          <a:p>
            <a:pPr algn="ctr"/>
            <a:r>
              <a:rPr lang="en-US" sz="1800" b="0" dirty="0">
                <a:latin typeface="Times New Roman"/>
                <a:cs typeface="Times New Roman"/>
              </a:rPr>
              <a:t>I-node</a:t>
            </a:r>
            <a:endParaRPr lang="en-US" sz="1800" b="0" dirty="0" smtClean="0">
              <a:latin typeface="Times New Roman"/>
              <a:cs typeface="Times New Roman"/>
            </a:endParaRP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b</a:t>
            </a:r>
            <a:r>
              <a:rPr lang="en-US" sz="1800" b="0" dirty="0" smtClean="0">
                <a:latin typeface="Times New Roman"/>
                <a:cs typeface="Times New Roman"/>
              </a:rPr>
              <a:t>it map</a:t>
            </a:r>
            <a:endParaRPr lang="en-US" b="0" dirty="0">
              <a:latin typeface="Times New Roman"/>
              <a:cs typeface="Times New Roman"/>
            </a:endParaRPr>
          </a:p>
        </p:txBody>
      </p:sp>
      <p:sp>
        <p:nvSpPr>
          <p:cNvPr id="68" name="Rectangle 71" descr="Small grid"/>
          <p:cNvSpPr>
            <a:spLocks noChangeArrowheads="1"/>
          </p:cNvSpPr>
          <p:nvPr/>
        </p:nvSpPr>
        <p:spPr bwMode="auto">
          <a:xfrm>
            <a:off x="7552857" y="3703638"/>
            <a:ext cx="1066800" cy="2209800"/>
          </a:xfrm>
          <a:prstGeom prst="rect">
            <a:avLst/>
          </a:prstGeom>
          <a:pattFill prst="smGrid">
            <a:fgClr>
              <a:srgbClr val="33CC33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 dirty="0" smtClean="0">
                <a:latin typeface="Times New Roman"/>
                <a:cs typeface="Times New Roman"/>
              </a:rPr>
              <a:t>Free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b</a:t>
            </a:r>
            <a:r>
              <a:rPr lang="en-US" sz="1800" b="0" dirty="0" smtClean="0">
                <a:latin typeface="Times New Roman"/>
                <a:cs typeface="Times New Roman"/>
              </a:rPr>
              <a:t>lock</a:t>
            </a:r>
          </a:p>
          <a:p>
            <a:pPr algn="ctr"/>
            <a:r>
              <a:rPr lang="en-US" dirty="0" smtClean="0">
                <a:latin typeface="Times New Roman"/>
                <a:cs typeface="Times New Roman"/>
              </a:rPr>
              <a:t>bit </a:t>
            </a:r>
            <a:r>
              <a:rPr lang="en-US" sz="1800" b="0" dirty="0" smtClean="0">
                <a:latin typeface="Times New Roman"/>
                <a:cs typeface="Times New Roman"/>
              </a:rPr>
              <a:t>map</a:t>
            </a:r>
            <a:endParaRPr lang="en-US" sz="1800" b="0" dirty="0">
              <a:latin typeface="Times New Roman"/>
              <a:cs typeface="Times New Roman"/>
            </a:endParaRPr>
          </a:p>
        </p:txBody>
      </p:sp>
      <p:cxnSp>
        <p:nvCxnSpPr>
          <p:cNvPr id="71" name="Straight Connector 70"/>
          <p:cNvCxnSpPr>
            <a:stCxn id="41" idx="3"/>
          </p:cNvCxnSpPr>
          <p:nvPr/>
        </p:nvCxnSpPr>
        <p:spPr>
          <a:xfrm>
            <a:off x="1838325" y="2789238"/>
            <a:ext cx="1045425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2883750" y="2767332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1983833" y="3627219"/>
            <a:ext cx="334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1.  Determine cylinder group and get its information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1990725" y="4229439"/>
            <a:ext cx="334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2.  Consult the cylinder group free block bit map to find a good block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500434" y="4002594"/>
            <a:ext cx="1119223" cy="270956"/>
          </a:xfrm>
          <a:prstGeom prst="rect">
            <a:avLst/>
          </a:prstGeom>
          <a:solidFill>
            <a:srgbClr val="32D15A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/>
          <p:cNvSpPr txBox="1"/>
          <p:nvPr/>
        </p:nvSpPr>
        <p:spPr>
          <a:xfrm>
            <a:off x="1997617" y="4778739"/>
            <a:ext cx="3346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3.  Allocate the block to the file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6289992" y="2999838"/>
            <a:ext cx="3770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</a:t>
            </a:r>
            <a:r>
              <a:rPr lang="en-US" baseline="30000" dirty="0" smtClean="0">
                <a:latin typeface="Times New Roman"/>
                <a:cs typeface="Times New Roman"/>
              </a:rPr>
              <a:t>d</a:t>
            </a:r>
            <a:endParaRPr lang="en-US" baseline="30000" dirty="0">
              <a:latin typeface="Times New Roman"/>
              <a:cs typeface="Times New Roman"/>
            </a:endParaRPr>
          </a:p>
        </p:txBody>
      </p:sp>
      <p:sp>
        <p:nvSpPr>
          <p:cNvPr id="78" name="TextBox 77"/>
          <p:cNvSpPr txBox="1"/>
          <p:nvPr/>
        </p:nvSpPr>
        <p:spPr>
          <a:xfrm>
            <a:off x="2176473" y="5063439"/>
            <a:ext cx="33467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3.1  Set appropriate block pointer to it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79" name="Straight Connector 78"/>
          <p:cNvCxnSpPr/>
          <p:nvPr/>
        </p:nvCxnSpPr>
        <p:spPr>
          <a:xfrm>
            <a:off x="1845217" y="2796108"/>
            <a:ext cx="1699943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/>
          <p:nvPr/>
        </p:nvCxnSpPr>
        <p:spPr>
          <a:xfrm rot="16200000" flipH="1">
            <a:off x="3367911" y="2992187"/>
            <a:ext cx="381886" cy="1725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>
            <a:off x="3559717" y="3183991"/>
            <a:ext cx="2402933" cy="1588"/>
          </a:xfrm>
          <a:prstGeom prst="line">
            <a:avLst/>
          </a:prstGeom>
          <a:ln w="9525" cap="flat" cmpd="sng" algn="ctr">
            <a:solidFill>
              <a:srgbClr val="32D15A"/>
            </a:solidFill>
            <a:prstDash val="solid"/>
            <a:round/>
            <a:headEnd type="none" w="med" len="med"/>
            <a:tailEnd type="triangl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2170137" y="5586279"/>
            <a:ext cx="33467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3.2  Update the free block bit map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89" name="TextBox 88"/>
          <p:cNvSpPr txBox="1"/>
          <p:nvPr/>
        </p:nvSpPr>
        <p:spPr>
          <a:xfrm>
            <a:off x="7758727" y="4002594"/>
            <a:ext cx="38985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00" dirty="0" smtClean="0">
                <a:latin typeface="Zapf Dingbats"/>
                <a:ea typeface="Zapf Dingbats"/>
                <a:cs typeface="Zapf Dingbats"/>
              </a:rPr>
              <a:t>✔</a:t>
            </a: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0" presetClass="entr" presetSubtype="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5551E-7 -3.28469E-6 L -0.16777 -0.1369 " pathEditMode="relative" ptsTypes="AA">
                                      <p:cBhvr>
                                        <p:cTn id="36" dur="2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xit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52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000"/>
                            </p:stCondLst>
                            <p:childTnLst>
                              <p:par>
                                <p:cTn id="5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7" grpId="0" animBg="1"/>
      <p:bldP spid="68" grpId="0" animBg="1"/>
      <p:bldP spid="72" grpId="0" animBg="1"/>
      <p:bldP spid="73" grpId="0"/>
      <p:bldP spid="74" grpId="0"/>
      <p:bldP spid="75" grpId="0" animBg="1"/>
      <p:bldP spid="75" grpId="1" animBg="1"/>
      <p:bldP spid="76" grpId="0"/>
      <p:bldP spid="77" grpId="0"/>
      <p:bldP spid="78" grpId="0"/>
      <p:bldP spid="88" grpId="0"/>
      <p:bldP spid="8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 and Defragmentation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File I/O can be efficient if file extents are contiguous</a:t>
            </a:r>
          </a:p>
          <a:p>
            <a:pPr lvl="1"/>
            <a:r>
              <a:rPr lang="en-GB" sz="2400" dirty="0" smtClean="0"/>
              <a:t>Easy if free space is well distributed in large chunks</a:t>
            </a:r>
          </a:p>
          <a:p>
            <a:r>
              <a:rPr lang="en-GB" sz="2800" dirty="0" smtClean="0"/>
              <a:t>With use, the free space becomes fragmented</a:t>
            </a:r>
          </a:p>
          <a:p>
            <a:pPr lvl="1"/>
            <a:r>
              <a:rPr lang="en-GB" sz="2400" dirty="0" smtClean="0"/>
              <a:t>And file I/O involves more head motion</a:t>
            </a:r>
          </a:p>
          <a:p>
            <a:r>
              <a:rPr lang="en-GB" sz="2800" dirty="0" smtClean="0"/>
              <a:t>Periodic in-place compaction and defragmentation</a:t>
            </a:r>
          </a:p>
          <a:p>
            <a:pPr lvl="1"/>
            <a:r>
              <a:rPr lang="en-GB" sz="2400" dirty="0" smtClean="0"/>
              <a:t>Move the most popular files to the inner-most cylinders</a:t>
            </a:r>
          </a:p>
          <a:p>
            <a:pPr lvl="1"/>
            <a:r>
              <a:rPr lang="en-GB" sz="2400" dirty="0" smtClean="0"/>
              <a:t>Copy all files into contiguous extents</a:t>
            </a:r>
          </a:p>
          <a:p>
            <a:pPr lvl="1"/>
            <a:r>
              <a:rPr lang="en-GB" sz="2400" dirty="0" smtClean="0"/>
              <a:t>Leave the free-list with large contiguous extents</a:t>
            </a:r>
          </a:p>
          <a:p>
            <a:r>
              <a:rPr lang="en-GB" sz="2800" dirty="0" smtClean="0"/>
              <a:t>Has the potential to significantly speed up file I/O</a:t>
            </a:r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670322" y="502733"/>
            <a:ext cx="7808960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Compaction/Defragmentation in Real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done using a special utility</a:t>
            </a:r>
          </a:p>
          <a:p>
            <a:pPr lvl="1"/>
            <a:r>
              <a:rPr lang="en-US" dirty="0" smtClean="0"/>
              <a:t>DOS file system</a:t>
            </a:r>
          </a:p>
          <a:p>
            <a:pPr lvl="1"/>
            <a:r>
              <a:rPr lang="en-US" dirty="0" smtClean="0"/>
              <a:t>Unix XFS file system</a:t>
            </a:r>
          </a:p>
          <a:p>
            <a:r>
              <a:rPr lang="en-US" dirty="0" smtClean="0"/>
              <a:t>Good allocation strategies can limit the need</a:t>
            </a:r>
          </a:p>
          <a:p>
            <a:pPr lvl="1"/>
            <a:r>
              <a:rPr lang="en-US" dirty="0" smtClean="0"/>
              <a:t>Most Linux systems don’t do it at all</a:t>
            </a:r>
          </a:p>
          <a:p>
            <a:r>
              <a:rPr lang="en-US" dirty="0" smtClean="0"/>
              <a:t>If your disk is big enough not to ever fill up, not a problem</a:t>
            </a:r>
          </a:p>
          <a:p>
            <a:pPr lvl="1"/>
            <a:r>
              <a:rPr lang="en-US" dirty="0" smtClean="0"/>
              <a:t>Often the case in modern consumer computers</a:t>
            </a:r>
          </a:p>
          <a:p>
            <a:pPr lvl="1"/>
            <a:r>
              <a:rPr lang="en-US" dirty="0" smtClean="0"/>
              <a:t>But not for many types of servers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Allocation/</a:t>
            </a:r>
            <a:r>
              <a:rPr lang="en-US" dirty="0" err="1" smtClean="0"/>
              <a:t>Deallocation</a:t>
            </a:r>
            <a:r>
              <a:rPr lang="en-US" dirty="0" smtClean="0"/>
              <a:t>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4050"/>
            <a:ext cx="8229600" cy="4525963"/>
          </a:xfrm>
        </p:spPr>
        <p:txBody>
          <a:bodyPr/>
          <a:lstStyle/>
          <a:p>
            <a:r>
              <a:rPr lang="en-US" dirty="0" smtClean="0"/>
              <a:t>File systems usually aren’t static</a:t>
            </a:r>
          </a:p>
          <a:p>
            <a:r>
              <a:rPr lang="en-US" dirty="0" smtClean="0"/>
              <a:t>You create and destroy files</a:t>
            </a:r>
          </a:p>
          <a:p>
            <a:r>
              <a:rPr lang="en-US" dirty="0" smtClean="0"/>
              <a:t>You change the contents of files</a:t>
            </a:r>
          </a:p>
          <a:p>
            <a:pPr lvl="1"/>
            <a:r>
              <a:rPr lang="en-US" dirty="0" smtClean="0"/>
              <a:t>Sometimes extending their length in the process</a:t>
            </a:r>
          </a:p>
          <a:p>
            <a:r>
              <a:rPr lang="en-US" dirty="0" smtClean="0"/>
              <a:t>Such changes convert unused disk blocks to used blocks (or visa versa)</a:t>
            </a:r>
          </a:p>
          <a:p>
            <a:r>
              <a:rPr lang="en-US" dirty="0" smtClean="0"/>
              <a:t>Need correct, efficient ways to do that</a:t>
            </a:r>
          </a:p>
          <a:p>
            <a:r>
              <a:rPr lang="en-US" dirty="0" smtClean="0"/>
              <a:t>Typically implies a need to maintain a free list of unused disk blocks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New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9450"/>
            <a:ext cx="8229600" cy="4525963"/>
          </a:xfrm>
        </p:spPr>
        <p:txBody>
          <a:bodyPr/>
          <a:lstStyle/>
          <a:p>
            <a:r>
              <a:rPr lang="en-GB" dirty="0" smtClean="0"/>
              <a:t>Allocate a free file control block</a:t>
            </a:r>
          </a:p>
          <a:p>
            <a:pPr lvl="1"/>
            <a:r>
              <a:rPr lang="en-GB" dirty="0" smtClean="0"/>
              <a:t>For UNIX</a:t>
            </a:r>
          </a:p>
          <a:p>
            <a:pPr lvl="2"/>
            <a:r>
              <a:rPr lang="en-GB" dirty="0" smtClean="0"/>
              <a:t>Search the super-block free I-node list,</a:t>
            </a:r>
          </a:p>
          <a:p>
            <a:pPr lvl="2"/>
            <a:r>
              <a:rPr lang="en-GB" dirty="0" smtClean="0"/>
              <a:t>Take the first free I-node</a:t>
            </a:r>
          </a:p>
          <a:p>
            <a:pPr lvl="1"/>
            <a:r>
              <a:rPr lang="en-GB" dirty="0" smtClean="0"/>
              <a:t>For DOS </a:t>
            </a:r>
          </a:p>
          <a:p>
            <a:pPr lvl="2"/>
            <a:r>
              <a:rPr lang="en-GB" dirty="0" smtClean="0"/>
              <a:t>Search the parent directory for an unused directory entry </a:t>
            </a:r>
          </a:p>
          <a:p>
            <a:r>
              <a:rPr lang="en-GB" dirty="0" smtClean="0"/>
              <a:t>Initialize the new file control block</a:t>
            </a:r>
          </a:p>
          <a:p>
            <a:pPr lvl="1"/>
            <a:r>
              <a:rPr lang="en-GB" dirty="0" smtClean="0"/>
              <a:t>With file type, protection, ownership, ...</a:t>
            </a:r>
          </a:p>
          <a:p>
            <a:r>
              <a:rPr lang="en-GB" dirty="0" smtClean="0"/>
              <a:t>Give new file a name </a:t>
            </a:r>
            <a:endParaRPr lang="en-GB" dirty="0" smtClean="0"/>
          </a:p>
          <a:p>
            <a:pPr lvl="1"/>
            <a:r>
              <a:rPr lang="en-GB" dirty="0" smtClean="0"/>
              <a:t>Naming issues will be discussed in the </a:t>
            </a:r>
            <a:r>
              <a:rPr lang="en-GB" dirty="0" smtClean="0"/>
              <a:t>next lecture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Application requests new data be assigned to a file</a:t>
            </a:r>
          </a:p>
          <a:p>
            <a:pPr lvl="1"/>
            <a:r>
              <a:rPr lang="en-GB" sz="2400" dirty="0" smtClean="0"/>
              <a:t>May be an explicit allocation/extension request</a:t>
            </a:r>
          </a:p>
          <a:p>
            <a:pPr lvl="1"/>
            <a:r>
              <a:rPr lang="en-GB" sz="2400" dirty="0" smtClean="0"/>
              <a:t>May be implicit </a:t>
            </a:r>
            <a:r>
              <a:rPr lang="en-GB" sz="2400" dirty="0" smtClean="0"/>
              <a:t>(e.g</a:t>
            </a:r>
            <a:r>
              <a:rPr lang="en-GB" sz="2400" dirty="0" smtClean="0"/>
              <a:t>., write to a</a:t>
            </a:r>
            <a:r>
              <a:rPr lang="en-GB" sz="2400" dirty="0" smtClean="0"/>
              <a:t> currently non</a:t>
            </a:r>
            <a:r>
              <a:rPr lang="en-GB" sz="2400" dirty="0" smtClean="0"/>
              <a:t>-existent block – remember sparse </a:t>
            </a:r>
            <a:r>
              <a:rPr lang="en-GB" sz="2400" dirty="0" smtClean="0"/>
              <a:t>files?)</a:t>
            </a:r>
            <a:endParaRPr lang="en-GB" sz="2400" dirty="0" smtClean="0"/>
          </a:p>
          <a:p>
            <a:r>
              <a:rPr lang="en-GB" sz="2800" dirty="0" smtClean="0"/>
              <a:t>Find a free chunk of space</a:t>
            </a:r>
          </a:p>
          <a:p>
            <a:pPr lvl="1"/>
            <a:r>
              <a:rPr lang="en-GB" sz="2400" dirty="0" smtClean="0"/>
              <a:t>Traverse the free list to find an appropriate chunk</a:t>
            </a:r>
          </a:p>
          <a:p>
            <a:pPr lvl="1"/>
            <a:r>
              <a:rPr lang="en-GB" sz="2400" dirty="0" smtClean="0"/>
              <a:t>Remove the chosen chunk from the free list</a:t>
            </a:r>
          </a:p>
          <a:p>
            <a:r>
              <a:rPr lang="en-GB" sz="2800" dirty="0" smtClean="0"/>
              <a:t>Associate it with the appropriate address in the file</a:t>
            </a:r>
          </a:p>
          <a:p>
            <a:pPr lvl="1"/>
            <a:r>
              <a:rPr lang="en-GB" sz="2400" dirty="0" smtClean="0"/>
              <a:t>Go to appropriate place in the file or extent descriptor</a:t>
            </a:r>
          </a:p>
          <a:p>
            <a:pPr lvl="1"/>
            <a:r>
              <a:rPr lang="en-GB" sz="2400" dirty="0" smtClean="0"/>
              <a:t>Update it to point to the newly allocated chunk</a:t>
            </a:r>
          </a:p>
          <a:p>
            <a:pPr>
              <a:buNone/>
            </a:pP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Deleting a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44540"/>
            <a:ext cx="8229600" cy="4525963"/>
          </a:xfrm>
        </p:spPr>
        <p:txBody>
          <a:bodyPr/>
          <a:lstStyle/>
          <a:p>
            <a:r>
              <a:rPr lang="en-GB" dirty="0" smtClean="0"/>
              <a:t>Release all the space that is allocated to the file</a:t>
            </a:r>
          </a:p>
          <a:p>
            <a:pPr lvl="1"/>
            <a:r>
              <a:rPr lang="en-GB" dirty="0" smtClean="0"/>
              <a:t>For UNIX, return each block to the free block list</a:t>
            </a:r>
          </a:p>
          <a:p>
            <a:pPr lvl="1"/>
            <a:r>
              <a:rPr lang="en-GB" dirty="0" smtClean="0"/>
              <a:t>DOS does not free space</a:t>
            </a:r>
          </a:p>
          <a:p>
            <a:pPr lvl="2"/>
            <a:r>
              <a:rPr lang="en-GB" dirty="0" smtClean="0"/>
              <a:t>It uses garbage collection</a:t>
            </a:r>
          </a:p>
          <a:p>
            <a:pPr lvl="2"/>
            <a:r>
              <a:rPr lang="en-GB" dirty="0" smtClean="0"/>
              <a:t>So it will search out </a:t>
            </a:r>
            <a:r>
              <a:rPr lang="en-GB" dirty="0" err="1" smtClean="0"/>
              <a:t>deallocated</a:t>
            </a:r>
            <a:r>
              <a:rPr lang="en-GB" dirty="0" smtClean="0"/>
              <a:t> blocks and add them to the free list at some future time</a:t>
            </a:r>
          </a:p>
          <a:p>
            <a:r>
              <a:rPr lang="en-GB" dirty="0" err="1" smtClean="0"/>
              <a:t>Deallocate</a:t>
            </a:r>
            <a:r>
              <a:rPr lang="en-GB" dirty="0" smtClean="0"/>
              <a:t> the file control lock</a:t>
            </a:r>
          </a:p>
          <a:p>
            <a:pPr lvl="1"/>
            <a:r>
              <a:rPr lang="en-GB" dirty="0" smtClean="0"/>
              <a:t>For UNIX, zero </a:t>
            </a:r>
            <a:r>
              <a:rPr lang="en-GB" dirty="0" err="1" smtClean="0"/>
              <a:t>inode</a:t>
            </a:r>
            <a:r>
              <a:rPr lang="en-GB" dirty="0" smtClean="0"/>
              <a:t> and return it to free list</a:t>
            </a:r>
          </a:p>
          <a:p>
            <a:pPr lvl="1"/>
            <a:r>
              <a:rPr lang="en-GB" dirty="0" smtClean="0"/>
              <a:t>For DOS, zero the first byte of the name in the parent directory</a:t>
            </a:r>
          </a:p>
          <a:p>
            <a:pPr lvl="2"/>
            <a:r>
              <a:rPr lang="en-GB" dirty="0" smtClean="0"/>
              <a:t>	Indicating that the directory entry is no longer in use </a:t>
            </a:r>
          </a:p>
          <a:p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4113958" y="3029623"/>
            <a:ext cx="4299168" cy="1812483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Does this approach have beneficial aspects for recovery purposes?  Bad aspects for security purposes?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Space Maintenance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4980"/>
            <a:ext cx="8229600" cy="4525963"/>
          </a:xfrm>
        </p:spPr>
        <p:txBody>
          <a:bodyPr/>
          <a:lstStyle/>
          <a:p>
            <a:r>
              <a:rPr lang="en-GB" sz="2800" dirty="0" smtClean="0"/>
              <a:t>File system manager manages the free space</a:t>
            </a:r>
          </a:p>
          <a:p>
            <a:r>
              <a:rPr lang="en-GB" sz="2800" dirty="0" smtClean="0"/>
              <a:t>Getting/releasing blocks should be fast operations</a:t>
            </a:r>
          </a:p>
          <a:p>
            <a:pPr lvl="1"/>
            <a:r>
              <a:rPr lang="en-GB" sz="2400" dirty="0" smtClean="0"/>
              <a:t>They are extremely frequent</a:t>
            </a:r>
          </a:p>
          <a:p>
            <a:pPr lvl="1"/>
            <a:r>
              <a:rPr lang="en-GB" sz="2400" dirty="0" smtClean="0"/>
              <a:t>We'd like to avoid doing I/O as much as possible</a:t>
            </a:r>
          </a:p>
          <a:p>
            <a:r>
              <a:rPr lang="en-GB" sz="2800" dirty="0" smtClean="0"/>
              <a:t>Unlike memory, it matters what block we choose</a:t>
            </a:r>
          </a:p>
          <a:p>
            <a:pPr lvl="1"/>
            <a:r>
              <a:rPr lang="en-GB" sz="2400" dirty="0" smtClean="0"/>
              <a:t>Best to allocate new space in same cylinder as file’s existing space</a:t>
            </a:r>
          </a:p>
          <a:p>
            <a:pPr lvl="1"/>
            <a:r>
              <a:rPr lang="en-GB" sz="2400" dirty="0" smtClean="0"/>
              <a:t>User may ask for contiguous storage</a:t>
            </a:r>
          </a:p>
          <a:p>
            <a:r>
              <a:rPr lang="en-GB" sz="2800" dirty="0" smtClean="0"/>
              <a:t>Free-list organization must address both concerns</a:t>
            </a:r>
          </a:p>
          <a:p>
            <a:pPr lvl="1"/>
            <a:r>
              <a:rPr lang="en-GB" sz="2400" dirty="0" smtClean="0"/>
              <a:t>Speed of allocation and </a:t>
            </a:r>
            <a:r>
              <a:rPr lang="en-GB" sz="2400" dirty="0" err="1" smtClean="0"/>
              <a:t>deallocation</a:t>
            </a:r>
            <a:endParaRPr lang="en-GB" sz="2400" dirty="0" smtClean="0"/>
          </a:p>
          <a:p>
            <a:pPr lvl="1"/>
            <a:r>
              <a:rPr lang="en-GB" sz="2400" dirty="0" smtClean="0"/>
              <a:t>Ability to allocate contiguous or near-by space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File System Free </a:t>
            </a:r>
            <a:br>
              <a:rPr lang="en-US" dirty="0" smtClean="0"/>
            </a:br>
            <a:r>
              <a:rPr lang="en-US" dirty="0" smtClean="0"/>
              <a:t>Space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Search for free clusters in desired cylinder</a:t>
            </a:r>
          </a:p>
          <a:p>
            <a:pPr lvl="1"/>
            <a:r>
              <a:rPr lang="en-GB" sz="2400" dirty="0" smtClean="0"/>
              <a:t>We can map clusters to cylinders</a:t>
            </a:r>
          </a:p>
          <a:p>
            <a:pPr lvl="2"/>
            <a:r>
              <a:rPr lang="en-GB" sz="2000" dirty="0" smtClean="0"/>
              <a:t>The BIOS Parameter Block describes the device geometry</a:t>
            </a:r>
          </a:p>
          <a:p>
            <a:pPr lvl="1"/>
            <a:r>
              <a:rPr lang="en-GB" sz="2400" dirty="0" smtClean="0"/>
              <a:t>Look at first cluster of file to choose the desired cylinder</a:t>
            </a:r>
          </a:p>
          <a:p>
            <a:pPr lvl="1"/>
            <a:r>
              <a:rPr lang="en-GB" sz="2400" dirty="0" smtClean="0"/>
              <a:t>Start search at first cluster of desired cylinder</a:t>
            </a:r>
          </a:p>
          <a:p>
            <a:pPr lvl="1"/>
            <a:r>
              <a:rPr lang="en-GB" sz="2400" dirty="0" smtClean="0"/>
              <a:t>Examine each FAT entry until we find a free one</a:t>
            </a:r>
          </a:p>
          <a:p>
            <a:r>
              <a:rPr lang="en-GB" sz="2800" dirty="0" smtClean="0"/>
              <a:t>If no free clusters, we must garbage collect</a:t>
            </a:r>
          </a:p>
          <a:p>
            <a:pPr lvl="1"/>
            <a:r>
              <a:rPr lang="en-GB" sz="2400" dirty="0" smtClean="0"/>
              <a:t>Recursively search all directories for existing files</a:t>
            </a:r>
          </a:p>
          <a:p>
            <a:pPr lvl="1"/>
            <a:r>
              <a:rPr lang="en-GB" sz="2400" dirty="0" smtClean="0"/>
              <a:t>Enumerate all of the clusters in each file</a:t>
            </a:r>
          </a:p>
          <a:p>
            <a:pPr lvl="1"/>
            <a:r>
              <a:rPr lang="en-GB" sz="2400" dirty="0" smtClean="0"/>
              <a:t>Any clusters not found in search can be marked as free</a:t>
            </a:r>
          </a:p>
          <a:p>
            <a:pPr lvl="1"/>
            <a:r>
              <a:rPr lang="en-GB" sz="2400" dirty="0" smtClean="0"/>
              <a:t>This won’t be fast . . .</a:t>
            </a:r>
          </a:p>
          <a:p>
            <a:endParaRPr lang="en-US" sz="2800" dirty="0"/>
          </a:p>
        </p:txBody>
      </p:sp>
      <p:sp>
        <p:nvSpPr>
          <p:cNvPr id="4" name="Rounded Rectangle 3"/>
          <p:cNvSpPr/>
          <p:nvPr/>
        </p:nvSpPr>
        <p:spPr>
          <a:xfrm>
            <a:off x="1781474" y="317513"/>
            <a:ext cx="5480813" cy="1282687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Extending a DOS File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Note cluster number of current last cluster in file</a:t>
            </a:r>
          </a:p>
          <a:p>
            <a:r>
              <a:rPr lang="en-GB" sz="2800" dirty="0" smtClean="0"/>
              <a:t>Search the FAT to find a free cluster</a:t>
            </a:r>
          </a:p>
          <a:p>
            <a:pPr lvl="1"/>
            <a:r>
              <a:rPr lang="en-GB" sz="2400" dirty="0" smtClean="0"/>
              <a:t>Free clusters are indicated by a FAT entry of zero</a:t>
            </a:r>
          </a:p>
          <a:p>
            <a:pPr lvl="1"/>
            <a:r>
              <a:rPr lang="en-GB" sz="2400" dirty="0" smtClean="0"/>
              <a:t>Look for a cluster in the same cylinder as previous cluster</a:t>
            </a:r>
          </a:p>
          <a:p>
            <a:pPr lvl="1"/>
            <a:r>
              <a:rPr lang="en-GB" sz="2400" dirty="0" smtClean="0"/>
              <a:t>Put -1 in its FAT entry to indicate that this is the new EOF</a:t>
            </a:r>
          </a:p>
          <a:p>
            <a:pPr lvl="1"/>
            <a:r>
              <a:rPr lang="en-GB" sz="2400" dirty="0" smtClean="0"/>
              <a:t>This has side effect of marking the new cluster as “not free”</a:t>
            </a:r>
          </a:p>
          <a:p>
            <a:r>
              <a:rPr lang="en-GB" sz="2800" dirty="0" smtClean="0"/>
              <a:t>Chain new cluster on to end of the file</a:t>
            </a:r>
          </a:p>
          <a:p>
            <a:pPr lvl="1"/>
            <a:r>
              <a:rPr lang="en-GB" sz="2400" dirty="0" smtClean="0"/>
              <a:t>Put the number of new cluster into FAT entry for last cluster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DOS Free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3"/>
          <p:cNvSpPr>
            <a:spLocks noChangeArrowheads="1"/>
          </p:cNvSpPr>
          <p:nvPr/>
        </p:nvSpPr>
        <p:spPr bwMode="auto">
          <a:xfrm>
            <a:off x="37549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44"/>
          <p:cNvSpPr>
            <a:spLocks noChangeArrowheads="1"/>
          </p:cNvSpPr>
          <p:nvPr/>
        </p:nvSpPr>
        <p:spPr bwMode="auto">
          <a:xfrm>
            <a:off x="42883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6" name="Rectangle 45"/>
          <p:cNvSpPr>
            <a:spLocks noChangeArrowheads="1"/>
          </p:cNvSpPr>
          <p:nvPr/>
        </p:nvSpPr>
        <p:spPr bwMode="auto">
          <a:xfrm>
            <a:off x="48217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7" name="Rectangle 46"/>
          <p:cNvSpPr>
            <a:spLocks noChangeArrowheads="1"/>
          </p:cNvSpPr>
          <p:nvPr/>
        </p:nvSpPr>
        <p:spPr bwMode="auto">
          <a:xfrm>
            <a:off x="53551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8" name="Rectangle 47"/>
          <p:cNvSpPr>
            <a:spLocks noChangeArrowheads="1"/>
          </p:cNvSpPr>
          <p:nvPr/>
        </p:nvSpPr>
        <p:spPr bwMode="auto">
          <a:xfrm>
            <a:off x="5888573" y="1798638"/>
            <a:ext cx="533400" cy="457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48"/>
          <p:cNvSpPr>
            <a:spLocks noChangeArrowheads="1"/>
          </p:cNvSpPr>
          <p:nvPr/>
        </p:nvSpPr>
        <p:spPr bwMode="auto">
          <a:xfrm>
            <a:off x="6421973" y="1798638"/>
            <a:ext cx="533400" cy="457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69553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50"/>
          <p:cNvSpPr>
            <a:spLocks noChangeArrowheads="1"/>
          </p:cNvSpPr>
          <p:nvPr/>
        </p:nvSpPr>
        <p:spPr bwMode="auto">
          <a:xfrm>
            <a:off x="7488773" y="1798638"/>
            <a:ext cx="533400" cy="45720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2" name="Rectangle 51"/>
          <p:cNvSpPr>
            <a:spLocks noChangeArrowheads="1"/>
          </p:cNvSpPr>
          <p:nvPr/>
        </p:nvSpPr>
        <p:spPr bwMode="auto">
          <a:xfrm>
            <a:off x="8022173" y="1798638"/>
            <a:ext cx="533400" cy="457200"/>
          </a:xfrm>
          <a:prstGeom prst="rect">
            <a:avLst/>
          </a:prstGeom>
          <a:solidFill>
            <a:srgbClr val="33CC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3" name="Rectangle 4"/>
          <p:cNvSpPr>
            <a:spLocks noChangeArrowheads="1"/>
          </p:cNvSpPr>
          <p:nvPr/>
        </p:nvSpPr>
        <p:spPr bwMode="auto">
          <a:xfrm>
            <a:off x="478373" y="1798638"/>
            <a:ext cx="762000" cy="4572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boot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block</a:t>
            </a:r>
          </a:p>
        </p:txBody>
      </p:sp>
      <p:sp>
        <p:nvSpPr>
          <p:cNvPr id="14" name="Rectangle 7"/>
          <p:cNvSpPr>
            <a:spLocks noChangeArrowheads="1"/>
          </p:cNvSpPr>
          <p:nvPr/>
        </p:nvSpPr>
        <p:spPr bwMode="auto">
          <a:xfrm>
            <a:off x="2154773" y="1798638"/>
            <a:ext cx="1524000" cy="4572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File Allocation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Table</a:t>
            </a:r>
          </a:p>
        </p:txBody>
      </p:sp>
      <p:sp>
        <p:nvSpPr>
          <p:cNvPr id="15" name="Rectangle 8"/>
          <p:cNvSpPr>
            <a:spLocks noChangeArrowheads="1"/>
          </p:cNvSpPr>
          <p:nvPr/>
        </p:nvSpPr>
        <p:spPr bwMode="auto">
          <a:xfrm>
            <a:off x="3754973" y="1798638"/>
            <a:ext cx="4116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data clusters</a:t>
            </a:r>
          </a:p>
        </p:txBody>
      </p:sp>
      <p:sp>
        <p:nvSpPr>
          <p:cNvPr id="16" name="Line 11"/>
          <p:cNvSpPr>
            <a:spLocks noChangeShapeType="1"/>
          </p:cNvSpPr>
          <p:nvPr/>
        </p:nvSpPr>
        <p:spPr bwMode="auto">
          <a:xfrm>
            <a:off x="23071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7" name="Line 12"/>
          <p:cNvSpPr>
            <a:spLocks noChangeShapeType="1"/>
          </p:cNvSpPr>
          <p:nvPr/>
        </p:nvSpPr>
        <p:spPr bwMode="auto">
          <a:xfrm>
            <a:off x="24595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26119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9" name="Line 14"/>
          <p:cNvSpPr>
            <a:spLocks noChangeShapeType="1"/>
          </p:cNvSpPr>
          <p:nvPr/>
        </p:nvSpPr>
        <p:spPr bwMode="auto">
          <a:xfrm>
            <a:off x="27643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0" name="Line 15"/>
          <p:cNvSpPr>
            <a:spLocks noChangeShapeType="1"/>
          </p:cNvSpPr>
          <p:nvPr/>
        </p:nvSpPr>
        <p:spPr bwMode="auto">
          <a:xfrm>
            <a:off x="29167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>
            <a:off x="3067585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Rectangle 25"/>
          <p:cNvSpPr>
            <a:spLocks noChangeArrowheads="1"/>
          </p:cNvSpPr>
          <p:nvPr/>
        </p:nvSpPr>
        <p:spPr bwMode="auto">
          <a:xfrm>
            <a:off x="1316573" y="1798638"/>
            <a:ext cx="762000" cy="4572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BIOS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parms</a:t>
            </a:r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32215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33739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3526373" y="1798638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Rectangle 32"/>
          <p:cNvSpPr>
            <a:spLocks noChangeArrowheads="1"/>
          </p:cNvSpPr>
          <p:nvPr/>
        </p:nvSpPr>
        <p:spPr bwMode="auto">
          <a:xfrm>
            <a:off x="9355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28" name="Rectangle 33"/>
          <p:cNvSpPr>
            <a:spLocks noChangeArrowheads="1"/>
          </p:cNvSpPr>
          <p:nvPr/>
        </p:nvSpPr>
        <p:spPr bwMode="auto">
          <a:xfrm>
            <a:off x="16213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29" name="Rectangle 34"/>
          <p:cNvSpPr>
            <a:spLocks noChangeArrowheads="1"/>
          </p:cNvSpPr>
          <p:nvPr/>
        </p:nvSpPr>
        <p:spPr bwMode="auto">
          <a:xfrm>
            <a:off x="23071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0" name="Rectangle 35"/>
          <p:cNvSpPr>
            <a:spLocks noChangeArrowheads="1"/>
          </p:cNvSpPr>
          <p:nvPr/>
        </p:nvSpPr>
        <p:spPr bwMode="auto">
          <a:xfrm>
            <a:off x="29929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1" name="Rectangle 36"/>
          <p:cNvSpPr>
            <a:spLocks noChangeArrowheads="1"/>
          </p:cNvSpPr>
          <p:nvPr/>
        </p:nvSpPr>
        <p:spPr bwMode="auto">
          <a:xfrm>
            <a:off x="36787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32" name="Rectangle 37"/>
          <p:cNvSpPr>
            <a:spLocks noChangeArrowheads="1"/>
          </p:cNvSpPr>
          <p:nvPr/>
        </p:nvSpPr>
        <p:spPr bwMode="auto">
          <a:xfrm>
            <a:off x="43645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33" name="Rectangle 38"/>
          <p:cNvSpPr>
            <a:spLocks noChangeArrowheads="1"/>
          </p:cNvSpPr>
          <p:nvPr/>
        </p:nvSpPr>
        <p:spPr bwMode="auto">
          <a:xfrm>
            <a:off x="50503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4" name="Text Box 40"/>
          <p:cNvSpPr txBox="1">
            <a:spLocks noChangeArrowheads="1"/>
          </p:cNvSpPr>
          <p:nvPr/>
        </p:nvSpPr>
        <p:spPr bwMode="auto">
          <a:xfrm>
            <a:off x="7410985" y="3191383"/>
            <a:ext cx="83978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35" name="Rectangle 41"/>
          <p:cNvSpPr>
            <a:spLocks noChangeArrowheads="1"/>
          </p:cNvSpPr>
          <p:nvPr/>
        </p:nvSpPr>
        <p:spPr bwMode="auto">
          <a:xfrm>
            <a:off x="5737760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0</a:t>
            </a:r>
          </a:p>
        </p:txBody>
      </p:sp>
      <p:sp>
        <p:nvSpPr>
          <p:cNvPr id="36" name="Rectangle 42"/>
          <p:cNvSpPr>
            <a:spLocks noChangeArrowheads="1"/>
          </p:cNvSpPr>
          <p:nvPr/>
        </p:nvSpPr>
        <p:spPr bwMode="auto">
          <a:xfrm>
            <a:off x="6423560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##</a:t>
            </a:r>
          </a:p>
        </p:txBody>
      </p:sp>
      <p:sp>
        <p:nvSpPr>
          <p:cNvPr id="37" name="Line 52"/>
          <p:cNvSpPr>
            <a:spLocks noChangeShapeType="1"/>
          </p:cNvSpPr>
          <p:nvPr/>
        </p:nvSpPr>
        <p:spPr bwMode="auto">
          <a:xfrm flipH="1">
            <a:off x="935573" y="2255838"/>
            <a:ext cx="12192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8" name="Line 53"/>
          <p:cNvSpPr>
            <a:spLocks noChangeShapeType="1"/>
          </p:cNvSpPr>
          <p:nvPr/>
        </p:nvSpPr>
        <p:spPr bwMode="auto">
          <a:xfrm>
            <a:off x="3678773" y="2255838"/>
            <a:ext cx="396240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39" name="AutoShape 54"/>
          <p:cNvCxnSpPr>
            <a:cxnSpLocks noChangeShapeType="1"/>
            <a:stCxn id="31" idx="0"/>
            <a:endCxn id="8" idx="2"/>
          </p:cNvCxnSpPr>
          <p:nvPr/>
        </p:nvCxnSpPr>
        <p:spPr bwMode="auto">
          <a:xfrm rot="16200000">
            <a:off x="4497923" y="1741488"/>
            <a:ext cx="1143000" cy="21717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Text Box 57"/>
          <p:cNvSpPr txBox="1">
            <a:spLocks noChangeArrowheads="1"/>
          </p:cNvSpPr>
          <p:nvPr/>
        </p:nvSpPr>
        <p:spPr bwMode="auto">
          <a:xfrm>
            <a:off x="1621373" y="4754563"/>
            <a:ext cx="6629400" cy="1463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1430" tIns="45716" rIns="91430" bIns="45716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Each FAT entry corresponds to a cluster, and contains the number of the next cluster.  </a:t>
            </a:r>
          </a:p>
          <a:p>
            <a:pPr>
              <a:spcBef>
                <a:spcPct val="50000"/>
              </a:spcBef>
            </a:pPr>
            <a:r>
              <a:rPr lang="en-US" sz="2000" b="0">
                <a:latin typeface="Times New Roman"/>
                <a:cs typeface="Times New Roman"/>
              </a:rPr>
              <a:t>A value of zero indicates a cluster that is not allocated to any file, and is therefore free.</a:t>
            </a:r>
          </a:p>
        </p:txBody>
      </p:sp>
      <p:sp>
        <p:nvSpPr>
          <p:cNvPr id="41" name="Rectangle 59"/>
          <p:cNvSpPr>
            <a:spLocks noChangeArrowheads="1"/>
          </p:cNvSpPr>
          <p:nvPr/>
        </p:nvSpPr>
        <p:spPr bwMode="auto">
          <a:xfrm>
            <a:off x="3678773" y="3398838"/>
            <a:ext cx="609600" cy="533400"/>
          </a:xfrm>
          <a:prstGeom prst="rect">
            <a:avLst/>
          </a:prstGeom>
          <a:solidFill>
            <a:srgbClr val="00B8FF"/>
          </a:solidFill>
          <a:ln w="9525">
            <a:noFill/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-1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2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 tmFilter="0, 0; .2, .5; .8, .5; 1, 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" dur="250" autoRev="1" fill="hold"/>
                                        <p:tgtEl>
                                          <p:spTgt spid="2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 tmFilter="0, 0; .2, .5; .8, .5; 1, 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250" autoRev="1" fill="hold"/>
                                        <p:tgtEl>
                                          <p:spTgt spid="2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 tmFilter="0, 0; .2, .5; .8, .5; 1, 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250" autoRev="1" fill="hold"/>
                                        <p:tgtEl>
                                          <p:spTgt spid="3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 tmFilter="0, 0; .2, .5; .8, .5; 1, 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3" dur="250" autoRev="1" fill="hold"/>
                                        <p:tgtEl>
                                          <p:spTgt spid="3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 tmFilter="0, 0; .2, .5; .8, .5; 1, 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250" autoRev="1" fill="hold"/>
                                        <p:tgtEl>
                                          <p:spTgt spid="8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1" grpId="1" animBg="1"/>
      <p:bldP spid="41" grpId="0" animBg="1"/>
    </p:bld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77421</TotalTime>
  <Words>1319</Words>
  <Application>Microsoft Macintosh PowerPoint</Application>
  <PresentationFormat>On-screen Show (4:3)</PresentationFormat>
  <Paragraphs>216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Free Space and Allocation Issues</vt:lpstr>
      <vt:lpstr>The Allocation/Deallocation Problem</vt:lpstr>
      <vt:lpstr>Creating a New File</vt:lpstr>
      <vt:lpstr>Extending a File</vt:lpstr>
      <vt:lpstr>Deleting a File</vt:lpstr>
      <vt:lpstr>Free Space Maintenance</vt:lpstr>
      <vt:lpstr>DOS File System Free  Space Management</vt:lpstr>
      <vt:lpstr>Extending a DOS File</vt:lpstr>
      <vt:lpstr>DOS Free Space</vt:lpstr>
      <vt:lpstr>The BSD File System  Free Space Management</vt:lpstr>
      <vt:lpstr>The BSD Approach</vt:lpstr>
      <vt:lpstr>BSD Cylinder Groups  and Free Space</vt:lpstr>
      <vt:lpstr>Bit Map Free Lists</vt:lpstr>
      <vt:lpstr>Extending a BSD/Unix File</vt:lpstr>
      <vt:lpstr>Unix File Extension</vt:lpstr>
      <vt:lpstr>Compaction and Defragmentation</vt:lpstr>
      <vt:lpstr>Compaction/Defragmentation in Real Systems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113</cp:revision>
  <dcterms:created xsi:type="dcterms:W3CDTF">2013-04-26T18:09:13Z</dcterms:created>
  <dcterms:modified xsi:type="dcterms:W3CDTF">2013-04-26T18:18:43Z</dcterms:modified>
</cp:coreProperties>
</file>