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8"/>
  </p:notesMasterIdLst>
  <p:handoutMasterIdLst>
    <p:handoutMasterId r:id="rId19"/>
  </p:handoutMasterIdLst>
  <p:sldIdLst>
    <p:sldId id="320" r:id="rId2"/>
    <p:sldId id="321" r:id="rId3"/>
    <p:sldId id="325" r:id="rId4"/>
    <p:sldId id="322" r:id="rId5"/>
    <p:sldId id="323" r:id="rId6"/>
    <p:sldId id="324" r:id="rId7"/>
    <p:sldId id="327" r:id="rId8"/>
    <p:sldId id="326" r:id="rId9"/>
    <p:sldId id="328" r:id="rId10"/>
    <p:sldId id="329" r:id="rId11"/>
    <p:sldId id="330" r:id="rId12"/>
    <p:sldId id="331" r:id="rId13"/>
    <p:sldId id="332" r:id="rId14"/>
    <p:sldId id="333" r:id="rId15"/>
    <p:sldId id="334" r:id="rId16"/>
    <p:sldId id="335" r:id="rId1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A839"/>
    <a:srgbClr val="CBCBCB"/>
    <a:srgbClr val="A2D6E2"/>
    <a:srgbClr val="E2A8A6"/>
    <a:srgbClr val="70F965"/>
    <a:srgbClr val="FDDDC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1420" autoAdjust="0"/>
  </p:normalViewPr>
  <p:slideViewPr>
    <p:cSldViewPr snapToGrid="0" snapToObjects="1">
      <p:cViewPr varScale="1">
        <p:scale>
          <a:sx n="96" d="100"/>
          <a:sy n="96" d="100"/>
        </p:scale>
        <p:origin x="-100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4/26/13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4/26/13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939A981-F631-6C4A-86DB-307E6383E623}" type="datetime1">
              <a:rPr lang="en-US" smtClean="0"/>
              <a:pPr>
                <a:defRPr/>
              </a:pPr>
              <a:t>4/26/13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046EC38-4D31-2140-9931-D5E726EF7D3D}" type="datetime1">
              <a:rPr lang="en-US" smtClean="0"/>
              <a:pPr>
                <a:defRPr/>
              </a:pPr>
              <a:t>4/26/13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747BC0C-7003-E94A-804F-54184BF50984}" type="datetime1">
              <a:rPr lang="en-US" smtClean="0"/>
              <a:pPr>
                <a:defRPr/>
              </a:pPr>
              <a:t>4/26/13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4C65804-5B58-034F-A3DB-4CECB6DAC7FB}" type="datetime1">
              <a:rPr lang="en-US" smtClean="0"/>
              <a:pPr>
                <a:defRPr/>
              </a:pPr>
              <a:t>4/26/13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01522B3-B141-814F-8D8A-F6B0FA2B162F}" type="datetime1">
              <a:rPr lang="en-US" smtClean="0"/>
              <a:pPr>
                <a:defRPr/>
              </a:pPr>
              <a:t>4/26/13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29D0BDD-213E-954F-94A2-56F86D9FBDD9}" type="datetime1">
              <a:rPr lang="en-US" smtClean="0"/>
              <a:pPr>
                <a:defRPr/>
              </a:pPr>
              <a:t>4/26/13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8C729DD-0AC1-8446-A7E7-2EA7DFEFC0B8}" type="datetime1">
              <a:rPr lang="en-US" smtClean="0"/>
              <a:pPr>
                <a:defRPr/>
              </a:pPr>
              <a:t>4/26/13</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22DEDBE-692C-744D-A80D-82742EE06E44}" type="datetime1">
              <a:rPr lang="en-US" smtClean="0"/>
              <a:pPr>
                <a:defRPr/>
              </a:pPr>
              <a:t>4/26/13</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554258B-B662-424E-993C-09FB0781EA91}" type="datetime1">
              <a:rPr lang="en-US" smtClean="0"/>
              <a:pPr>
                <a:defRPr/>
              </a:pPr>
              <a:t>4/26/13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4891CE8-11C5-144F-8C0A-6B1192B9AA31}" type="datetime1">
              <a:rPr lang="en-US" smtClean="0"/>
              <a:pPr>
                <a:defRPr/>
              </a:pPr>
              <a:t>4/26/13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9F5D738-D4A0-DC48-A21B-E749BF07505E}" type="datetime1">
              <a:rPr lang="en-US" smtClean="0"/>
              <a:pPr>
                <a:defRPr/>
              </a:pPr>
              <a:t>4/26/13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274638"/>
            <a:ext cx="8445500" cy="6272212"/>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dirty="0">
              <a:latin typeface="Courier New" pitchFamily="-107" charset="0"/>
            </a:endParaRPr>
          </a:p>
        </p:txBody>
      </p:sp>
      <p:sp useBgFill="1">
        <p:nvSpPr>
          <p:cNvPr id="8" name="Rectangle 9"/>
          <p:cNvSpPr>
            <a:spLocks noChangeArrowheads="1"/>
          </p:cNvSpPr>
          <p:nvPr userDrawn="1"/>
        </p:nvSpPr>
        <p:spPr bwMode="auto">
          <a:xfrm>
            <a:off x="8213725" y="6218238"/>
            <a:ext cx="84816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smtClean="0">
                <a:latin typeface="Times New Roman" pitchFamily="-107" charset="0"/>
              </a:rPr>
              <a:t>Lecture</a:t>
            </a:r>
            <a:r>
              <a:rPr lang="en-US" sz="1200" baseline="0" dirty="0" smtClean="0">
                <a:latin typeface="Times New Roman" pitchFamily="-107" charset="0"/>
              </a:rPr>
              <a:t> 13 </a:t>
            </a:r>
            <a:endParaRPr lang="en-US" sz="1200" dirty="0" smtClean="0">
              <a:latin typeface="Times New Roman" pitchFamily="-107" charset="0"/>
            </a:endParaRPr>
          </a:p>
          <a:p>
            <a:pPr>
              <a:defRPr/>
            </a:pPr>
            <a:r>
              <a:rPr lang="en-US" sz="1200" dirty="0">
                <a:latin typeface="Times New Roman" pitchFamily="-107" charset="0"/>
              </a:rPr>
              <a:t>Page </a:t>
            </a:r>
            <a:fld id="{8DEFEB2B-9FA0-4F4D-A070-42F5B2E48911}" type="slidenum">
              <a:rPr lang="en-US" sz="1200" smtClean="0">
                <a:latin typeface="Times New Roman" pitchFamily="-107" charset="0"/>
              </a:rPr>
              <a:pPr>
                <a:defRPr/>
              </a:pPr>
              <a:t>‹#›</a:t>
            </a:fld>
            <a:endParaRPr lang="en-US" sz="1200" dirty="0">
              <a:latin typeface="Times New Roman" pitchFamily="-107" charset="0"/>
            </a:endParaRPr>
          </a:p>
        </p:txBody>
      </p:sp>
      <p:sp useBgFill="1">
        <p:nvSpPr>
          <p:cNvPr id="10" name="Rectangle 10"/>
          <p:cNvSpPr>
            <a:spLocks noChangeArrowheads="1"/>
          </p:cNvSpPr>
          <p:nvPr userDrawn="1"/>
        </p:nvSpPr>
        <p:spPr bwMode="auto">
          <a:xfrm>
            <a:off x="974725" y="6446838"/>
            <a:ext cx="1089366" cy="277641"/>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 </a:t>
            </a:r>
            <a:r>
              <a:rPr lang="en-US" sz="1200" dirty="0">
                <a:latin typeface="Times New Roman" pitchFamily="-107" charset="0"/>
              </a:rPr>
              <a:t>Online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Structure</a:t>
            </a:r>
            <a:endParaRPr lang="en-US" dirty="0"/>
          </a:p>
        </p:txBody>
      </p:sp>
      <p:sp>
        <p:nvSpPr>
          <p:cNvPr id="3" name="Content Placeholder 2"/>
          <p:cNvSpPr>
            <a:spLocks noGrp="1"/>
          </p:cNvSpPr>
          <p:nvPr>
            <p:ph idx="1"/>
          </p:nvPr>
        </p:nvSpPr>
        <p:spPr/>
        <p:txBody>
          <a:bodyPr/>
          <a:lstStyle/>
          <a:p>
            <a:r>
              <a:rPr lang="en-US" dirty="0" smtClean="0"/>
              <a:t>How do I organize a disk into a file system?</a:t>
            </a:r>
          </a:p>
          <a:p>
            <a:pPr lvl="1"/>
            <a:r>
              <a:rPr lang="en-US" dirty="0" smtClean="0"/>
              <a:t>Linked extents</a:t>
            </a:r>
          </a:p>
          <a:p>
            <a:pPr lvl="2"/>
            <a:r>
              <a:rPr lang="en-US" dirty="0" smtClean="0"/>
              <a:t>The DOS FAT file system</a:t>
            </a:r>
          </a:p>
          <a:p>
            <a:pPr lvl="1"/>
            <a:r>
              <a:rPr lang="en-US" dirty="0" smtClean="0"/>
              <a:t>File index blocks</a:t>
            </a:r>
          </a:p>
          <a:p>
            <a:pPr lvl="2"/>
            <a:r>
              <a:rPr lang="en-US" dirty="0" smtClean="0"/>
              <a:t>Unix System V file system</a:t>
            </a:r>
            <a:endParaRPr lang="en-US" dirty="0"/>
          </a:p>
        </p:txBody>
      </p:sp>
      <p:sp>
        <p:nvSpPr>
          <p:cNvPr id="4" name="Rounded Rectangle 3"/>
          <p:cNvSpPr/>
          <p:nvPr/>
        </p:nvSpPr>
        <p:spPr>
          <a:xfrm>
            <a:off x="1874070" y="502733"/>
            <a:ext cx="5480815" cy="740869"/>
          </a:xfrm>
          <a:prstGeom prst="roundRect">
            <a:avLst/>
          </a:prstGeom>
          <a:noFill/>
          <a:ln w="9525" cap="flat" cmpd="sng" algn="ctr">
            <a:solidFill>
              <a:srgbClr val="0D0D0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Index Blocks</a:t>
            </a:r>
            <a:endParaRPr lang="en-US" dirty="0"/>
          </a:p>
        </p:txBody>
      </p:sp>
      <p:sp>
        <p:nvSpPr>
          <p:cNvPr id="3" name="Content Placeholder 2"/>
          <p:cNvSpPr>
            <a:spLocks noGrp="1"/>
          </p:cNvSpPr>
          <p:nvPr>
            <p:ph idx="1"/>
          </p:nvPr>
        </p:nvSpPr>
        <p:spPr>
          <a:xfrm>
            <a:off x="457200" y="1600200"/>
            <a:ext cx="8229600" cy="4525963"/>
          </a:xfrm>
        </p:spPr>
        <p:txBody>
          <a:bodyPr/>
          <a:lstStyle/>
          <a:p>
            <a:r>
              <a:rPr lang="en-US" dirty="0" smtClean="0"/>
              <a:t>A different way to keep track of where a file’s data blocks are on the disk</a:t>
            </a:r>
          </a:p>
          <a:p>
            <a:r>
              <a:rPr lang="en-GB" dirty="0" smtClean="0"/>
              <a:t>A file control block points to all blocks in file</a:t>
            </a:r>
          </a:p>
          <a:p>
            <a:pPr lvl="1"/>
            <a:r>
              <a:rPr lang="en-GB" dirty="0" smtClean="0"/>
              <a:t>Very fast access to any desired block</a:t>
            </a:r>
          </a:p>
          <a:p>
            <a:pPr lvl="1"/>
            <a:r>
              <a:rPr lang="en-GB" dirty="0" smtClean="0"/>
              <a:t>But how many pointers can the file control block hold?</a:t>
            </a:r>
          </a:p>
          <a:p>
            <a:r>
              <a:rPr lang="en-GB" dirty="0" smtClean="0"/>
              <a:t>File control block could point at extent descriptors</a:t>
            </a:r>
          </a:p>
          <a:p>
            <a:pPr lvl="1"/>
            <a:r>
              <a:rPr lang="en-GB" dirty="0" smtClean="0"/>
              <a:t>But this still gives us a fixed number of extents</a:t>
            </a:r>
          </a:p>
          <a:p>
            <a:endParaRPr lang="en-US" dirty="0"/>
          </a:p>
        </p:txBody>
      </p:sp>
      <p:sp>
        <p:nvSpPr>
          <p:cNvPr id="4" name="Rounded Rectangle 3"/>
          <p:cNvSpPr/>
          <p:nvPr/>
        </p:nvSpPr>
        <p:spPr>
          <a:xfrm>
            <a:off x="2495786" y="502733"/>
            <a:ext cx="4250601"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Hierarchically Structured File </a:t>
            </a:r>
            <a:br>
              <a:rPr lang="en-US" dirty="0" smtClean="0"/>
            </a:br>
            <a:r>
              <a:rPr lang="en-US" dirty="0" smtClean="0"/>
              <a:t>Index Blocks</a:t>
            </a:r>
            <a:endParaRPr lang="en-US" dirty="0"/>
          </a:p>
        </p:txBody>
      </p:sp>
      <p:sp>
        <p:nvSpPr>
          <p:cNvPr id="3" name="Content Placeholder 2"/>
          <p:cNvSpPr>
            <a:spLocks noGrp="1"/>
          </p:cNvSpPr>
          <p:nvPr>
            <p:ph idx="1"/>
          </p:nvPr>
        </p:nvSpPr>
        <p:spPr/>
        <p:txBody>
          <a:bodyPr/>
          <a:lstStyle/>
          <a:p>
            <a:r>
              <a:rPr lang="en-GB" dirty="0" smtClean="0"/>
              <a:t>To solve the problem of file size being limited by entries in file index block</a:t>
            </a:r>
          </a:p>
          <a:p>
            <a:r>
              <a:rPr lang="en-GB" dirty="0" smtClean="0"/>
              <a:t>The basic file index block points to blocks</a:t>
            </a:r>
          </a:p>
          <a:p>
            <a:r>
              <a:rPr lang="en-GB" dirty="0" smtClean="0"/>
              <a:t>Some of those contain pointers which in turn point to blocks</a:t>
            </a:r>
          </a:p>
          <a:p>
            <a:r>
              <a:rPr lang="en-GB" dirty="0" smtClean="0"/>
              <a:t>Can point to many extents, but still a limit to how many</a:t>
            </a:r>
          </a:p>
          <a:p>
            <a:pPr lvl="1"/>
            <a:r>
              <a:rPr lang="en-GB" dirty="0" smtClean="0"/>
              <a:t>But that limit might be a very large number</a:t>
            </a:r>
          </a:p>
          <a:p>
            <a:pPr lvl="1"/>
            <a:r>
              <a:rPr lang="en-GB" dirty="0" smtClean="0"/>
              <a:t>Has potential to adapt to wide range of file sizes</a:t>
            </a:r>
          </a:p>
          <a:p>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System V File System</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1973861" y="1646238"/>
            <a:ext cx="1981200" cy="609600"/>
          </a:xfrm>
          <a:prstGeom prst="rect">
            <a:avLst/>
          </a:prstGeom>
          <a:solidFill>
            <a:srgbClr val="FFFF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B</a:t>
            </a:r>
            <a:r>
              <a:rPr lang="en-US" sz="2000" b="0" dirty="0" smtClean="0">
                <a:latin typeface="Times New Roman"/>
                <a:cs typeface="Times New Roman"/>
              </a:rPr>
              <a:t>oot </a:t>
            </a:r>
            <a:r>
              <a:rPr lang="en-US" sz="2000" b="0" dirty="0">
                <a:latin typeface="Times New Roman"/>
                <a:cs typeface="Times New Roman"/>
              </a:rPr>
              <a:t>block</a:t>
            </a:r>
          </a:p>
        </p:txBody>
      </p:sp>
      <p:sp>
        <p:nvSpPr>
          <p:cNvPr id="5" name="Rectangle 4"/>
          <p:cNvSpPr>
            <a:spLocks noChangeArrowheads="1"/>
          </p:cNvSpPr>
          <p:nvPr/>
        </p:nvSpPr>
        <p:spPr bwMode="auto">
          <a:xfrm>
            <a:off x="1973861" y="2332038"/>
            <a:ext cx="1981200" cy="609600"/>
          </a:xfrm>
          <a:prstGeom prst="rect">
            <a:avLst/>
          </a:prstGeom>
          <a:solidFill>
            <a:srgbClr val="FF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S</a:t>
            </a:r>
            <a:r>
              <a:rPr lang="en-US" sz="2000" b="0" dirty="0" smtClean="0">
                <a:latin typeface="Times New Roman"/>
                <a:cs typeface="Times New Roman"/>
              </a:rPr>
              <a:t>uper</a:t>
            </a:r>
            <a:endParaRPr lang="en-US" sz="2000" b="0" dirty="0">
              <a:latin typeface="Times New Roman"/>
              <a:cs typeface="Times New Roman"/>
            </a:endParaRPr>
          </a:p>
          <a:p>
            <a:pPr algn="ctr"/>
            <a:r>
              <a:rPr lang="en-US" sz="2000" b="0" dirty="0">
                <a:latin typeface="Times New Roman"/>
                <a:cs typeface="Times New Roman"/>
              </a:rPr>
              <a:t>block</a:t>
            </a:r>
          </a:p>
        </p:txBody>
      </p:sp>
      <p:sp>
        <p:nvSpPr>
          <p:cNvPr id="6" name="Rectangle 5"/>
          <p:cNvSpPr>
            <a:spLocks noChangeArrowheads="1"/>
          </p:cNvSpPr>
          <p:nvPr/>
        </p:nvSpPr>
        <p:spPr bwMode="auto">
          <a:xfrm>
            <a:off x="1973861" y="3019425"/>
            <a:ext cx="1981200" cy="1751013"/>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I-nodes</a:t>
            </a:r>
          </a:p>
        </p:txBody>
      </p:sp>
      <p:sp>
        <p:nvSpPr>
          <p:cNvPr id="7" name="Rectangle 6"/>
          <p:cNvSpPr>
            <a:spLocks noChangeArrowheads="1"/>
          </p:cNvSpPr>
          <p:nvPr/>
        </p:nvSpPr>
        <p:spPr bwMode="auto">
          <a:xfrm>
            <a:off x="1973861" y="4846638"/>
            <a:ext cx="1981200" cy="760412"/>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dirty="0">
                <a:latin typeface="Times New Roman"/>
                <a:cs typeface="Times New Roman"/>
              </a:rPr>
              <a:t>A</a:t>
            </a:r>
            <a:r>
              <a:rPr lang="en-US" sz="2000" b="0" dirty="0" smtClean="0">
                <a:latin typeface="Times New Roman"/>
                <a:cs typeface="Times New Roman"/>
              </a:rPr>
              <a:t>vailable</a:t>
            </a:r>
            <a:endParaRPr lang="en-US" sz="2000" b="0" dirty="0">
              <a:latin typeface="Times New Roman"/>
              <a:cs typeface="Times New Roman"/>
            </a:endParaRPr>
          </a:p>
          <a:p>
            <a:pPr algn="ctr"/>
            <a:r>
              <a:rPr lang="en-US" sz="2000" b="0" dirty="0">
                <a:latin typeface="Times New Roman"/>
                <a:cs typeface="Times New Roman"/>
              </a:rPr>
              <a:t>blocks</a:t>
            </a:r>
          </a:p>
        </p:txBody>
      </p:sp>
      <p:sp>
        <p:nvSpPr>
          <p:cNvPr id="8" name="Text Box 8"/>
          <p:cNvSpPr txBox="1">
            <a:spLocks noChangeArrowheads="1"/>
          </p:cNvSpPr>
          <p:nvPr/>
        </p:nvSpPr>
        <p:spPr bwMode="auto">
          <a:xfrm>
            <a:off x="-235939" y="18589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0</a:t>
            </a:r>
            <a:endParaRPr lang="en-US" sz="2000" b="0" baseline="-25000" dirty="0">
              <a:latin typeface="Times New Roman"/>
              <a:cs typeface="Times New Roman"/>
            </a:endParaRPr>
          </a:p>
        </p:txBody>
      </p:sp>
      <p:sp>
        <p:nvSpPr>
          <p:cNvPr id="9" name="Text Box 9"/>
          <p:cNvSpPr txBox="1">
            <a:spLocks noChangeArrowheads="1"/>
          </p:cNvSpPr>
          <p:nvPr/>
        </p:nvSpPr>
        <p:spPr bwMode="auto">
          <a:xfrm>
            <a:off x="-235939" y="24685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1</a:t>
            </a:r>
            <a:endParaRPr lang="en-US" sz="2000" b="0" baseline="-25000" dirty="0">
              <a:latin typeface="Times New Roman"/>
              <a:cs typeface="Times New Roman"/>
            </a:endParaRPr>
          </a:p>
        </p:txBody>
      </p:sp>
      <p:sp>
        <p:nvSpPr>
          <p:cNvPr id="10" name="Text Box 10"/>
          <p:cNvSpPr txBox="1">
            <a:spLocks noChangeArrowheads="1"/>
          </p:cNvSpPr>
          <p:nvPr/>
        </p:nvSpPr>
        <p:spPr bwMode="auto">
          <a:xfrm>
            <a:off x="-235939" y="3154363"/>
            <a:ext cx="1827212" cy="398462"/>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2</a:t>
            </a:r>
            <a:endParaRPr lang="en-US" sz="2000" b="0" baseline="-25000" dirty="0">
              <a:latin typeface="Times New Roman"/>
              <a:cs typeface="Times New Roman"/>
            </a:endParaRPr>
          </a:p>
        </p:txBody>
      </p:sp>
      <p:sp>
        <p:nvSpPr>
          <p:cNvPr id="11" name="Text Box 11"/>
          <p:cNvSpPr txBox="1">
            <a:spLocks noChangeArrowheads="1"/>
          </p:cNvSpPr>
          <p:nvPr/>
        </p:nvSpPr>
        <p:spPr bwMode="auto">
          <a:xfrm>
            <a:off x="4419153" y="2269068"/>
            <a:ext cx="4343400" cy="7016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dirty="0">
                <a:latin typeface="Times New Roman"/>
                <a:cs typeface="Times New Roman"/>
              </a:rPr>
              <a:t>B</a:t>
            </a:r>
            <a:r>
              <a:rPr lang="en-US" sz="2000" b="0" dirty="0" smtClean="0">
                <a:latin typeface="Times New Roman"/>
                <a:cs typeface="Times New Roman"/>
              </a:rPr>
              <a:t>lock </a:t>
            </a:r>
            <a:r>
              <a:rPr lang="en-US" sz="2000" b="0" dirty="0">
                <a:latin typeface="Times New Roman"/>
                <a:cs typeface="Times New Roman"/>
              </a:rPr>
              <a:t>size and number of I-nodes are specified in super block</a:t>
            </a:r>
            <a:endParaRPr lang="en-US" sz="2000" b="0" baseline="-25000" dirty="0">
              <a:latin typeface="Times New Roman"/>
              <a:cs typeface="Times New Roman"/>
            </a:endParaRPr>
          </a:p>
        </p:txBody>
      </p:sp>
      <p:sp>
        <p:nvSpPr>
          <p:cNvPr id="12" name="Text Box 12"/>
          <p:cNvSpPr txBox="1">
            <a:spLocks noChangeArrowheads="1"/>
          </p:cNvSpPr>
          <p:nvPr/>
        </p:nvSpPr>
        <p:spPr bwMode="auto">
          <a:xfrm>
            <a:off x="4419153" y="3488268"/>
            <a:ext cx="4343400" cy="7016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b="0">
                <a:latin typeface="Times New Roman"/>
                <a:cs typeface="Times New Roman"/>
              </a:rPr>
              <a:t>I-node #1 (traditionally) describes the root directory</a:t>
            </a:r>
            <a:endParaRPr lang="en-US" sz="2000" b="0" baseline="-25000">
              <a:latin typeface="Times New Roman"/>
              <a:cs typeface="Times New Roman"/>
            </a:endParaRPr>
          </a:p>
        </p:txBody>
      </p:sp>
      <p:sp>
        <p:nvSpPr>
          <p:cNvPr id="13" name="Text Box 13"/>
          <p:cNvSpPr txBox="1">
            <a:spLocks noChangeArrowheads="1"/>
          </p:cNvSpPr>
          <p:nvPr/>
        </p:nvSpPr>
        <p:spPr bwMode="auto">
          <a:xfrm>
            <a:off x="4419153" y="4842405"/>
            <a:ext cx="4343400" cy="703263"/>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dirty="0">
                <a:latin typeface="Times New Roman"/>
                <a:cs typeface="Times New Roman"/>
              </a:rPr>
              <a:t>D</a:t>
            </a:r>
            <a:r>
              <a:rPr lang="en-US" sz="2000" b="0" dirty="0" smtClean="0">
                <a:latin typeface="Times New Roman"/>
                <a:cs typeface="Times New Roman"/>
              </a:rPr>
              <a:t>ata </a:t>
            </a:r>
            <a:r>
              <a:rPr lang="en-US" sz="2000" b="0" dirty="0">
                <a:latin typeface="Times New Roman"/>
                <a:cs typeface="Times New Roman"/>
              </a:rPr>
              <a:t>blocks begin immediately after the end of the I-nodes.</a:t>
            </a:r>
            <a:endParaRPr lang="en-US" sz="2000" b="0" baseline="-25000" dirty="0">
              <a:latin typeface="Times New Roman"/>
              <a:cs typeface="Times New Roma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a:t>
            </a:r>
            <a:r>
              <a:rPr lang="en-US" dirty="0" err="1" smtClean="0"/>
              <a:t>Inodes</a:t>
            </a:r>
            <a:r>
              <a:rPr lang="en-US" dirty="0" smtClean="0"/>
              <a:t> and Block Pointers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2"/>
          <p:cNvSpPr>
            <a:spLocks noChangeArrowheads="1"/>
          </p:cNvSpPr>
          <p:nvPr/>
        </p:nvSpPr>
        <p:spPr bwMode="auto">
          <a:xfrm>
            <a:off x="7557070" y="2179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5" name="AutoShape 3"/>
          <p:cNvSpPr>
            <a:spLocks noChangeArrowheads="1"/>
          </p:cNvSpPr>
          <p:nvPr/>
        </p:nvSpPr>
        <p:spPr bwMode="auto">
          <a:xfrm>
            <a:off x="7557070" y="2560638"/>
            <a:ext cx="1119188"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6" name="AutoShape 4"/>
          <p:cNvSpPr>
            <a:spLocks noChangeArrowheads="1"/>
          </p:cNvSpPr>
          <p:nvPr/>
        </p:nvSpPr>
        <p:spPr bwMode="auto">
          <a:xfrm>
            <a:off x="7568183" y="3189288"/>
            <a:ext cx="1122362"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a:t>
            </a:r>
            <a:r>
              <a:rPr lang="en-US" sz="1600" b="0" baseline="30000">
                <a:latin typeface="Times New Roman"/>
                <a:cs typeface="Times New Roman"/>
              </a:rPr>
              <a:t>th</a:t>
            </a:r>
            <a:endParaRPr lang="en-US" sz="1600" b="0">
              <a:latin typeface="Times New Roman"/>
              <a:cs typeface="Times New Roman"/>
            </a:endParaRPr>
          </a:p>
        </p:txBody>
      </p:sp>
      <p:sp>
        <p:nvSpPr>
          <p:cNvPr id="7" name="AutoShape 5"/>
          <p:cNvSpPr>
            <a:spLocks noChangeArrowheads="1"/>
          </p:cNvSpPr>
          <p:nvPr/>
        </p:nvSpPr>
        <p:spPr bwMode="auto">
          <a:xfrm>
            <a:off x="7569770" y="3552825"/>
            <a:ext cx="1120775" cy="306388"/>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11</a:t>
            </a:r>
            <a:r>
              <a:rPr lang="en-US" sz="1600" b="0" baseline="30000">
                <a:latin typeface="Times New Roman"/>
                <a:cs typeface="Times New Roman"/>
              </a:rPr>
              <a:t>th</a:t>
            </a:r>
            <a:endParaRPr lang="en-US" sz="1600" b="0">
              <a:latin typeface="Times New Roman"/>
              <a:cs typeface="Times New Roman"/>
            </a:endParaRPr>
          </a:p>
        </p:txBody>
      </p:sp>
      <p:sp>
        <p:nvSpPr>
          <p:cNvPr id="8" name="AutoShape 6"/>
          <p:cNvSpPr>
            <a:spLocks noChangeArrowheads="1"/>
          </p:cNvSpPr>
          <p:nvPr/>
        </p:nvSpPr>
        <p:spPr bwMode="auto">
          <a:xfrm>
            <a:off x="7569770" y="4195763"/>
            <a:ext cx="1120775" cy="309562"/>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1034</a:t>
            </a:r>
            <a:r>
              <a:rPr lang="en-US" sz="1600" b="0" baseline="30000">
                <a:latin typeface="Times New Roman"/>
                <a:cs typeface="Times New Roman"/>
              </a:rPr>
              <a:t>th</a:t>
            </a:r>
            <a:endParaRPr lang="en-US" sz="1600" b="0">
              <a:latin typeface="Times New Roman"/>
              <a:cs typeface="Times New Roman"/>
            </a:endParaRPr>
          </a:p>
        </p:txBody>
      </p:sp>
      <p:sp>
        <p:nvSpPr>
          <p:cNvPr id="9" name="AutoShape 7"/>
          <p:cNvSpPr>
            <a:spLocks noChangeArrowheads="1"/>
          </p:cNvSpPr>
          <p:nvPr/>
        </p:nvSpPr>
        <p:spPr bwMode="auto">
          <a:xfrm>
            <a:off x="7569770" y="4540250"/>
            <a:ext cx="1120775" cy="309563"/>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1035</a:t>
            </a:r>
            <a:r>
              <a:rPr lang="en-US" sz="1600" b="0" baseline="30000">
                <a:latin typeface="Times New Roman"/>
                <a:cs typeface="Times New Roman"/>
              </a:rPr>
              <a:t>th</a:t>
            </a:r>
            <a:endParaRPr lang="en-US" sz="1600" b="0">
              <a:latin typeface="Times New Roman"/>
              <a:cs typeface="Times New Roman"/>
            </a:endParaRPr>
          </a:p>
        </p:txBody>
      </p:sp>
      <p:sp>
        <p:nvSpPr>
          <p:cNvPr id="10" name="Text Box 15"/>
          <p:cNvSpPr txBox="1">
            <a:spLocks noChangeArrowheads="1"/>
          </p:cNvSpPr>
          <p:nvPr/>
        </p:nvSpPr>
        <p:spPr bwMode="auto">
          <a:xfrm>
            <a:off x="7838058" y="25146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1" name="AutoShape 17"/>
          <p:cNvSpPr>
            <a:spLocks noChangeArrowheads="1"/>
          </p:cNvSpPr>
          <p:nvPr/>
        </p:nvSpPr>
        <p:spPr bwMode="auto">
          <a:xfrm>
            <a:off x="6143108" y="360838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2" name="AutoShape 18"/>
          <p:cNvSpPr>
            <a:spLocks noChangeArrowheads="1"/>
          </p:cNvSpPr>
          <p:nvPr/>
        </p:nvSpPr>
        <p:spPr bwMode="auto">
          <a:xfrm>
            <a:off x="6143108" y="3787775"/>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3" name="AutoShape 19"/>
          <p:cNvSpPr>
            <a:spLocks noChangeArrowheads="1"/>
          </p:cNvSpPr>
          <p:nvPr/>
        </p:nvSpPr>
        <p:spPr bwMode="auto">
          <a:xfrm>
            <a:off x="6143108" y="3968750"/>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4" name="Text Box 20"/>
          <p:cNvSpPr txBox="1">
            <a:spLocks noChangeArrowheads="1"/>
          </p:cNvSpPr>
          <p:nvPr/>
        </p:nvSpPr>
        <p:spPr bwMode="auto">
          <a:xfrm>
            <a:off x="6332020" y="33528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5" name="AutoShape 21"/>
          <p:cNvSpPr>
            <a:spLocks noChangeArrowheads="1"/>
          </p:cNvSpPr>
          <p:nvPr/>
        </p:nvSpPr>
        <p:spPr bwMode="auto">
          <a:xfrm>
            <a:off x="6143108" y="4602163"/>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6" name="AutoShape 22"/>
          <p:cNvSpPr>
            <a:spLocks noChangeArrowheads="1"/>
          </p:cNvSpPr>
          <p:nvPr/>
        </p:nvSpPr>
        <p:spPr bwMode="auto">
          <a:xfrm>
            <a:off x="6143108" y="4781550"/>
            <a:ext cx="966787" cy="180975"/>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7" name="AutoShape 23"/>
          <p:cNvSpPr>
            <a:spLocks noChangeArrowheads="1"/>
          </p:cNvSpPr>
          <p:nvPr/>
        </p:nvSpPr>
        <p:spPr bwMode="auto">
          <a:xfrm>
            <a:off x="6143108" y="496093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18" name="Text Box 24"/>
          <p:cNvSpPr txBox="1">
            <a:spLocks noChangeArrowheads="1"/>
          </p:cNvSpPr>
          <p:nvPr/>
        </p:nvSpPr>
        <p:spPr bwMode="auto">
          <a:xfrm>
            <a:off x="6332020" y="433228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19" name="AutoShape 29"/>
          <p:cNvSpPr>
            <a:spLocks noChangeArrowheads="1"/>
          </p:cNvSpPr>
          <p:nvPr/>
        </p:nvSpPr>
        <p:spPr bwMode="auto">
          <a:xfrm>
            <a:off x="7569770" y="5168900"/>
            <a:ext cx="1120775"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2058</a:t>
            </a:r>
            <a:r>
              <a:rPr lang="en-US" sz="1600" b="0" baseline="30000">
                <a:latin typeface="Times New Roman"/>
                <a:cs typeface="Times New Roman"/>
              </a:rPr>
              <a:t>th</a:t>
            </a:r>
            <a:endParaRPr lang="en-US" sz="1600" b="0">
              <a:latin typeface="Times New Roman"/>
              <a:cs typeface="Times New Roman"/>
            </a:endParaRPr>
          </a:p>
        </p:txBody>
      </p:sp>
      <p:sp>
        <p:nvSpPr>
          <p:cNvPr id="20" name="AutoShape 30"/>
          <p:cNvSpPr>
            <a:spLocks noChangeArrowheads="1"/>
          </p:cNvSpPr>
          <p:nvPr/>
        </p:nvSpPr>
        <p:spPr bwMode="auto">
          <a:xfrm>
            <a:off x="7571358" y="5532438"/>
            <a:ext cx="1120775" cy="307975"/>
          </a:xfrm>
          <a:prstGeom prst="roundRect">
            <a:avLst>
              <a:gd name="adj" fmla="val 514"/>
            </a:avLst>
          </a:prstGeom>
          <a:solidFill>
            <a:srgbClr val="33CC33"/>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2059</a:t>
            </a:r>
            <a:r>
              <a:rPr lang="en-US" sz="1600" b="0" baseline="30000">
                <a:latin typeface="Times New Roman"/>
                <a:cs typeface="Times New Roman"/>
              </a:rPr>
              <a:t>th</a:t>
            </a:r>
            <a:endParaRPr lang="en-US" sz="1600" b="0">
              <a:latin typeface="Times New Roman"/>
              <a:cs typeface="Times New Roman"/>
            </a:endParaRPr>
          </a:p>
        </p:txBody>
      </p:sp>
      <p:sp>
        <p:nvSpPr>
          <p:cNvPr id="21" name="AutoShape 33"/>
          <p:cNvSpPr>
            <a:spLocks noChangeArrowheads="1"/>
          </p:cNvSpPr>
          <p:nvPr/>
        </p:nvSpPr>
        <p:spPr bwMode="auto">
          <a:xfrm>
            <a:off x="6143108" y="5589588"/>
            <a:ext cx="966787" cy="182562"/>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2" name="AutoShape 34"/>
          <p:cNvSpPr>
            <a:spLocks noChangeArrowheads="1"/>
          </p:cNvSpPr>
          <p:nvPr/>
        </p:nvSpPr>
        <p:spPr bwMode="auto">
          <a:xfrm>
            <a:off x="6143108" y="5770563"/>
            <a:ext cx="966787" cy="184150"/>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3" name="AutoShape 35"/>
          <p:cNvSpPr>
            <a:spLocks noChangeArrowheads="1"/>
          </p:cNvSpPr>
          <p:nvPr/>
        </p:nvSpPr>
        <p:spPr bwMode="auto">
          <a:xfrm>
            <a:off x="6143108" y="5949950"/>
            <a:ext cx="966787" cy="182563"/>
          </a:xfrm>
          <a:prstGeom prst="roundRect">
            <a:avLst>
              <a:gd name="adj" fmla="val 875"/>
            </a:avLst>
          </a:prstGeom>
          <a:solidFill>
            <a:srgbClr val="00FF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4" name="Text Box 38"/>
          <p:cNvSpPr txBox="1">
            <a:spLocks noChangeArrowheads="1"/>
          </p:cNvSpPr>
          <p:nvPr/>
        </p:nvSpPr>
        <p:spPr bwMode="auto">
          <a:xfrm>
            <a:off x="6322495" y="5522913"/>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25" name="AutoShape 40"/>
          <p:cNvSpPr>
            <a:spLocks noChangeArrowheads="1"/>
          </p:cNvSpPr>
          <p:nvPr/>
        </p:nvSpPr>
        <p:spPr bwMode="auto">
          <a:xfrm>
            <a:off x="4169845" y="4754563"/>
            <a:ext cx="966788" cy="182562"/>
          </a:xfrm>
          <a:prstGeom prst="roundRect">
            <a:avLst>
              <a:gd name="adj" fmla="val 875"/>
            </a:avLst>
          </a:prstGeom>
          <a:solidFill>
            <a:srgbClr val="6699FF"/>
          </a:solidFill>
          <a:ln w="9525">
            <a:solidFill>
              <a:schemeClr val="tx1"/>
            </a:solidFill>
            <a:round/>
            <a:headEnd/>
            <a:tailEnd/>
          </a:ln>
        </p:spPr>
        <p:txBody>
          <a:bodyPr wrap="none" anchor="ctr">
            <a:prstTxWarp prst="textNoShape">
              <a:avLst/>
            </a:prstTxWarp>
          </a:bodyPr>
          <a:lstStyle/>
          <a:p>
            <a:endParaRPr lang="en-US">
              <a:latin typeface="Times New Roman"/>
              <a:cs typeface="Times New Roman"/>
            </a:endParaRPr>
          </a:p>
        </p:txBody>
      </p:sp>
      <p:sp>
        <p:nvSpPr>
          <p:cNvPr id="26" name="AutoShape 41"/>
          <p:cNvSpPr>
            <a:spLocks noChangeArrowheads="1"/>
          </p:cNvSpPr>
          <p:nvPr/>
        </p:nvSpPr>
        <p:spPr bwMode="auto">
          <a:xfrm>
            <a:off x="4169845" y="4933950"/>
            <a:ext cx="966788" cy="182563"/>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7" name="AutoShape 42"/>
          <p:cNvSpPr>
            <a:spLocks noChangeArrowheads="1"/>
          </p:cNvSpPr>
          <p:nvPr/>
        </p:nvSpPr>
        <p:spPr bwMode="auto">
          <a:xfrm>
            <a:off x="4169845" y="5113338"/>
            <a:ext cx="966788" cy="182562"/>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28" name="Text Box 43"/>
          <p:cNvSpPr txBox="1">
            <a:spLocks noChangeArrowheads="1"/>
          </p:cNvSpPr>
          <p:nvPr/>
        </p:nvSpPr>
        <p:spPr bwMode="auto">
          <a:xfrm>
            <a:off x="4373045" y="4673600"/>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29" name="Text Box 46"/>
          <p:cNvSpPr txBox="1">
            <a:spLocks noChangeArrowheads="1"/>
          </p:cNvSpPr>
          <p:nvPr/>
        </p:nvSpPr>
        <p:spPr bwMode="auto">
          <a:xfrm>
            <a:off x="5733533" y="1722438"/>
            <a:ext cx="1301557" cy="246349"/>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Lst>
            </a:pPr>
            <a:r>
              <a:rPr lang="en-GB" sz="1700" b="0" dirty="0">
                <a:solidFill>
                  <a:schemeClr val="tx1"/>
                </a:solidFill>
                <a:latin typeface="Times New Roman"/>
                <a:cs typeface="Times New Roman"/>
              </a:rPr>
              <a:t>Indirect blocks</a:t>
            </a:r>
          </a:p>
        </p:txBody>
      </p:sp>
      <p:sp>
        <p:nvSpPr>
          <p:cNvPr id="30" name="Text Box 48"/>
          <p:cNvSpPr txBox="1">
            <a:spLocks noChangeArrowheads="1"/>
          </p:cNvSpPr>
          <p:nvPr/>
        </p:nvSpPr>
        <p:spPr bwMode="auto">
          <a:xfrm>
            <a:off x="7520558" y="1700213"/>
            <a:ext cx="1035221" cy="246349"/>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1700" dirty="0">
                <a:latin typeface="Times New Roman"/>
                <a:cs typeface="Times New Roman"/>
              </a:rPr>
              <a:t>D</a:t>
            </a:r>
            <a:r>
              <a:rPr lang="en-GB" sz="1700" b="0" dirty="0" smtClean="0">
                <a:solidFill>
                  <a:schemeClr val="tx1"/>
                </a:solidFill>
                <a:latin typeface="Times New Roman"/>
                <a:cs typeface="Times New Roman"/>
              </a:rPr>
              <a:t>ata </a:t>
            </a:r>
            <a:r>
              <a:rPr lang="en-GB" sz="1700" b="0" dirty="0">
                <a:solidFill>
                  <a:schemeClr val="tx1"/>
                </a:solidFill>
                <a:latin typeface="Times New Roman"/>
                <a:cs typeface="Times New Roman"/>
              </a:rPr>
              <a:t>blocks</a:t>
            </a:r>
          </a:p>
        </p:txBody>
      </p:sp>
      <p:sp>
        <p:nvSpPr>
          <p:cNvPr id="31" name="AutoShape 49"/>
          <p:cNvSpPr>
            <a:spLocks noChangeArrowheads="1"/>
          </p:cNvSpPr>
          <p:nvPr/>
        </p:nvSpPr>
        <p:spPr bwMode="auto">
          <a:xfrm>
            <a:off x="564633" y="2219325"/>
            <a:ext cx="1141412" cy="227013"/>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a:t>
            </a:r>
            <a:r>
              <a:rPr lang="en-US" sz="1600" b="0" baseline="30000">
                <a:latin typeface="Times New Roman"/>
                <a:cs typeface="Times New Roman"/>
              </a:rPr>
              <a:t>st</a:t>
            </a:r>
            <a:endParaRPr lang="en-US" sz="1600" b="0">
              <a:latin typeface="Times New Roman"/>
              <a:cs typeface="Times New Roman"/>
            </a:endParaRPr>
          </a:p>
        </p:txBody>
      </p:sp>
      <p:sp>
        <p:nvSpPr>
          <p:cNvPr id="32" name="Text Box 52"/>
          <p:cNvSpPr txBox="1">
            <a:spLocks noChangeArrowheads="1"/>
          </p:cNvSpPr>
          <p:nvPr/>
        </p:nvSpPr>
        <p:spPr bwMode="auto">
          <a:xfrm>
            <a:off x="425098" y="1646238"/>
            <a:ext cx="1277606" cy="489647"/>
          </a:xfrm>
          <a:prstGeom prst="rect">
            <a:avLst/>
          </a:prstGeom>
          <a:noFill/>
          <a:ln w="9525">
            <a:noFill/>
            <a:miter lim="800000"/>
            <a:headEnd/>
            <a:tailEnd/>
          </a:ln>
        </p:spPr>
        <p:txBody>
          <a:bodyPr wrap="none"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a:latin typeface="Times New Roman"/>
                <a:cs typeface="Times New Roman"/>
              </a:rPr>
              <a:t>B</a:t>
            </a:r>
            <a:r>
              <a:rPr lang="en-GB" sz="1700" b="0" dirty="0" smtClean="0">
                <a:solidFill>
                  <a:schemeClr val="tx1"/>
                </a:solidFill>
                <a:latin typeface="Times New Roman"/>
                <a:cs typeface="Times New Roman"/>
              </a:rPr>
              <a:t>lock </a:t>
            </a:r>
            <a:r>
              <a:rPr lang="en-GB" sz="1700" b="0" dirty="0">
                <a:solidFill>
                  <a:schemeClr val="tx1"/>
                </a:solidFill>
                <a:latin typeface="Times New Roman"/>
                <a:cs typeface="Times New Roman"/>
              </a:rPr>
              <a:t>pointers</a:t>
            </a:r>
          </a:p>
          <a:p>
            <a:pPr algn="ctr" eaLnBrk="1">
              <a:lnSpc>
                <a:spcPct val="93000"/>
              </a:lnSpc>
              <a:buClr>
                <a:srgbClr val="000000"/>
              </a:buClr>
              <a:buSzPct val="45000"/>
              <a:buFont typeface="StarSymbol" charset="0"/>
              <a:buNone/>
              <a:tabLst>
                <a:tab pos="723900" algn="l"/>
                <a:tab pos="1447800" algn="l"/>
              </a:tabLst>
            </a:pPr>
            <a:r>
              <a:rPr lang="en-GB" sz="1700" b="0" dirty="0">
                <a:solidFill>
                  <a:schemeClr val="tx1"/>
                </a:solidFill>
                <a:latin typeface="Times New Roman"/>
                <a:cs typeface="Times New Roman"/>
              </a:rPr>
              <a:t>(in I-node)</a:t>
            </a:r>
          </a:p>
        </p:txBody>
      </p:sp>
      <p:sp>
        <p:nvSpPr>
          <p:cNvPr id="33" name="AutoShape 68"/>
          <p:cNvSpPr>
            <a:spLocks noChangeArrowheads="1"/>
          </p:cNvSpPr>
          <p:nvPr/>
        </p:nvSpPr>
        <p:spPr bwMode="auto">
          <a:xfrm>
            <a:off x="2569645" y="5484813"/>
            <a:ext cx="966788" cy="182562"/>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4" name="AutoShape 69"/>
          <p:cNvSpPr>
            <a:spLocks noChangeArrowheads="1"/>
          </p:cNvSpPr>
          <p:nvPr/>
        </p:nvSpPr>
        <p:spPr bwMode="auto">
          <a:xfrm>
            <a:off x="2569645" y="5665788"/>
            <a:ext cx="966788" cy="182562"/>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5" name="AutoShape 70"/>
          <p:cNvSpPr>
            <a:spLocks noChangeArrowheads="1"/>
          </p:cNvSpPr>
          <p:nvPr/>
        </p:nvSpPr>
        <p:spPr bwMode="auto">
          <a:xfrm>
            <a:off x="2569645" y="5845175"/>
            <a:ext cx="966788" cy="182563"/>
          </a:xfrm>
          <a:prstGeom prst="roundRect">
            <a:avLst>
              <a:gd name="adj" fmla="val 875"/>
            </a:avLst>
          </a:prstGeom>
          <a:solidFill>
            <a:srgbClr val="9966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36" name="Text Box 71"/>
          <p:cNvSpPr txBox="1">
            <a:spLocks noChangeArrowheads="1"/>
          </p:cNvSpPr>
          <p:nvPr/>
        </p:nvSpPr>
        <p:spPr bwMode="auto">
          <a:xfrm>
            <a:off x="1983834" y="1733550"/>
            <a:ext cx="1600200" cy="246349"/>
          </a:xfrm>
          <a:prstGeom prst="rect">
            <a:avLst/>
          </a:prstGeom>
          <a:noFill/>
          <a:ln w="9525">
            <a:noFill/>
            <a:miter lim="800000"/>
            <a:headEnd/>
            <a:tailEnd/>
          </a:ln>
        </p:spPr>
        <p:txBody>
          <a:bodyPr wrap="square"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smtClean="0">
                <a:latin typeface="Times New Roman"/>
                <a:cs typeface="Times New Roman"/>
              </a:rPr>
              <a:t>T</a:t>
            </a:r>
            <a:r>
              <a:rPr lang="en-GB" sz="1700" b="0" dirty="0" smtClean="0">
                <a:solidFill>
                  <a:schemeClr val="tx1"/>
                </a:solidFill>
                <a:latin typeface="Times New Roman"/>
                <a:cs typeface="Times New Roman"/>
              </a:rPr>
              <a:t>riple-indirect</a:t>
            </a:r>
            <a:endParaRPr lang="en-GB" sz="1700" b="0" dirty="0">
              <a:solidFill>
                <a:schemeClr val="tx1"/>
              </a:solidFill>
              <a:latin typeface="Times New Roman"/>
              <a:cs typeface="Times New Roman"/>
            </a:endParaRPr>
          </a:p>
        </p:txBody>
      </p:sp>
      <p:sp>
        <p:nvSpPr>
          <p:cNvPr id="37" name="Text Box 74"/>
          <p:cNvSpPr txBox="1">
            <a:spLocks noChangeArrowheads="1"/>
          </p:cNvSpPr>
          <p:nvPr/>
        </p:nvSpPr>
        <p:spPr bwMode="auto">
          <a:xfrm>
            <a:off x="3536433" y="1741488"/>
            <a:ext cx="2057400" cy="246349"/>
          </a:xfrm>
          <a:prstGeom prst="rect">
            <a:avLst/>
          </a:prstGeom>
          <a:noFill/>
          <a:ln w="9525">
            <a:noFill/>
            <a:miter lim="800000"/>
            <a:headEnd/>
            <a:tailEnd/>
          </a:ln>
        </p:spPr>
        <p:txBody>
          <a:bodyPr lIns="0" tIns="0" rIns="0" bIns="0">
            <a:prstTxWarp prst="textNoShape">
              <a:avLst/>
            </a:prstTxWarp>
            <a:spAutoFit/>
          </a:bodyPr>
          <a:lstStyle/>
          <a:p>
            <a:pPr algn="ctr" eaLnBrk="1">
              <a:lnSpc>
                <a:spcPct val="93000"/>
              </a:lnSpc>
              <a:buClr>
                <a:srgbClr val="000000"/>
              </a:buClr>
              <a:buSzPct val="45000"/>
              <a:buFont typeface="StarSymbol" charset="0"/>
              <a:buNone/>
              <a:tabLst>
                <a:tab pos="723900" algn="l"/>
                <a:tab pos="1447800" algn="l"/>
              </a:tabLst>
            </a:pPr>
            <a:r>
              <a:rPr lang="en-GB" sz="1700" dirty="0">
                <a:latin typeface="Times New Roman"/>
                <a:cs typeface="Times New Roman"/>
              </a:rPr>
              <a:t>D</a:t>
            </a:r>
            <a:r>
              <a:rPr lang="en-GB" sz="1700" b="0" dirty="0" smtClean="0">
                <a:solidFill>
                  <a:schemeClr val="tx1"/>
                </a:solidFill>
                <a:latin typeface="Times New Roman"/>
                <a:cs typeface="Times New Roman"/>
              </a:rPr>
              <a:t>ouble-indirect</a:t>
            </a:r>
            <a:endParaRPr lang="en-GB" sz="1700" b="0" dirty="0">
              <a:solidFill>
                <a:schemeClr val="tx1"/>
              </a:solidFill>
              <a:latin typeface="Times New Roman"/>
              <a:cs typeface="Times New Roman"/>
            </a:endParaRPr>
          </a:p>
        </p:txBody>
      </p:sp>
      <p:sp>
        <p:nvSpPr>
          <p:cNvPr id="38" name="Text Box 75"/>
          <p:cNvSpPr txBox="1">
            <a:spLocks noChangeArrowheads="1"/>
          </p:cNvSpPr>
          <p:nvPr/>
        </p:nvSpPr>
        <p:spPr bwMode="auto">
          <a:xfrm>
            <a:off x="7857108" y="351313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39" name="Text Box 76"/>
          <p:cNvSpPr txBox="1">
            <a:spLocks noChangeArrowheads="1"/>
          </p:cNvSpPr>
          <p:nvPr/>
        </p:nvSpPr>
        <p:spPr bwMode="auto">
          <a:xfrm>
            <a:off x="7857108" y="4484688"/>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sp>
        <p:nvSpPr>
          <p:cNvPr id="40" name="AutoShape 77"/>
          <p:cNvSpPr>
            <a:spLocks noChangeArrowheads="1"/>
          </p:cNvSpPr>
          <p:nvPr/>
        </p:nvSpPr>
        <p:spPr bwMode="auto">
          <a:xfrm>
            <a:off x="564633" y="2446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2</a:t>
            </a:r>
            <a:r>
              <a:rPr lang="en-US" sz="1600" b="0" baseline="30000">
                <a:latin typeface="Times New Roman"/>
                <a:cs typeface="Times New Roman"/>
              </a:rPr>
              <a:t>nd</a:t>
            </a:r>
            <a:endParaRPr lang="en-US" sz="1600" b="0">
              <a:latin typeface="Times New Roman"/>
              <a:cs typeface="Times New Roman"/>
            </a:endParaRPr>
          </a:p>
        </p:txBody>
      </p:sp>
      <p:sp>
        <p:nvSpPr>
          <p:cNvPr id="41" name="AutoShape 78"/>
          <p:cNvSpPr>
            <a:spLocks noChangeArrowheads="1"/>
          </p:cNvSpPr>
          <p:nvPr/>
        </p:nvSpPr>
        <p:spPr bwMode="auto">
          <a:xfrm>
            <a:off x="564633" y="4273550"/>
            <a:ext cx="1141412" cy="230188"/>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10</a:t>
            </a:r>
            <a:r>
              <a:rPr lang="en-US" sz="1600" b="0" baseline="30000">
                <a:latin typeface="Times New Roman"/>
                <a:cs typeface="Times New Roman"/>
              </a:rPr>
              <a:t>th</a:t>
            </a:r>
            <a:endParaRPr lang="en-US" sz="1600" b="0">
              <a:latin typeface="Times New Roman"/>
              <a:cs typeface="Times New Roman"/>
            </a:endParaRPr>
          </a:p>
        </p:txBody>
      </p:sp>
      <p:sp>
        <p:nvSpPr>
          <p:cNvPr id="42" name="AutoShape 79"/>
          <p:cNvSpPr>
            <a:spLocks noChangeArrowheads="1"/>
          </p:cNvSpPr>
          <p:nvPr/>
        </p:nvSpPr>
        <p:spPr bwMode="auto">
          <a:xfrm>
            <a:off x="564633" y="4503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11</a:t>
            </a:r>
            <a:r>
              <a:rPr lang="en-US" sz="1600" b="0" baseline="30000">
                <a:latin typeface="Times New Roman"/>
                <a:cs typeface="Times New Roman"/>
              </a:rPr>
              <a:t>th</a:t>
            </a:r>
            <a:endParaRPr lang="en-US" sz="1600" b="0">
              <a:latin typeface="Times New Roman"/>
              <a:cs typeface="Times New Roman"/>
            </a:endParaRPr>
          </a:p>
        </p:txBody>
      </p:sp>
      <p:sp>
        <p:nvSpPr>
          <p:cNvPr id="43" name="AutoShape 80"/>
          <p:cNvSpPr>
            <a:spLocks noChangeArrowheads="1"/>
          </p:cNvSpPr>
          <p:nvPr/>
        </p:nvSpPr>
        <p:spPr bwMode="auto">
          <a:xfrm>
            <a:off x="564633" y="4732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dirty="0">
                <a:latin typeface="Times New Roman"/>
                <a:cs typeface="Times New Roman"/>
              </a:rPr>
              <a:t>12</a:t>
            </a:r>
            <a:r>
              <a:rPr lang="en-US" sz="1600" b="0" baseline="30000" dirty="0">
                <a:latin typeface="Times New Roman"/>
                <a:cs typeface="Times New Roman"/>
              </a:rPr>
              <a:t>th</a:t>
            </a:r>
            <a:endParaRPr lang="en-US" sz="1600" b="0" dirty="0">
              <a:latin typeface="Times New Roman"/>
              <a:cs typeface="Times New Roman"/>
            </a:endParaRPr>
          </a:p>
        </p:txBody>
      </p:sp>
      <p:sp>
        <p:nvSpPr>
          <p:cNvPr id="44" name="AutoShape 81"/>
          <p:cNvSpPr>
            <a:spLocks noChangeArrowheads="1"/>
          </p:cNvSpPr>
          <p:nvPr/>
        </p:nvSpPr>
        <p:spPr bwMode="auto">
          <a:xfrm>
            <a:off x="564633" y="4960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13</a:t>
            </a:r>
            <a:r>
              <a:rPr lang="en-US" sz="1600" b="0" baseline="30000">
                <a:latin typeface="Times New Roman"/>
                <a:cs typeface="Times New Roman"/>
              </a:rPr>
              <a:t>th</a:t>
            </a:r>
            <a:endParaRPr lang="en-US" sz="1600" b="0">
              <a:latin typeface="Times New Roman"/>
              <a:cs typeface="Times New Roman"/>
            </a:endParaRPr>
          </a:p>
        </p:txBody>
      </p:sp>
      <p:sp>
        <p:nvSpPr>
          <p:cNvPr id="45" name="AutoShape 82"/>
          <p:cNvSpPr>
            <a:spLocks noChangeArrowheads="1"/>
          </p:cNvSpPr>
          <p:nvPr/>
        </p:nvSpPr>
        <p:spPr bwMode="auto">
          <a:xfrm>
            <a:off x="564633" y="2674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3</a:t>
            </a:r>
            <a:r>
              <a:rPr lang="en-US" sz="1600" b="0" baseline="30000">
                <a:latin typeface="Times New Roman"/>
                <a:cs typeface="Times New Roman"/>
              </a:rPr>
              <a:t>rd</a:t>
            </a:r>
            <a:endParaRPr lang="en-US" sz="1600" b="0">
              <a:latin typeface="Times New Roman"/>
              <a:cs typeface="Times New Roman"/>
            </a:endParaRPr>
          </a:p>
        </p:txBody>
      </p:sp>
      <p:sp>
        <p:nvSpPr>
          <p:cNvPr id="46" name="AutoShape 83"/>
          <p:cNvSpPr>
            <a:spLocks noChangeArrowheads="1"/>
          </p:cNvSpPr>
          <p:nvPr/>
        </p:nvSpPr>
        <p:spPr bwMode="auto">
          <a:xfrm>
            <a:off x="564633" y="29035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4</a:t>
            </a:r>
            <a:r>
              <a:rPr lang="en-US" sz="1600" b="0" baseline="30000">
                <a:latin typeface="Times New Roman"/>
                <a:cs typeface="Times New Roman"/>
              </a:rPr>
              <a:t>th</a:t>
            </a:r>
            <a:endParaRPr lang="en-US" sz="1600" b="0">
              <a:latin typeface="Times New Roman"/>
              <a:cs typeface="Times New Roman"/>
            </a:endParaRPr>
          </a:p>
        </p:txBody>
      </p:sp>
      <p:sp>
        <p:nvSpPr>
          <p:cNvPr id="47" name="AutoShape 84"/>
          <p:cNvSpPr>
            <a:spLocks noChangeArrowheads="1"/>
          </p:cNvSpPr>
          <p:nvPr/>
        </p:nvSpPr>
        <p:spPr bwMode="auto">
          <a:xfrm>
            <a:off x="564633" y="31321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5</a:t>
            </a:r>
            <a:r>
              <a:rPr lang="en-US" sz="1600" b="0" baseline="30000">
                <a:latin typeface="Times New Roman"/>
                <a:cs typeface="Times New Roman"/>
              </a:rPr>
              <a:t>th</a:t>
            </a:r>
            <a:endParaRPr lang="en-US" sz="1600" b="0">
              <a:latin typeface="Times New Roman"/>
              <a:cs typeface="Times New Roman"/>
            </a:endParaRPr>
          </a:p>
        </p:txBody>
      </p:sp>
      <p:sp>
        <p:nvSpPr>
          <p:cNvPr id="48" name="AutoShape 85"/>
          <p:cNvSpPr>
            <a:spLocks noChangeArrowheads="1"/>
          </p:cNvSpPr>
          <p:nvPr/>
        </p:nvSpPr>
        <p:spPr bwMode="auto">
          <a:xfrm>
            <a:off x="564633" y="33607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6</a:t>
            </a:r>
            <a:r>
              <a:rPr lang="en-US" sz="1600" b="0" baseline="30000">
                <a:latin typeface="Times New Roman"/>
                <a:cs typeface="Times New Roman"/>
              </a:rPr>
              <a:t>th</a:t>
            </a:r>
            <a:endParaRPr lang="en-US" sz="1600" b="0">
              <a:latin typeface="Times New Roman"/>
              <a:cs typeface="Times New Roman"/>
            </a:endParaRPr>
          </a:p>
        </p:txBody>
      </p:sp>
      <p:sp>
        <p:nvSpPr>
          <p:cNvPr id="49" name="AutoShape 86"/>
          <p:cNvSpPr>
            <a:spLocks noChangeArrowheads="1"/>
          </p:cNvSpPr>
          <p:nvPr/>
        </p:nvSpPr>
        <p:spPr bwMode="auto">
          <a:xfrm>
            <a:off x="564633" y="35893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7</a:t>
            </a:r>
            <a:r>
              <a:rPr lang="en-US" sz="1600" b="0" baseline="30000">
                <a:latin typeface="Times New Roman"/>
                <a:cs typeface="Times New Roman"/>
              </a:rPr>
              <a:t>th</a:t>
            </a:r>
            <a:endParaRPr lang="en-US" sz="1600" b="0">
              <a:latin typeface="Times New Roman"/>
              <a:cs typeface="Times New Roman"/>
            </a:endParaRPr>
          </a:p>
        </p:txBody>
      </p:sp>
      <p:sp>
        <p:nvSpPr>
          <p:cNvPr id="50" name="AutoShape 87"/>
          <p:cNvSpPr>
            <a:spLocks noChangeArrowheads="1"/>
          </p:cNvSpPr>
          <p:nvPr/>
        </p:nvSpPr>
        <p:spPr bwMode="auto">
          <a:xfrm>
            <a:off x="564633" y="3817938"/>
            <a:ext cx="1141412" cy="228600"/>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8</a:t>
            </a:r>
            <a:r>
              <a:rPr lang="en-US" sz="1600" b="0" baseline="30000">
                <a:latin typeface="Times New Roman"/>
                <a:cs typeface="Times New Roman"/>
              </a:rPr>
              <a:t>th</a:t>
            </a:r>
            <a:endParaRPr lang="en-US" sz="1600" b="0">
              <a:latin typeface="Times New Roman"/>
              <a:cs typeface="Times New Roman"/>
            </a:endParaRPr>
          </a:p>
        </p:txBody>
      </p:sp>
      <p:sp>
        <p:nvSpPr>
          <p:cNvPr id="51" name="AutoShape 88"/>
          <p:cNvSpPr>
            <a:spLocks noChangeArrowheads="1"/>
          </p:cNvSpPr>
          <p:nvPr/>
        </p:nvSpPr>
        <p:spPr bwMode="auto">
          <a:xfrm>
            <a:off x="564633" y="4046538"/>
            <a:ext cx="1141412" cy="227012"/>
          </a:xfrm>
          <a:prstGeom prst="roundRect">
            <a:avLst>
              <a:gd name="adj" fmla="val 875"/>
            </a:avLst>
          </a:prstGeom>
          <a:solidFill>
            <a:srgbClr val="33CCFF"/>
          </a:solidFill>
          <a:ln w="9525">
            <a:solidFill>
              <a:srgbClr val="000000"/>
            </a:solidFill>
            <a:round/>
            <a:headEnd/>
            <a:tailEnd/>
          </a:ln>
        </p:spPr>
        <p:txBody>
          <a:bodyPr wrap="none" lIns="91430" tIns="45716" rIns="91430" bIns="45716" anchor="ctr">
            <a:prstTxWarp prst="textNoShape">
              <a:avLst/>
            </a:prstTxWarp>
          </a:bodyPr>
          <a:lstStyle/>
          <a:p>
            <a:pPr algn="ctr"/>
            <a:r>
              <a:rPr lang="en-US" sz="1600" b="0">
                <a:latin typeface="Times New Roman"/>
                <a:cs typeface="Times New Roman"/>
              </a:rPr>
              <a:t>9</a:t>
            </a:r>
            <a:r>
              <a:rPr lang="en-US" sz="1600" b="0" baseline="30000">
                <a:latin typeface="Times New Roman"/>
                <a:cs typeface="Times New Roman"/>
              </a:rPr>
              <a:t>th</a:t>
            </a:r>
            <a:endParaRPr lang="en-US" sz="1600" b="0">
              <a:latin typeface="Times New Roman"/>
              <a:cs typeface="Times New Roman"/>
            </a:endParaRPr>
          </a:p>
        </p:txBody>
      </p:sp>
      <p:cxnSp>
        <p:nvCxnSpPr>
          <p:cNvPr id="52" name="AutoShape 89"/>
          <p:cNvCxnSpPr>
            <a:cxnSpLocks noChangeShapeType="1"/>
            <a:stCxn id="31" idx="3"/>
            <a:endCxn id="4" idx="1"/>
          </p:cNvCxnSpPr>
          <p:nvPr/>
        </p:nvCxnSpPr>
        <p:spPr bwMode="auto">
          <a:xfrm>
            <a:off x="1706045" y="2332832"/>
            <a:ext cx="5851025" cy="794"/>
          </a:xfrm>
          <a:prstGeom prst="straightConnector1">
            <a:avLst/>
          </a:prstGeom>
          <a:noFill/>
          <a:ln w="9525">
            <a:solidFill>
              <a:srgbClr val="33CC33"/>
            </a:solidFill>
            <a:round/>
            <a:headEnd/>
            <a:tailEnd type="triangle" w="med" len="med"/>
          </a:ln>
          <a:effectLst/>
        </p:spPr>
      </p:cxnSp>
      <p:cxnSp>
        <p:nvCxnSpPr>
          <p:cNvPr id="53" name="AutoShape 90"/>
          <p:cNvCxnSpPr>
            <a:cxnSpLocks noChangeShapeType="1"/>
            <a:stCxn id="40" idx="3"/>
            <a:endCxn id="5" idx="1"/>
          </p:cNvCxnSpPr>
          <p:nvPr/>
        </p:nvCxnSpPr>
        <p:spPr bwMode="auto">
          <a:xfrm>
            <a:off x="1706045" y="2560638"/>
            <a:ext cx="5851025" cy="153988"/>
          </a:xfrm>
          <a:prstGeom prst="bentConnector3">
            <a:avLst>
              <a:gd name="adj1" fmla="val 50000"/>
            </a:avLst>
          </a:prstGeom>
          <a:noFill/>
          <a:ln w="9525">
            <a:solidFill>
              <a:srgbClr val="33CC33"/>
            </a:solidFill>
            <a:miter lim="800000"/>
            <a:headEnd/>
            <a:tailEnd type="triangle" w="med" len="med"/>
          </a:ln>
          <a:effectLst/>
        </p:spPr>
      </p:cxnSp>
      <p:cxnSp>
        <p:nvCxnSpPr>
          <p:cNvPr id="54" name="AutoShape 91"/>
          <p:cNvCxnSpPr>
            <a:cxnSpLocks noChangeShapeType="1"/>
            <a:stCxn id="41" idx="3"/>
            <a:endCxn id="6" idx="1"/>
          </p:cNvCxnSpPr>
          <p:nvPr/>
        </p:nvCxnSpPr>
        <p:spPr bwMode="auto">
          <a:xfrm flipV="1">
            <a:off x="1706045" y="3343276"/>
            <a:ext cx="5862138" cy="1045368"/>
          </a:xfrm>
          <a:prstGeom prst="bentConnector3">
            <a:avLst>
              <a:gd name="adj1" fmla="val 50000"/>
            </a:avLst>
          </a:prstGeom>
          <a:noFill/>
          <a:ln w="9525">
            <a:solidFill>
              <a:srgbClr val="33CC33"/>
            </a:solidFill>
            <a:miter lim="800000"/>
            <a:headEnd/>
            <a:tailEnd type="triangle" w="med" len="med"/>
          </a:ln>
          <a:effectLst/>
        </p:spPr>
      </p:cxnSp>
      <p:cxnSp>
        <p:nvCxnSpPr>
          <p:cNvPr id="55" name="AutoShape 92"/>
          <p:cNvCxnSpPr>
            <a:cxnSpLocks noChangeShapeType="1"/>
            <a:stCxn id="42" idx="3"/>
            <a:endCxn id="11" idx="1"/>
          </p:cNvCxnSpPr>
          <p:nvPr/>
        </p:nvCxnSpPr>
        <p:spPr bwMode="auto">
          <a:xfrm flipV="1">
            <a:off x="1706045" y="3700463"/>
            <a:ext cx="4437063" cy="917575"/>
          </a:xfrm>
          <a:prstGeom prst="bentConnector3">
            <a:avLst>
              <a:gd name="adj1" fmla="val 49981"/>
            </a:avLst>
          </a:prstGeom>
          <a:noFill/>
          <a:ln w="9525">
            <a:solidFill>
              <a:srgbClr val="00FFFF"/>
            </a:solidFill>
            <a:miter lim="800000"/>
            <a:headEnd/>
            <a:tailEnd type="triangle" w="med" len="med"/>
          </a:ln>
          <a:effectLst/>
        </p:spPr>
      </p:cxnSp>
      <p:cxnSp>
        <p:nvCxnSpPr>
          <p:cNvPr id="56" name="AutoShape 93"/>
          <p:cNvCxnSpPr>
            <a:cxnSpLocks noChangeShapeType="1"/>
            <a:stCxn id="43" idx="3"/>
            <a:endCxn id="25" idx="1"/>
          </p:cNvCxnSpPr>
          <p:nvPr/>
        </p:nvCxnSpPr>
        <p:spPr bwMode="auto">
          <a:xfrm>
            <a:off x="1706045" y="4846638"/>
            <a:ext cx="2463800" cy="0"/>
          </a:xfrm>
          <a:prstGeom prst="straightConnector1">
            <a:avLst/>
          </a:prstGeom>
          <a:noFill/>
          <a:ln w="9525">
            <a:solidFill>
              <a:srgbClr val="6699FF"/>
            </a:solidFill>
            <a:round/>
            <a:headEnd/>
            <a:tailEnd type="triangle" w="med" len="med"/>
          </a:ln>
          <a:effectLst/>
        </p:spPr>
      </p:cxnSp>
      <p:cxnSp>
        <p:nvCxnSpPr>
          <p:cNvPr id="57" name="AutoShape 94"/>
          <p:cNvCxnSpPr>
            <a:cxnSpLocks noChangeShapeType="1"/>
            <a:stCxn id="44" idx="3"/>
            <a:endCxn id="33" idx="1"/>
          </p:cNvCxnSpPr>
          <p:nvPr/>
        </p:nvCxnSpPr>
        <p:spPr bwMode="auto">
          <a:xfrm>
            <a:off x="1706045" y="5075238"/>
            <a:ext cx="863600" cy="501650"/>
          </a:xfrm>
          <a:prstGeom prst="bentConnector3">
            <a:avLst>
              <a:gd name="adj1" fmla="val 50000"/>
            </a:avLst>
          </a:prstGeom>
          <a:noFill/>
          <a:ln w="9525">
            <a:solidFill>
              <a:srgbClr val="9966FF"/>
            </a:solidFill>
            <a:miter lim="800000"/>
            <a:headEnd/>
            <a:tailEnd type="triangle" w="med" len="med"/>
          </a:ln>
          <a:effectLst/>
        </p:spPr>
      </p:cxnSp>
      <p:sp>
        <p:nvSpPr>
          <p:cNvPr id="58" name="AutoShape 95"/>
          <p:cNvSpPr>
            <a:spLocks noChangeArrowheads="1"/>
          </p:cNvSpPr>
          <p:nvPr/>
        </p:nvSpPr>
        <p:spPr bwMode="auto">
          <a:xfrm>
            <a:off x="4169845" y="5489575"/>
            <a:ext cx="966788" cy="182563"/>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59" name="AutoShape 96"/>
          <p:cNvSpPr>
            <a:spLocks noChangeArrowheads="1"/>
          </p:cNvSpPr>
          <p:nvPr/>
        </p:nvSpPr>
        <p:spPr bwMode="auto">
          <a:xfrm>
            <a:off x="4169845" y="5668963"/>
            <a:ext cx="966788" cy="182562"/>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60" name="AutoShape 97"/>
          <p:cNvSpPr>
            <a:spLocks noChangeArrowheads="1"/>
          </p:cNvSpPr>
          <p:nvPr/>
        </p:nvSpPr>
        <p:spPr bwMode="auto">
          <a:xfrm>
            <a:off x="4169845" y="5848350"/>
            <a:ext cx="966788" cy="184150"/>
          </a:xfrm>
          <a:prstGeom prst="roundRect">
            <a:avLst>
              <a:gd name="adj" fmla="val 875"/>
            </a:avLst>
          </a:prstGeom>
          <a:solidFill>
            <a:srgbClr val="6699FF"/>
          </a:solidFill>
          <a:ln w="9525">
            <a:solidFill>
              <a:srgbClr val="000000"/>
            </a:solidFill>
            <a:round/>
            <a:headEnd/>
            <a:tailEnd/>
          </a:ln>
        </p:spPr>
        <p:txBody>
          <a:bodyPr wrap="none" anchor="ctr">
            <a:prstTxWarp prst="textNoShape">
              <a:avLst/>
            </a:prstTxWarp>
          </a:bodyPr>
          <a:lstStyle/>
          <a:p>
            <a:endParaRPr lang="en-US">
              <a:latin typeface="Times New Roman"/>
              <a:cs typeface="Times New Roman"/>
            </a:endParaRPr>
          </a:p>
        </p:txBody>
      </p:sp>
      <p:sp>
        <p:nvSpPr>
          <p:cNvPr id="61" name="Text Box 98"/>
          <p:cNvSpPr txBox="1">
            <a:spLocks noChangeArrowheads="1"/>
          </p:cNvSpPr>
          <p:nvPr/>
        </p:nvSpPr>
        <p:spPr bwMode="auto">
          <a:xfrm>
            <a:off x="4373045" y="5407025"/>
            <a:ext cx="461665" cy="707886"/>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pPr>
            <a:r>
              <a:rPr lang="en-GB" sz="4800" b="0">
                <a:solidFill>
                  <a:schemeClr val="tx1"/>
                </a:solidFill>
                <a:latin typeface="Times New Roman"/>
                <a:cs typeface="Times New Roman"/>
              </a:rPr>
              <a:t>...</a:t>
            </a:r>
          </a:p>
        </p:txBody>
      </p:sp>
      <p:cxnSp>
        <p:nvCxnSpPr>
          <p:cNvPr id="62" name="AutoShape 99"/>
          <p:cNvCxnSpPr>
            <a:cxnSpLocks noChangeShapeType="1"/>
            <a:stCxn id="11" idx="3"/>
            <a:endCxn id="7" idx="1"/>
          </p:cNvCxnSpPr>
          <p:nvPr/>
        </p:nvCxnSpPr>
        <p:spPr bwMode="auto">
          <a:xfrm>
            <a:off x="7109895" y="3699669"/>
            <a:ext cx="459875" cy="6350"/>
          </a:xfrm>
          <a:prstGeom prst="bentConnector3">
            <a:avLst>
              <a:gd name="adj1" fmla="val 50000"/>
            </a:avLst>
          </a:prstGeom>
          <a:noFill/>
          <a:ln w="9525">
            <a:solidFill>
              <a:srgbClr val="33CC33"/>
            </a:solidFill>
            <a:miter lim="800000"/>
            <a:headEnd/>
            <a:tailEnd type="triangle" w="med" len="med"/>
          </a:ln>
          <a:effectLst/>
        </p:spPr>
      </p:cxnSp>
      <p:cxnSp>
        <p:nvCxnSpPr>
          <p:cNvPr id="63" name="AutoShape 100"/>
          <p:cNvCxnSpPr>
            <a:cxnSpLocks noChangeShapeType="1"/>
            <a:stCxn id="13" idx="3"/>
            <a:endCxn id="8" idx="1"/>
          </p:cNvCxnSpPr>
          <p:nvPr/>
        </p:nvCxnSpPr>
        <p:spPr bwMode="auto">
          <a:xfrm>
            <a:off x="7109895" y="4060032"/>
            <a:ext cx="459875" cy="290512"/>
          </a:xfrm>
          <a:prstGeom prst="bentConnector3">
            <a:avLst>
              <a:gd name="adj1" fmla="val 50000"/>
            </a:avLst>
          </a:prstGeom>
          <a:noFill/>
          <a:ln w="9525">
            <a:solidFill>
              <a:srgbClr val="33CC33"/>
            </a:solidFill>
            <a:miter lim="800000"/>
            <a:headEnd/>
            <a:tailEnd type="triangle" w="med" len="med"/>
          </a:ln>
          <a:effectLst/>
        </p:spPr>
      </p:cxnSp>
      <p:cxnSp>
        <p:nvCxnSpPr>
          <p:cNvPr id="64" name="AutoShape 101"/>
          <p:cNvCxnSpPr>
            <a:cxnSpLocks noChangeShapeType="1"/>
            <a:stCxn id="15" idx="3"/>
            <a:endCxn id="9" idx="1"/>
          </p:cNvCxnSpPr>
          <p:nvPr/>
        </p:nvCxnSpPr>
        <p:spPr bwMode="auto">
          <a:xfrm>
            <a:off x="7109895" y="4693444"/>
            <a:ext cx="459875" cy="1588"/>
          </a:xfrm>
          <a:prstGeom prst="bentConnector3">
            <a:avLst>
              <a:gd name="adj1" fmla="val 50000"/>
            </a:avLst>
          </a:prstGeom>
          <a:noFill/>
          <a:ln w="9525">
            <a:solidFill>
              <a:srgbClr val="33CC33"/>
            </a:solidFill>
            <a:miter lim="800000"/>
            <a:headEnd/>
            <a:tailEnd type="triangle" w="med" len="med"/>
          </a:ln>
          <a:effectLst/>
        </p:spPr>
      </p:cxnSp>
      <p:cxnSp>
        <p:nvCxnSpPr>
          <p:cNvPr id="65" name="AutoShape 102"/>
          <p:cNvCxnSpPr>
            <a:cxnSpLocks noChangeShapeType="1"/>
            <a:stCxn id="17" idx="3"/>
            <a:endCxn id="19" idx="1"/>
          </p:cNvCxnSpPr>
          <p:nvPr/>
        </p:nvCxnSpPr>
        <p:spPr bwMode="auto">
          <a:xfrm>
            <a:off x="7109895" y="5052219"/>
            <a:ext cx="459875" cy="270669"/>
          </a:xfrm>
          <a:prstGeom prst="bentConnector3">
            <a:avLst>
              <a:gd name="adj1" fmla="val 50000"/>
            </a:avLst>
          </a:prstGeom>
          <a:noFill/>
          <a:ln w="9525">
            <a:solidFill>
              <a:srgbClr val="33CC33"/>
            </a:solidFill>
            <a:miter lim="800000"/>
            <a:headEnd/>
            <a:tailEnd type="triangle" w="med" len="med"/>
          </a:ln>
          <a:effectLst/>
        </p:spPr>
      </p:cxnSp>
      <p:cxnSp>
        <p:nvCxnSpPr>
          <p:cNvPr id="66" name="AutoShape 103"/>
          <p:cNvCxnSpPr>
            <a:cxnSpLocks noChangeShapeType="1"/>
            <a:stCxn id="21" idx="3"/>
            <a:endCxn id="20" idx="1"/>
          </p:cNvCxnSpPr>
          <p:nvPr/>
        </p:nvCxnSpPr>
        <p:spPr bwMode="auto">
          <a:xfrm>
            <a:off x="7109895" y="5680869"/>
            <a:ext cx="461463" cy="5557"/>
          </a:xfrm>
          <a:prstGeom prst="bentConnector3">
            <a:avLst>
              <a:gd name="adj1" fmla="val 50000"/>
            </a:avLst>
          </a:prstGeom>
          <a:noFill/>
          <a:ln w="9525">
            <a:solidFill>
              <a:srgbClr val="33CC33"/>
            </a:solidFill>
            <a:miter lim="800000"/>
            <a:headEnd/>
            <a:tailEnd type="triangle" w="med" len="med"/>
          </a:ln>
          <a:effectLst/>
        </p:spPr>
      </p:cxnSp>
      <p:cxnSp>
        <p:nvCxnSpPr>
          <p:cNvPr id="67" name="AutoShape 104"/>
          <p:cNvCxnSpPr>
            <a:cxnSpLocks noChangeShapeType="1"/>
            <a:stCxn id="25" idx="3"/>
            <a:endCxn id="15" idx="1"/>
          </p:cNvCxnSpPr>
          <p:nvPr/>
        </p:nvCxnSpPr>
        <p:spPr bwMode="auto">
          <a:xfrm flipV="1">
            <a:off x="5136633" y="4694238"/>
            <a:ext cx="1006475" cy="152400"/>
          </a:xfrm>
          <a:prstGeom prst="bentConnector3">
            <a:avLst>
              <a:gd name="adj1" fmla="val 50000"/>
            </a:avLst>
          </a:prstGeom>
          <a:noFill/>
          <a:ln w="9525">
            <a:solidFill>
              <a:srgbClr val="00FFFF"/>
            </a:solidFill>
            <a:miter lim="800000"/>
            <a:headEnd/>
            <a:tailEnd type="triangle" w="med" len="med"/>
          </a:ln>
          <a:effectLst/>
        </p:spPr>
      </p:cxnSp>
      <p:cxnSp>
        <p:nvCxnSpPr>
          <p:cNvPr id="68" name="AutoShape 105"/>
          <p:cNvCxnSpPr>
            <a:cxnSpLocks noChangeShapeType="1"/>
            <a:stCxn id="26" idx="3"/>
            <a:endCxn id="21" idx="1"/>
          </p:cNvCxnSpPr>
          <p:nvPr/>
        </p:nvCxnSpPr>
        <p:spPr bwMode="auto">
          <a:xfrm>
            <a:off x="5136633" y="5026025"/>
            <a:ext cx="1006475" cy="655638"/>
          </a:xfrm>
          <a:prstGeom prst="bentConnector3">
            <a:avLst>
              <a:gd name="adj1" fmla="val 50000"/>
            </a:avLst>
          </a:prstGeom>
          <a:noFill/>
          <a:ln w="9525">
            <a:solidFill>
              <a:srgbClr val="00FFFF"/>
            </a:solidFill>
            <a:miter lim="800000"/>
            <a:headEnd/>
            <a:tailEnd type="triangle" w="med" len="med"/>
          </a:ln>
          <a:effectLst/>
        </p:spPr>
      </p:cxnSp>
      <p:cxnSp>
        <p:nvCxnSpPr>
          <p:cNvPr id="69" name="AutoShape 106"/>
          <p:cNvCxnSpPr>
            <a:cxnSpLocks noChangeShapeType="1"/>
            <a:stCxn id="33" idx="3"/>
            <a:endCxn id="58" idx="1"/>
          </p:cNvCxnSpPr>
          <p:nvPr/>
        </p:nvCxnSpPr>
        <p:spPr bwMode="auto">
          <a:xfrm>
            <a:off x="3536433" y="5576888"/>
            <a:ext cx="633412" cy="4762"/>
          </a:xfrm>
          <a:prstGeom prst="straightConnector1">
            <a:avLst/>
          </a:prstGeom>
          <a:noFill/>
          <a:ln w="9525">
            <a:solidFill>
              <a:srgbClr val="6699FF"/>
            </a:solidFill>
            <a:round/>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0" nodeType="clickEffect">
                                  <p:stCondLst>
                                    <p:cond delay="0"/>
                                  </p:stCondLst>
                                  <p:childTnLst>
                                    <p:animEffect transition="out" filter="fade">
                                      <p:cBhvr>
                                        <p:cTn id="10" dur="500" tmFilter="0, 0; .2, .5; .8, .5; 1, 0"/>
                                        <p:tgtEl>
                                          <p:spTgt spid="31"/>
                                        </p:tgtEl>
                                      </p:cBhvr>
                                    </p:animEffect>
                                    <p:animScale>
                                      <p:cBhvr>
                                        <p:cTn id="11" dur="250" autoRev="1" fill="hold"/>
                                        <p:tgtEl>
                                          <p:spTgt spid="31"/>
                                        </p:tgtEl>
                                      </p:cBhvr>
                                      <p:by x="105000" y="105000"/>
                                    </p:animScale>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wipe(left)">
                                      <p:cBhvr>
                                        <p:cTn id="15" dur="500"/>
                                        <p:tgtEl>
                                          <p:spTgt spid="52"/>
                                        </p:tgtEl>
                                      </p:cBhvr>
                                    </p:animEffect>
                                  </p:childTnLst>
                                </p:cTn>
                              </p:par>
                            </p:childTnLst>
                          </p:cTn>
                        </p:par>
                        <p:par>
                          <p:cTn id="16" fill="hold">
                            <p:stCondLst>
                              <p:cond delay="1000"/>
                            </p:stCondLst>
                            <p:childTnLst>
                              <p:par>
                                <p:cTn id="17" presetID="9"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0" nodeType="clickEffect">
                                  <p:stCondLst>
                                    <p:cond delay="0"/>
                                  </p:stCondLst>
                                  <p:childTnLst>
                                    <p:animEffect transition="out" filter="fade">
                                      <p:cBhvr>
                                        <p:cTn id="23" dur="500" tmFilter="0, 0; .2, .5; .8, .5; 1, 0"/>
                                        <p:tgtEl>
                                          <p:spTgt spid="40"/>
                                        </p:tgtEl>
                                      </p:cBhvr>
                                    </p:animEffect>
                                    <p:animScale>
                                      <p:cBhvr>
                                        <p:cTn id="24" dur="250" autoRev="1" fill="hold"/>
                                        <p:tgtEl>
                                          <p:spTgt spid="40"/>
                                        </p:tgtEl>
                                      </p:cBhvr>
                                      <p:by x="105000" y="105000"/>
                                    </p:animScale>
                                  </p:childTnLst>
                                </p:cTn>
                              </p:par>
                            </p:childTnLst>
                          </p:cTn>
                        </p:par>
                        <p:par>
                          <p:cTn id="25" fill="hold">
                            <p:stCondLst>
                              <p:cond delay="500"/>
                            </p:stCondLst>
                            <p:childTnLst>
                              <p:par>
                                <p:cTn id="26" presetID="22" presetClass="entr" presetSubtype="8" fill="hold" nodeType="after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wipe(left)">
                                      <p:cBhvr>
                                        <p:cTn id="28" dur="500"/>
                                        <p:tgtEl>
                                          <p:spTgt spid="53"/>
                                        </p:tgtEl>
                                      </p:cBhvr>
                                    </p:animEffect>
                                  </p:childTnLst>
                                </p:cTn>
                              </p:par>
                            </p:childTnLst>
                          </p:cTn>
                        </p:par>
                        <p:par>
                          <p:cTn id="29" fill="hold">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ssolv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dissolve">
                                      <p:cBhvr>
                                        <p:cTn id="37" dur="500"/>
                                        <p:tgtEl>
                                          <p:spTgt spid="10"/>
                                        </p:tgtEl>
                                      </p:cBhvr>
                                    </p:animEffect>
                                  </p:childTnLst>
                                </p:cTn>
                              </p:par>
                            </p:childTnLst>
                          </p:cTn>
                        </p:par>
                        <p:par>
                          <p:cTn id="38" fill="hold">
                            <p:stCondLst>
                              <p:cond delay="500"/>
                            </p:stCondLst>
                            <p:childTnLst>
                              <p:par>
                                <p:cTn id="39" presetID="26" presetClass="emph" presetSubtype="0" fill="hold" grpId="0" nodeType="afterEffect">
                                  <p:stCondLst>
                                    <p:cond delay="0"/>
                                  </p:stCondLst>
                                  <p:childTnLst>
                                    <p:animEffect transition="out" filter="fade">
                                      <p:cBhvr>
                                        <p:cTn id="40" dur="500" tmFilter="0, 0; .2, .5; .8, .5; 1, 0"/>
                                        <p:tgtEl>
                                          <p:spTgt spid="41"/>
                                        </p:tgtEl>
                                      </p:cBhvr>
                                    </p:animEffect>
                                    <p:animScale>
                                      <p:cBhvr>
                                        <p:cTn id="41" dur="250" autoRev="1" fill="hold"/>
                                        <p:tgtEl>
                                          <p:spTgt spid="41"/>
                                        </p:tgtEl>
                                      </p:cBhvr>
                                      <p:by x="105000" y="105000"/>
                                    </p:animScale>
                                  </p:childTnLst>
                                </p:cTn>
                              </p:par>
                            </p:childTnLst>
                          </p:cTn>
                        </p:par>
                        <p:par>
                          <p:cTn id="42" fill="hold">
                            <p:stCondLst>
                              <p:cond delay="1000"/>
                            </p:stCondLst>
                            <p:childTnLst>
                              <p:par>
                                <p:cTn id="43" presetID="22" presetClass="entr" presetSubtype="8" fill="hold" nodeType="afterEffect">
                                  <p:stCondLst>
                                    <p:cond delay="0"/>
                                  </p:stCondLst>
                                  <p:childTnLst>
                                    <p:set>
                                      <p:cBhvr>
                                        <p:cTn id="44" dur="1" fill="hold">
                                          <p:stCondLst>
                                            <p:cond delay="0"/>
                                          </p:stCondLst>
                                        </p:cTn>
                                        <p:tgtEl>
                                          <p:spTgt spid="54"/>
                                        </p:tgtEl>
                                        <p:attrNameLst>
                                          <p:attrName>style.visibility</p:attrName>
                                        </p:attrNameLst>
                                      </p:cBhvr>
                                      <p:to>
                                        <p:strVal val="visible"/>
                                      </p:to>
                                    </p:set>
                                    <p:animEffect transition="in" filter="wipe(left)">
                                      <p:cBhvr>
                                        <p:cTn id="45" dur="500"/>
                                        <p:tgtEl>
                                          <p:spTgt spid="54"/>
                                        </p:tgtEl>
                                      </p:cBhvr>
                                    </p:animEffect>
                                  </p:childTnLst>
                                </p:cTn>
                              </p:par>
                            </p:childTnLst>
                          </p:cTn>
                        </p:par>
                        <p:par>
                          <p:cTn id="46" fill="hold">
                            <p:stCondLst>
                              <p:cond delay="1500"/>
                            </p:stCondLst>
                            <p:childTnLst>
                              <p:par>
                                <p:cTn id="47" presetID="9" presetClass="entr" presetSubtype="0" fill="hold" grpId="0"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dissolve">
                                      <p:cBhvr>
                                        <p:cTn id="49" dur="500"/>
                                        <p:tgtEl>
                                          <p:spTgt spid="6"/>
                                        </p:tgtEl>
                                      </p:cBhvr>
                                    </p:animEffect>
                                  </p:childTnLst>
                                </p:cTn>
                              </p:par>
                            </p:childTnLst>
                          </p:cTn>
                        </p:par>
                      </p:childTnLst>
                    </p:cTn>
                  </p:par>
                  <p:par>
                    <p:cTn id="50" fill="hold">
                      <p:stCondLst>
                        <p:cond delay="indefinite"/>
                      </p:stCondLst>
                      <p:childTnLst>
                        <p:par>
                          <p:cTn id="51" fill="hold">
                            <p:stCondLst>
                              <p:cond delay="0"/>
                            </p:stCondLst>
                            <p:childTnLst>
                              <p:par>
                                <p:cTn id="52" presetID="26" presetClass="emph" presetSubtype="0" fill="hold" grpId="0" nodeType="clickEffect">
                                  <p:stCondLst>
                                    <p:cond delay="0"/>
                                  </p:stCondLst>
                                  <p:childTnLst>
                                    <p:animEffect transition="out" filter="fade">
                                      <p:cBhvr>
                                        <p:cTn id="53" dur="500" tmFilter="0, 0; .2, .5; .8, .5; 1, 0"/>
                                        <p:tgtEl>
                                          <p:spTgt spid="42"/>
                                        </p:tgtEl>
                                      </p:cBhvr>
                                    </p:animEffect>
                                    <p:animScale>
                                      <p:cBhvr>
                                        <p:cTn id="54" dur="250" autoRev="1" fill="hold"/>
                                        <p:tgtEl>
                                          <p:spTgt spid="42"/>
                                        </p:tgtEl>
                                      </p:cBhvr>
                                      <p:by x="105000" y="105000"/>
                                    </p:animScale>
                                  </p:childTnLst>
                                </p:cTn>
                              </p:par>
                            </p:childTnLst>
                          </p:cTn>
                        </p:par>
                        <p:par>
                          <p:cTn id="55" fill="hold">
                            <p:stCondLst>
                              <p:cond delay="500"/>
                            </p:stCondLst>
                            <p:childTnLst>
                              <p:par>
                                <p:cTn id="56" presetID="22" presetClass="entr" presetSubtype="8" fill="hold" nodeType="afterEffect">
                                  <p:stCondLst>
                                    <p:cond delay="0"/>
                                  </p:stCondLst>
                                  <p:childTnLst>
                                    <p:set>
                                      <p:cBhvr>
                                        <p:cTn id="57" dur="1" fill="hold">
                                          <p:stCondLst>
                                            <p:cond delay="0"/>
                                          </p:stCondLst>
                                        </p:cTn>
                                        <p:tgtEl>
                                          <p:spTgt spid="55"/>
                                        </p:tgtEl>
                                        <p:attrNameLst>
                                          <p:attrName>style.visibility</p:attrName>
                                        </p:attrNameLst>
                                      </p:cBhvr>
                                      <p:to>
                                        <p:strVal val="visible"/>
                                      </p:to>
                                    </p:set>
                                    <p:animEffect transition="in" filter="wipe(left)">
                                      <p:cBhvr>
                                        <p:cTn id="58" dur="500"/>
                                        <p:tgtEl>
                                          <p:spTgt spid="55"/>
                                        </p:tgtEl>
                                      </p:cBhvr>
                                    </p:animEffect>
                                  </p:childTnLst>
                                </p:cTn>
                              </p:par>
                            </p:childTnLst>
                          </p:cTn>
                        </p:par>
                        <p:par>
                          <p:cTn id="59" fill="hold">
                            <p:stCondLst>
                              <p:cond delay="1000"/>
                            </p:stCondLst>
                            <p:childTnLst>
                              <p:par>
                                <p:cTn id="60" presetID="1" presetClass="entr" presetSubtype="0" fill="hold" grpId="0" nodeType="afterEffect">
                                  <p:stCondLst>
                                    <p:cond delay="0"/>
                                  </p:stCondLst>
                                  <p:childTnLst>
                                    <p:set>
                                      <p:cBhvr>
                                        <p:cTn id="61" dur="1" fill="hold">
                                          <p:stCondLst>
                                            <p:cond delay="0"/>
                                          </p:stCondLst>
                                        </p:cTn>
                                        <p:tgtEl>
                                          <p:spTgt spid="29"/>
                                        </p:tgtEl>
                                        <p:attrNameLst>
                                          <p:attrName>style.visibility</p:attrName>
                                        </p:attrNameLst>
                                      </p:cBhvr>
                                      <p:to>
                                        <p:strVal val="visible"/>
                                      </p:to>
                                    </p:set>
                                  </p:childTnLst>
                                </p:cTn>
                              </p:par>
                            </p:childTnLst>
                          </p:cTn>
                        </p:par>
                        <p:par>
                          <p:cTn id="62" fill="hold">
                            <p:stCondLst>
                              <p:cond delay="1000"/>
                            </p:stCondLst>
                            <p:childTnLst>
                              <p:par>
                                <p:cTn id="63" presetID="9" presetClass="entr" presetSubtype="0" fill="hold" grpId="0" nodeType="afterEffect">
                                  <p:stCondLst>
                                    <p:cond delay="1000"/>
                                  </p:stCondLst>
                                  <p:childTnLst>
                                    <p:set>
                                      <p:cBhvr>
                                        <p:cTn id="64" dur="1" fill="hold">
                                          <p:stCondLst>
                                            <p:cond delay="0"/>
                                          </p:stCondLst>
                                        </p:cTn>
                                        <p:tgtEl>
                                          <p:spTgt spid="11"/>
                                        </p:tgtEl>
                                        <p:attrNameLst>
                                          <p:attrName>style.visibility</p:attrName>
                                        </p:attrNameLst>
                                      </p:cBhvr>
                                      <p:to>
                                        <p:strVal val="visible"/>
                                      </p:to>
                                    </p:set>
                                    <p:animEffect transition="in" filter="dissolve">
                                      <p:cBhvr>
                                        <p:cTn id="65" dur="500"/>
                                        <p:tgtEl>
                                          <p:spTgt spid="11"/>
                                        </p:tgtEl>
                                      </p:cBhvr>
                                    </p:animEffect>
                                  </p:childTnLst>
                                </p:cTn>
                              </p:par>
                            </p:childTnLst>
                          </p:cTn>
                        </p:par>
                        <p:par>
                          <p:cTn id="66" fill="hold">
                            <p:stCondLst>
                              <p:cond delay="2500"/>
                            </p:stCondLst>
                            <p:childTnLst>
                              <p:par>
                                <p:cTn id="67" presetID="9" presetClass="entr" presetSubtype="0" fill="hold" grpId="0" nodeType="after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dissolve">
                                      <p:cBhvr>
                                        <p:cTn id="69" dur="500"/>
                                        <p:tgtEl>
                                          <p:spTgt spid="12"/>
                                        </p:tgtEl>
                                      </p:cBhvr>
                                    </p:animEffect>
                                  </p:childTnLst>
                                </p:cTn>
                              </p:par>
                            </p:childTnLst>
                          </p:cTn>
                        </p:par>
                        <p:par>
                          <p:cTn id="70" fill="hold">
                            <p:stCondLst>
                              <p:cond delay="3000"/>
                            </p:stCondLst>
                            <p:childTnLst>
                              <p:par>
                                <p:cTn id="71" presetID="9" presetClass="entr" presetSubtype="0" fill="hold" grpId="0" nodeType="after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dissolve">
                                      <p:cBhvr>
                                        <p:cTn id="73" dur="500"/>
                                        <p:tgtEl>
                                          <p:spTgt spid="13"/>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dissolve">
                                      <p:cBhvr>
                                        <p:cTn id="76" dur="500"/>
                                        <p:tgtEl>
                                          <p:spTgt spid="14"/>
                                        </p:tgtEl>
                                      </p:cBhvr>
                                    </p:animEffect>
                                  </p:childTnLst>
                                </p:cTn>
                              </p:par>
                            </p:childTnLst>
                          </p:cTn>
                        </p:par>
                        <p:par>
                          <p:cTn id="77" fill="hold">
                            <p:stCondLst>
                              <p:cond delay="3500"/>
                            </p:stCondLst>
                            <p:childTnLst>
                              <p:par>
                                <p:cTn id="78" presetID="26" presetClass="emph" presetSubtype="0" fill="hold" grpId="1" nodeType="afterEffect">
                                  <p:stCondLst>
                                    <p:cond delay="0"/>
                                  </p:stCondLst>
                                  <p:childTnLst>
                                    <p:animEffect transition="out" filter="fade">
                                      <p:cBhvr>
                                        <p:cTn id="79" dur="500" tmFilter="0, 0; .2, .5; .8, .5; 1, 0"/>
                                        <p:tgtEl>
                                          <p:spTgt spid="11"/>
                                        </p:tgtEl>
                                      </p:cBhvr>
                                    </p:animEffect>
                                    <p:animScale>
                                      <p:cBhvr>
                                        <p:cTn id="80" dur="250" autoRev="1" fill="hold"/>
                                        <p:tgtEl>
                                          <p:spTgt spid="11"/>
                                        </p:tgtEl>
                                      </p:cBhvr>
                                      <p:by x="105000" y="105000"/>
                                    </p:animScale>
                                  </p:childTnLst>
                                </p:cTn>
                              </p:par>
                            </p:childTnLst>
                          </p:cTn>
                        </p:par>
                        <p:par>
                          <p:cTn id="81" fill="hold">
                            <p:stCondLst>
                              <p:cond delay="4000"/>
                            </p:stCondLst>
                            <p:childTnLst>
                              <p:par>
                                <p:cTn id="82" presetID="22" presetClass="entr" presetSubtype="8" fill="hold" nodeType="afterEffect">
                                  <p:stCondLst>
                                    <p:cond delay="0"/>
                                  </p:stCondLst>
                                  <p:childTnLst>
                                    <p:set>
                                      <p:cBhvr>
                                        <p:cTn id="83" dur="1" fill="hold">
                                          <p:stCondLst>
                                            <p:cond delay="0"/>
                                          </p:stCondLst>
                                        </p:cTn>
                                        <p:tgtEl>
                                          <p:spTgt spid="62"/>
                                        </p:tgtEl>
                                        <p:attrNameLst>
                                          <p:attrName>style.visibility</p:attrName>
                                        </p:attrNameLst>
                                      </p:cBhvr>
                                      <p:to>
                                        <p:strVal val="visible"/>
                                      </p:to>
                                    </p:set>
                                    <p:animEffect transition="in" filter="wipe(left)">
                                      <p:cBhvr>
                                        <p:cTn id="84" dur="500"/>
                                        <p:tgtEl>
                                          <p:spTgt spid="62"/>
                                        </p:tgtEl>
                                      </p:cBhvr>
                                    </p:animEffect>
                                  </p:childTnLst>
                                </p:cTn>
                              </p:par>
                            </p:childTnLst>
                          </p:cTn>
                        </p:par>
                        <p:par>
                          <p:cTn id="85" fill="hold">
                            <p:stCondLst>
                              <p:cond delay="4500"/>
                            </p:stCondLst>
                            <p:childTnLst>
                              <p:par>
                                <p:cTn id="86" presetID="9" presetClass="entr" presetSubtype="0" fill="hold" grpId="0" nodeType="after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dissolve">
                                      <p:cBhvr>
                                        <p:cTn id="88" dur="500"/>
                                        <p:tgtEl>
                                          <p:spTgt spid="7"/>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ntr" presetSubtype="0" fill="hold" grpId="0" nodeType="clickEffect">
                                  <p:stCondLst>
                                    <p:cond delay="0"/>
                                  </p:stCondLst>
                                  <p:childTnLst>
                                    <p:set>
                                      <p:cBhvr>
                                        <p:cTn id="92" dur="1" fill="hold">
                                          <p:stCondLst>
                                            <p:cond delay="0"/>
                                          </p:stCondLst>
                                        </p:cTn>
                                        <p:tgtEl>
                                          <p:spTgt spid="38"/>
                                        </p:tgtEl>
                                        <p:attrNameLst>
                                          <p:attrName>style.visibility</p:attrName>
                                        </p:attrNameLst>
                                      </p:cBhvr>
                                      <p:to>
                                        <p:strVal val="visible"/>
                                      </p:to>
                                    </p:set>
                                    <p:animEffect transition="in" filter="dissolve">
                                      <p:cBhvr>
                                        <p:cTn id="93" dur="500"/>
                                        <p:tgtEl>
                                          <p:spTgt spid="38"/>
                                        </p:tgtEl>
                                      </p:cBhvr>
                                    </p:animEffect>
                                  </p:childTnLst>
                                </p:cTn>
                              </p:par>
                            </p:childTnLst>
                          </p:cTn>
                        </p:par>
                        <p:par>
                          <p:cTn id="94" fill="hold">
                            <p:stCondLst>
                              <p:cond delay="500"/>
                            </p:stCondLst>
                            <p:childTnLst>
                              <p:par>
                                <p:cTn id="95" presetID="26" presetClass="emph" presetSubtype="0" fill="hold" grpId="1" nodeType="afterEffect">
                                  <p:stCondLst>
                                    <p:cond delay="0"/>
                                  </p:stCondLst>
                                  <p:childTnLst>
                                    <p:animEffect transition="out" filter="fade">
                                      <p:cBhvr>
                                        <p:cTn id="96" dur="500" tmFilter="0, 0; .2, .5; .8, .5; 1, 0"/>
                                        <p:tgtEl>
                                          <p:spTgt spid="13"/>
                                        </p:tgtEl>
                                      </p:cBhvr>
                                    </p:animEffect>
                                    <p:animScale>
                                      <p:cBhvr>
                                        <p:cTn id="97" dur="250" autoRev="1" fill="hold"/>
                                        <p:tgtEl>
                                          <p:spTgt spid="13"/>
                                        </p:tgtEl>
                                      </p:cBhvr>
                                      <p:by x="105000" y="105000"/>
                                    </p:animScale>
                                  </p:childTnLst>
                                </p:cTn>
                              </p:par>
                            </p:childTnLst>
                          </p:cTn>
                        </p:par>
                        <p:par>
                          <p:cTn id="98" fill="hold">
                            <p:stCondLst>
                              <p:cond delay="1000"/>
                            </p:stCondLst>
                            <p:childTnLst>
                              <p:par>
                                <p:cTn id="99" presetID="22" presetClass="entr" presetSubtype="8" fill="hold" nodeType="after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wipe(left)">
                                      <p:cBhvr>
                                        <p:cTn id="101" dur="500"/>
                                        <p:tgtEl>
                                          <p:spTgt spid="63"/>
                                        </p:tgtEl>
                                      </p:cBhvr>
                                    </p:animEffect>
                                  </p:childTnLst>
                                </p:cTn>
                              </p:par>
                            </p:childTnLst>
                          </p:cTn>
                        </p:par>
                        <p:par>
                          <p:cTn id="102" fill="hold">
                            <p:stCondLst>
                              <p:cond delay="1500"/>
                            </p:stCondLst>
                            <p:childTnLst>
                              <p:par>
                                <p:cTn id="103" presetID="9" presetClass="entr" presetSubtype="0" fill="hold" grpId="0" nodeType="afterEffect">
                                  <p:stCondLst>
                                    <p:cond delay="0"/>
                                  </p:stCondLst>
                                  <p:childTnLst>
                                    <p:set>
                                      <p:cBhvr>
                                        <p:cTn id="104" dur="1" fill="hold">
                                          <p:stCondLst>
                                            <p:cond delay="0"/>
                                          </p:stCondLst>
                                        </p:cTn>
                                        <p:tgtEl>
                                          <p:spTgt spid="8"/>
                                        </p:tgtEl>
                                        <p:attrNameLst>
                                          <p:attrName>style.visibility</p:attrName>
                                        </p:attrNameLst>
                                      </p:cBhvr>
                                      <p:to>
                                        <p:strVal val="visible"/>
                                      </p:to>
                                    </p:set>
                                    <p:animEffect transition="in" filter="dissolve">
                                      <p:cBhvr>
                                        <p:cTn id="105" dur="500"/>
                                        <p:tgtEl>
                                          <p:spTgt spid="8"/>
                                        </p:tgtEl>
                                      </p:cBhvr>
                                    </p:animEffect>
                                  </p:childTnLst>
                                </p:cTn>
                              </p:par>
                            </p:childTnLst>
                          </p:cTn>
                        </p:par>
                      </p:childTnLst>
                    </p:cTn>
                  </p:par>
                  <p:par>
                    <p:cTn id="106" fill="hold">
                      <p:stCondLst>
                        <p:cond delay="indefinite"/>
                      </p:stCondLst>
                      <p:childTnLst>
                        <p:par>
                          <p:cTn id="107" fill="hold">
                            <p:stCondLst>
                              <p:cond delay="0"/>
                            </p:stCondLst>
                            <p:childTnLst>
                              <p:par>
                                <p:cTn id="108" presetID="26" presetClass="emph" presetSubtype="0" fill="hold" grpId="0" nodeType="clickEffect">
                                  <p:stCondLst>
                                    <p:cond delay="0"/>
                                  </p:stCondLst>
                                  <p:childTnLst>
                                    <p:animEffect transition="out" filter="fade">
                                      <p:cBhvr>
                                        <p:cTn id="109" dur="500" tmFilter="0, 0; .2, .5; .8, .5; 1, 0"/>
                                        <p:tgtEl>
                                          <p:spTgt spid="43"/>
                                        </p:tgtEl>
                                      </p:cBhvr>
                                    </p:animEffect>
                                    <p:animScale>
                                      <p:cBhvr>
                                        <p:cTn id="110" dur="250" autoRev="1" fill="hold"/>
                                        <p:tgtEl>
                                          <p:spTgt spid="43"/>
                                        </p:tgtEl>
                                      </p:cBhvr>
                                      <p:by x="105000" y="105000"/>
                                    </p:animScale>
                                  </p:childTnLst>
                                </p:cTn>
                              </p:par>
                            </p:childTnLst>
                          </p:cTn>
                        </p:par>
                        <p:par>
                          <p:cTn id="111" fill="hold">
                            <p:stCondLst>
                              <p:cond delay="500"/>
                            </p:stCondLst>
                            <p:childTnLst>
                              <p:par>
                                <p:cTn id="112" presetID="22" presetClass="entr" presetSubtype="8" fill="hold" nodeType="afterEffect">
                                  <p:stCondLst>
                                    <p:cond delay="0"/>
                                  </p:stCondLst>
                                  <p:childTnLst>
                                    <p:set>
                                      <p:cBhvr>
                                        <p:cTn id="113" dur="1" fill="hold">
                                          <p:stCondLst>
                                            <p:cond delay="0"/>
                                          </p:stCondLst>
                                        </p:cTn>
                                        <p:tgtEl>
                                          <p:spTgt spid="56"/>
                                        </p:tgtEl>
                                        <p:attrNameLst>
                                          <p:attrName>style.visibility</p:attrName>
                                        </p:attrNameLst>
                                      </p:cBhvr>
                                      <p:to>
                                        <p:strVal val="visible"/>
                                      </p:to>
                                    </p:set>
                                    <p:animEffect transition="in" filter="wipe(left)">
                                      <p:cBhvr>
                                        <p:cTn id="114" dur="500"/>
                                        <p:tgtEl>
                                          <p:spTgt spid="56"/>
                                        </p:tgtEl>
                                      </p:cBhvr>
                                    </p:animEffect>
                                  </p:childTnLst>
                                </p:cTn>
                              </p:par>
                            </p:childTnLst>
                          </p:cTn>
                        </p:par>
                        <p:par>
                          <p:cTn id="115" fill="hold">
                            <p:stCondLst>
                              <p:cond delay="1000"/>
                            </p:stCondLst>
                            <p:childTnLst>
                              <p:par>
                                <p:cTn id="116" presetID="1" presetClass="entr" presetSubtype="0" fill="hold" grpId="0" nodeType="afterEffect">
                                  <p:stCondLst>
                                    <p:cond delay="0"/>
                                  </p:stCondLst>
                                  <p:childTnLst>
                                    <p:set>
                                      <p:cBhvr>
                                        <p:cTn id="117" dur="1" fill="hold">
                                          <p:stCondLst>
                                            <p:cond delay="0"/>
                                          </p:stCondLst>
                                        </p:cTn>
                                        <p:tgtEl>
                                          <p:spTgt spid="37"/>
                                        </p:tgtEl>
                                        <p:attrNameLst>
                                          <p:attrName>style.visibility</p:attrName>
                                        </p:attrNameLst>
                                      </p:cBhvr>
                                      <p:to>
                                        <p:strVal val="visible"/>
                                      </p:to>
                                    </p:set>
                                  </p:childTnLst>
                                </p:cTn>
                              </p:par>
                            </p:childTnLst>
                          </p:cTn>
                        </p:par>
                        <p:par>
                          <p:cTn id="118" fill="hold">
                            <p:stCondLst>
                              <p:cond delay="1000"/>
                            </p:stCondLst>
                            <p:childTnLst>
                              <p:par>
                                <p:cTn id="119" presetID="9" presetClass="entr" presetSubtype="0" fill="hold" grpId="0" nodeType="afterEffect">
                                  <p:stCondLst>
                                    <p:cond delay="1000"/>
                                  </p:stCondLst>
                                  <p:childTnLst>
                                    <p:set>
                                      <p:cBhvr>
                                        <p:cTn id="120" dur="1" fill="hold">
                                          <p:stCondLst>
                                            <p:cond delay="0"/>
                                          </p:stCondLst>
                                        </p:cTn>
                                        <p:tgtEl>
                                          <p:spTgt spid="25"/>
                                        </p:tgtEl>
                                        <p:attrNameLst>
                                          <p:attrName>style.visibility</p:attrName>
                                        </p:attrNameLst>
                                      </p:cBhvr>
                                      <p:to>
                                        <p:strVal val="visible"/>
                                      </p:to>
                                    </p:set>
                                    <p:animEffect transition="in" filter="dissolve">
                                      <p:cBhvr>
                                        <p:cTn id="121" dur="500"/>
                                        <p:tgtEl>
                                          <p:spTgt spid="25"/>
                                        </p:tgtEl>
                                      </p:cBhvr>
                                    </p:animEffect>
                                  </p:childTnLst>
                                </p:cTn>
                              </p:par>
                            </p:childTnLst>
                          </p:cTn>
                        </p:par>
                        <p:par>
                          <p:cTn id="122" fill="hold">
                            <p:stCondLst>
                              <p:cond delay="2500"/>
                            </p:stCondLst>
                            <p:childTnLst>
                              <p:par>
                                <p:cTn id="123" presetID="9" presetClass="entr" presetSubtype="0" fill="hold" grpId="0" nodeType="afterEffect">
                                  <p:stCondLst>
                                    <p:cond delay="0"/>
                                  </p:stCondLst>
                                  <p:childTnLst>
                                    <p:set>
                                      <p:cBhvr>
                                        <p:cTn id="124" dur="1" fill="hold">
                                          <p:stCondLst>
                                            <p:cond delay="0"/>
                                          </p:stCondLst>
                                        </p:cTn>
                                        <p:tgtEl>
                                          <p:spTgt spid="26"/>
                                        </p:tgtEl>
                                        <p:attrNameLst>
                                          <p:attrName>style.visibility</p:attrName>
                                        </p:attrNameLst>
                                      </p:cBhvr>
                                      <p:to>
                                        <p:strVal val="visible"/>
                                      </p:to>
                                    </p:set>
                                    <p:animEffect transition="in" filter="dissolve">
                                      <p:cBhvr>
                                        <p:cTn id="125" dur="500"/>
                                        <p:tgtEl>
                                          <p:spTgt spid="26"/>
                                        </p:tgtEl>
                                      </p:cBhvr>
                                    </p:animEffect>
                                  </p:childTnLst>
                                </p:cTn>
                              </p:par>
                            </p:childTnLst>
                          </p:cTn>
                        </p:par>
                        <p:par>
                          <p:cTn id="126" fill="hold">
                            <p:stCondLst>
                              <p:cond delay="3000"/>
                            </p:stCondLst>
                            <p:childTnLst>
                              <p:par>
                                <p:cTn id="127" presetID="9" presetClass="entr" presetSubtype="0" fill="hold" grpId="0" nodeType="afterEffect">
                                  <p:stCondLst>
                                    <p:cond delay="0"/>
                                  </p:stCondLst>
                                  <p:childTnLst>
                                    <p:set>
                                      <p:cBhvr>
                                        <p:cTn id="128" dur="1" fill="hold">
                                          <p:stCondLst>
                                            <p:cond delay="0"/>
                                          </p:stCondLst>
                                        </p:cTn>
                                        <p:tgtEl>
                                          <p:spTgt spid="27"/>
                                        </p:tgtEl>
                                        <p:attrNameLst>
                                          <p:attrName>style.visibility</p:attrName>
                                        </p:attrNameLst>
                                      </p:cBhvr>
                                      <p:to>
                                        <p:strVal val="visible"/>
                                      </p:to>
                                    </p:set>
                                    <p:animEffect transition="in" filter="dissolve">
                                      <p:cBhvr>
                                        <p:cTn id="129" dur="500"/>
                                        <p:tgtEl>
                                          <p:spTgt spid="27"/>
                                        </p:tgtEl>
                                      </p:cBhvr>
                                    </p:animEffect>
                                  </p:childTnLst>
                                </p:cTn>
                              </p:par>
                              <p:par>
                                <p:cTn id="130" presetID="9" presetClass="entr" presetSubtype="0" fill="hold" grpId="0" nodeType="withEffect">
                                  <p:stCondLst>
                                    <p:cond delay="0"/>
                                  </p:stCondLst>
                                  <p:childTnLst>
                                    <p:set>
                                      <p:cBhvr>
                                        <p:cTn id="131" dur="1" fill="hold">
                                          <p:stCondLst>
                                            <p:cond delay="0"/>
                                          </p:stCondLst>
                                        </p:cTn>
                                        <p:tgtEl>
                                          <p:spTgt spid="28"/>
                                        </p:tgtEl>
                                        <p:attrNameLst>
                                          <p:attrName>style.visibility</p:attrName>
                                        </p:attrNameLst>
                                      </p:cBhvr>
                                      <p:to>
                                        <p:strVal val="visible"/>
                                      </p:to>
                                    </p:set>
                                    <p:animEffect transition="in" filter="dissolve">
                                      <p:cBhvr>
                                        <p:cTn id="132" dur="500"/>
                                        <p:tgtEl>
                                          <p:spTgt spid="28"/>
                                        </p:tgtEl>
                                      </p:cBhvr>
                                    </p:animEffect>
                                  </p:childTnLst>
                                </p:cTn>
                              </p:par>
                            </p:childTnLst>
                          </p:cTn>
                        </p:par>
                        <p:par>
                          <p:cTn id="133" fill="hold">
                            <p:stCondLst>
                              <p:cond delay="3500"/>
                            </p:stCondLst>
                            <p:childTnLst>
                              <p:par>
                                <p:cTn id="134" presetID="26" presetClass="emph" presetSubtype="0" fill="hold" grpId="1" nodeType="afterEffect">
                                  <p:stCondLst>
                                    <p:cond delay="0"/>
                                  </p:stCondLst>
                                  <p:childTnLst>
                                    <p:animEffect transition="out" filter="fade">
                                      <p:cBhvr>
                                        <p:cTn id="135" dur="500" tmFilter="0, 0; .2, .5; .8, .5; 1, 0"/>
                                        <p:tgtEl>
                                          <p:spTgt spid="25"/>
                                        </p:tgtEl>
                                      </p:cBhvr>
                                    </p:animEffect>
                                    <p:animScale>
                                      <p:cBhvr>
                                        <p:cTn id="136" dur="250" autoRev="1" fill="hold"/>
                                        <p:tgtEl>
                                          <p:spTgt spid="25"/>
                                        </p:tgtEl>
                                      </p:cBhvr>
                                      <p:by x="105000" y="105000"/>
                                    </p:animScale>
                                  </p:childTnLst>
                                </p:cTn>
                              </p:par>
                            </p:childTnLst>
                          </p:cTn>
                        </p:par>
                        <p:par>
                          <p:cTn id="137" fill="hold">
                            <p:stCondLst>
                              <p:cond delay="4000"/>
                            </p:stCondLst>
                            <p:childTnLst>
                              <p:par>
                                <p:cTn id="138" presetID="22" presetClass="entr" presetSubtype="8" fill="hold" nodeType="afterEffect">
                                  <p:stCondLst>
                                    <p:cond delay="0"/>
                                  </p:stCondLst>
                                  <p:childTnLst>
                                    <p:set>
                                      <p:cBhvr>
                                        <p:cTn id="139" dur="1" fill="hold">
                                          <p:stCondLst>
                                            <p:cond delay="0"/>
                                          </p:stCondLst>
                                        </p:cTn>
                                        <p:tgtEl>
                                          <p:spTgt spid="67"/>
                                        </p:tgtEl>
                                        <p:attrNameLst>
                                          <p:attrName>style.visibility</p:attrName>
                                        </p:attrNameLst>
                                      </p:cBhvr>
                                      <p:to>
                                        <p:strVal val="visible"/>
                                      </p:to>
                                    </p:set>
                                    <p:animEffect transition="in" filter="wipe(left)">
                                      <p:cBhvr>
                                        <p:cTn id="140" dur="500"/>
                                        <p:tgtEl>
                                          <p:spTgt spid="67"/>
                                        </p:tgtEl>
                                      </p:cBhvr>
                                    </p:animEffect>
                                  </p:childTnLst>
                                </p:cTn>
                              </p:par>
                            </p:childTnLst>
                          </p:cTn>
                        </p:par>
                        <p:par>
                          <p:cTn id="141" fill="hold">
                            <p:stCondLst>
                              <p:cond delay="4500"/>
                            </p:stCondLst>
                            <p:childTnLst>
                              <p:par>
                                <p:cTn id="142" presetID="9" presetClass="entr" presetSubtype="0" fill="hold" grpId="0" nodeType="afterEffect">
                                  <p:stCondLst>
                                    <p:cond delay="0"/>
                                  </p:stCondLst>
                                  <p:childTnLst>
                                    <p:set>
                                      <p:cBhvr>
                                        <p:cTn id="143" dur="1" fill="hold">
                                          <p:stCondLst>
                                            <p:cond delay="0"/>
                                          </p:stCondLst>
                                        </p:cTn>
                                        <p:tgtEl>
                                          <p:spTgt spid="15"/>
                                        </p:tgtEl>
                                        <p:attrNameLst>
                                          <p:attrName>style.visibility</p:attrName>
                                        </p:attrNameLst>
                                      </p:cBhvr>
                                      <p:to>
                                        <p:strVal val="visible"/>
                                      </p:to>
                                    </p:set>
                                    <p:animEffect transition="in" filter="dissolve">
                                      <p:cBhvr>
                                        <p:cTn id="144" dur="500"/>
                                        <p:tgtEl>
                                          <p:spTgt spid="15"/>
                                        </p:tgtEl>
                                      </p:cBhvr>
                                    </p:animEffect>
                                  </p:childTnLst>
                                </p:cTn>
                              </p:par>
                              <p:par>
                                <p:cTn id="145" presetID="9" presetClass="entr" presetSubtype="0" fill="hold" grpId="0" nodeType="withEffect">
                                  <p:stCondLst>
                                    <p:cond delay="0"/>
                                  </p:stCondLst>
                                  <p:childTnLst>
                                    <p:set>
                                      <p:cBhvr>
                                        <p:cTn id="146" dur="1" fill="hold">
                                          <p:stCondLst>
                                            <p:cond delay="0"/>
                                          </p:stCondLst>
                                        </p:cTn>
                                        <p:tgtEl>
                                          <p:spTgt spid="16"/>
                                        </p:tgtEl>
                                        <p:attrNameLst>
                                          <p:attrName>style.visibility</p:attrName>
                                        </p:attrNameLst>
                                      </p:cBhvr>
                                      <p:to>
                                        <p:strVal val="visible"/>
                                      </p:to>
                                    </p:set>
                                    <p:animEffect transition="in" filter="dissolve">
                                      <p:cBhvr>
                                        <p:cTn id="147" dur="500"/>
                                        <p:tgtEl>
                                          <p:spTgt spid="16"/>
                                        </p:tgtEl>
                                      </p:cBhvr>
                                    </p:animEffect>
                                  </p:childTnLst>
                                </p:cTn>
                              </p:par>
                              <p:par>
                                <p:cTn id="148" presetID="9" presetClass="entr" presetSubtype="0" fill="hold" grpId="0" nodeType="withEffect">
                                  <p:stCondLst>
                                    <p:cond delay="0"/>
                                  </p:stCondLst>
                                  <p:childTnLst>
                                    <p:set>
                                      <p:cBhvr>
                                        <p:cTn id="149" dur="1" fill="hold">
                                          <p:stCondLst>
                                            <p:cond delay="0"/>
                                          </p:stCondLst>
                                        </p:cTn>
                                        <p:tgtEl>
                                          <p:spTgt spid="17"/>
                                        </p:tgtEl>
                                        <p:attrNameLst>
                                          <p:attrName>style.visibility</p:attrName>
                                        </p:attrNameLst>
                                      </p:cBhvr>
                                      <p:to>
                                        <p:strVal val="visible"/>
                                      </p:to>
                                    </p:set>
                                    <p:animEffect transition="in" filter="dissolve">
                                      <p:cBhvr>
                                        <p:cTn id="150" dur="500"/>
                                        <p:tgtEl>
                                          <p:spTgt spid="17"/>
                                        </p:tgtEl>
                                      </p:cBhvr>
                                    </p:animEffect>
                                  </p:childTnLst>
                                </p:cTn>
                              </p:par>
                              <p:par>
                                <p:cTn id="151" presetID="9" presetClass="entr" presetSubtype="0" fill="hold" grpId="0" nodeType="withEffect">
                                  <p:stCondLst>
                                    <p:cond delay="0"/>
                                  </p:stCondLst>
                                  <p:childTnLst>
                                    <p:set>
                                      <p:cBhvr>
                                        <p:cTn id="152" dur="1" fill="hold">
                                          <p:stCondLst>
                                            <p:cond delay="0"/>
                                          </p:stCondLst>
                                        </p:cTn>
                                        <p:tgtEl>
                                          <p:spTgt spid="18"/>
                                        </p:tgtEl>
                                        <p:attrNameLst>
                                          <p:attrName>style.visibility</p:attrName>
                                        </p:attrNameLst>
                                      </p:cBhvr>
                                      <p:to>
                                        <p:strVal val="visible"/>
                                      </p:to>
                                    </p:set>
                                    <p:animEffect transition="in" filter="dissolve">
                                      <p:cBhvr>
                                        <p:cTn id="153" dur="500"/>
                                        <p:tgtEl>
                                          <p:spTgt spid="18"/>
                                        </p:tgtEl>
                                      </p:cBhvr>
                                    </p:animEffect>
                                  </p:childTnLst>
                                </p:cTn>
                              </p:par>
                            </p:childTnLst>
                          </p:cTn>
                        </p:par>
                        <p:par>
                          <p:cTn id="154" fill="hold">
                            <p:stCondLst>
                              <p:cond delay="5000"/>
                            </p:stCondLst>
                            <p:childTnLst>
                              <p:par>
                                <p:cTn id="155" presetID="26" presetClass="emph" presetSubtype="0" fill="hold" grpId="1" nodeType="afterEffect">
                                  <p:stCondLst>
                                    <p:cond delay="0"/>
                                  </p:stCondLst>
                                  <p:childTnLst>
                                    <p:animEffect transition="out" filter="fade">
                                      <p:cBhvr>
                                        <p:cTn id="156" dur="500" tmFilter="0, 0; .2, .5; .8, .5; 1, 0"/>
                                        <p:tgtEl>
                                          <p:spTgt spid="15"/>
                                        </p:tgtEl>
                                      </p:cBhvr>
                                    </p:animEffect>
                                    <p:animScale>
                                      <p:cBhvr>
                                        <p:cTn id="157" dur="250" autoRev="1" fill="hold"/>
                                        <p:tgtEl>
                                          <p:spTgt spid="15"/>
                                        </p:tgtEl>
                                      </p:cBhvr>
                                      <p:by x="105000" y="105000"/>
                                    </p:animScale>
                                  </p:childTnLst>
                                </p:cTn>
                              </p:par>
                            </p:childTnLst>
                          </p:cTn>
                        </p:par>
                        <p:par>
                          <p:cTn id="158" fill="hold">
                            <p:stCondLst>
                              <p:cond delay="5500"/>
                            </p:stCondLst>
                            <p:childTnLst>
                              <p:par>
                                <p:cTn id="159" presetID="22" presetClass="entr" presetSubtype="8" fill="hold" nodeType="afterEffect">
                                  <p:stCondLst>
                                    <p:cond delay="0"/>
                                  </p:stCondLst>
                                  <p:childTnLst>
                                    <p:set>
                                      <p:cBhvr>
                                        <p:cTn id="160" dur="1" fill="hold">
                                          <p:stCondLst>
                                            <p:cond delay="0"/>
                                          </p:stCondLst>
                                        </p:cTn>
                                        <p:tgtEl>
                                          <p:spTgt spid="64"/>
                                        </p:tgtEl>
                                        <p:attrNameLst>
                                          <p:attrName>style.visibility</p:attrName>
                                        </p:attrNameLst>
                                      </p:cBhvr>
                                      <p:to>
                                        <p:strVal val="visible"/>
                                      </p:to>
                                    </p:set>
                                    <p:animEffect transition="in" filter="wipe(left)">
                                      <p:cBhvr>
                                        <p:cTn id="161" dur="500"/>
                                        <p:tgtEl>
                                          <p:spTgt spid="64"/>
                                        </p:tgtEl>
                                      </p:cBhvr>
                                    </p:animEffect>
                                  </p:childTnLst>
                                </p:cTn>
                              </p:par>
                            </p:childTnLst>
                          </p:cTn>
                        </p:par>
                        <p:par>
                          <p:cTn id="162" fill="hold">
                            <p:stCondLst>
                              <p:cond delay="6000"/>
                            </p:stCondLst>
                            <p:childTnLst>
                              <p:par>
                                <p:cTn id="163" presetID="9" presetClass="entr" presetSubtype="0" fill="hold" grpId="0" nodeType="afterEffect">
                                  <p:stCondLst>
                                    <p:cond delay="0"/>
                                  </p:stCondLst>
                                  <p:childTnLst>
                                    <p:set>
                                      <p:cBhvr>
                                        <p:cTn id="164" dur="1" fill="hold">
                                          <p:stCondLst>
                                            <p:cond delay="0"/>
                                          </p:stCondLst>
                                        </p:cTn>
                                        <p:tgtEl>
                                          <p:spTgt spid="9"/>
                                        </p:tgtEl>
                                        <p:attrNameLst>
                                          <p:attrName>style.visibility</p:attrName>
                                        </p:attrNameLst>
                                      </p:cBhvr>
                                      <p:to>
                                        <p:strVal val="visible"/>
                                      </p:to>
                                    </p:set>
                                    <p:animEffect transition="in" filter="dissolve">
                                      <p:cBhvr>
                                        <p:cTn id="165" dur="500"/>
                                        <p:tgtEl>
                                          <p:spTgt spid="9"/>
                                        </p:tgtEl>
                                      </p:cBhvr>
                                    </p:animEffect>
                                  </p:childTnLst>
                                </p:cTn>
                              </p:par>
                            </p:childTnLst>
                          </p:cTn>
                        </p:par>
                      </p:childTnLst>
                    </p:cTn>
                  </p:par>
                  <p:par>
                    <p:cTn id="166" fill="hold">
                      <p:stCondLst>
                        <p:cond delay="indefinite"/>
                      </p:stCondLst>
                      <p:childTnLst>
                        <p:par>
                          <p:cTn id="167" fill="hold">
                            <p:stCondLst>
                              <p:cond delay="0"/>
                            </p:stCondLst>
                            <p:childTnLst>
                              <p:par>
                                <p:cTn id="168" presetID="9" presetClass="entr" presetSubtype="0" fill="hold" grpId="0" nodeType="clickEffect">
                                  <p:stCondLst>
                                    <p:cond delay="0"/>
                                  </p:stCondLst>
                                  <p:childTnLst>
                                    <p:set>
                                      <p:cBhvr>
                                        <p:cTn id="169" dur="1" fill="hold">
                                          <p:stCondLst>
                                            <p:cond delay="0"/>
                                          </p:stCondLst>
                                        </p:cTn>
                                        <p:tgtEl>
                                          <p:spTgt spid="39"/>
                                        </p:tgtEl>
                                        <p:attrNameLst>
                                          <p:attrName>style.visibility</p:attrName>
                                        </p:attrNameLst>
                                      </p:cBhvr>
                                      <p:to>
                                        <p:strVal val="visible"/>
                                      </p:to>
                                    </p:set>
                                    <p:animEffect transition="in" filter="dissolve">
                                      <p:cBhvr>
                                        <p:cTn id="170" dur="500"/>
                                        <p:tgtEl>
                                          <p:spTgt spid="39"/>
                                        </p:tgtEl>
                                      </p:cBhvr>
                                    </p:animEffect>
                                  </p:childTnLst>
                                </p:cTn>
                              </p:par>
                            </p:childTnLst>
                          </p:cTn>
                        </p:par>
                        <p:par>
                          <p:cTn id="171" fill="hold">
                            <p:stCondLst>
                              <p:cond delay="500"/>
                            </p:stCondLst>
                            <p:childTnLst>
                              <p:par>
                                <p:cTn id="172" presetID="26" presetClass="emph" presetSubtype="0" fill="hold" grpId="1" nodeType="afterEffect">
                                  <p:stCondLst>
                                    <p:cond delay="0"/>
                                  </p:stCondLst>
                                  <p:childTnLst>
                                    <p:animEffect transition="out" filter="fade">
                                      <p:cBhvr>
                                        <p:cTn id="173" dur="500" tmFilter="0, 0; .2, .5; .8, .5; 1, 0"/>
                                        <p:tgtEl>
                                          <p:spTgt spid="17"/>
                                        </p:tgtEl>
                                      </p:cBhvr>
                                    </p:animEffect>
                                    <p:animScale>
                                      <p:cBhvr>
                                        <p:cTn id="174" dur="250" autoRev="1" fill="hold"/>
                                        <p:tgtEl>
                                          <p:spTgt spid="17"/>
                                        </p:tgtEl>
                                      </p:cBhvr>
                                      <p:by x="105000" y="105000"/>
                                    </p:animScale>
                                  </p:childTnLst>
                                </p:cTn>
                              </p:par>
                            </p:childTnLst>
                          </p:cTn>
                        </p:par>
                        <p:par>
                          <p:cTn id="175" fill="hold">
                            <p:stCondLst>
                              <p:cond delay="1000"/>
                            </p:stCondLst>
                            <p:childTnLst>
                              <p:par>
                                <p:cTn id="176" presetID="22" presetClass="entr" presetSubtype="8" fill="hold" nodeType="afterEffect">
                                  <p:stCondLst>
                                    <p:cond delay="0"/>
                                  </p:stCondLst>
                                  <p:childTnLst>
                                    <p:set>
                                      <p:cBhvr>
                                        <p:cTn id="177" dur="1" fill="hold">
                                          <p:stCondLst>
                                            <p:cond delay="0"/>
                                          </p:stCondLst>
                                        </p:cTn>
                                        <p:tgtEl>
                                          <p:spTgt spid="65"/>
                                        </p:tgtEl>
                                        <p:attrNameLst>
                                          <p:attrName>style.visibility</p:attrName>
                                        </p:attrNameLst>
                                      </p:cBhvr>
                                      <p:to>
                                        <p:strVal val="visible"/>
                                      </p:to>
                                    </p:set>
                                    <p:animEffect transition="in" filter="wipe(left)">
                                      <p:cBhvr>
                                        <p:cTn id="178" dur="500"/>
                                        <p:tgtEl>
                                          <p:spTgt spid="65"/>
                                        </p:tgtEl>
                                      </p:cBhvr>
                                    </p:animEffect>
                                  </p:childTnLst>
                                </p:cTn>
                              </p:par>
                            </p:childTnLst>
                          </p:cTn>
                        </p:par>
                        <p:par>
                          <p:cTn id="179" fill="hold">
                            <p:stCondLst>
                              <p:cond delay="1500"/>
                            </p:stCondLst>
                            <p:childTnLst>
                              <p:par>
                                <p:cTn id="180" presetID="9" presetClass="entr" presetSubtype="0" fill="hold" grpId="0" nodeType="afterEffect">
                                  <p:stCondLst>
                                    <p:cond delay="0"/>
                                  </p:stCondLst>
                                  <p:childTnLst>
                                    <p:set>
                                      <p:cBhvr>
                                        <p:cTn id="181" dur="1" fill="hold">
                                          <p:stCondLst>
                                            <p:cond delay="0"/>
                                          </p:stCondLst>
                                        </p:cTn>
                                        <p:tgtEl>
                                          <p:spTgt spid="19"/>
                                        </p:tgtEl>
                                        <p:attrNameLst>
                                          <p:attrName>style.visibility</p:attrName>
                                        </p:attrNameLst>
                                      </p:cBhvr>
                                      <p:to>
                                        <p:strVal val="visible"/>
                                      </p:to>
                                    </p:set>
                                    <p:animEffect transition="in" filter="dissolve">
                                      <p:cBhvr>
                                        <p:cTn id="182" dur="500"/>
                                        <p:tgtEl>
                                          <p:spTgt spid="19"/>
                                        </p:tgtEl>
                                      </p:cBhvr>
                                    </p:animEffect>
                                  </p:childTnLst>
                                </p:cTn>
                              </p:par>
                            </p:childTnLst>
                          </p:cTn>
                        </p:par>
                      </p:childTnLst>
                    </p:cTn>
                  </p:par>
                  <p:par>
                    <p:cTn id="183" fill="hold">
                      <p:stCondLst>
                        <p:cond delay="indefinite"/>
                      </p:stCondLst>
                      <p:childTnLst>
                        <p:par>
                          <p:cTn id="184" fill="hold">
                            <p:stCondLst>
                              <p:cond delay="0"/>
                            </p:stCondLst>
                            <p:childTnLst>
                              <p:par>
                                <p:cTn id="185" presetID="26" presetClass="emph" presetSubtype="0" fill="hold" grpId="1" nodeType="clickEffect">
                                  <p:stCondLst>
                                    <p:cond delay="0"/>
                                  </p:stCondLst>
                                  <p:childTnLst>
                                    <p:animEffect transition="out" filter="fade">
                                      <p:cBhvr>
                                        <p:cTn id="186" dur="500" tmFilter="0, 0; .2, .5; .8, .5; 1, 0"/>
                                        <p:tgtEl>
                                          <p:spTgt spid="26"/>
                                        </p:tgtEl>
                                      </p:cBhvr>
                                    </p:animEffect>
                                    <p:animScale>
                                      <p:cBhvr>
                                        <p:cTn id="187" dur="250" autoRev="1" fill="hold"/>
                                        <p:tgtEl>
                                          <p:spTgt spid="26"/>
                                        </p:tgtEl>
                                      </p:cBhvr>
                                      <p:by x="105000" y="105000"/>
                                    </p:animScale>
                                  </p:childTnLst>
                                </p:cTn>
                              </p:par>
                            </p:childTnLst>
                          </p:cTn>
                        </p:par>
                        <p:par>
                          <p:cTn id="188" fill="hold">
                            <p:stCondLst>
                              <p:cond delay="500"/>
                            </p:stCondLst>
                            <p:childTnLst>
                              <p:par>
                                <p:cTn id="189" presetID="22" presetClass="entr" presetSubtype="8" fill="hold" nodeType="afterEffect">
                                  <p:stCondLst>
                                    <p:cond delay="0"/>
                                  </p:stCondLst>
                                  <p:childTnLst>
                                    <p:set>
                                      <p:cBhvr>
                                        <p:cTn id="190" dur="1" fill="hold">
                                          <p:stCondLst>
                                            <p:cond delay="0"/>
                                          </p:stCondLst>
                                        </p:cTn>
                                        <p:tgtEl>
                                          <p:spTgt spid="68"/>
                                        </p:tgtEl>
                                        <p:attrNameLst>
                                          <p:attrName>style.visibility</p:attrName>
                                        </p:attrNameLst>
                                      </p:cBhvr>
                                      <p:to>
                                        <p:strVal val="visible"/>
                                      </p:to>
                                    </p:set>
                                    <p:animEffect transition="in" filter="wipe(left)">
                                      <p:cBhvr>
                                        <p:cTn id="191" dur="500"/>
                                        <p:tgtEl>
                                          <p:spTgt spid="68"/>
                                        </p:tgtEl>
                                      </p:cBhvr>
                                    </p:animEffect>
                                  </p:childTnLst>
                                </p:cTn>
                              </p:par>
                            </p:childTnLst>
                          </p:cTn>
                        </p:par>
                        <p:par>
                          <p:cTn id="192" fill="hold">
                            <p:stCondLst>
                              <p:cond delay="1000"/>
                            </p:stCondLst>
                            <p:childTnLst>
                              <p:par>
                                <p:cTn id="193" presetID="9" presetClass="entr" presetSubtype="0" fill="hold" grpId="0" nodeType="afterEffect">
                                  <p:stCondLst>
                                    <p:cond delay="0"/>
                                  </p:stCondLst>
                                  <p:childTnLst>
                                    <p:set>
                                      <p:cBhvr>
                                        <p:cTn id="194" dur="1" fill="hold">
                                          <p:stCondLst>
                                            <p:cond delay="0"/>
                                          </p:stCondLst>
                                        </p:cTn>
                                        <p:tgtEl>
                                          <p:spTgt spid="21"/>
                                        </p:tgtEl>
                                        <p:attrNameLst>
                                          <p:attrName>style.visibility</p:attrName>
                                        </p:attrNameLst>
                                      </p:cBhvr>
                                      <p:to>
                                        <p:strVal val="visible"/>
                                      </p:to>
                                    </p:set>
                                    <p:animEffect transition="in" filter="dissolve">
                                      <p:cBhvr>
                                        <p:cTn id="195" dur="500"/>
                                        <p:tgtEl>
                                          <p:spTgt spid="21"/>
                                        </p:tgtEl>
                                      </p:cBhvr>
                                    </p:animEffect>
                                  </p:childTnLst>
                                </p:cTn>
                              </p:par>
                              <p:par>
                                <p:cTn id="196" presetID="9" presetClass="entr" presetSubtype="0" fill="hold" grpId="0" nodeType="withEffect">
                                  <p:stCondLst>
                                    <p:cond delay="0"/>
                                  </p:stCondLst>
                                  <p:childTnLst>
                                    <p:set>
                                      <p:cBhvr>
                                        <p:cTn id="197" dur="1" fill="hold">
                                          <p:stCondLst>
                                            <p:cond delay="0"/>
                                          </p:stCondLst>
                                        </p:cTn>
                                        <p:tgtEl>
                                          <p:spTgt spid="22"/>
                                        </p:tgtEl>
                                        <p:attrNameLst>
                                          <p:attrName>style.visibility</p:attrName>
                                        </p:attrNameLst>
                                      </p:cBhvr>
                                      <p:to>
                                        <p:strVal val="visible"/>
                                      </p:to>
                                    </p:set>
                                    <p:animEffect transition="in" filter="dissolve">
                                      <p:cBhvr>
                                        <p:cTn id="198" dur="500"/>
                                        <p:tgtEl>
                                          <p:spTgt spid="22"/>
                                        </p:tgtEl>
                                      </p:cBhvr>
                                    </p:animEffect>
                                  </p:childTnLst>
                                </p:cTn>
                              </p:par>
                              <p:par>
                                <p:cTn id="199" presetID="9" presetClass="entr" presetSubtype="0" fill="hold" grpId="0" nodeType="withEffect">
                                  <p:stCondLst>
                                    <p:cond delay="0"/>
                                  </p:stCondLst>
                                  <p:childTnLst>
                                    <p:set>
                                      <p:cBhvr>
                                        <p:cTn id="200" dur="1" fill="hold">
                                          <p:stCondLst>
                                            <p:cond delay="0"/>
                                          </p:stCondLst>
                                        </p:cTn>
                                        <p:tgtEl>
                                          <p:spTgt spid="23"/>
                                        </p:tgtEl>
                                        <p:attrNameLst>
                                          <p:attrName>style.visibility</p:attrName>
                                        </p:attrNameLst>
                                      </p:cBhvr>
                                      <p:to>
                                        <p:strVal val="visible"/>
                                      </p:to>
                                    </p:set>
                                    <p:animEffect transition="in" filter="dissolve">
                                      <p:cBhvr>
                                        <p:cTn id="201" dur="500"/>
                                        <p:tgtEl>
                                          <p:spTgt spid="23"/>
                                        </p:tgtEl>
                                      </p:cBhvr>
                                    </p:animEffect>
                                  </p:childTnLst>
                                </p:cTn>
                              </p:par>
                              <p:par>
                                <p:cTn id="202" presetID="9" presetClass="entr" presetSubtype="0" fill="hold" grpId="0" nodeType="withEffect">
                                  <p:stCondLst>
                                    <p:cond delay="0"/>
                                  </p:stCondLst>
                                  <p:childTnLst>
                                    <p:set>
                                      <p:cBhvr>
                                        <p:cTn id="203" dur="1" fill="hold">
                                          <p:stCondLst>
                                            <p:cond delay="0"/>
                                          </p:stCondLst>
                                        </p:cTn>
                                        <p:tgtEl>
                                          <p:spTgt spid="24"/>
                                        </p:tgtEl>
                                        <p:attrNameLst>
                                          <p:attrName>style.visibility</p:attrName>
                                        </p:attrNameLst>
                                      </p:cBhvr>
                                      <p:to>
                                        <p:strVal val="visible"/>
                                      </p:to>
                                    </p:set>
                                    <p:animEffect transition="in" filter="dissolve">
                                      <p:cBhvr>
                                        <p:cTn id="204" dur="500"/>
                                        <p:tgtEl>
                                          <p:spTgt spid="24"/>
                                        </p:tgtEl>
                                      </p:cBhvr>
                                    </p:animEffect>
                                  </p:childTnLst>
                                </p:cTn>
                              </p:par>
                            </p:childTnLst>
                          </p:cTn>
                        </p:par>
                        <p:par>
                          <p:cTn id="205" fill="hold">
                            <p:stCondLst>
                              <p:cond delay="1500"/>
                            </p:stCondLst>
                            <p:childTnLst>
                              <p:par>
                                <p:cTn id="206" presetID="26" presetClass="emph" presetSubtype="0" fill="hold" grpId="1" nodeType="afterEffect">
                                  <p:stCondLst>
                                    <p:cond delay="0"/>
                                  </p:stCondLst>
                                  <p:childTnLst>
                                    <p:animEffect transition="out" filter="fade">
                                      <p:cBhvr>
                                        <p:cTn id="207" dur="500" tmFilter="0, 0; .2, .5; .8, .5; 1, 0"/>
                                        <p:tgtEl>
                                          <p:spTgt spid="21"/>
                                        </p:tgtEl>
                                      </p:cBhvr>
                                    </p:animEffect>
                                    <p:animScale>
                                      <p:cBhvr>
                                        <p:cTn id="208" dur="250" autoRev="1" fill="hold"/>
                                        <p:tgtEl>
                                          <p:spTgt spid="21"/>
                                        </p:tgtEl>
                                      </p:cBhvr>
                                      <p:by x="105000" y="105000"/>
                                    </p:animScale>
                                  </p:childTnLst>
                                </p:cTn>
                              </p:par>
                            </p:childTnLst>
                          </p:cTn>
                        </p:par>
                        <p:par>
                          <p:cTn id="209" fill="hold">
                            <p:stCondLst>
                              <p:cond delay="2000"/>
                            </p:stCondLst>
                            <p:childTnLst>
                              <p:par>
                                <p:cTn id="210" presetID="22" presetClass="entr" presetSubtype="8" fill="hold" nodeType="afterEffect">
                                  <p:stCondLst>
                                    <p:cond delay="0"/>
                                  </p:stCondLst>
                                  <p:childTnLst>
                                    <p:set>
                                      <p:cBhvr>
                                        <p:cTn id="211" dur="1" fill="hold">
                                          <p:stCondLst>
                                            <p:cond delay="0"/>
                                          </p:stCondLst>
                                        </p:cTn>
                                        <p:tgtEl>
                                          <p:spTgt spid="66"/>
                                        </p:tgtEl>
                                        <p:attrNameLst>
                                          <p:attrName>style.visibility</p:attrName>
                                        </p:attrNameLst>
                                      </p:cBhvr>
                                      <p:to>
                                        <p:strVal val="visible"/>
                                      </p:to>
                                    </p:set>
                                    <p:animEffect transition="in" filter="wipe(left)">
                                      <p:cBhvr>
                                        <p:cTn id="212" dur="500"/>
                                        <p:tgtEl>
                                          <p:spTgt spid="66"/>
                                        </p:tgtEl>
                                      </p:cBhvr>
                                    </p:animEffect>
                                  </p:childTnLst>
                                </p:cTn>
                              </p:par>
                            </p:childTnLst>
                          </p:cTn>
                        </p:par>
                        <p:par>
                          <p:cTn id="213" fill="hold">
                            <p:stCondLst>
                              <p:cond delay="2500"/>
                            </p:stCondLst>
                            <p:childTnLst>
                              <p:par>
                                <p:cTn id="214" presetID="9" presetClass="entr" presetSubtype="0" fill="hold" grpId="0" nodeType="afterEffect">
                                  <p:stCondLst>
                                    <p:cond delay="0"/>
                                  </p:stCondLst>
                                  <p:childTnLst>
                                    <p:set>
                                      <p:cBhvr>
                                        <p:cTn id="215" dur="1" fill="hold">
                                          <p:stCondLst>
                                            <p:cond delay="0"/>
                                          </p:stCondLst>
                                        </p:cTn>
                                        <p:tgtEl>
                                          <p:spTgt spid="20"/>
                                        </p:tgtEl>
                                        <p:attrNameLst>
                                          <p:attrName>style.visibility</p:attrName>
                                        </p:attrNameLst>
                                      </p:cBhvr>
                                      <p:to>
                                        <p:strVal val="visible"/>
                                      </p:to>
                                    </p:set>
                                    <p:animEffect transition="in" filter="dissolve">
                                      <p:cBhvr>
                                        <p:cTn id="216" dur="500"/>
                                        <p:tgtEl>
                                          <p:spTgt spid="20"/>
                                        </p:tgtEl>
                                      </p:cBhvr>
                                    </p:animEffect>
                                  </p:childTnLst>
                                </p:cTn>
                              </p:par>
                            </p:childTnLst>
                          </p:cTn>
                        </p:par>
                      </p:childTnLst>
                    </p:cTn>
                  </p:par>
                  <p:par>
                    <p:cTn id="217" fill="hold">
                      <p:stCondLst>
                        <p:cond delay="indefinite"/>
                      </p:stCondLst>
                      <p:childTnLst>
                        <p:par>
                          <p:cTn id="218" fill="hold">
                            <p:stCondLst>
                              <p:cond delay="0"/>
                            </p:stCondLst>
                            <p:childTnLst>
                              <p:par>
                                <p:cTn id="219" presetID="26" presetClass="emph" presetSubtype="0" fill="hold" grpId="0" nodeType="clickEffect">
                                  <p:stCondLst>
                                    <p:cond delay="0"/>
                                  </p:stCondLst>
                                  <p:childTnLst>
                                    <p:animEffect transition="out" filter="fade">
                                      <p:cBhvr>
                                        <p:cTn id="220" dur="500" tmFilter="0, 0; .2, .5; .8, .5; 1, 0"/>
                                        <p:tgtEl>
                                          <p:spTgt spid="44"/>
                                        </p:tgtEl>
                                      </p:cBhvr>
                                    </p:animEffect>
                                    <p:animScale>
                                      <p:cBhvr>
                                        <p:cTn id="221" dur="250" autoRev="1" fill="hold"/>
                                        <p:tgtEl>
                                          <p:spTgt spid="44"/>
                                        </p:tgtEl>
                                      </p:cBhvr>
                                      <p:by x="105000" y="105000"/>
                                    </p:animScale>
                                  </p:childTnLst>
                                </p:cTn>
                              </p:par>
                            </p:childTnLst>
                          </p:cTn>
                        </p:par>
                        <p:par>
                          <p:cTn id="222" fill="hold">
                            <p:stCondLst>
                              <p:cond delay="500"/>
                            </p:stCondLst>
                            <p:childTnLst>
                              <p:par>
                                <p:cTn id="223" presetID="22" presetClass="entr" presetSubtype="8" fill="hold" nodeType="afterEffect">
                                  <p:stCondLst>
                                    <p:cond delay="0"/>
                                  </p:stCondLst>
                                  <p:childTnLst>
                                    <p:set>
                                      <p:cBhvr>
                                        <p:cTn id="224" dur="1" fill="hold">
                                          <p:stCondLst>
                                            <p:cond delay="0"/>
                                          </p:stCondLst>
                                        </p:cTn>
                                        <p:tgtEl>
                                          <p:spTgt spid="57"/>
                                        </p:tgtEl>
                                        <p:attrNameLst>
                                          <p:attrName>style.visibility</p:attrName>
                                        </p:attrNameLst>
                                      </p:cBhvr>
                                      <p:to>
                                        <p:strVal val="visible"/>
                                      </p:to>
                                    </p:set>
                                    <p:animEffect transition="in" filter="wipe(left)">
                                      <p:cBhvr>
                                        <p:cTn id="225" dur="500"/>
                                        <p:tgtEl>
                                          <p:spTgt spid="57"/>
                                        </p:tgtEl>
                                      </p:cBhvr>
                                    </p:animEffect>
                                  </p:childTnLst>
                                </p:cTn>
                              </p:par>
                            </p:childTnLst>
                          </p:cTn>
                        </p:par>
                        <p:par>
                          <p:cTn id="226" fill="hold">
                            <p:stCondLst>
                              <p:cond delay="1000"/>
                            </p:stCondLst>
                            <p:childTnLst>
                              <p:par>
                                <p:cTn id="227" presetID="1" presetClass="entr" presetSubtype="0" fill="hold" grpId="0" nodeType="afterEffect">
                                  <p:stCondLst>
                                    <p:cond delay="0"/>
                                  </p:stCondLst>
                                  <p:childTnLst>
                                    <p:set>
                                      <p:cBhvr>
                                        <p:cTn id="228" dur="1" fill="hold">
                                          <p:stCondLst>
                                            <p:cond delay="0"/>
                                          </p:stCondLst>
                                        </p:cTn>
                                        <p:tgtEl>
                                          <p:spTgt spid="36"/>
                                        </p:tgtEl>
                                        <p:attrNameLst>
                                          <p:attrName>style.visibility</p:attrName>
                                        </p:attrNameLst>
                                      </p:cBhvr>
                                      <p:to>
                                        <p:strVal val="visible"/>
                                      </p:to>
                                    </p:set>
                                  </p:childTnLst>
                                </p:cTn>
                              </p:par>
                            </p:childTnLst>
                          </p:cTn>
                        </p:par>
                        <p:par>
                          <p:cTn id="229" fill="hold">
                            <p:stCondLst>
                              <p:cond delay="1000"/>
                            </p:stCondLst>
                            <p:childTnLst>
                              <p:par>
                                <p:cTn id="230" presetID="9" presetClass="entr" presetSubtype="0" fill="hold" grpId="0" nodeType="afterEffect">
                                  <p:stCondLst>
                                    <p:cond delay="1000"/>
                                  </p:stCondLst>
                                  <p:childTnLst>
                                    <p:set>
                                      <p:cBhvr>
                                        <p:cTn id="231" dur="1" fill="hold">
                                          <p:stCondLst>
                                            <p:cond delay="0"/>
                                          </p:stCondLst>
                                        </p:cTn>
                                        <p:tgtEl>
                                          <p:spTgt spid="33"/>
                                        </p:tgtEl>
                                        <p:attrNameLst>
                                          <p:attrName>style.visibility</p:attrName>
                                        </p:attrNameLst>
                                      </p:cBhvr>
                                      <p:to>
                                        <p:strVal val="visible"/>
                                      </p:to>
                                    </p:set>
                                    <p:animEffect transition="in" filter="dissolve">
                                      <p:cBhvr>
                                        <p:cTn id="232" dur="500"/>
                                        <p:tgtEl>
                                          <p:spTgt spid="33"/>
                                        </p:tgtEl>
                                      </p:cBhvr>
                                    </p:animEffect>
                                  </p:childTnLst>
                                </p:cTn>
                              </p:par>
                            </p:childTnLst>
                          </p:cTn>
                        </p:par>
                        <p:par>
                          <p:cTn id="233" fill="hold">
                            <p:stCondLst>
                              <p:cond delay="2500"/>
                            </p:stCondLst>
                            <p:childTnLst>
                              <p:par>
                                <p:cTn id="234" presetID="9" presetClass="entr" presetSubtype="0" fill="hold" grpId="0" nodeType="afterEffect">
                                  <p:stCondLst>
                                    <p:cond delay="0"/>
                                  </p:stCondLst>
                                  <p:childTnLst>
                                    <p:set>
                                      <p:cBhvr>
                                        <p:cTn id="235" dur="1" fill="hold">
                                          <p:stCondLst>
                                            <p:cond delay="0"/>
                                          </p:stCondLst>
                                        </p:cTn>
                                        <p:tgtEl>
                                          <p:spTgt spid="34"/>
                                        </p:tgtEl>
                                        <p:attrNameLst>
                                          <p:attrName>style.visibility</p:attrName>
                                        </p:attrNameLst>
                                      </p:cBhvr>
                                      <p:to>
                                        <p:strVal val="visible"/>
                                      </p:to>
                                    </p:set>
                                    <p:animEffect transition="in" filter="dissolve">
                                      <p:cBhvr>
                                        <p:cTn id="236" dur="500"/>
                                        <p:tgtEl>
                                          <p:spTgt spid="34"/>
                                        </p:tgtEl>
                                      </p:cBhvr>
                                    </p:animEffect>
                                  </p:childTnLst>
                                </p:cTn>
                              </p:par>
                            </p:childTnLst>
                          </p:cTn>
                        </p:par>
                        <p:par>
                          <p:cTn id="237" fill="hold">
                            <p:stCondLst>
                              <p:cond delay="3000"/>
                            </p:stCondLst>
                            <p:childTnLst>
                              <p:par>
                                <p:cTn id="238" presetID="9" presetClass="entr" presetSubtype="0" fill="hold" grpId="0" nodeType="afterEffect">
                                  <p:stCondLst>
                                    <p:cond delay="0"/>
                                  </p:stCondLst>
                                  <p:childTnLst>
                                    <p:set>
                                      <p:cBhvr>
                                        <p:cTn id="239" dur="1" fill="hold">
                                          <p:stCondLst>
                                            <p:cond delay="0"/>
                                          </p:stCondLst>
                                        </p:cTn>
                                        <p:tgtEl>
                                          <p:spTgt spid="35"/>
                                        </p:tgtEl>
                                        <p:attrNameLst>
                                          <p:attrName>style.visibility</p:attrName>
                                        </p:attrNameLst>
                                      </p:cBhvr>
                                      <p:to>
                                        <p:strVal val="visible"/>
                                      </p:to>
                                    </p:set>
                                    <p:animEffect transition="in" filter="dissolve">
                                      <p:cBhvr>
                                        <p:cTn id="240" dur="500"/>
                                        <p:tgtEl>
                                          <p:spTgt spid="35"/>
                                        </p:tgtEl>
                                      </p:cBhvr>
                                    </p:animEffect>
                                  </p:childTnLst>
                                </p:cTn>
                              </p:par>
                            </p:childTnLst>
                          </p:cTn>
                        </p:par>
                        <p:par>
                          <p:cTn id="241" fill="hold">
                            <p:stCondLst>
                              <p:cond delay="3500"/>
                            </p:stCondLst>
                            <p:childTnLst>
                              <p:par>
                                <p:cTn id="242" presetID="26" presetClass="emph" presetSubtype="0" fill="hold" grpId="1" nodeType="afterEffect">
                                  <p:stCondLst>
                                    <p:cond delay="0"/>
                                  </p:stCondLst>
                                  <p:childTnLst>
                                    <p:animEffect transition="out" filter="fade">
                                      <p:cBhvr>
                                        <p:cTn id="243" dur="500" tmFilter="0, 0; .2, .5; .8, .5; 1, 0"/>
                                        <p:tgtEl>
                                          <p:spTgt spid="33"/>
                                        </p:tgtEl>
                                      </p:cBhvr>
                                    </p:animEffect>
                                    <p:animScale>
                                      <p:cBhvr>
                                        <p:cTn id="244" dur="250" autoRev="1" fill="hold"/>
                                        <p:tgtEl>
                                          <p:spTgt spid="33"/>
                                        </p:tgtEl>
                                      </p:cBhvr>
                                      <p:by x="105000" y="105000"/>
                                    </p:animScale>
                                  </p:childTnLst>
                                </p:cTn>
                              </p:par>
                            </p:childTnLst>
                          </p:cTn>
                        </p:par>
                        <p:par>
                          <p:cTn id="245" fill="hold">
                            <p:stCondLst>
                              <p:cond delay="4000"/>
                            </p:stCondLst>
                            <p:childTnLst>
                              <p:par>
                                <p:cTn id="246" presetID="22" presetClass="entr" presetSubtype="8" fill="hold" nodeType="afterEffect">
                                  <p:stCondLst>
                                    <p:cond delay="0"/>
                                  </p:stCondLst>
                                  <p:childTnLst>
                                    <p:set>
                                      <p:cBhvr>
                                        <p:cTn id="247" dur="1" fill="hold">
                                          <p:stCondLst>
                                            <p:cond delay="0"/>
                                          </p:stCondLst>
                                        </p:cTn>
                                        <p:tgtEl>
                                          <p:spTgt spid="69"/>
                                        </p:tgtEl>
                                        <p:attrNameLst>
                                          <p:attrName>style.visibility</p:attrName>
                                        </p:attrNameLst>
                                      </p:cBhvr>
                                      <p:to>
                                        <p:strVal val="visible"/>
                                      </p:to>
                                    </p:set>
                                    <p:animEffect transition="in" filter="wipe(left)">
                                      <p:cBhvr>
                                        <p:cTn id="248" dur="500"/>
                                        <p:tgtEl>
                                          <p:spTgt spid="69"/>
                                        </p:tgtEl>
                                      </p:cBhvr>
                                    </p:animEffect>
                                  </p:childTnLst>
                                </p:cTn>
                              </p:par>
                            </p:childTnLst>
                          </p:cTn>
                        </p:par>
                        <p:par>
                          <p:cTn id="249" fill="hold">
                            <p:stCondLst>
                              <p:cond delay="4500"/>
                            </p:stCondLst>
                            <p:childTnLst>
                              <p:par>
                                <p:cTn id="250" presetID="9" presetClass="entr" presetSubtype="0" fill="hold" grpId="0" nodeType="afterEffect">
                                  <p:stCondLst>
                                    <p:cond delay="0"/>
                                  </p:stCondLst>
                                  <p:childTnLst>
                                    <p:set>
                                      <p:cBhvr>
                                        <p:cTn id="251" dur="1" fill="hold">
                                          <p:stCondLst>
                                            <p:cond delay="0"/>
                                          </p:stCondLst>
                                        </p:cTn>
                                        <p:tgtEl>
                                          <p:spTgt spid="58"/>
                                        </p:tgtEl>
                                        <p:attrNameLst>
                                          <p:attrName>style.visibility</p:attrName>
                                        </p:attrNameLst>
                                      </p:cBhvr>
                                      <p:to>
                                        <p:strVal val="visible"/>
                                      </p:to>
                                    </p:set>
                                    <p:animEffect transition="in" filter="dissolve">
                                      <p:cBhvr>
                                        <p:cTn id="252" dur="500"/>
                                        <p:tgtEl>
                                          <p:spTgt spid="58"/>
                                        </p:tgtEl>
                                      </p:cBhvr>
                                    </p:animEffect>
                                  </p:childTnLst>
                                </p:cTn>
                              </p:par>
                              <p:par>
                                <p:cTn id="253" presetID="9" presetClass="entr" presetSubtype="0" fill="hold" grpId="0" nodeType="withEffect">
                                  <p:stCondLst>
                                    <p:cond delay="0"/>
                                  </p:stCondLst>
                                  <p:childTnLst>
                                    <p:set>
                                      <p:cBhvr>
                                        <p:cTn id="254" dur="1" fill="hold">
                                          <p:stCondLst>
                                            <p:cond delay="0"/>
                                          </p:stCondLst>
                                        </p:cTn>
                                        <p:tgtEl>
                                          <p:spTgt spid="59"/>
                                        </p:tgtEl>
                                        <p:attrNameLst>
                                          <p:attrName>style.visibility</p:attrName>
                                        </p:attrNameLst>
                                      </p:cBhvr>
                                      <p:to>
                                        <p:strVal val="visible"/>
                                      </p:to>
                                    </p:set>
                                    <p:animEffect transition="in" filter="dissolve">
                                      <p:cBhvr>
                                        <p:cTn id="255" dur="500"/>
                                        <p:tgtEl>
                                          <p:spTgt spid="59"/>
                                        </p:tgtEl>
                                      </p:cBhvr>
                                    </p:animEffect>
                                  </p:childTnLst>
                                </p:cTn>
                              </p:par>
                              <p:par>
                                <p:cTn id="256" presetID="9" presetClass="entr" presetSubtype="0" fill="hold" grpId="0" nodeType="withEffect">
                                  <p:stCondLst>
                                    <p:cond delay="0"/>
                                  </p:stCondLst>
                                  <p:childTnLst>
                                    <p:set>
                                      <p:cBhvr>
                                        <p:cTn id="257" dur="1" fill="hold">
                                          <p:stCondLst>
                                            <p:cond delay="0"/>
                                          </p:stCondLst>
                                        </p:cTn>
                                        <p:tgtEl>
                                          <p:spTgt spid="60"/>
                                        </p:tgtEl>
                                        <p:attrNameLst>
                                          <p:attrName>style.visibility</p:attrName>
                                        </p:attrNameLst>
                                      </p:cBhvr>
                                      <p:to>
                                        <p:strVal val="visible"/>
                                      </p:to>
                                    </p:set>
                                    <p:animEffect transition="in" filter="dissolve">
                                      <p:cBhvr>
                                        <p:cTn id="258" dur="500"/>
                                        <p:tgtEl>
                                          <p:spTgt spid="60"/>
                                        </p:tgtEl>
                                      </p:cBhvr>
                                    </p:animEffect>
                                  </p:childTnLst>
                                </p:cTn>
                              </p:par>
                              <p:par>
                                <p:cTn id="259" presetID="9" presetClass="entr" presetSubtype="0" fill="hold" grpId="0" nodeType="withEffect">
                                  <p:stCondLst>
                                    <p:cond delay="0"/>
                                  </p:stCondLst>
                                  <p:childTnLst>
                                    <p:set>
                                      <p:cBhvr>
                                        <p:cTn id="260" dur="1" fill="hold">
                                          <p:stCondLst>
                                            <p:cond delay="0"/>
                                          </p:stCondLst>
                                        </p:cTn>
                                        <p:tgtEl>
                                          <p:spTgt spid="61"/>
                                        </p:tgtEl>
                                        <p:attrNameLst>
                                          <p:attrName>style.visibility</p:attrName>
                                        </p:attrNameLst>
                                      </p:cBhvr>
                                      <p:to>
                                        <p:strVal val="visible"/>
                                      </p:to>
                                    </p:set>
                                    <p:animEffect transition="in" filter="dissolve">
                                      <p:cBhvr>
                                        <p:cTn id="261"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p:bldP spid="11" grpId="0" animBg="1"/>
      <p:bldP spid="11" grpId="1" animBg="1"/>
      <p:bldP spid="12" grpId="0" animBg="1"/>
      <p:bldP spid="13" grpId="0" animBg="1"/>
      <p:bldP spid="13" grpId="1" animBg="1"/>
      <p:bldP spid="14" grpId="0"/>
      <p:bldP spid="15" grpId="0" animBg="1"/>
      <p:bldP spid="15" grpId="1" animBg="1"/>
      <p:bldP spid="16" grpId="0" animBg="1"/>
      <p:bldP spid="17" grpId="0" animBg="1"/>
      <p:bldP spid="17" grpId="1" animBg="1"/>
      <p:bldP spid="18" grpId="0"/>
      <p:bldP spid="19" grpId="0" animBg="1"/>
      <p:bldP spid="20" grpId="0" animBg="1"/>
      <p:bldP spid="21" grpId="0" animBg="1"/>
      <p:bldP spid="21" grpId="1" animBg="1"/>
      <p:bldP spid="22" grpId="0" animBg="1"/>
      <p:bldP spid="23" grpId="0" animBg="1"/>
      <p:bldP spid="24" grpId="0"/>
      <p:bldP spid="25" grpId="0" animBg="1"/>
      <p:bldP spid="25" grpId="1" animBg="1"/>
      <p:bldP spid="26" grpId="0" animBg="1"/>
      <p:bldP spid="26" grpId="1" animBg="1"/>
      <p:bldP spid="27" grpId="0" animBg="1"/>
      <p:bldP spid="28" grpId="0"/>
      <p:bldP spid="29" grpId="0"/>
      <p:bldP spid="30" grpId="0"/>
      <p:bldP spid="31" grpId="0" animBg="1"/>
      <p:bldP spid="33" grpId="0" animBg="1"/>
      <p:bldP spid="33" grpId="1" animBg="1"/>
      <p:bldP spid="34" grpId="0" animBg="1"/>
      <p:bldP spid="35" grpId="0" animBg="1"/>
      <p:bldP spid="36" grpId="0"/>
      <p:bldP spid="37" grpId="0"/>
      <p:bldP spid="38" grpId="0"/>
      <p:bldP spid="39" grpId="0"/>
      <p:bldP spid="40" grpId="0" animBg="1"/>
      <p:bldP spid="41" grpId="0" animBg="1"/>
      <p:bldP spid="42" grpId="0" animBg="1"/>
      <p:bldP spid="43" grpId="0" animBg="1"/>
      <p:bldP spid="44" grpId="0" animBg="1"/>
      <p:bldP spid="58" grpId="0" animBg="1"/>
      <p:bldP spid="59" grpId="0" animBg="1"/>
      <p:bldP spid="60" grpId="0" animBg="1"/>
      <p:bldP spid="61"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a Good Idea?</a:t>
            </a:r>
            <a:endParaRPr lang="en-US" dirty="0"/>
          </a:p>
        </p:txBody>
      </p:sp>
      <p:sp>
        <p:nvSpPr>
          <p:cNvPr id="3" name="Content Placeholder 2"/>
          <p:cNvSpPr>
            <a:spLocks noGrp="1"/>
          </p:cNvSpPr>
          <p:nvPr>
            <p:ph idx="1"/>
          </p:nvPr>
        </p:nvSpPr>
        <p:spPr>
          <a:xfrm>
            <a:off x="457200" y="1348830"/>
            <a:ext cx="8229600" cy="4525963"/>
          </a:xfrm>
        </p:spPr>
        <p:txBody>
          <a:bodyPr/>
          <a:lstStyle/>
          <a:p>
            <a:r>
              <a:rPr lang="en-US" sz="2800" dirty="0" smtClean="0"/>
              <a:t>The UNIX pointer structure seems ad hoc and complicated</a:t>
            </a:r>
          </a:p>
          <a:p>
            <a:r>
              <a:rPr lang="en-US" sz="2800" dirty="0" smtClean="0"/>
              <a:t>Why not something simpler?</a:t>
            </a:r>
          </a:p>
          <a:p>
            <a:pPr lvl="1"/>
            <a:r>
              <a:rPr lang="en-US" sz="2400" dirty="0" smtClean="0"/>
              <a:t>E.g., all block pointers are triple indirect</a:t>
            </a:r>
          </a:p>
          <a:p>
            <a:r>
              <a:rPr lang="en-US" sz="2800" dirty="0" smtClean="0"/>
              <a:t>File sizes are not random </a:t>
            </a:r>
          </a:p>
          <a:p>
            <a:pPr lvl="1"/>
            <a:r>
              <a:rPr lang="en-US" sz="2400" dirty="0" smtClean="0"/>
              <a:t>The majority of files are only a few thousand bytes long</a:t>
            </a:r>
          </a:p>
          <a:p>
            <a:r>
              <a:rPr lang="en-US" sz="2800" dirty="0" smtClean="0"/>
              <a:t>Unix approach allows us to access up to 40Kbytes (assuming 4K blocks) without extra I/Os</a:t>
            </a:r>
          </a:p>
          <a:p>
            <a:pPr lvl="1"/>
            <a:r>
              <a:rPr lang="en-US" dirty="0" smtClean="0"/>
              <a:t>Remember, the double and triple indirect blocks must themselves be fetched off disk</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Big a File Can Unix Handle?</a:t>
            </a:r>
            <a:endParaRPr lang="en-US" dirty="0"/>
          </a:p>
        </p:txBody>
      </p:sp>
      <p:sp>
        <p:nvSpPr>
          <p:cNvPr id="3" name="Content Placeholder 2"/>
          <p:cNvSpPr>
            <a:spLocks noGrp="1"/>
          </p:cNvSpPr>
          <p:nvPr>
            <p:ph idx="1"/>
          </p:nvPr>
        </p:nvSpPr>
        <p:spPr>
          <a:xfrm>
            <a:off x="457200" y="1242990"/>
            <a:ext cx="8229600" cy="4525963"/>
          </a:xfrm>
        </p:spPr>
        <p:txBody>
          <a:bodyPr/>
          <a:lstStyle/>
          <a:p>
            <a:r>
              <a:rPr lang="en-GB" sz="2400" dirty="0" smtClean="0"/>
              <a:t>The on-disk </a:t>
            </a:r>
            <a:r>
              <a:rPr lang="en-GB" sz="2400" dirty="0" err="1" smtClean="0"/>
              <a:t>inode</a:t>
            </a:r>
            <a:r>
              <a:rPr lang="en-GB" sz="2400" dirty="0" smtClean="0"/>
              <a:t> contains 13 block pointers</a:t>
            </a:r>
          </a:p>
          <a:p>
            <a:pPr lvl="1"/>
            <a:r>
              <a:rPr lang="en-GB" sz="2000" dirty="0" smtClean="0"/>
              <a:t>First 10 point to first 10 blocks of file</a:t>
            </a:r>
          </a:p>
          <a:p>
            <a:pPr lvl="1"/>
            <a:r>
              <a:rPr lang="en-GB" sz="2000" dirty="0" smtClean="0"/>
              <a:t>11th points to an indirect block (which contains pointers to 1024 blocks)</a:t>
            </a:r>
          </a:p>
          <a:p>
            <a:pPr lvl="1"/>
            <a:r>
              <a:rPr lang="en-GB" sz="2000" dirty="0" smtClean="0"/>
              <a:t>12th points to a double indirect block (pointing to 1024 indirect blocks)</a:t>
            </a:r>
          </a:p>
          <a:p>
            <a:pPr lvl="1"/>
            <a:r>
              <a:rPr lang="en-GB" sz="2000" dirty="0" smtClean="0"/>
              <a:t>13th points to a triple indirect block (pointing to 1024 double indirect blocks)</a:t>
            </a:r>
          </a:p>
          <a:p>
            <a:r>
              <a:rPr lang="en-GB" sz="2400" dirty="0" smtClean="0"/>
              <a:t>Assuming 4k bytes per block and 4-bytes per pointer</a:t>
            </a:r>
          </a:p>
          <a:p>
            <a:pPr lvl="1"/>
            <a:r>
              <a:rPr lang="en-GB" sz="2000" dirty="0" smtClean="0"/>
              <a:t>10 direct blocks = 10 * 4K bytes = 40K bytes</a:t>
            </a:r>
          </a:p>
          <a:p>
            <a:pPr lvl="1"/>
            <a:r>
              <a:rPr lang="en-GB" sz="2000" dirty="0" smtClean="0"/>
              <a:t>Indirect block = 1K * 4K = 4M bytes</a:t>
            </a:r>
          </a:p>
          <a:p>
            <a:pPr lvl="1"/>
            <a:r>
              <a:rPr lang="en-GB" sz="2000" dirty="0" smtClean="0"/>
              <a:t>Double indirect = 1K * 4M = 4G bytes</a:t>
            </a:r>
          </a:p>
          <a:p>
            <a:pPr lvl="1"/>
            <a:r>
              <a:rPr lang="en-GB" sz="2000" dirty="0" smtClean="0"/>
              <a:t>Triple indirect = 1K * 4G = 4T bytes </a:t>
            </a:r>
          </a:p>
          <a:p>
            <a:pPr lvl="1"/>
            <a:r>
              <a:rPr lang="en-GB" sz="2000" dirty="0" smtClean="0"/>
              <a:t>At the time system was designed, that seemed impossibly large</a:t>
            </a:r>
          </a:p>
          <a:p>
            <a:pPr lvl="1"/>
            <a:r>
              <a:rPr lang="en-GB" sz="2000" dirty="0" smtClean="0"/>
              <a:t>But . . .</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a:t>
            </a:r>
            <a:r>
              <a:rPr lang="en-US" dirty="0" err="1" smtClean="0"/>
              <a:t>Inode</a:t>
            </a:r>
            <a:r>
              <a:rPr lang="en-US" dirty="0" smtClean="0"/>
              <a:t> Performance Issues</a:t>
            </a:r>
            <a:endParaRPr lang="en-US" dirty="0"/>
          </a:p>
        </p:txBody>
      </p:sp>
      <p:sp>
        <p:nvSpPr>
          <p:cNvPr id="3" name="Content Placeholder 2"/>
          <p:cNvSpPr>
            <a:spLocks noGrp="1"/>
          </p:cNvSpPr>
          <p:nvPr>
            <p:ph idx="1"/>
          </p:nvPr>
        </p:nvSpPr>
        <p:spPr/>
        <p:txBody>
          <a:bodyPr/>
          <a:lstStyle/>
          <a:p>
            <a:r>
              <a:rPr lang="en-GB" sz="2800" dirty="0" smtClean="0"/>
              <a:t>The </a:t>
            </a:r>
            <a:r>
              <a:rPr lang="en-GB" sz="2800" dirty="0" err="1" smtClean="0"/>
              <a:t>inode</a:t>
            </a:r>
            <a:r>
              <a:rPr lang="en-GB" sz="2800" dirty="0" smtClean="0"/>
              <a:t> is in memory whenever file is open</a:t>
            </a:r>
          </a:p>
          <a:p>
            <a:r>
              <a:rPr lang="en-GB" sz="2800" dirty="0" smtClean="0"/>
              <a:t>So the first ten blocks can be found with no extra I/O</a:t>
            </a:r>
          </a:p>
          <a:p>
            <a:r>
              <a:rPr lang="en-GB" sz="2800" dirty="0" smtClean="0"/>
              <a:t>After that, we must read indirect blocks</a:t>
            </a:r>
          </a:p>
          <a:p>
            <a:pPr lvl="1"/>
            <a:r>
              <a:rPr lang="en-GB" sz="2400" dirty="0" smtClean="0"/>
              <a:t>The real pointers are in the indirect blocks</a:t>
            </a:r>
          </a:p>
          <a:p>
            <a:pPr lvl="1"/>
            <a:r>
              <a:rPr lang="en-GB" sz="2400" dirty="0" smtClean="0"/>
              <a:t>Sequential file processing will keep referencing it</a:t>
            </a:r>
          </a:p>
          <a:p>
            <a:pPr lvl="1"/>
            <a:r>
              <a:rPr lang="en-GB" sz="2400" dirty="0" smtClean="0"/>
              <a:t>Block I/O will keep it in the buffer cache</a:t>
            </a:r>
          </a:p>
          <a:p>
            <a:r>
              <a:rPr lang="en-GB" sz="2800" dirty="0" smtClean="0"/>
              <a:t>1-3 extra I/O operations per thousand pages</a:t>
            </a:r>
          </a:p>
          <a:p>
            <a:pPr lvl="1"/>
            <a:r>
              <a:rPr lang="en-GB" sz="2400" dirty="0" smtClean="0"/>
              <a:t>Any block can be found with 3 or fewer reads</a:t>
            </a:r>
          </a:p>
          <a:p>
            <a:r>
              <a:rPr lang="en-GB" sz="2800" dirty="0" smtClean="0"/>
              <a:t>Index blocks can support “sparse” files</a:t>
            </a:r>
          </a:p>
          <a:p>
            <a:pPr lvl="1"/>
            <a:r>
              <a:rPr lang="en-GB" sz="2400" dirty="0" smtClean="0"/>
              <a:t>Not unlike page tables for sparse address spaces</a:t>
            </a:r>
          </a:p>
          <a:p>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File System Structure</a:t>
            </a:r>
            <a:endParaRPr lang="en-US" dirty="0"/>
          </a:p>
        </p:txBody>
      </p:sp>
      <p:sp>
        <p:nvSpPr>
          <p:cNvPr id="3" name="Content Placeholder 2"/>
          <p:cNvSpPr>
            <a:spLocks noGrp="1"/>
          </p:cNvSpPr>
          <p:nvPr>
            <p:ph idx="1"/>
          </p:nvPr>
        </p:nvSpPr>
        <p:spPr>
          <a:xfrm>
            <a:off x="457200" y="1309140"/>
            <a:ext cx="8229600" cy="4525963"/>
          </a:xfrm>
        </p:spPr>
        <p:txBody>
          <a:bodyPr/>
          <a:lstStyle/>
          <a:p>
            <a:r>
              <a:rPr lang="en-GB" sz="2800" dirty="0" smtClean="0"/>
              <a:t>Most file systems live on disks</a:t>
            </a:r>
          </a:p>
          <a:p>
            <a:r>
              <a:rPr lang="en-GB" sz="2800" dirty="0" smtClean="0"/>
              <a:t>Disk volumes are divided into fixed-sized blocks</a:t>
            </a:r>
          </a:p>
          <a:p>
            <a:pPr lvl="1"/>
            <a:r>
              <a:rPr lang="en-GB" sz="2400" dirty="0" smtClean="0"/>
              <a:t>Many sizes are used: 512, 1024, 2048, 4096, 8192 ... </a:t>
            </a:r>
          </a:p>
          <a:p>
            <a:r>
              <a:rPr lang="en-GB" sz="2800" dirty="0" smtClean="0"/>
              <a:t>Most blocks will be used to store user data</a:t>
            </a:r>
          </a:p>
          <a:p>
            <a:r>
              <a:rPr lang="en-GB" sz="2800" dirty="0" smtClean="0"/>
              <a:t>Some will be used to store organizing “meta-data”</a:t>
            </a:r>
          </a:p>
          <a:p>
            <a:pPr lvl="1"/>
            <a:r>
              <a:rPr lang="en-GB" sz="2400" dirty="0" smtClean="0"/>
              <a:t>Description of the file system (e.g., layout and state)</a:t>
            </a:r>
          </a:p>
          <a:p>
            <a:pPr lvl="1"/>
            <a:r>
              <a:rPr lang="en-GB" sz="2400" dirty="0" smtClean="0"/>
              <a:t>File control blocks to describe individual files</a:t>
            </a:r>
          </a:p>
          <a:p>
            <a:pPr lvl="1"/>
            <a:r>
              <a:rPr lang="en-GB" sz="2400" dirty="0" smtClean="0"/>
              <a:t>Lists of free blocks (not yet allocated to any file)</a:t>
            </a:r>
          </a:p>
          <a:p>
            <a:r>
              <a:rPr lang="en-GB" sz="2800" dirty="0" smtClean="0"/>
              <a:t>All operating systems have such data structures</a:t>
            </a:r>
          </a:p>
          <a:p>
            <a:pPr lvl="1"/>
            <a:r>
              <a:rPr lang="en-GB" sz="2400" dirty="0" smtClean="0"/>
              <a:t>Different </a:t>
            </a:r>
            <a:r>
              <a:rPr lang="en-GB" sz="2400" dirty="0" err="1" smtClean="0"/>
              <a:t>OSes</a:t>
            </a:r>
            <a:r>
              <a:rPr lang="en-GB" sz="2400" dirty="0" smtClean="0"/>
              <a:t> </a:t>
            </a:r>
            <a:r>
              <a:rPr lang="en-GB" sz="2400" dirty="0" smtClean="0"/>
              <a:t>and</a:t>
            </a:r>
            <a:r>
              <a:rPr lang="en-GB" sz="2400" dirty="0" smtClean="0"/>
              <a:t> </a:t>
            </a:r>
            <a:r>
              <a:rPr lang="en-GB" sz="2400" dirty="0" smtClean="0"/>
              <a:t>file systems </a:t>
            </a:r>
            <a:r>
              <a:rPr lang="en-GB" sz="2400" dirty="0" smtClean="0"/>
              <a:t>have </a:t>
            </a:r>
            <a:r>
              <a:rPr lang="en-GB" sz="2400" dirty="0" smtClean="0"/>
              <a:t>very different goals</a:t>
            </a:r>
          </a:p>
          <a:p>
            <a:pPr lvl="1"/>
            <a:r>
              <a:rPr lang="en-GB" sz="2400" dirty="0" smtClean="0"/>
              <a:t>These result in very different implementations</a:t>
            </a:r>
          </a:p>
          <a:p>
            <a:endParaRPr lang="en-US" sz="2800" dirty="0"/>
          </a:p>
        </p:txBody>
      </p:sp>
      <p:sp>
        <p:nvSpPr>
          <p:cNvPr id="4" name="Cloud Callout 3"/>
          <p:cNvSpPr/>
          <p:nvPr/>
        </p:nvSpPr>
        <p:spPr>
          <a:xfrm>
            <a:off x="2923435" y="274638"/>
            <a:ext cx="5763366" cy="2940205"/>
          </a:xfrm>
          <a:prstGeom prst="cloudCallou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What if we allow creation of arbitrary “extended attributes,” per-file metadata?  How will we handle storage of that kind of metadata?  An extended file descriptor to hold it?  Separate pointers in the file descriptor? Keep it in one or more separate “hidden” files?</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Boot Block</a:t>
            </a:r>
            <a:endParaRPr lang="en-US" dirty="0"/>
          </a:p>
        </p:txBody>
      </p:sp>
      <p:sp>
        <p:nvSpPr>
          <p:cNvPr id="3" name="Content Placeholder 2"/>
          <p:cNvSpPr>
            <a:spLocks noGrp="1"/>
          </p:cNvSpPr>
          <p:nvPr>
            <p:ph idx="1"/>
          </p:nvPr>
        </p:nvSpPr>
        <p:spPr/>
        <p:txBody>
          <a:bodyPr/>
          <a:lstStyle/>
          <a:p>
            <a:r>
              <a:rPr lang="en-US" dirty="0" smtClean="0"/>
              <a:t>The 0</a:t>
            </a:r>
            <a:r>
              <a:rPr lang="en-US" baseline="30000" dirty="0" smtClean="0"/>
              <a:t>th</a:t>
            </a:r>
            <a:r>
              <a:rPr lang="en-US" dirty="0" smtClean="0"/>
              <a:t> block of a disk is usually reserved for the boot block</a:t>
            </a:r>
          </a:p>
          <a:p>
            <a:pPr lvl="1"/>
            <a:r>
              <a:rPr lang="en-US" dirty="0" smtClean="0"/>
              <a:t>Code allowing the machine to boot an OS</a:t>
            </a:r>
          </a:p>
          <a:p>
            <a:r>
              <a:rPr lang="en-US" dirty="0" smtClean="0"/>
              <a:t>Not usually under the control of a file system</a:t>
            </a:r>
          </a:p>
          <a:p>
            <a:pPr lvl="1"/>
            <a:r>
              <a:rPr lang="en-US" dirty="0" smtClean="0"/>
              <a:t>It typically ignores the boot block entirely</a:t>
            </a:r>
          </a:p>
          <a:p>
            <a:r>
              <a:rPr lang="en-US" dirty="0" smtClean="0"/>
              <a:t>Not all disks are bootable</a:t>
            </a:r>
          </a:p>
          <a:p>
            <a:pPr lvl="1"/>
            <a:r>
              <a:rPr lang="en-US" dirty="0" smtClean="0"/>
              <a:t>But the 0</a:t>
            </a:r>
            <a:r>
              <a:rPr lang="en-US" baseline="30000" dirty="0" smtClean="0"/>
              <a:t>th</a:t>
            </a:r>
            <a:r>
              <a:rPr lang="en-US" dirty="0" smtClean="0"/>
              <a:t> block is usually reserved, “just in case”</a:t>
            </a:r>
          </a:p>
          <a:p>
            <a:r>
              <a:rPr lang="en-US" dirty="0" smtClean="0"/>
              <a:t>So file systems start work at block 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Allocated Space</a:t>
            </a:r>
            <a:endParaRPr lang="en-US" dirty="0"/>
          </a:p>
        </p:txBody>
      </p:sp>
      <p:sp>
        <p:nvSpPr>
          <p:cNvPr id="3" name="Content Placeholder 2"/>
          <p:cNvSpPr>
            <a:spLocks noGrp="1"/>
          </p:cNvSpPr>
          <p:nvPr>
            <p:ph idx="1"/>
          </p:nvPr>
        </p:nvSpPr>
        <p:spPr>
          <a:xfrm>
            <a:off x="457200" y="1494360"/>
            <a:ext cx="8229600" cy="4525963"/>
          </a:xfrm>
        </p:spPr>
        <p:txBody>
          <a:bodyPr/>
          <a:lstStyle/>
          <a:p>
            <a:r>
              <a:rPr lang="en-US" sz="2800" dirty="0" smtClean="0"/>
              <a:t>A core activity for a file system, with various choices</a:t>
            </a:r>
          </a:p>
          <a:p>
            <a:r>
              <a:rPr lang="en-GB" sz="2800" dirty="0" smtClean="0"/>
              <a:t>What if we give each file same amount of space?</a:t>
            </a:r>
          </a:p>
          <a:p>
            <a:pPr lvl="1"/>
            <a:r>
              <a:rPr lang="en-GB" sz="2400" dirty="0" smtClean="0"/>
              <a:t>Internal fragmentation ... just like memory</a:t>
            </a:r>
          </a:p>
          <a:p>
            <a:r>
              <a:rPr lang="en-GB" sz="2800" dirty="0" smtClean="0"/>
              <a:t>What if we allocate just as much as file needs?</a:t>
            </a:r>
          </a:p>
          <a:p>
            <a:pPr lvl="1"/>
            <a:r>
              <a:rPr lang="en-GB" sz="2400" dirty="0" smtClean="0"/>
              <a:t>External fragmentation, compaction ... just like memory</a:t>
            </a:r>
          </a:p>
          <a:p>
            <a:r>
              <a:rPr lang="en-GB" sz="2800" dirty="0" smtClean="0"/>
              <a:t>Perhaps we should allocate space in “pages”</a:t>
            </a:r>
          </a:p>
          <a:p>
            <a:pPr lvl="1"/>
            <a:r>
              <a:rPr lang="en-GB" sz="2400" dirty="0" smtClean="0"/>
              <a:t>How many chunks can a file contain?</a:t>
            </a:r>
          </a:p>
          <a:p>
            <a:r>
              <a:rPr lang="en-GB" sz="2800" dirty="0" smtClean="0"/>
              <a:t>The file control data structure determines this</a:t>
            </a:r>
          </a:p>
          <a:p>
            <a:pPr lvl="1"/>
            <a:r>
              <a:rPr lang="en-GB" sz="2400" dirty="0" smtClean="0"/>
              <a:t>It only has room for so many pointers, then file is “full”</a:t>
            </a:r>
          </a:p>
          <a:p>
            <a:r>
              <a:rPr lang="en-GB" sz="2800" dirty="0" smtClean="0"/>
              <a:t>So how do we want to organize the space in a file?</a:t>
            </a:r>
          </a:p>
          <a:p>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Extents</a:t>
            </a:r>
            <a:endParaRPr lang="en-US" dirty="0"/>
          </a:p>
        </p:txBody>
      </p:sp>
      <p:sp>
        <p:nvSpPr>
          <p:cNvPr id="3" name="Content Placeholder 2"/>
          <p:cNvSpPr>
            <a:spLocks noGrp="1"/>
          </p:cNvSpPr>
          <p:nvPr>
            <p:ph idx="1"/>
          </p:nvPr>
        </p:nvSpPr>
        <p:spPr/>
        <p:txBody>
          <a:bodyPr/>
          <a:lstStyle/>
          <a:p>
            <a:r>
              <a:rPr lang="en-US" sz="2800" dirty="0" smtClean="0"/>
              <a:t>A simple answer</a:t>
            </a:r>
          </a:p>
          <a:p>
            <a:r>
              <a:rPr lang="en-GB" sz="2800" dirty="0" smtClean="0"/>
              <a:t>File control block contains exactly one pointer</a:t>
            </a:r>
          </a:p>
          <a:p>
            <a:pPr lvl="1"/>
            <a:r>
              <a:rPr lang="en-GB" sz="2400" dirty="0" smtClean="0"/>
              <a:t>To the first chunk of the file</a:t>
            </a:r>
          </a:p>
          <a:p>
            <a:pPr lvl="1"/>
            <a:r>
              <a:rPr lang="en-GB" sz="2400" dirty="0" smtClean="0"/>
              <a:t>Each chunk contains a pointer to the next chunk</a:t>
            </a:r>
          </a:p>
          <a:p>
            <a:pPr lvl="1"/>
            <a:r>
              <a:rPr lang="en-GB" sz="2400" dirty="0" smtClean="0"/>
              <a:t>Allows us to add arbitrarily many chunks to each file</a:t>
            </a:r>
          </a:p>
          <a:p>
            <a:r>
              <a:rPr lang="en-GB" sz="2800" dirty="0" smtClean="0"/>
              <a:t>Pointers can be in the chunks themselves</a:t>
            </a:r>
          </a:p>
          <a:p>
            <a:pPr lvl="1"/>
            <a:r>
              <a:rPr lang="en-GB" sz="2400" dirty="0" smtClean="0"/>
              <a:t>This takes away a little of every chunk</a:t>
            </a:r>
          </a:p>
          <a:p>
            <a:pPr lvl="1"/>
            <a:r>
              <a:rPr lang="en-GB" sz="2400" dirty="0" smtClean="0"/>
              <a:t>To find chunk N, you have to read the first N-1 chunks</a:t>
            </a:r>
          </a:p>
          <a:p>
            <a:r>
              <a:rPr lang="en-GB" sz="2800" dirty="0" smtClean="0"/>
              <a:t>Pointers can be in auxiliary “chunk linkage” table</a:t>
            </a:r>
          </a:p>
          <a:p>
            <a:pPr lvl="1"/>
            <a:r>
              <a:rPr lang="en-GB" sz="2400" dirty="0" smtClean="0"/>
              <a:t>Faster searches, especially if table kept in memory </a:t>
            </a:r>
          </a:p>
          <a:p>
            <a:endParaRPr lang="en-US" sz="2800" dirty="0"/>
          </a:p>
        </p:txBody>
      </p:sp>
      <p:sp>
        <p:nvSpPr>
          <p:cNvPr id="4" name="Rounded Rectangle 3"/>
          <p:cNvSpPr/>
          <p:nvPr/>
        </p:nvSpPr>
        <p:spPr>
          <a:xfrm>
            <a:off x="2548698" y="502733"/>
            <a:ext cx="3972809"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DOS File System</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2754313" y="1646238"/>
            <a:ext cx="1981200" cy="609600"/>
          </a:xfrm>
          <a:prstGeom prst="rect">
            <a:avLst/>
          </a:prstGeom>
          <a:solidFill>
            <a:srgbClr val="FFFF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boot block</a:t>
            </a:r>
          </a:p>
        </p:txBody>
      </p:sp>
      <p:sp>
        <p:nvSpPr>
          <p:cNvPr id="5" name="Rectangle 5"/>
          <p:cNvSpPr>
            <a:spLocks noChangeArrowheads="1"/>
          </p:cNvSpPr>
          <p:nvPr/>
        </p:nvSpPr>
        <p:spPr bwMode="auto">
          <a:xfrm>
            <a:off x="2754313" y="2332038"/>
            <a:ext cx="1981200" cy="609600"/>
          </a:xfrm>
          <a:prstGeom prst="rect">
            <a:avLst/>
          </a:prstGeom>
          <a:solidFill>
            <a:srgbClr val="FF9900"/>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BIOS parameter</a:t>
            </a:r>
          </a:p>
          <a:p>
            <a:pPr algn="ctr"/>
            <a:r>
              <a:rPr lang="en-US" sz="2000" b="0">
                <a:latin typeface="Times New Roman"/>
                <a:cs typeface="Times New Roman"/>
              </a:rPr>
              <a:t> block (BPB)</a:t>
            </a:r>
          </a:p>
        </p:txBody>
      </p:sp>
      <p:sp>
        <p:nvSpPr>
          <p:cNvPr id="6" name="Rectangle 6"/>
          <p:cNvSpPr>
            <a:spLocks noChangeArrowheads="1"/>
          </p:cNvSpPr>
          <p:nvPr/>
        </p:nvSpPr>
        <p:spPr bwMode="auto">
          <a:xfrm>
            <a:off x="2754313" y="3019425"/>
            <a:ext cx="1981200" cy="1751013"/>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File</a:t>
            </a:r>
          </a:p>
          <a:p>
            <a:pPr algn="ctr"/>
            <a:r>
              <a:rPr lang="en-US" sz="2000" b="0">
                <a:latin typeface="Times New Roman"/>
                <a:cs typeface="Times New Roman"/>
              </a:rPr>
              <a:t>Allocation</a:t>
            </a:r>
            <a:br>
              <a:rPr lang="en-US" sz="2000" b="0">
                <a:latin typeface="Times New Roman"/>
                <a:cs typeface="Times New Roman"/>
              </a:rPr>
            </a:br>
            <a:r>
              <a:rPr lang="en-US" sz="2000" b="0">
                <a:latin typeface="Times New Roman"/>
                <a:cs typeface="Times New Roman"/>
              </a:rPr>
              <a:t>Table</a:t>
            </a:r>
          </a:p>
          <a:p>
            <a:pPr algn="ctr"/>
            <a:r>
              <a:rPr lang="en-US" sz="2000" b="0">
                <a:latin typeface="Times New Roman"/>
                <a:cs typeface="Times New Roman"/>
              </a:rPr>
              <a:t>(FAT)</a:t>
            </a:r>
          </a:p>
        </p:txBody>
      </p:sp>
      <p:sp>
        <p:nvSpPr>
          <p:cNvPr id="7" name="Rectangle 8"/>
          <p:cNvSpPr>
            <a:spLocks noChangeArrowheads="1"/>
          </p:cNvSpPr>
          <p:nvPr/>
        </p:nvSpPr>
        <p:spPr bwMode="auto">
          <a:xfrm>
            <a:off x="2754313" y="4846638"/>
            <a:ext cx="1981200" cy="760412"/>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cluster #1</a:t>
            </a:r>
          </a:p>
          <a:p>
            <a:pPr algn="ctr"/>
            <a:r>
              <a:rPr lang="en-US" sz="2000" b="0">
                <a:latin typeface="Times New Roman"/>
                <a:cs typeface="Times New Roman"/>
              </a:rPr>
              <a:t>(root directory)</a:t>
            </a:r>
          </a:p>
        </p:txBody>
      </p:sp>
      <p:sp>
        <p:nvSpPr>
          <p:cNvPr id="8" name="Rectangle 10"/>
          <p:cNvSpPr>
            <a:spLocks noChangeArrowheads="1"/>
          </p:cNvSpPr>
          <p:nvPr/>
        </p:nvSpPr>
        <p:spPr bwMode="auto">
          <a:xfrm>
            <a:off x="2754313" y="5684838"/>
            <a:ext cx="1981200" cy="7620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2000" b="0">
                <a:latin typeface="Times New Roman"/>
                <a:cs typeface="Times New Roman"/>
              </a:rPr>
              <a:t>cluster #2</a:t>
            </a:r>
          </a:p>
          <a:p>
            <a:pPr algn="ctr"/>
            <a:r>
              <a:rPr lang="en-US" sz="2000" b="0">
                <a:latin typeface="Times New Roman"/>
                <a:cs typeface="Times New Roman"/>
              </a:rPr>
              <a:t>…</a:t>
            </a:r>
          </a:p>
        </p:txBody>
      </p:sp>
      <p:sp>
        <p:nvSpPr>
          <p:cNvPr id="9" name="Text Box 11"/>
          <p:cNvSpPr txBox="1">
            <a:spLocks noChangeArrowheads="1"/>
          </p:cNvSpPr>
          <p:nvPr/>
        </p:nvSpPr>
        <p:spPr bwMode="auto">
          <a:xfrm>
            <a:off x="544513" y="18589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0</a:t>
            </a:r>
            <a:r>
              <a:rPr lang="en-US" sz="2000" b="0" baseline="-25000">
                <a:latin typeface="Times New Roman"/>
                <a:cs typeface="Times New Roman"/>
              </a:rPr>
              <a:t>512</a:t>
            </a:r>
          </a:p>
        </p:txBody>
      </p:sp>
      <p:sp>
        <p:nvSpPr>
          <p:cNvPr id="10" name="Text Box 12"/>
          <p:cNvSpPr txBox="1">
            <a:spLocks noChangeArrowheads="1"/>
          </p:cNvSpPr>
          <p:nvPr/>
        </p:nvSpPr>
        <p:spPr bwMode="auto">
          <a:xfrm>
            <a:off x="544513" y="2468563"/>
            <a:ext cx="1827212"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1</a:t>
            </a:r>
            <a:r>
              <a:rPr lang="en-US" sz="2000" b="0" baseline="-25000">
                <a:latin typeface="Times New Roman"/>
                <a:cs typeface="Times New Roman"/>
              </a:rPr>
              <a:t>512</a:t>
            </a:r>
          </a:p>
        </p:txBody>
      </p:sp>
      <p:sp>
        <p:nvSpPr>
          <p:cNvPr id="11" name="Text Box 13"/>
          <p:cNvSpPr txBox="1">
            <a:spLocks noChangeArrowheads="1"/>
          </p:cNvSpPr>
          <p:nvPr/>
        </p:nvSpPr>
        <p:spPr bwMode="auto">
          <a:xfrm>
            <a:off x="544513" y="3154363"/>
            <a:ext cx="1827212" cy="398462"/>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block 2</a:t>
            </a:r>
            <a:r>
              <a:rPr lang="en-US" sz="2000" b="0" baseline="-25000">
                <a:latin typeface="Times New Roman"/>
                <a:cs typeface="Times New Roman"/>
              </a:rPr>
              <a:t>512</a:t>
            </a:r>
          </a:p>
        </p:txBody>
      </p:sp>
      <p:sp>
        <p:nvSpPr>
          <p:cNvPr id="12" name="Text Box 14"/>
          <p:cNvSpPr txBox="1">
            <a:spLocks noChangeArrowheads="1"/>
          </p:cNvSpPr>
          <p:nvPr/>
        </p:nvSpPr>
        <p:spPr bwMode="auto">
          <a:xfrm>
            <a:off x="4986845" y="2183875"/>
            <a:ext cx="3333697" cy="701675"/>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C</a:t>
            </a:r>
            <a:r>
              <a:rPr lang="en-US" sz="2000" b="0" dirty="0" smtClean="0">
                <a:latin typeface="Times New Roman"/>
                <a:cs typeface="Times New Roman"/>
              </a:rPr>
              <a:t>luster </a:t>
            </a:r>
            <a:r>
              <a:rPr lang="en-US" sz="2000" b="0" dirty="0">
                <a:latin typeface="Times New Roman"/>
                <a:cs typeface="Times New Roman"/>
              </a:rPr>
              <a:t>size and FAT length are specified in the BPB</a:t>
            </a:r>
            <a:endParaRPr lang="en-US" sz="2000" b="0" baseline="-25000" dirty="0">
              <a:latin typeface="Times New Roman"/>
              <a:cs typeface="Times New Roman"/>
            </a:endParaRPr>
          </a:p>
        </p:txBody>
      </p:sp>
      <p:sp>
        <p:nvSpPr>
          <p:cNvPr id="13" name="Text Box 15"/>
          <p:cNvSpPr txBox="1">
            <a:spLocks noChangeArrowheads="1"/>
          </p:cNvSpPr>
          <p:nvPr/>
        </p:nvSpPr>
        <p:spPr bwMode="auto">
          <a:xfrm>
            <a:off x="4986845" y="3552825"/>
            <a:ext cx="2975429" cy="1015655"/>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D</a:t>
            </a:r>
            <a:r>
              <a:rPr lang="en-US" sz="2000" b="0" dirty="0" smtClean="0">
                <a:latin typeface="Times New Roman"/>
                <a:cs typeface="Times New Roman"/>
              </a:rPr>
              <a:t>ata </a:t>
            </a:r>
            <a:r>
              <a:rPr lang="en-US" sz="2000" b="0" dirty="0">
                <a:latin typeface="Times New Roman"/>
                <a:cs typeface="Times New Roman"/>
              </a:rPr>
              <a:t>clusters begin immediately after the end of the FAT</a:t>
            </a:r>
            <a:endParaRPr lang="en-US" sz="2000" b="0" baseline="-25000" dirty="0">
              <a:latin typeface="Times New Roman"/>
              <a:cs typeface="Times New Roman"/>
            </a:endParaRPr>
          </a:p>
        </p:txBody>
      </p:sp>
      <p:sp>
        <p:nvSpPr>
          <p:cNvPr id="14" name="Text Box 16"/>
          <p:cNvSpPr txBox="1">
            <a:spLocks noChangeArrowheads="1"/>
          </p:cNvSpPr>
          <p:nvPr/>
        </p:nvSpPr>
        <p:spPr bwMode="auto">
          <a:xfrm>
            <a:off x="4986845" y="4829175"/>
            <a:ext cx="2975429" cy="703263"/>
          </a:xfrm>
          <a:prstGeom prst="rect">
            <a:avLst/>
          </a:prstGeom>
          <a:noFill/>
          <a:ln w="9525">
            <a:noFill/>
            <a:miter lim="800000"/>
            <a:headEnd/>
            <a:tailEnd/>
          </a:ln>
          <a:effectLst/>
        </p:spPr>
        <p:txBody>
          <a:bodyPr wrap="square" lIns="91430" tIns="45716" rIns="91430" bIns="45716">
            <a:prstTxWarp prst="textNoShape">
              <a:avLst/>
            </a:prstTxWarp>
            <a:spAutoFit/>
          </a:bodyPr>
          <a:lstStyle/>
          <a:p>
            <a:pPr>
              <a:spcBef>
                <a:spcPct val="50000"/>
              </a:spcBef>
            </a:pPr>
            <a:r>
              <a:rPr lang="en-US" sz="2000" dirty="0">
                <a:latin typeface="Times New Roman"/>
                <a:cs typeface="Times New Roman"/>
              </a:rPr>
              <a:t>R</a:t>
            </a:r>
            <a:r>
              <a:rPr lang="en-US" sz="2000" b="0" dirty="0" smtClean="0">
                <a:latin typeface="Times New Roman"/>
                <a:cs typeface="Times New Roman"/>
              </a:rPr>
              <a:t>oot </a:t>
            </a:r>
            <a:r>
              <a:rPr lang="en-US" sz="2000" b="0" dirty="0">
                <a:latin typeface="Times New Roman"/>
                <a:cs typeface="Times New Roman"/>
              </a:rPr>
              <a:t>directory begins in the first data cluster</a:t>
            </a:r>
            <a:endParaRPr lang="en-US" sz="2000" b="0" baseline="-25000" dirty="0">
              <a:latin typeface="Times New Roman"/>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File System Overview</a:t>
            </a:r>
            <a:endParaRPr lang="en-US" dirty="0"/>
          </a:p>
        </p:txBody>
      </p:sp>
      <p:sp>
        <p:nvSpPr>
          <p:cNvPr id="3" name="Content Placeholder 2"/>
          <p:cNvSpPr>
            <a:spLocks noGrp="1"/>
          </p:cNvSpPr>
          <p:nvPr>
            <p:ph idx="1"/>
          </p:nvPr>
        </p:nvSpPr>
        <p:spPr/>
        <p:txBody>
          <a:bodyPr/>
          <a:lstStyle/>
          <a:p>
            <a:r>
              <a:rPr lang="en-GB" sz="2800" dirty="0" smtClean="0"/>
              <a:t>DOS file systems divide space into “clusters”</a:t>
            </a:r>
          </a:p>
          <a:p>
            <a:pPr lvl="1"/>
            <a:r>
              <a:rPr lang="en-GB" sz="2400" dirty="0" smtClean="0"/>
              <a:t>Cluster size (multiple of 512) fixed for each file system</a:t>
            </a:r>
          </a:p>
          <a:p>
            <a:pPr lvl="1"/>
            <a:r>
              <a:rPr lang="en-GB" sz="2400" dirty="0" smtClean="0"/>
              <a:t>Clusters are numbered 1 though N</a:t>
            </a:r>
          </a:p>
          <a:p>
            <a:r>
              <a:rPr lang="en-GB" sz="2800" dirty="0" smtClean="0"/>
              <a:t>File control structure points to first cluster of a file</a:t>
            </a:r>
          </a:p>
          <a:p>
            <a:r>
              <a:rPr lang="en-GB" sz="2800" dirty="0" smtClean="0"/>
              <a:t>File Allocation Table (FAT), one entry per cluster</a:t>
            </a:r>
          </a:p>
          <a:p>
            <a:pPr lvl="1"/>
            <a:r>
              <a:rPr lang="en-GB" sz="2400" dirty="0" smtClean="0"/>
              <a:t>Contains the number of the next cluster in file</a:t>
            </a:r>
          </a:p>
          <a:p>
            <a:pPr lvl="1"/>
            <a:r>
              <a:rPr lang="en-GB" sz="2400" dirty="0" smtClean="0"/>
              <a:t>A 0 entry means that the cluster is not allocated</a:t>
            </a:r>
          </a:p>
          <a:p>
            <a:pPr lvl="1"/>
            <a:r>
              <a:rPr lang="en-GB" sz="2400" dirty="0" smtClean="0"/>
              <a:t>A -1 entry means “end of file”</a:t>
            </a:r>
          </a:p>
          <a:p>
            <a:r>
              <a:rPr lang="en-GB" sz="2800" dirty="0" smtClean="0"/>
              <a:t>File system is sometimes called “FAT,” after the name of this key data structure</a:t>
            </a:r>
          </a:p>
          <a:p>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FAT Clusters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Text Box 4"/>
          <p:cNvSpPr txBox="1">
            <a:spLocks noChangeArrowheads="1"/>
          </p:cNvSpPr>
          <p:nvPr/>
        </p:nvSpPr>
        <p:spPr bwMode="auto">
          <a:xfrm>
            <a:off x="181021" y="1371588"/>
            <a:ext cx="2667000" cy="45720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2400" b="0">
                <a:latin typeface="Times New Roman"/>
                <a:cs typeface="Times New Roman"/>
              </a:rPr>
              <a:t>directory entry</a:t>
            </a:r>
          </a:p>
        </p:txBody>
      </p:sp>
      <p:sp>
        <p:nvSpPr>
          <p:cNvPr id="5" name="Rectangle 5"/>
          <p:cNvSpPr>
            <a:spLocks noChangeArrowheads="1"/>
          </p:cNvSpPr>
          <p:nvPr/>
        </p:nvSpPr>
        <p:spPr bwMode="auto">
          <a:xfrm>
            <a:off x="1095421" y="1904988"/>
            <a:ext cx="2360612" cy="382587"/>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name:	myfile.txt</a:t>
            </a:r>
          </a:p>
        </p:txBody>
      </p:sp>
      <p:sp>
        <p:nvSpPr>
          <p:cNvPr id="6" name="Rectangle 6"/>
          <p:cNvSpPr>
            <a:spLocks noChangeArrowheads="1"/>
          </p:cNvSpPr>
          <p:nvPr/>
        </p:nvSpPr>
        <p:spPr bwMode="auto">
          <a:xfrm>
            <a:off x="1095421" y="2287575"/>
            <a:ext cx="2360612" cy="379413"/>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length:	1500 bytes</a:t>
            </a:r>
          </a:p>
        </p:txBody>
      </p:sp>
      <p:sp>
        <p:nvSpPr>
          <p:cNvPr id="7" name="Rectangle 7"/>
          <p:cNvSpPr>
            <a:spLocks noChangeArrowheads="1"/>
          </p:cNvSpPr>
          <p:nvPr/>
        </p:nvSpPr>
        <p:spPr bwMode="auto">
          <a:xfrm>
            <a:off x="1095421" y="2666988"/>
            <a:ext cx="2360612" cy="381000"/>
          </a:xfrm>
          <a:prstGeom prst="rect">
            <a:avLst/>
          </a:prstGeom>
          <a:solidFill>
            <a:srgbClr val="00CC99"/>
          </a:solidFill>
          <a:ln w="9525">
            <a:solidFill>
              <a:schemeClr val="tx1"/>
            </a:solidFill>
            <a:miter lim="800000"/>
            <a:headEnd/>
            <a:tailEnd/>
          </a:ln>
          <a:effectLst/>
        </p:spPr>
        <p:txBody>
          <a:bodyPr wrap="none" lIns="91430" tIns="45716" rIns="91430" bIns="45716" anchor="ctr">
            <a:prstTxWarp prst="textNoShape">
              <a:avLst/>
            </a:prstTxWarp>
          </a:bodyPr>
          <a:lstStyle/>
          <a:p>
            <a:r>
              <a:rPr lang="en-US" sz="1700" b="0">
                <a:latin typeface="Times New Roman"/>
                <a:cs typeface="Times New Roman"/>
              </a:rPr>
              <a:t>1</a:t>
            </a:r>
            <a:r>
              <a:rPr lang="en-US" sz="1700" b="0" baseline="30000">
                <a:latin typeface="Times New Roman"/>
                <a:cs typeface="Times New Roman"/>
              </a:rPr>
              <a:t>st</a:t>
            </a:r>
            <a:r>
              <a:rPr lang="en-US" sz="1700" b="0">
                <a:latin typeface="Times New Roman"/>
                <a:cs typeface="Times New Roman"/>
              </a:rPr>
              <a:t> cluster:              3</a:t>
            </a:r>
          </a:p>
        </p:txBody>
      </p:sp>
      <p:sp>
        <p:nvSpPr>
          <p:cNvPr id="8" name="Text Box 8"/>
          <p:cNvSpPr txBox="1">
            <a:spLocks noChangeArrowheads="1"/>
          </p:cNvSpPr>
          <p:nvPr/>
        </p:nvSpPr>
        <p:spPr bwMode="auto">
          <a:xfrm>
            <a:off x="4829221" y="1371588"/>
            <a:ext cx="3200400" cy="457200"/>
          </a:xfrm>
          <a:prstGeom prst="rect">
            <a:avLst/>
          </a:prstGeom>
          <a:noFill/>
          <a:ln w="9525">
            <a:noFill/>
            <a:miter lim="800000"/>
            <a:headEnd/>
            <a:tailEnd/>
          </a:ln>
          <a:effectLst/>
        </p:spPr>
        <p:txBody>
          <a:bodyPr lIns="91430" tIns="45716" rIns="91430" bIns="45716">
            <a:prstTxWarp prst="textNoShape">
              <a:avLst/>
            </a:prstTxWarp>
            <a:spAutoFit/>
          </a:bodyPr>
          <a:lstStyle/>
          <a:p>
            <a:pPr algn="ctr">
              <a:spcBef>
                <a:spcPct val="50000"/>
              </a:spcBef>
            </a:pPr>
            <a:r>
              <a:rPr lang="en-US" sz="2400" b="0">
                <a:latin typeface="Times New Roman"/>
                <a:cs typeface="Times New Roman"/>
              </a:rPr>
              <a:t>File Allocation Table</a:t>
            </a:r>
          </a:p>
        </p:txBody>
      </p:sp>
      <p:sp>
        <p:nvSpPr>
          <p:cNvPr id="9" name="Rectangle 9"/>
          <p:cNvSpPr>
            <a:spLocks noChangeArrowheads="1"/>
          </p:cNvSpPr>
          <p:nvPr/>
        </p:nvSpPr>
        <p:spPr bwMode="auto">
          <a:xfrm>
            <a:off x="5850001" y="20335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x</a:t>
            </a:r>
          </a:p>
        </p:txBody>
      </p:sp>
      <p:sp>
        <p:nvSpPr>
          <p:cNvPr id="10" name="Text Box 16"/>
          <p:cNvSpPr txBox="1">
            <a:spLocks noChangeArrowheads="1"/>
          </p:cNvSpPr>
          <p:nvPr/>
        </p:nvSpPr>
        <p:spPr bwMode="auto">
          <a:xfrm>
            <a:off x="5469001" y="2033575"/>
            <a:ext cx="381000" cy="229552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1700" b="0">
                <a:latin typeface="Times New Roman"/>
                <a:cs typeface="Times New Roman"/>
              </a:rPr>
              <a:t>1</a:t>
            </a:r>
          </a:p>
          <a:p>
            <a:pPr>
              <a:spcBef>
                <a:spcPct val="50000"/>
              </a:spcBef>
            </a:pPr>
            <a:r>
              <a:rPr lang="en-US" sz="1700" b="0">
                <a:latin typeface="Times New Roman"/>
                <a:cs typeface="Times New Roman"/>
              </a:rPr>
              <a:t>2</a:t>
            </a:r>
          </a:p>
          <a:p>
            <a:pPr>
              <a:spcBef>
                <a:spcPct val="50000"/>
              </a:spcBef>
            </a:pPr>
            <a:r>
              <a:rPr lang="en-US" sz="1700" b="0">
                <a:latin typeface="Times New Roman"/>
                <a:cs typeface="Times New Roman"/>
              </a:rPr>
              <a:t>3</a:t>
            </a:r>
          </a:p>
          <a:p>
            <a:pPr>
              <a:spcBef>
                <a:spcPct val="50000"/>
              </a:spcBef>
            </a:pPr>
            <a:r>
              <a:rPr lang="en-US" sz="1700" b="0">
                <a:latin typeface="Times New Roman"/>
                <a:cs typeface="Times New Roman"/>
              </a:rPr>
              <a:t>4</a:t>
            </a:r>
          </a:p>
          <a:p>
            <a:pPr>
              <a:spcBef>
                <a:spcPct val="50000"/>
              </a:spcBef>
            </a:pPr>
            <a:r>
              <a:rPr lang="en-US" sz="1700" b="0">
                <a:latin typeface="Times New Roman"/>
                <a:cs typeface="Times New Roman"/>
              </a:rPr>
              <a:t>5</a:t>
            </a:r>
          </a:p>
          <a:p>
            <a:pPr>
              <a:spcBef>
                <a:spcPct val="50000"/>
              </a:spcBef>
            </a:pPr>
            <a:r>
              <a:rPr lang="en-US" sz="1700" b="0">
                <a:latin typeface="Times New Roman"/>
                <a:cs typeface="Times New Roman"/>
              </a:rPr>
              <a:t>6</a:t>
            </a:r>
          </a:p>
        </p:txBody>
      </p:sp>
      <p:sp>
        <p:nvSpPr>
          <p:cNvPr id="11" name="Rectangle 17"/>
          <p:cNvSpPr>
            <a:spLocks noChangeArrowheads="1"/>
          </p:cNvSpPr>
          <p:nvPr/>
        </p:nvSpPr>
        <p:spPr bwMode="auto">
          <a:xfrm>
            <a:off x="5850001" y="24145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x</a:t>
            </a:r>
          </a:p>
        </p:txBody>
      </p:sp>
      <p:sp>
        <p:nvSpPr>
          <p:cNvPr id="12" name="Rectangle 18"/>
          <p:cNvSpPr>
            <a:spLocks noChangeArrowheads="1"/>
          </p:cNvSpPr>
          <p:nvPr/>
        </p:nvSpPr>
        <p:spPr bwMode="auto">
          <a:xfrm>
            <a:off x="5850001" y="4090975"/>
            <a:ext cx="685800" cy="381000"/>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0</a:t>
            </a:r>
          </a:p>
        </p:txBody>
      </p:sp>
      <p:sp>
        <p:nvSpPr>
          <p:cNvPr id="13" name="Rectangle 19"/>
          <p:cNvSpPr>
            <a:spLocks noChangeArrowheads="1"/>
          </p:cNvSpPr>
          <p:nvPr/>
        </p:nvSpPr>
        <p:spPr bwMode="auto">
          <a:xfrm>
            <a:off x="5850001" y="3254363"/>
            <a:ext cx="685800" cy="454025"/>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5</a:t>
            </a:r>
          </a:p>
        </p:txBody>
      </p:sp>
      <p:sp>
        <p:nvSpPr>
          <p:cNvPr id="14" name="Rectangle 20"/>
          <p:cNvSpPr>
            <a:spLocks noChangeArrowheads="1"/>
          </p:cNvSpPr>
          <p:nvPr/>
        </p:nvSpPr>
        <p:spPr bwMode="auto">
          <a:xfrm>
            <a:off x="5850001" y="3708388"/>
            <a:ext cx="685800" cy="382587"/>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-1</a:t>
            </a:r>
          </a:p>
        </p:txBody>
      </p:sp>
      <p:sp>
        <p:nvSpPr>
          <p:cNvPr id="15" name="Rectangle 21"/>
          <p:cNvSpPr>
            <a:spLocks noChangeArrowheads="1"/>
          </p:cNvSpPr>
          <p:nvPr/>
        </p:nvSpPr>
        <p:spPr bwMode="auto">
          <a:xfrm>
            <a:off x="5850001" y="2795575"/>
            <a:ext cx="685800" cy="458788"/>
          </a:xfrm>
          <a:prstGeom prst="rect">
            <a:avLst/>
          </a:prstGeom>
          <a:solidFill>
            <a:srgbClr val="00B8FF"/>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4</a:t>
            </a:r>
          </a:p>
        </p:txBody>
      </p:sp>
      <p:sp>
        <p:nvSpPr>
          <p:cNvPr id="16" name="Text Box 23"/>
          <p:cNvSpPr txBox="1">
            <a:spLocks noChangeArrowheads="1"/>
          </p:cNvSpPr>
          <p:nvPr/>
        </p:nvSpPr>
        <p:spPr bwMode="auto">
          <a:xfrm>
            <a:off x="104821" y="34289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#3</a:t>
            </a:r>
          </a:p>
        </p:txBody>
      </p:sp>
      <p:sp>
        <p:nvSpPr>
          <p:cNvPr id="17" name="Text Box 24"/>
          <p:cNvSpPr txBox="1">
            <a:spLocks noChangeArrowheads="1"/>
          </p:cNvSpPr>
          <p:nvPr/>
        </p:nvSpPr>
        <p:spPr bwMode="auto">
          <a:xfrm>
            <a:off x="104821" y="44957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#4</a:t>
            </a:r>
          </a:p>
        </p:txBody>
      </p:sp>
      <p:sp>
        <p:nvSpPr>
          <p:cNvPr id="18" name="Text Box 25"/>
          <p:cNvSpPr txBox="1">
            <a:spLocks noChangeArrowheads="1"/>
          </p:cNvSpPr>
          <p:nvPr/>
        </p:nvSpPr>
        <p:spPr bwMode="auto">
          <a:xfrm>
            <a:off x="181021" y="5562588"/>
            <a:ext cx="1524000" cy="396875"/>
          </a:xfrm>
          <a:prstGeom prst="rect">
            <a:avLst/>
          </a:prstGeom>
          <a:noFill/>
          <a:ln w="9525">
            <a:noFill/>
            <a:miter lim="800000"/>
            <a:headEnd/>
            <a:tailEnd/>
          </a:ln>
          <a:effectLst/>
        </p:spPr>
        <p:txBody>
          <a:bodyPr lIns="91430" tIns="45716" rIns="91430" bIns="45716">
            <a:prstTxWarp prst="textNoShape">
              <a:avLst/>
            </a:prstTxWarp>
            <a:spAutoFit/>
          </a:bodyPr>
          <a:lstStyle/>
          <a:p>
            <a:pPr algn="r">
              <a:spcBef>
                <a:spcPct val="50000"/>
              </a:spcBef>
            </a:pPr>
            <a:r>
              <a:rPr lang="en-US" sz="2000" b="0">
                <a:latin typeface="Times New Roman"/>
                <a:cs typeface="Times New Roman"/>
              </a:rPr>
              <a:t>cluster #5</a:t>
            </a:r>
          </a:p>
        </p:txBody>
      </p:sp>
      <p:sp>
        <p:nvSpPr>
          <p:cNvPr id="19" name="Rectangle 26"/>
          <p:cNvSpPr>
            <a:spLocks noChangeArrowheads="1"/>
          </p:cNvSpPr>
          <p:nvPr/>
        </p:nvSpPr>
        <p:spPr bwMode="auto">
          <a:xfrm>
            <a:off x="1552621" y="3733788"/>
            <a:ext cx="2895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first 512 bytes of file</a:t>
            </a:r>
            <a:endParaRPr lang="en-US" b="0">
              <a:latin typeface="Times New Roman"/>
              <a:cs typeface="Times New Roman"/>
            </a:endParaRPr>
          </a:p>
        </p:txBody>
      </p:sp>
      <p:sp>
        <p:nvSpPr>
          <p:cNvPr id="20" name="Rectangle 27"/>
          <p:cNvSpPr>
            <a:spLocks noChangeArrowheads="1"/>
          </p:cNvSpPr>
          <p:nvPr/>
        </p:nvSpPr>
        <p:spPr bwMode="auto">
          <a:xfrm>
            <a:off x="1552621" y="4800588"/>
            <a:ext cx="2895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second 512 bytes of file</a:t>
            </a:r>
            <a:endParaRPr lang="en-US" b="0">
              <a:latin typeface="Times New Roman"/>
              <a:cs typeface="Times New Roman"/>
            </a:endParaRPr>
          </a:p>
        </p:txBody>
      </p:sp>
      <p:sp>
        <p:nvSpPr>
          <p:cNvPr id="21" name="Rectangle 28"/>
          <p:cNvSpPr>
            <a:spLocks noChangeArrowheads="1"/>
          </p:cNvSpPr>
          <p:nvPr/>
        </p:nvSpPr>
        <p:spPr bwMode="auto">
          <a:xfrm>
            <a:off x="1628821" y="5867388"/>
            <a:ext cx="2514600" cy="533400"/>
          </a:xfrm>
          <a:prstGeom prst="rect">
            <a:avLst/>
          </a:prstGeom>
          <a:solidFill>
            <a:srgbClr val="33CC33"/>
          </a:solidFill>
          <a:ln w="9525">
            <a:solidFill>
              <a:schemeClr val="tx1"/>
            </a:solidFill>
            <a:miter lim="800000"/>
            <a:headEnd/>
            <a:tailEnd/>
          </a:ln>
          <a:effectLst/>
        </p:spPr>
        <p:txBody>
          <a:bodyPr wrap="none" lIns="91430" tIns="45716" rIns="91430" bIns="45716" anchor="ctr">
            <a:prstTxWarp prst="textNoShape">
              <a:avLst/>
            </a:prstTxWarp>
          </a:bodyPr>
          <a:lstStyle/>
          <a:p>
            <a:pPr algn="ctr"/>
            <a:r>
              <a:rPr lang="en-US" sz="1700" b="0">
                <a:latin typeface="Times New Roman"/>
                <a:cs typeface="Times New Roman"/>
              </a:rPr>
              <a:t>last 476 bytes of file</a:t>
            </a:r>
            <a:endParaRPr lang="en-US" b="0">
              <a:latin typeface="Times New Roman"/>
              <a:cs typeface="Times New Roman"/>
            </a:endParaRPr>
          </a:p>
        </p:txBody>
      </p:sp>
      <p:cxnSp>
        <p:nvCxnSpPr>
          <p:cNvPr id="22" name="AutoShape 30"/>
          <p:cNvCxnSpPr>
            <a:cxnSpLocks noChangeShapeType="1"/>
            <a:stCxn id="7" idx="3"/>
            <a:endCxn id="19" idx="0"/>
          </p:cNvCxnSpPr>
          <p:nvPr/>
        </p:nvCxnSpPr>
        <p:spPr bwMode="auto">
          <a:xfrm flipH="1">
            <a:off x="3000421" y="2857488"/>
            <a:ext cx="455612" cy="876300"/>
          </a:xfrm>
          <a:prstGeom prst="bentConnector4">
            <a:avLst>
              <a:gd name="adj1" fmla="val -50176"/>
              <a:gd name="adj2" fmla="val 60870"/>
            </a:avLst>
          </a:prstGeom>
          <a:noFill/>
          <a:ln w="9525">
            <a:solidFill>
              <a:schemeClr val="tx1"/>
            </a:solidFill>
            <a:miter lim="800000"/>
            <a:headEnd/>
            <a:tailEnd type="triangle" w="med" len="med"/>
          </a:ln>
          <a:effectLst/>
        </p:spPr>
      </p:cxnSp>
      <p:cxnSp>
        <p:nvCxnSpPr>
          <p:cNvPr id="23" name="AutoShape 31"/>
          <p:cNvCxnSpPr>
            <a:cxnSpLocks noChangeShapeType="1"/>
            <a:stCxn id="15" idx="3"/>
            <a:endCxn id="20" idx="0"/>
          </p:cNvCxnSpPr>
          <p:nvPr/>
        </p:nvCxnSpPr>
        <p:spPr bwMode="auto">
          <a:xfrm flipH="1">
            <a:off x="3000421" y="3024969"/>
            <a:ext cx="3535380" cy="1775619"/>
          </a:xfrm>
          <a:prstGeom prst="bentConnector4">
            <a:avLst>
              <a:gd name="adj1" fmla="val -6466"/>
              <a:gd name="adj2" fmla="val 56460"/>
            </a:avLst>
          </a:prstGeom>
          <a:noFill/>
          <a:ln w="9525">
            <a:solidFill>
              <a:schemeClr val="tx1"/>
            </a:solidFill>
            <a:miter lim="800000"/>
            <a:headEnd/>
            <a:tailEnd type="triangle" w="med" len="med"/>
          </a:ln>
          <a:effectLst/>
        </p:spPr>
      </p:cxnSp>
      <p:cxnSp>
        <p:nvCxnSpPr>
          <p:cNvPr id="24" name="AutoShape 32"/>
          <p:cNvCxnSpPr>
            <a:cxnSpLocks noChangeShapeType="1"/>
            <a:stCxn id="13" idx="3"/>
            <a:endCxn id="21" idx="0"/>
          </p:cNvCxnSpPr>
          <p:nvPr/>
        </p:nvCxnSpPr>
        <p:spPr bwMode="auto">
          <a:xfrm flipH="1">
            <a:off x="2886121" y="3481376"/>
            <a:ext cx="3649680" cy="2386012"/>
          </a:xfrm>
          <a:prstGeom prst="bentConnector4">
            <a:avLst>
              <a:gd name="adj1" fmla="val -6264"/>
              <a:gd name="adj2" fmla="val 54757"/>
            </a:avLst>
          </a:prstGeom>
          <a:noFill/>
          <a:ln w="9525">
            <a:solidFill>
              <a:schemeClr val="tx1"/>
            </a:solidFill>
            <a:miter lim="800000"/>
            <a:headEnd/>
            <a:tailEnd type="triangle" w="med" len="med"/>
          </a:ln>
          <a:effectLst/>
        </p:spPr>
      </p:cxnSp>
      <p:sp>
        <p:nvSpPr>
          <p:cNvPr id="25" name="Rectangle 34"/>
          <p:cNvSpPr>
            <a:spLocks noChangeArrowheads="1"/>
          </p:cNvSpPr>
          <p:nvPr/>
        </p:nvSpPr>
        <p:spPr bwMode="auto">
          <a:xfrm>
            <a:off x="4143421" y="5867388"/>
            <a:ext cx="304800" cy="533400"/>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cxnSp>
        <p:nvCxnSpPr>
          <p:cNvPr id="26" name="AutoShape 35"/>
          <p:cNvCxnSpPr>
            <a:cxnSpLocks noChangeShapeType="1"/>
            <a:stCxn id="19" idx="3"/>
            <a:endCxn id="15" idx="1"/>
          </p:cNvCxnSpPr>
          <p:nvPr/>
        </p:nvCxnSpPr>
        <p:spPr bwMode="auto">
          <a:xfrm flipV="1">
            <a:off x="4448221" y="3024969"/>
            <a:ext cx="1401780" cy="975519"/>
          </a:xfrm>
          <a:prstGeom prst="curvedConnector3">
            <a:avLst>
              <a:gd name="adj1" fmla="val 50000"/>
            </a:avLst>
          </a:prstGeom>
          <a:noFill/>
          <a:ln w="9525">
            <a:solidFill>
              <a:schemeClr val="tx1"/>
            </a:solidFill>
            <a:prstDash val="dash"/>
            <a:round/>
            <a:headEnd/>
            <a:tailEnd type="triangle" w="med" len="med"/>
          </a:ln>
          <a:effectLst/>
        </p:spPr>
      </p:cxnSp>
      <p:cxnSp>
        <p:nvCxnSpPr>
          <p:cNvPr id="27" name="AutoShape 36"/>
          <p:cNvCxnSpPr>
            <a:cxnSpLocks noChangeShapeType="1"/>
            <a:stCxn id="20" idx="3"/>
          </p:cNvCxnSpPr>
          <p:nvPr/>
        </p:nvCxnSpPr>
        <p:spPr bwMode="auto">
          <a:xfrm flipV="1">
            <a:off x="4448221" y="3505188"/>
            <a:ext cx="1676400" cy="1562100"/>
          </a:xfrm>
          <a:prstGeom prst="curvedConnector3">
            <a:avLst>
              <a:gd name="adj1" fmla="val 50000"/>
            </a:avLst>
          </a:prstGeom>
          <a:noFill/>
          <a:ln w="9525">
            <a:solidFill>
              <a:schemeClr val="tx1"/>
            </a:solidFill>
            <a:prstDash val="dash"/>
            <a:round/>
            <a:headEnd/>
            <a:tailEnd type="triangle" w="med" len="med"/>
          </a:ln>
          <a:effectLst/>
        </p:spPr>
      </p:cxnSp>
      <p:cxnSp>
        <p:nvCxnSpPr>
          <p:cNvPr id="28" name="AutoShape 37"/>
          <p:cNvCxnSpPr>
            <a:cxnSpLocks noChangeShapeType="1"/>
            <a:stCxn id="25" idx="3"/>
            <a:endCxn id="14" idx="1"/>
          </p:cNvCxnSpPr>
          <p:nvPr/>
        </p:nvCxnSpPr>
        <p:spPr bwMode="auto">
          <a:xfrm flipV="1">
            <a:off x="4448221" y="3899682"/>
            <a:ext cx="1401780" cy="2234406"/>
          </a:xfrm>
          <a:prstGeom prst="curvedConnector3">
            <a:avLst>
              <a:gd name="adj1" fmla="val 50000"/>
            </a:avLst>
          </a:prstGeom>
          <a:noFill/>
          <a:ln w="9525">
            <a:solidFill>
              <a:schemeClr val="tx1"/>
            </a:solidFill>
            <a:prstDash val="dash"/>
            <a:round/>
            <a:headEnd/>
            <a:tailEnd type="triangle" w="med" len="med"/>
          </a:ln>
          <a:effectLst/>
        </p:spPr>
      </p:cxnSp>
      <p:sp>
        <p:nvSpPr>
          <p:cNvPr id="29" name="Text Box 38"/>
          <p:cNvSpPr txBox="1">
            <a:spLocks noChangeArrowheads="1"/>
          </p:cNvSpPr>
          <p:nvPr/>
        </p:nvSpPr>
        <p:spPr bwMode="auto">
          <a:xfrm>
            <a:off x="6854385" y="1971648"/>
            <a:ext cx="1981200" cy="2835275"/>
          </a:xfrm>
          <a:prstGeom prst="rect">
            <a:avLst/>
          </a:prstGeom>
          <a:noFill/>
          <a:ln w="9525">
            <a:noFill/>
            <a:miter lim="800000"/>
            <a:headEnd/>
            <a:tailEnd/>
          </a:ln>
          <a:effectLst/>
        </p:spPr>
        <p:txBody>
          <a:bodyPr lIns="91430" tIns="45716" rIns="91430" bIns="45716">
            <a:prstTxWarp prst="textNoShape">
              <a:avLst/>
            </a:prstTxWarp>
            <a:spAutoFit/>
          </a:bodyPr>
          <a:lstStyle/>
          <a:p>
            <a:pPr>
              <a:spcBef>
                <a:spcPct val="50000"/>
              </a:spcBef>
            </a:pPr>
            <a:r>
              <a:rPr lang="en-US" sz="2000" b="0" dirty="0">
                <a:latin typeface="Times New Roman"/>
                <a:cs typeface="Times New Roman"/>
              </a:rPr>
              <a:t>Each FAT entry corresponds to a cluster, and contains the number of the next cluster.  </a:t>
            </a:r>
          </a:p>
          <a:p>
            <a:pPr>
              <a:spcBef>
                <a:spcPct val="50000"/>
              </a:spcBef>
            </a:pPr>
            <a:r>
              <a:rPr lang="en-US" sz="2000" b="0" dirty="0">
                <a:latin typeface="Times New Roman"/>
                <a:cs typeface="Times New Roman"/>
              </a:rPr>
              <a:t>-1 = End of File</a:t>
            </a:r>
          </a:p>
          <a:p>
            <a:pPr>
              <a:spcBef>
                <a:spcPct val="50000"/>
              </a:spcBef>
            </a:pPr>
            <a:r>
              <a:rPr lang="en-US" sz="2000" b="0" dirty="0">
                <a:latin typeface="Times New Roman"/>
                <a:cs typeface="Times New Roman"/>
              </a:rPr>
              <a:t>0 = free cluster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dissolve">
                                      <p:cBhvr>
                                        <p:cTn id="11" dur="500"/>
                                        <p:tgtEl>
                                          <p:spTgt spid="16"/>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dissolve">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wipe(left)">
                                      <p:cBhvr>
                                        <p:cTn id="19" dur="500"/>
                                        <p:tgtEl>
                                          <p:spTgt spid="26"/>
                                        </p:tgtEl>
                                      </p:cBhvr>
                                    </p:animEffect>
                                  </p:childTnLst>
                                </p:cTn>
                              </p:par>
                            </p:childTnLst>
                          </p:cTn>
                        </p:par>
                        <p:par>
                          <p:cTn id="20" fill="hold">
                            <p:stCondLst>
                              <p:cond delay="500"/>
                            </p:stCondLst>
                            <p:childTnLst>
                              <p:par>
                                <p:cTn id="21" presetID="26" presetClass="emph" presetSubtype="0" fill="hold" grpId="0" nodeType="afterEffect">
                                  <p:stCondLst>
                                    <p:cond delay="0"/>
                                  </p:stCondLst>
                                  <p:childTnLst>
                                    <p:animEffect transition="out" filter="fade">
                                      <p:cBhvr>
                                        <p:cTn id="22" dur="500" tmFilter="0, 0; .2, .5; .8, .5; 1, 0"/>
                                        <p:tgtEl>
                                          <p:spTgt spid="15"/>
                                        </p:tgtEl>
                                      </p:cBhvr>
                                    </p:animEffect>
                                    <p:animScale>
                                      <p:cBhvr>
                                        <p:cTn id="23" dur="250" autoRev="1" fill="hold"/>
                                        <p:tgtEl>
                                          <p:spTgt spid="15"/>
                                        </p:tgtEl>
                                      </p:cBhvr>
                                      <p:by x="105000" y="105000"/>
                                    </p:animScale>
                                  </p:childTnLst>
                                </p:cTn>
                              </p:par>
                            </p:childTnLst>
                          </p:cTn>
                        </p:par>
                        <p:par>
                          <p:cTn id="24" fill="hold">
                            <p:stCondLst>
                              <p:cond delay="1000"/>
                            </p:stCondLst>
                            <p:childTnLst>
                              <p:par>
                                <p:cTn id="25" presetID="22" presetClass="exit" presetSubtype="8" fill="hold" nodeType="afterEffect">
                                  <p:stCondLst>
                                    <p:cond delay="0"/>
                                  </p:stCondLst>
                                  <p:childTnLst>
                                    <p:animEffect transition="out" filter="wipe(left)">
                                      <p:cBhvr>
                                        <p:cTn id="26" dur="500"/>
                                        <p:tgtEl>
                                          <p:spTgt spid="26"/>
                                        </p:tgtEl>
                                      </p:cBhvr>
                                    </p:animEffect>
                                    <p:set>
                                      <p:cBhvr>
                                        <p:cTn id="27" dur="1" fill="hold">
                                          <p:stCondLst>
                                            <p:cond delay="499"/>
                                          </p:stCondLst>
                                        </p:cTn>
                                        <p:tgtEl>
                                          <p:spTgt spid="2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up)">
                                      <p:cBhvr>
                                        <p:cTn id="32" dur="500"/>
                                        <p:tgtEl>
                                          <p:spTgt spid="23"/>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dissolve">
                                      <p:cBhvr>
                                        <p:cTn id="36" dur="500"/>
                                        <p:tgtEl>
                                          <p:spTgt spid="17"/>
                                        </p:tgtEl>
                                      </p:cBhvr>
                                    </p:animEffect>
                                  </p:childTnLst>
                                </p:cTn>
                              </p:par>
                            </p:childTnLst>
                          </p:cTn>
                        </p:par>
                        <p:par>
                          <p:cTn id="37" fill="hold">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dissolve">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wipe(left)">
                                      <p:cBhvr>
                                        <p:cTn id="45" dur="500"/>
                                        <p:tgtEl>
                                          <p:spTgt spid="27"/>
                                        </p:tgtEl>
                                      </p:cBhvr>
                                    </p:animEffect>
                                  </p:childTnLst>
                                </p:cTn>
                              </p:par>
                            </p:childTnLst>
                          </p:cTn>
                        </p:par>
                        <p:par>
                          <p:cTn id="46" fill="hold">
                            <p:stCondLst>
                              <p:cond delay="500"/>
                            </p:stCondLst>
                            <p:childTnLst>
                              <p:par>
                                <p:cTn id="47" presetID="26" presetClass="emph" presetSubtype="0" fill="hold" grpId="0" nodeType="afterEffect">
                                  <p:stCondLst>
                                    <p:cond delay="0"/>
                                  </p:stCondLst>
                                  <p:childTnLst>
                                    <p:animEffect transition="out" filter="fade">
                                      <p:cBhvr>
                                        <p:cTn id="48" dur="500" tmFilter="0, 0; .2, .5; .8, .5; 1, 0"/>
                                        <p:tgtEl>
                                          <p:spTgt spid="13"/>
                                        </p:tgtEl>
                                      </p:cBhvr>
                                    </p:animEffect>
                                    <p:animScale>
                                      <p:cBhvr>
                                        <p:cTn id="49" dur="250" autoRev="1" fill="hold"/>
                                        <p:tgtEl>
                                          <p:spTgt spid="13"/>
                                        </p:tgtEl>
                                      </p:cBhvr>
                                      <p:by x="105000" y="105000"/>
                                    </p:animScale>
                                  </p:childTnLst>
                                </p:cTn>
                              </p:par>
                            </p:childTnLst>
                          </p:cTn>
                        </p:par>
                        <p:par>
                          <p:cTn id="50" fill="hold">
                            <p:stCondLst>
                              <p:cond delay="1000"/>
                            </p:stCondLst>
                            <p:childTnLst>
                              <p:par>
                                <p:cTn id="51" presetID="22" presetClass="exit" presetSubtype="8" fill="hold" nodeType="afterEffect">
                                  <p:stCondLst>
                                    <p:cond delay="0"/>
                                  </p:stCondLst>
                                  <p:childTnLst>
                                    <p:animEffect transition="out" filter="wipe(left)">
                                      <p:cBhvr>
                                        <p:cTn id="52" dur="500"/>
                                        <p:tgtEl>
                                          <p:spTgt spid="27"/>
                                        </p:tgtEl>
                                      </p:cBhvr>
                                    </p:animEffect>
                                    <p:set>
                                      <p:cBhvr>
                                        <p:cTn id="53" dur="1" fill="hold">
                                          <p:stCondLst>
                                            <p:cond delay="499"/>
                                          </p:stCondLst>
                                        </p:cTn>
                                        <p:tgtEl>
                                          <p:spTgt spid="27"/>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nodeType="click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up)">
                                      <p:cBhvr>
                                        <p:cTn id="58" dur="500"/>
                                        <p:tgtEl>
                                          <p:spTgt spid="24"/>
                                        </p:tgtEl>
                                      </p:cBhvr>
                                    </p:animEffect>
                                  </p:childTnLst>
                                </p:cTn>
                              </p:par>
                            </p:childTnLst>
                          </p:cTn>
                        </p:par>
                        <p:par>
                          <p:cTn id="59" fill="hold">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dissolve">
                                      <p:cBhvr>
                                        <p:cTn id="62" dur="500"/>
                                        <p:tgtEl>
                                          <p:spTgt spid="18"/>
                                        </p:tgtEl>
                                      </p:cBhvr>
                                    </p:animEffect>
                                  </p:childTnLst>
                                </p:cTn>
                              </p:par>
                            </p:childTnLst>
                          </p:cTn>
                        </p:par>
                        <p:par>
                          <p:cTn id="63" fill="hold">
                            <p:stCondLst>
                              <p:cond delay="1000"/>
                            </p:stCondLst>
                            <p:childTnLst>
                              <p:par>
                                <p:cTn id="64" presetID="9" presetClass="entr" presetSubtype="0" fill="hold" grpId="0" nodeType="after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dissolve">
                                      <p:cBhvr>
                                        <p:cTn id="66" dur="500"/>
                                        <p:tgtEl>
                                          <p:spTgt spid="21"/>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dissolve">
                                      <p:cBhvr>
                                        <p:cTn id="69" dur="500"/>
                                        <p:tgtEl>
                                          <p:spTgt spid="25"/>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wipe(left)">
                                      <p:cBhvr>
                                        <p:cTn id="74" dur="500"/>
                                        <p:tgtEl>
                                          <p:spTgt spid="28"/>
                                        </p:tgtEl>
                                      </p:cBhvr>
                                    </p:animEffect>
                                  </p:childTnLst>
                                </p:cTn>
                              </p:par>
                            </p:childTnLst>
                          </p:cTn>
                        </p:par>
                        <p:par>
                          <p:cTn id="75" fill="hold">
                            <p:stCondLst>
                              <p:cond delay="500"/>
                            </p:stCondLst>
                            <p:childTnLst>
                              <p:par>
                                <p:cTn id="76" presetID="26" presetClass="emph" presetSubtype="0" fill="hold" grpId="0" nodeType="afterEffect">
                                  <p:stCondLst>
                                    <p:cond delay="0"/>
                                  </p:stCondLst>
                                  <p:childTnLst>
                                    <p:animEffect transition="out" filter="fade">
                                      <p:cBhvr>
                                        <p:cTn id="77" dur="500" tmFilter="0, 0; .2, .5; .8, .5; 1, 0"/>
                                        <p:tgtEl>
                                          <p:spTgt spid="14"/>
                                        </p:tgtEl>
                                      </p:cBhvr>
                                    </p:animEffect>
                                    <p:animScale>
                                      <p:cBhvr>
                                        <p:cTn id="78" dur="250" autoRev="1" fill="hold"/>
                                        <p:tgtEl>
                                          <p:spTgt spid="14"/>
                                        </p:tgtEl>
                                      </p:cBhvr>
                                      <p:by x="105000" y="105000"/>
                                    </p:animScale>
                                  </p:childTnLst>
                                </p:cTn>
                              </p:par>
                            </p:childTnLst>
                          </p:cTn>
                        </p:par>
                        <p:par>
                          <p:cTn id="79" fill="hold">
                            <p:stCondLst>
                              <p:cond delay="1000"/>
                            </p:stCondLst>
                            <p:childTnLst>
                              <p:par>
                                <p:cTn id="80" presetID="22" presetClass="exit" presetSubtype="8" fill="hold" nodeType="afterEffect">
                                  <p:stCondLst>
                                    <p:cond delay="0"/>
                                  </p:stCondLst>
                                  <p:childTnLst>
                                    <p:animEffect transition="out" filter="wipe(left)">
                                      <p:cBhvr>
                                        <p:cTn id="81" dur="500"/>
                                        <p:tgtEl>
                                          <p:spTgt spid="28"/>
                                        </p:tgtEl>
                                      </p:cBhvr>
                                    </p:animEffect>
                                    <p:set>
                                      <p:cBhvr>
                                        <p:cTn id="82" dur="1" fill="hold">
                                          <p:stCondLst>
                                            <p:cond delay="499"/>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p:bldP spid="17" grpId="0"/>
      <p:bldP spid="18" grpId="0"/>
      <p:bldP spid="19" grpId="0" animBg="1"/>
      <p:bldP spid="20" grpId="0" animBg="1"/>
      <p:bldP spid="21" grpId="0" animBg="1"/>
      <p:bldP spid="25"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File System Characteristics</a:t>
            </a:r>
            <a:endParaRPr lang="en-US" dirty="0"/>
          </a:p>
        </p:txBody>
      </p:sp>
      <p:sp>
        <p:nvSpPr>
          <p:cNvPr id="3" name="Content Placeholder 2"/>
          <p:cNvSpPr>
            <a:spLocks noGrp="1"/>
          </p:cNvSpPr>
          <p:nvPr>
            <p:ph idx="1"/>
          </p:nvPr>
        </p:nvSpPr>
        <p:spPr>
          <a:xfrm>
            <a:off x="457200" y="1229760"/>
            <a:ext cx="8229600" cy="4525963"/>
          </a:xfrm>
        </p:spPr>
        <p:txBody>
          <a:bodyPr/>
          <a:lstStyle/>
          <a:p>
            <a:r>
              <a:rPr lang="en-GB" sz="2800" dirty="0" smtClean="0"/>
              <a:t>To find a particular block of a file</a:t>
            </a:r>
          </a:p>
          <a:p>
            <a:pPr lvl="1"/>
            <a:r>
              <a:rPr lang="en-GB" sz="2400" dirty="0" smtClean="0"/>
              <a:t>Get number of first cluster from directory entry</a:t>
            </a:r>
          </a:p>
          <a:p>
            <a:pPr lvl="1"/>
            <a:r>
              <a:rPr lang="en-GB" sz="2400" dirty="0" smtClean="0"/>
              <a:t>Follow chain of pointers through File Allocation Table</a:t>
            </a:r>
          </a:p>
          <a:p>
            <a:r>
              <a:rPr lang="en-GB" sz="2800" dirty="0" smtClean="0"/>
              <a:t>Entire File Allocation Table is kept in memory</a:t>
            </a:r>
          </a:p>
          <a:p>
            <a:pPr lvl="1"/>
            <a:r>
              <a:rPr lang="en-GB" sz="2400" dirty="0" smtClean="0"/>
              <a:t>No disk I/O is required to find a cluster</a:t>
            </a:r>
          </a:p>
          <a:p>
            <a:pPr lvl="1"/>
            <a:r>
              <a:rPr lang="en-GB" sz="2400" dirty="0" smtClean="0"/>
              <a:t>For very large files the search can still be long</a:t>
            </a:r>
          </a:p>
          <a:p>
            <a:r>
              <a:rPr lang="en-GB" sz="2800" dirty="0" smtClean="0"/>
              <a:t>No support for “sparse” files</a:t>
            </a:r>
          </a:p>
          <a:p>
            <a:pPr lvl="1"/>
            <a:r>
              <a:rPr lang="en-GB" sz="2400" dirty="0" smtClean="0"/>
              <a:t>Of a file has a block </a:t>
            </a:r>
            <a:r>
              <a:rPr lang="en-GB" sz="2400" i="1" dirty="0" err="1" smtClean="0"/>
              <a:t>n</a:t>
            </a:r>
            <a:r>
              <a:rPr lang="en-GB" sz="2400" dirty="0" smtClean="0"/>
              <a:t>, it must have all blocks &lt; </a:t>
            </a:r>
            <a:r>
              <a:rPr lang="en-GB" sz="2400" i="1" dirty="0" err="1" smtClean="0"/>
              <a:t>n</a:t>
            </a:r>
            <a:endParaRPr lang="en-GB" sz="2400" i="1" dirty="0" smtClean="0"/>
          </a:p>
          <a:p>
            <a:r>
              <a:rPr lang="en-GB" sz="2800" dirty="0" smtClean="0"/>
              <a:t>Width of FAT determines max file system size</a:t>
            </a:r>
          </a:p>
          <a:p>
            <a:pPr lvl="1"/>
            <a:r>
              <a:rPr lang="en-GB" sz="2400" dirty="0" smtClean="0"/>
              <a:t>How many bits describe a cluster address</a:t>
            </a:r>
          </a:p>
          <a:p>
            <a:pPr lvl="1"/>
            <a:r>
              <a:rPr lang="en-GB" sz="2400" dirty="0" smtClean="0"/>
              <a:t>Originally 8 bits, eventually expanded to 32</a:t>
            </a:r>
          </a:p>
          <a:p>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77355</TotalTime>
  <Words>1382</Words>
  <Application>Microsoft Macintosh PowerPoint</Application>
  <PresentationFormat>On-screen Show (4:3)</PresentationFormat>
  <Paragraphs>214</Paragraphs>
  <Slides>16</Slides>
  <Notes>0</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Default Theme</vt:lpstr>
      <vt:lpstr>File System Structure</vt:lpstr>
      <vt:lpstr>Basics of File System Structure</vt:lpstr>
      <vt:lpstr>The Boot Block</vt:lpstr>
      <vt:lpstr>Managing Allocated Space</vt:lpstr>
      <vt:lpstr>Linked Extents</vt:lpstr>
      <vt:lpstr>The DOS File System</vt:lpstr>
      <vt:lpstr>DOS File System Overview</vt:lpstr>
      <vt:lpstr>DOS FAT Clusters</vt:lpstr>
      <vt:lpstr>DOS File System Characteristics</vt:lpstr>
      <vt:lpstr>File Index Blocks</vt:lpstr>
      <vt:lpstr>Hierarchically Structured File  Index Blocks</vt:lpstr>
      <vt:lpstr>Unix System V File System</vt:lpstr>
      <vt:lpstr>Unix Inodes and Block Pointers</vt:lpstr>
      <vt:lpstr>Why Is This a Good Idea?</vt:lpstr>
      <vt:lpstr>How Big a File Can Unix Handle?</vt:lpstr>
      <vt:lpstr>Unix Inode Performance Issues</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111</cp:revision>
  <dcterms:created xsi:type="dcterms:W3CDTF">2013-04-26T17:59:51Z</dcterms:created>
  <dcterms:modified xsi:type="dcterms:W3CDTF">2013-04-26T18:09:08Z</dcterms:modified>
</cp:coreProperties>
</file>