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32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2" r:id="rId12"/>
    <p:sldId id="343" r:id="rId13"/>
    <p:sldId id="345" r:id="rId14"/>
    <p:sldId id="344" r:id="rId15"/>
    <p:sldId id="346" r:id="rId16"/>
    <p:sldId id="347" r:id="rId17"/>
    <p:sldId id="348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12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Devices and Their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r>
              <a:rPr lang="en-US" dirty="0" smtClean="0"/>
              <a:t>Practical use </a:t>
            </a:r>
            <a:r>
              <a:rPr lang="en-US" dirty="0" smtClean="0"/>
              <a:t>issues</a:t>
            </a:r>
          </a:p>
          <a:p>
            <a:r>
              <a:rPr lang="en-US" dirty="0" smtClean="0"/>
              <a:t>Achieving good performance in driver use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83550" y="502733"/>
            <a:ext cx="7769275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Double-Buffered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5257800" y="2775448"/>
            <a:ext cx="1143000" cy="129381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3200400" y="2775448"/>
            <a:ext cx="1143000" cy="129381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200400" y="2775448"/>
            <a:ext cx="1143000" cy="1293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#1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57800" y="2775448"/>
            <a:ext cx="1143000" cy="1293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#2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657600" y="1326060"/>
            <a:ext cx="2286000" cy="7620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application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343400" y="4983660"/>
            <a:ext cx="914400" cy="12954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</a:t>
            </a:r>
          </a:p>
        </p:txBody>
      </p:sp>
      <p:cxnSp>
        <p:nvCxnSpPr>
          <p:cNvPr id="10" name="AutoShape 9"/>
          <p:cNvCxnSpPr>
            <a:cxnSpLocks noChangeShapeType="1"/>
            <a:stCxn id="8" idx="2"/>
            <a:endCxn id="6" idx="0"/>
          </p:cNvCxnSpPr>
          <p:nvPr/>
        </p:nvCxnSpPr>
        <p:spPr bwMode="auto">
          <a:xfrm rot="5400000">
            <a:off x="3942556" y="1917404"/>
            <a:ext cx="687388" cy="1028700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8" idx="2"/>
            <a:endCxn id="7" idx="0"/>
          </p:cNvCxnSpPr>
          <p:nvPr/>
        </p:nvCxnSpPr>
        <p:spPr bwMode="auto">
          <a:xfrm rot="16200000" flipH="1">
            <a:off x="4971256" y="1917404"/>
            <a:ext cx="687388" cy="1028700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2" name="AutoShape 12"/>
          <p:cNvCxnSpPr>
            <a:cxnSpLocks noChangeShapeType="1"/>
            <a:stCxn id="6" idx="2"/>
            <a:endCxn id="9" idx="0"/>
          </p:cNvCxnSpPr>
          <p:nvPr/>
        </p:nvCxnSpPr>
        <p:spPr bwMode="auto">
          <a:xfrm rot="16200000" flipH="1">
            <a:off x="3829050" y="4012110"/>
            <a:ext cx="914400" cy="10287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" name="AutoShape 13"/>
          <p:cNvCxnSpPr>
            <a:cxnSpLocks noChangeShapeType="1"/>
            <a:stCxn id="7" idx="2"/>
            <a:endCxn id="9" idx="0"/>
          </p:cNvCxnSpPr>
          <p:nvPr/>
        </p:nvCxnSpPr>
        <p:spPr bwMode="auto">
          <a:xfrm rot="5400000">
            <a:off x="4857750" y="4012110"/>
            <a:ext cx="914400" cy="10287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5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Buffering For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Have multiple reads queued up, ready to go</a:t>
            </a:r>
          </a:p>
          <a:p>
            <a:pPr lvl="1"/>
            <a:r>
              <a:rPr lang="en-GB" sz="2400" dirty="0" smtClean="0"/>
              <a:t>Read completion interrupt starts read into next buffer</a:t>
            </a:r>
          </a:p>
          <a:p>
            <a:r>
              <a:rPr lang="en-GB" sz="2800" dirty="0" smtClean="0"/>
              <a:t>Filled buffers wait until application asks for them</a:t>
            </a:r>
          </a:p>
          <a:p>
            <a:pPr lvl="1"/>
            <a:r>
              <a:rPr lang="en-GB" sz="2400" dirty="0" smtClean="0"/>
              <a:t>Application doesn't have to wait for data to be read</a:t>
            </a:r>
          </a:p>
          <a:p>
            <a:r>
              <a:rPr lang="en-GB" sz="2800" dirty="0" smtClean="0"/>
              <a:t>Can use more than two buffers, of course</a:t>
            </a:r>
            <a:endParaRPr lang="en-GB" dirty="0" smtClean="0"/>
          </a:p>
          <a:p>
            <a:r>
              <a:rPr lang="en-GB" sz="2800" dirty="0" smtClean="0"/>
              <a:t>When can we do read </a:t>
            </a:r>
            <a:r>
              <a:rPr lang="en-GB" sz="2800" dirty="0" err="1" smtClean="0"/>
              <a:t>queueing</a:t>
            </a:r>
            <a:r>
              <a:rPr lang="en-GB" sz="2800" dirty="0" smtClean="0"/>
              <a:t>?</a:t>
            </a:r>
          </a:p>
          <a:p>
            <a:pPr lvl="1"/>
            <a:r>
              <a:rPr lang="en-GB" sz="2400" dirty="0" smtClean="0"/>
              <a:t>Each app will probably block until its read completes</a:t>
            </a:r>
          </a:p>
          <a:p>
            <a:pPr lvl="2"/>
            <a:r>
              <a:rPr lang="en-GB" sz="2000" dirty="0" smtClean="0"/>
              <a:t>So we won’t get multiple reads from one application</a:t>
            </a:r>
          </a:p>
          <a:p>
            <a:pPr lvl="1"/>
            <a:r>
              <a:rPr lang="en-GB" sz="2400" dirty="0" smtClean="0"/>
              <a:t>We can queue reads from multiple processes</a:t>
            </a:r>
          </a:p>
          <a:p>
            <a:pPr lvl="1"/>
            <a:r>
              <a:rPr lang="en-GB" sz="2400" dirty="0" smtClean="0"/>
              <a:t>We can do predictive read-ahead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Buffered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257800" y="2815138"/>
            <a:ext cx="1143000" cy="129381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00400" y="2815138"/>
            <a:ext cx="1143000" cy="129381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00400" y="2815138"/>
            <a:ext cx="1143000" cy="1293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#1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57800" y="2815138"/>
            <a:ext cx="1143000" cy="1293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#2</a:t>
            </a: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657600" y="1365750"/>
            <a:ext cx="2286000" cy="762000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application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343400" y="5023350"/>
            <a:ext cx="914400" cy="12954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device</a:t>
            </a:r>
          </a:p>
        </p:txBody>
      </p:sp>
      <p:cxnSp>
        <p:nvCxnSpPr>
          <p:cNvPr id="10" name="AutoShape 9"/>
          <p:cNvCxnSpPr>
            <a:cxnSpLocks noChangeShapeType="1"/>
            <a:stCxn id="8" idx="2"/>
            <a:endCxn id="6" idx="0"/>
          </p:cNvCxnSpPr>
          <p:nvPr/>
        </p:nvCxnSpPr>
        <p:spPr bwMode="auto">
          <a:xfrm rot="5400000">
            <a:off x="3942556" y="1957094"/>
            <a:ext cx="687388" cy="1028700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1" name="AutoShape 10"/>
          <p:cNvCxnSpPr>
            <a:cxnSpLocks noChangeShapeType="1"/>
            <a:stCxn id="8" idx="2"/>
            <a:endCxn id="7" idx="0"/>
          </p:cNvCxnSpPr>
          <p:nvPr/>
        </p:nvCxnSpPr>
        <p:spPr bwMode="auto">
          <a:xfrm rot="16200000" flipH="1">
            <a:off x="4971256" y="1957094"/>
            <a:ext cx="687388" cy="1028700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2" name="AutoShape 11"/>
          <p:cNvCxnSpPr>
            <a:cxnSpLocks noChangeShapeType="1"/>
          </p:cNvCxnSpPr>
          <p:nvPr/>
        </p:nvCxnSpPr>
        <p:spPr bwMode="auto">
          <a:xfrm rot="16200000" flipH="1">
            <a:off x="3790950" y="4051800"/>
            <a:ext cx="914400" cy="10287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3" name="AutoShape 12"/>
          <p:cNvCxnSpPr>
            <a:cxnSpLocks noChangeShapeType="1"/>
            <a:stCxn id="7" idx="2"/>
            <a:endCxn id="9" idx="0"/>
          </p:cNvCxnSpPr>
          <p:nvPr/>
        </p:nvCxnSpPr>
        <p:spPr bwMode="auto">
          <a:xfrm rot="5400000">
            <a:off x="4857750" y="4051800"/>
            <a:ext cx="914400" cy="10287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5" grpId="2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I/O Queues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4408"/>
            <a:ext cx="8229600" cy="4525963"/>
          </a:xfrm>
        </p:spPr>
        <p:txBody>
          <a:bodyPr/>
          <a:lstStyle/>
          <a:p>
            <a:r>
              <a:rPr lang="en-GB" sz="2800" dirty="0" smtClean="0"/>
              <a:t>What if we allow a device to have a queue of requests?</a:t>
            </a:r>
          </a:p>
          <a:p>
            <a:pPr lvl="1"/>
            <a:r>
              <a:rPr lang="en-GB" sz="2400" dirty="0" smtClean="0"/>
              <a:t>Key devices usually have several waiting at all times</a:t>
            </a:r>
          </a:p>
          <a:p>
            <a:pPr lvl="1"/>
            <a:r>
              <a:rPr lang="en-GB" sz="2400" dirty="0" smtClean="0"/>
              <a:t>In what order should we process queued requests?</a:t>
            </a:r>
          </a:p>
          <a:p>
            <a:r>
              <a:rPr lang="en-GB" sz="2800" dirty="0" smtClean="0"/>
              <a:t>Performance based scheduling</a:t>
            </a:r>
          </a:p>
          <a:p>
            <a:pPr lvl="1"/>
            <a:r>
              <a:rPr lang="en-GB" sz="2400" dirty="0" smtClean="0"/>
              <a:t>Elevator algorithm head motion scheduling for disks</a:t>
            </a:r>
          </a:p>
          <a:p>
            <a:r>
              <a:rPr lang="en-GB" sz="2800" dirty="0" smtClean="0"/>
              <a:t>Priority based scheduling</a:t>
            </a:r>
          </a:p>
          <a:p>
            <a:pPr lvl="1"/>
            <a:r>
              <a:rPr lang="en-GB" sz="2400" dirty="0" smtClean="0"/>
              <a:t>Handle requests from higher priority processes first</a:t>
            </a:r>
          </a:p>
          <a:p>
            <a:r>
              <a:rPr lang="en-GB" sz="2800" dirty="0" smtClean="0"/>
              <a:t>Quality-of-service based scheduling</a:t>
            </a:r>
          </a:p>
          <a:p>
            <a:pPr lvl="1"/>
            <a:r>
              <a:rPr lang="en-GB" sz="2400" dirty="0" smtClean="0"/>
              <a:t>Guaranteed bandwidth share</a:t>
            </a:r>
          </a:p>
          <a:p>
            <a:pPr lvl="1"/>
            <a:r>
              <a:rPr lang="en-GB" sz="2400" dirty="0" smtClean="0"/>
              <a:t>Guaranteed response time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Solicited Vs. Unsolicited Input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GB" sz="2800" dirty="0" smtClean="0"/>
              <a:t>In the write case, a buffer is always available</a:t>
            </a:r>
          </a:p>
          <a:p>
            <a:pPr lvl="1"/>
            <a:r>
              <a:rPr lang="en-GB" sz="2400" dirty="0" smtClean="0"/>
              <a:t>The writing application provides it</a:t>
            </a:r>
          </a:p>
          <a:p>
            <a:r>
              <a:rPr lang="en-GB" sz="2800" dirty="0" smtClean="0"/>
              <a:t>Is the same true in the read case? </a:t>
            </a:r>
          </a:p>
          <a:p>
            <a:pPr lvl="1"/>
            <a:r>
              <a:rPr lang="en-GB" sz="2400" dirty="0" smtClean="0"/>
              <a:t>Some data comes only in response to a read request</a:t>
            </a:r>
          </a:p>
          <a:p>
            <a:pPr lvl="2"/>
            <a:r>
              <a:rPr lang="en-GB" sz="2000" dirty="0" smtClean="0"/>
              <a:t>E.g., disks and tapes</a:t>
            </a:r>
          </a:p>
          <a:p>
            <a:pPr lvl="1"/>
            <a:r>
              <a:rPr lang="en-GB" sz="2400" dirty="0" smtClean="0"/>
              <a:t>Some data comes at a time of its own choosing</a:t>
            </a:r>
          </a:p>
          <a:p>
            <a:pPr lvl="2"/>
            <a:r>
              <a:rPr lang="en-GB" sz="2000" dirty="0" smtClean="0"/>
              <a:t>E.g., networks, keyboards, mice</a:t>
            </a:r>
          </a:p>
          <a:p>
            <a:r>
              <a:rPr lang="en-GB" sz="2800" dirty="0" smtClean="0"/>
              <a:t>What to do when unexpected input arrives?</a:t>
            </a:r>
          </a:p>
          <a:p>
            <a:pPr lvl="1"/>
            <a:r>
              <a:rPr lang="en-GB" sz="2400" dirty="0" smtClean="0"/>
              <a:t>Discard it?  … probably a </a:t>
            </a:r>
            <a:r>
              <a:rPr lang="en-GB" sz="2400" dirty="0" smtClean="0"/>
              <a:t>mistake</a:t>
            </a:r>
          </a:p>
          <a:p>
            <a:pPr lvl="1"/>
            <a:r>
              <a:rPr lang="en-GB" sz="2400" dirty="0" smtClean="0"/>
              <a:t>Buffer it in anticipation of a future read</a:t>
            </a:r>
          </a:p>
          <a:p>
            <a:pPr lvl="1"/>
            <a:r>
              <a:rPr lang="en-GB" sz="2400" dirty="0" smtClean="0"/>
              <a:t>Can we avoid exceeding the available buffer space?</a:t>
            </a:r>
          </a:p>
          <a:p>
            <a:pPr lvl="2"/>
            <a:r>
              <a:rPr lang="en-GB" sz="2000" dirty="0" smtClean="0"/>
              <a:t>Slow devices (like keyboards) or flow-controlled networks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and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US" sz="2800" dirty="0" smtClean="0"/>
              <a:t>I/O devices work largely asynchronously</a:t>
            </a:r>
          </a:p>
          <a:p>
            <a:r>
              <a:rPr lang="en-US" sz="2800" dirty="0" smtClean="0"/>
              <a:t>The CPU doesn’t know when they will finish their work</a:t>
            </a:r>
          </a:p>
          <a:p>
            <a:pPr lvl="1"/>
            <a:r>
              <a:rPr lang="en-US" sz="2400" dirty="0" smtClean="0"/>
              <a:t>Or provide new input</a:t>
            </a:r>
          </a:p>
          <a:p>
            <a:r>
              <a:rPr lang="en-US" sz="2800" dirty="0" smtClean="0"/>
              <a:t>So they make extensive use of interrupts</a:t>
            </a:r>
          </a:p>
          <a:p>
            <a:r>
              <a:rPr lang="en-US" sz="2800" dirty="0" smtClean="0"/>
              <a:t>But handling interrupts usually involves turning other interrupts off</a:t>
            </a:r>
          </a:p>
          <a:p>
            <a:pPr lvl="1"/>
            <a:r>
              <a:rPr lang="en-US" sz="2400" dirty="0" smtClean="0"/>
              <a:t>We want limited processing in an interrupt handler</a:t>
            </a:r>
          </a:p>
          <a:p>
            <a:r>
              <a:rPr lang="en-US" sz="2800" dirty="0" smtClean="0"/>
              <a:t>What if the I/O involves complex stuff, like routing packets, handling queues, etc.?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Top-End/Bottom-End Interrupt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Divide the work necessary to service the interrupt into two parts</a:t>
            </a:r>
          </a:p>
          <a:p>
            <a:r>
              <a:rPr lang="en-US" sz="2800" dirty="0" smtClean="0"/>
              <a:t>The top-end does the urgent stuff quickly</a:t>
            </a:r>
          </a:p>
          <a:p>
            <a:pPr lvl="1"/>
            <a:r>
              <a:rPr lang="en-US" sz="2400" dirty="0" smtClean="0"/>
              <a:t>Hardware-related stuff</a:t>
            </a:r>
          </a:p>
          <a:p>
            <a:pPr lvl="1"/>
            <a:r>
              <a:rPr lang="en-US" sz="2400" dirty="0" smtClean="0"/>
              <a:t>Then it schedules the bottom-end</a:t>
            </a:r>
          </a:p>
          <a:p>
            <a:r>
              <a:rPr lang="en-US" sz="2800" dirty="0" smtClean="0"/>
              <a:t>The bottom-end does everything else eventually</a:t>
            </a:r>
          </a:p>
          <a:p>
            <a:pPr lvl="1"/>
            <a:r>
              <a:rPr lang="en-US" sz="2400" dirty="0" smtClean="0"/>
              <a:t>At lower priority and with interrupts not disabled</a:t>
            </a:r>
          </a:p>
          <a:p>
            <a:pPr lvl="1"/>
            <a:r>
              <a:rPr lang="en-US" sz="2400" dirty="0" smtClean="0"/>
              <a:t>Essentially,</a:t>
            </a:r>
            <a:r>
              <a:rPr lang="en-US" sz="2400" dirty="0" smtClean="0"/>
              <a:t> do more </a:t>
            </a:r>
            <a:r>
              <a:rPr lang="en-US" sz="2400" dirty="0" smtClean="0"/>
              <a:t>work</a:t>
            </a:r>
            <a:r>
              <a:rPr lang="en-US" sz="2400" dirty="0" smtClean="0"/>
              <a:t> when there’s time for it</a:t>
            </a:r>
          </a:p>
          <a:p>
            <a:r>
              <a:rPr lang="en-US" sz="2800" dirty="0" smtClean="0"/>
              <a:t>But how can we schedule something that isn’t a process?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Bottom End 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832" y="1295910"/>
            <a:ext cx="8511526" cy="4525963"/>
          </a:xfrm>
        </p:spPr>
        <p:txBody>
          <a:bodyPr/>
          <a:lstStyle/>
          <a:p>
            <a:r>
              <a:rPr lang="en-GB" dirty="0" smtClean="0"/>
              <a:t>Most </a:t>
            </a:r>
            <a:r>
              <a:rPr lang="en-GB" dirty="0" err="1" smtClean="0"/>
              <a:t>OSes</a:t>
            </a:r>
            <a:r>
              <a:rPr lang="en-GB" dirty="0" smtClean="0"/>
              <a:t> support scheduled kernel-mode calls</a:t>
            </a:r>
          </a:p>
          <a:p>
            <a:pPr lvl="1"/>
            <a:r>
              <a:rPr lang="en-GB" dirty="0" smtClean="0"/>
              <a:t>Solaris: soft interrupts, Linux: tasks, NT: </a:t>
            </a:r>
            <a:r>
              <a:rPr lang="en-GB" dirty="0" err="1" smtClean="0"/>
              <a:t>DPCs</a:t>
            </a:r>
            <a:endParaRPr lang="en-GB" dirty="0" smtClean="0"/>
          </a:p>
          <a:p>
            <a:pPr lvl="1"/>
            <a:r>
              <a:rPr lang="en-GB" dirty="0" smtClean="0"/>
              <a:t>They are just calls, they have no process context</a:t>
            </a:r>
          </a:p>
          <a:p>
            <a:pPr lvl="1"/>
            <a:r>
              <a:rPr lang="en-GB" dirty="0" smtClean="0"/>
              <a:t>They are </a:t>
            </a:r>
            <a:r>
              <a:rPr lang="en-GB" dirty="0" err="1" smtClean="0"/>
              <a:t>preemptable</a:t>
            </a:r>
            <a:r>
              <a:rPr lang="en-GB" dirty="0" smtClean="0"/>
              <a:t>, run with interrupts enabled</a:t>
            </a:r>
          </a:p>
          <a:p>
            <a:pPr lvl="1"/>
            <a:r>
              <a:rPr lang="en-GB" dirty="0" smtClean="0"/>
              <a:t>Higher priority than any scheduled process</a:t>
            </a:r>
          </a:p>
          <a:p>
            <a:r>
              <a:rPr lang="en-GB" dirty="0" smtClean="0"/>
              <a:t>They can be scheduled</a:t>
            </a:r>
          </a:p>
          <a:p>
            <a:pPr lvl="1"/>
            <a:r>
              <a:rPr lang="en-GB" dirty="0" smtClean="0"/>
              <a:t>E.g., at a </a:t>
            </a:r>
            <a:r>
              <a:rPr lang="en-GB" dirty="0" smtClean="0"/>
              <a:t>specified </a:t>
            </a:r>
            <a:r>
              <a:rPr lang="en-GB" dirty="0" smtClean="0"/>
              <a:t>time, ASAP, after some event</a:t>
            </a:r>
          </a:p>
          <a:p>
            <a:pPr lvl="1"/>
            <a:r>
              <a:rPr lang="en-GB" dirty="0" smtClean="0"/>
              <a:t>They are used for completion processing</a:t>
            </a:r>
          </a:p>
          <a:p>
            <a:pPr lvl="1"/>
            <a:r>
              <a:rPr lang="en-GB" dirty="0" smtClean="0"/>
              <a:t>They are used for timing out operations</a:t>
            </a:r>
          </a:p>
          <a:p>
            <a:pPr lvl="1"/>
            <a:r>
              <a:rPr lang="en-GB" dirty="0" smtClean="0"/>
              <a:t>They can also be cancelled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sz="2800" dirty="0" smtClean="0"/>
              <a:t>Some devices are serially reusable</a:t>
            </a:r>
          </a:p>
          <a:p>
            <a:pPr lvl="1"/>
            <a:r>
              <a:rPr lang="en-GB" sz="2400" dirty="0" smtClean="0"/>
              <a:t>Processes use them one at a time, in turn</a:t>
            </a:r>
          </a:p>
          <a:p>
            <a:pPr lvl="1"/>
            <a:r>
              <a:rPr lang="en-GB" sz="2400" dirty="0" smtClean="0"/>
              <a:t>Each using process opens and closes a </a:t>
            </a:r>
            <a:r>
              <a:rPr lang="en-GB" sz="2400" i="1" dirty="0" smtClean="0"/>
              <a:t>session </a:t>
            </a:r>
            <a:r>
              <a:rPr lang="en-GB" sz="2400" dirty="0" smtClean="0"/>
              <a:t>with the device</a:t>
            </a:r>
          </a:p>
          <a:p>
            <a:pPr lvl="1"/>
            <a:r>
              <a:rPr lang="en-GB" sz="2400" dirty="0" smtClean="0"/>
              <a:t>Opener may have to wait until previous process closes</a:t>
            </a:r>
          </a:p>
          <a:p>
            <a:r>
              <a:rPr lang="en-GB" sz="2800" dirty="0" smtClean="0"/>
              <a:t>Each session requires initialization</a:t>
            </a:r>
          </a:p>
          <a:p>
            <a:pPr lvl="1"/>
            <a:r>
              <a:rPr lang="en-GB" sz="2400" dirty="0" smtClean="0"/>
              <a:t>Initialize &amp; test hardware, make sure it is working</a:t>
            </a:r>
          </a:p>
          <a:p>
            <a:pPr lvl="1"/>
            <a:r>
              <a:rPr lang="en-GB" sz="2400" dirty="0" smtClean="0"/>
              <a:t>Initialize session data structures for this instance</a:t>
            </a:r>
          </a:p>
          <a:p>
            <a:pPr lvl="1"/>
            <a:r>
              <a:rPr lang="en-GB" sz="2400" dirty="0" smtClean="0"/>
              <a:t>Increment open reference count on the instance</a:t>
            </a:r>
          </a:p>
          <a:p>
            <a:r>
              <a:rPr lang="en-GB" sz="2800" dirty="0" smtClean="0"/>
              <a:t>Releasing references to a device</a:t>
            </a:r>
          </a:p>
          <a:p>
            <a:pPr lvl="1"/>
            <a:r>
              <a:rPr lang="en-GB" sz="2400" dirty="0" smtClean="0"/>
              <a:t>Shut down instance when last reference closes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Devices and Serialization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Device drivers often contain sharable resources</a:t>
            </a:r>
          </a:p>
          <a:p>
            <a:pPr lvl="1"/>
            <a:r>
              <a:rPr lang="en-GB" sz="2400" dirty="0" smtClean="0"/>
              <a:t>Device registers, request structures, queues, etc.</a:t>
            </a:r>
          </a:p>
          <a:p>
            <a:pPr lvl="1"/>
            <a:r>
              <a:rPr lang="en-GB" sz="2400" dirty="0" smtClean="0"/>
              <a:t>Code that updates them will contain critical sections</a:t>
            </a:r>
          </a:p>
          <a:p>
            <a:r>
              <a:rPr lang="en-GB" sz="2800" dirty="0" smtClean="0"/>
              <a:t>Use of these resources must be serialized</a:t>
            </a:r>
          </a:p>
          <a:p>
            <a:pPr lvl="1"/>
            <a:r>
              <a:rPr lang="en-GB" sz="2400" dirty="0" smtClean="0"/>
              <a:t>Serialization may be coarse (one open at a time)</a:t>
            </a:r>
          </a:p>
          <a:p>
            <a:pPr lvl="1"/>
            <a:r>
              <a:rPr lang="en-GB" sz="2400" dirty="0" smtClean="0"/>
              <a:t>Serialization may be very fine grained</a:t>
            </a:r>
          </a:p>
          <a:p>
            <a:pPr lvl="1"/>
            <a:r>
              <a:rPr lang="en-GB" sz="2400" dirty="0" smtClean="0"/>
              <a:t>This can be implemented with locks or semaphores</a:t>
            </a:r>
          </a:p>
          <a:p>
            <a:r>
              <a:rPr lang="en-GB" sz="2800" dirty="0" smtClean="0"/>
              <a:t>Serialization is usually implemented within driver</a:t>
            </a:r>
          </a:p>
          <a:p>
            <a:pPr lvl="1"/>
            <a:r>
              <a:rPr lang="en-GB" sz="2400" dirty="0" smtClean="0"/>
              <a:t>Callers needn't understand how locking works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Disabling For 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Locking isn’t protection against interrupts</a:t>
            </a:r>
          </a:p>
          <a:p>
            <a:pPr lvl="1"/>
            <a:r>
              <a:rPr lang="en-GB" sz="2400" dirty="0" smtClean="0"/>
              <a:t>Remember the sleep/wakeup race?</a:t>
            </a:r>
          </a:p>
          <a:p>
            <a:pPr lvl="1"/>
            <a:r>
              <a:rPr lang="en-GB" sz="2400" dirty="0" smtClean="0"/>
              <a:t>What if interrupt processing requires an unavailable lock?</a:t>
            </a:r>
          </a:p>
          <a:p>
            <a:r>
              <a:rPr lang="en-GB" sz="2800" dirty="0" smtClean="0"/>
              <a:t>Drivers often share data with interrupt handlers</a:t>
            </a:r>
          </a:p>
          <a:p>
            <a:pPr lvl="1"/>
            <a:r>
              <a:rPr lang="en-GB" sz="2400" dirty="0" smtClean="0"/>
              <a:t>Device registers, request structures, queues, etc.</a:t>
            </a:r>
          </a:p>
          <a:p>
            <a:r>
              <a:rPr lang="en-GB" sz="2800" dirty="0" smtClean="0"/>
              <a:t>Some critical sections require interrupt disabling</a:t>
            </a:r>
          </a:p>
          <a:p>
            <a:pPr lvl="1"/>
            <a:r>
              <a:rPr lang="en-GB" sz="2400" dirty="0" smtClean="0"/>
              <a:t>Which is dangerous and can cause serious problems</a:t>
            </a:r>
          </a:p>
          <a:p>
            <a:pPr lvl="1"/>
            <a:r>
              <a:rPr lang="en-GB" sz="2400" dirty="0" smtClean="0"/>
              <a:t>Where possible, do updates with atomic instructions</a:t>
            </a:r>
          </a:p>
          <a:p>
            <a:pPr lvl="1"/>
            <a:r>
              <a:rPr lang="en-GB" sz="2400" dirty="0" smtClean="0"/>
              <a:t>Disable only the interrupts that could conflict</a:t>
            </a:r>
          </a:p>
          <a:p>
            <a:pPr lvl="1"/>
            <a:r>
              <a:rPr lang="en-GB" sz="2400" dirty="0" smtClean="0"/>
              <a:t>Make the disabled period as brief as possible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4328"/>
            <a:ext cx="8229600" cy="1143000"/>
          </a:xfrm>
        </p:spPr>
        <p:txBody>
          <a:bodyPr/>
          <a:lstStyle/>
          <a:p>
            <a:r>
              <a:rPr lang="en-US" dirty="0" smtClean="0"/>
              <a:t>Performance Issues for </a:t>
            </a:r>
            <a:br>
              <a:rPr lang="en-US" dirty="0" smtClean="0"/>
            </a:br>
            <a:r>
              <a:rPr lang="en-US" dirty="0" smtClean="0"/>
              <a:t>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 utilization</a:t>
            </a:r>
          </a:p>
          <a:p>
            <a:r>
              <a:rPr lang="en-US" dirty="0" smtClean="0"/>
              <a:t>Double buffering and </a:t>
            </a:r>
            <a:r>
              <a:rPr lang="en-US" dirty="0" err="1" smtClean="0"/>
              <a:t>queueing</a:t>
            </a:r>
            <a:r>
              <a:rPr lang="en-US" dirty="0" smtClean="0"/>
              <a:t> I/O requests</a:t>
            </a:r>
          </a:p>
          <a:p>
            <a:r>
              <a:rPr lang="en-US" dirty="0" smtClean="0"/>
              <a:t>Handling unsolicited input</a:t>
            </a:r>
          </a:p>
          <a:p>
            <a:r>
              <a:rPr lang="en-US" dirty="0" smtClean="0"/>
              <a:t>I/O and interrupts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88894" y="314328"/>
            <a:ext cx="5586621" cy="13255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Utilization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Devices (and their drivers) are mainly responsive</a:t>
            </a:r>
          </a:p>
          <a:p>
            <a:r>
              <a:rPr lang="en-US" dirty="0" smtClean="0"/>
              <a:t>They sit idle until someone asks for something</a:t>
            </a:r>
          </a:p>
          <a:p>
            <a:r>
              <a:rPr lang="en-US" dirty="0" smtClean="0"/>
              <a:t>Then they become active</a:t>
            </a:r>
          </a:p>
          <a:p>
            <a:r>
              <a:rPr lang="en-US" dirty="0" smtClean="0"/>
              <a:t>Also periods of overhead between when process wants device and it becomes active</a:t>
            </a:r>
          </a:p>
          <a:p>
            <a:r>
              <a:rPr lang="en-US" dirty="0" smtClean="0"/>
              <a:t>The result is that most devices are likely to be idle most of the time</a:t>
            </a:r>
          </a:p>
          <a:p>
            <a:pPr lvl="1"/>
            <a:r>
              <a:rPr lang="en-US" dirty="0" smtClean="0"/>
              <a:t>And so are their device drivers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0682"/>
            <a:ext cx="8229600" cy="4525963"/>
          </a:xfrm>
        </p:spPr>
        <p:txBody>
          <a:bodyPr/>
          <a:lstStyle/>
          <a:p>
            <a:r>
              <a:rPr lang="en-GB" sz="2800" dirty="0" smtClean="0"/>
              <a:t>Why should I care if devices are being used or not?</a:t>
            </a:r>
          </a:p>
          <a:p>
            <a:r>
              <a:rPr lang="en-GB" sz="2800" dirty="0" smtClean="0"/>
              <a:t>Key system devices limit system performance</a:t>
            </a:r>
          </a:p>
          <a:p>
            <a:pPr lvl="1"/>
            <a:r>
              <a:rPr lang="en-GB" sz="2400" dirty="0" smtClean="0"/>
              <a:t>File system I/O, swapping, network communication</a:t>
            </a:r>
          </a:p>
          <a:p>
            <a:r>
              <a:rPr lang="en-GB" sz="2800" dirty="0" smtClean="0"/>
              <a:t>If device sits idle, its throughput drops</a:t>
            </a:r>
          </a:p>
          <a:p>
            <a:pPr lvl="1"/>
            <a:r>
              <a:rPr lang="en-GB" sz="2400" dirty="0" smtClean="0"/>
              <a:t>This may result in lower system throughput</a:t>
            </a:r>
          </a:p>
          <a:p>
            <a:pPr lvl="1"/>
            <a:r>
              <a:rPr lang="en-GB" sz="2400" dirty="0" smtClean="0"/>
              <a:t>Longer service queues, slower response times</a:t>
            </a:r>
          </a:p>
          <a:p>
            <a:r>
              <a:rPr lang="en-GB" sz="2800" dirty="0" smtClean="0"/>
              <a:t>Delays can disrupt real-time data flows</a:t>
            </a:r>
          </a:p>
          <a:p>
            <a:pPr lvl="1"/>
            <a:r>
              <a:rPr lang="en-GB" sz="2400" dirty="0" smtClean="0"/>
              <a:t>Resulting in unacceptable performance</a:t>
            </a:r>
          </a:p>
          <a:p>
            <a:pPr lvl="1"/>
            <a:r>
              <a:rPr lang="en-GB" sz="2400" dirty="0" smtClean="0"/>
              <a:t>Possible loss of irreplaceable data</a:t>
            </a:r>
          </a:p>
          <a:p>
            <a:r>
              <a:rPr lang="en-GB" sz="2800" dirty="0" smtClean="0"/>
              <a:t>It is very important to keep key devices busy</a:t>
            </a:r>
          </a:p>
          <a:p>
            <a:pPr lvl="1"/>
            <a:r>
              <a:rPr lang="en-GB" sz="2400" dirty="0" smtClean="0"/>
              <a:t>Start request </a:t>
            </a:r>
            <a:r>
              <a:rPr lang="en-GB" sz="2400" i="1" dirty="0" smtClean="0"/>
              <a:t>n+1</a:t>
            </a:r>
            <a:r>
              <a:rPr lang="en-GB" sz="2400" dirty="0" smtClean="0"/>
              <a:t> immediately when </a:t>
            </a:r>
            <a:r>
              <a:rPr lang="en-GB" sz="2400" i="1" dirty="0" err="1" smtClean="0"/>
              <a:t>n</a:t>
            </a:r>
            <a:r>
              <a:rPr lang="en-GB" sz="2400" dirty="0" smtClean="0"/>
              <a:t> finishes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8798"/>
            <a:ext cx="8229600" cy="1143000"/>
          </a:xfrm>
        </p:spPr>
        <p:txBody>
          <a:bodyPr/>
          <a:lstStyle/>
          <a:p>
            <a:r>
              <a:rPr lang="en-US" dirty="0" smtClean="0"/>
              <a:t>Keeping Key Devices Busy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8080"/>
            <a:ext cx="8229600" cy="4525963"/>
          </a:xfrm>
        </p:spPr>
        <p:txBody>
          <a:bodyPr/>
          <a:lstStyle/>
          <a:p>
            <a:r>
              <a:rPr lang="en-GB" dirty="0" smtClean="0"/>
              <a:t>Allow multiple pending requests at a time</a:t>
            </a:r>
          </a:p>
          <a:p>
            <a:pPr lvl="1"/>
            <a:r>
              <a:rPr lang="en-GB" dirty="0" smtClean="0"/>
              <a:t>Queue them, just like processes in the ready queue</a:t>
            </a:r>
          </a:p>
          <a:p>
            <a:pPr lvl="1"/>
            <a:r>
              <a:rPr lang="en-GB" dirty="0" smtClean="0"/>
              <a:t>Requesters block to await eventual completions</a:t>
            </a:r>
          </a:p>
          <a:p>
            <a:r>
              <a:rPr lang="en-GB" dirty="0" smtClean="0"/>
              <a:t>Use DMA to perform the actual data transfers</a:t>
            </a:r>
          </a:p>
          <a:p>
            <a:pPr lvl="1"/>
            <a:r>
              <a:rPr lang="en-GB" dirty="0" smtClean="0"/>
              <a:t>Data transferred, with no delay, at device speed</a:t>
            </a:r>
          </a:p>
          <a:p>
            <a:pPr lvl="1"/>
            <a:r>
              <a:rPr lang="en-GB" dirty="0" smtClean="0"/>
              <a:t>Minimal overhead imposed on CPU</a:t>
            </a:r>
          </a:p>
          <a:p>
            <a:r>
              <a:rPr lang="en-GB" dirty="0" smtClean="0"/>
              <a:t>When the currently active request completes</a:t>
            </a:r>
          </a:p>
          <a:p>
            <a:pPr lvl="1"/>
            <a:r>
              <a:rPr lang="en-GB" dirty="0" smtClean="0"/>
              <a:t>Device controller generates a completion interrupt</a:t>
            </a:r>
          </a:p>
          <a:p>
            <a:pPr lvl="1"/>
            <a:r>
              <a:rPr lang="en-GB" dirty="0" smtClean="0"/>
              <a:t>Interrupt handler posts completion to requester</a:t>
            </a:r>
          </a:p>
          <a:p>
            <a:pPr lvl="1"/>
            <a:r>
              <a:rPr lang="en-GB" u="sng" dirty="0" smtClean="0"/>
              <a:t>Interrupt handler selects and initiates next transfer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Buffering For </a:t>
            </a:r>
            <a:br>
              <a:rPr lang="en-US" dirty="0" smtClean="0"/>
            </a:br>
            <a:r>
              <a:rPr lang="en-US" dirty="0" smtClean="0"/>
              <a:t>Device 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GB" sz="2800" dirty="0" smtClean="0"/>
              <a:t>Have multiple buffers queued up, ready to write</a:t>
            </a:r>
          </a:p>
          <a:p>
            <a:pPr lvl="1"/>
            <a:r>
              <a:rPr lang="en-GB" sz="2400" dirty="0" smtClean="0"/>
              <a:t>Each write completion interrupt starts the next write</a:t>
            </a:r>
          </a:p>
          <a:p>
            <a:r>
              <a:rPr lang="en-GB" sz="2800" dirty="0" smtClean="0"/>
              <a:t>Application and device I/O proceed in parallel</a:t>
            </a:r>
          </a:p>
          <a:p>
            <a:pPr lvl="1"/>
            <a:r>
              <a:rPr lang="en-GB" sz="2400" dirty="0" smtClean="0"/>
              <a:t>Application queues successive writes </a:t>
            </a:r>
          </a:p>
          <a:p>
            <a:pPr lvl="2"/>
            <a:r>
              <a:rPr lang="en-GB" sz="2000" dirty="0" smtClean="0"/>
              <a:t>Don’t bother waiting for previous operation to finish</a:t>
            </a:r>
          </a:p>
          <a:p>
            <a:pPr lvl="1"/>
            <a:r>
              <a:rPr lang="en-GB" sz="2400" dirty="0" smtClean="0"/>
              <a:t>Device picks up next buffer as soon as it is ready</a:t>
            </a:r>
          </a:p>
          <a:p>
            <a:r>
              <a:rPr lang="en-GB" sz="2800" dirty="0" smtClean="0"/>
              <a:t>If we're CPU-bound (more CPU than output)</a:t>
            </a:r>
          </a:p>
          <a:p>
            <a:pPr lvl="1"/>
            <a:r>
              <a:rPr lang="en-GB" sz="2400" dirty="0" smtClean="0"/>
              <a:t>Application speeds up because it doesn't wait for I/O</a:t>
            </a:r>
          </a:p>
          <a:p>
            <a:r>
              <a:rPr lang="en-GB" sz="2800" dirty="0" smtClean="0"/>
              <a:t>If we're I/O-bound (more output than CPU)</a:t>
            </a:r>
          </a:p>
          <a:p>
            <a:pPr lvl="1"/>
            <a:r>
              <a:rPr lang="en-GB" sz="2400" dirty="0" smtClean="0"/>
              <a:t>Device is kept busy, which improves throughput</a:t>
            </a:r>
          </a:p>
          <a:p>
            <a:pPr lvl="1"/>
            <a:r>
              <a:rPr lang="en-GB" sz="2400" dirty="0" smtClean="0"/>
              <a:t>But eventually we may have to block the process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74565</TotalTime>
  <Words>1111</Words>
  <Application>Microsoft Macintosh PowerPoint</Application>
  <PresentationFormat>On-screen Show (4:3)</PresentationFormat>
  <Paragraphs>161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Using Devices and Their Drivers</vt:lpstr>
      <vt:lpstr>Device Sessions</vt:lpstr>
      <vt:lpstr>Shared Devices and Serialization</vt:lpstr>
      <vt:lpstr>Interrupt Disabling For Device Drivers</vt:lpstr>
      <vt:lpstr>Performance Issues for  Device Drivers</vt:lpstr>
      <vt:lpstr>Device Utilization</vt:lpstr>
      <vt:lpstr>So What?</vt:lpstr>
      <vt:lpstr>Keeping Key Devices Busy</vt:lpstr>
      <vt:lpstr>Double Buffering For  Device Output</vt:lpstr>
      <vt:lpstr>Double-Buffered Output</vt:lpstr>
      <vt:lpstr>Double Buffering For Input</vt:lpstr>
      <vt:lpstr>Double Buffered Input</vt:lpstr>
      <vt:lpstr>Handling I/O Queues</vt:lpstr>
      <vt:lpstr>Solicited Vs. Unsolicited Input </vt:lpstr>
      <vt:lpstr>I/O and Interrupts</vt:lpstr>
      <vt:lpstr>Top-End/Bottom-End Interrupt Handling</vt:lpstr>
      <vt:lpstr>Scheduling Bottom End Processing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100</cp:revision>
  <dcterms:created xsi:type="dcterms:W3CDTF">2013-04-22T17:54:20Z</dcterms:created>
  <dcterms:modified xsi:type="dcterms:W3CDTF">2013-04-23T18:32:29Z</dcterms:modified>
</cp:coreProperties>
</file>