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32" r:id="rId2"/>
    <p:sldId id="333" r:id="rId3"/>
    <p:sldId id="336" r:id="rId4"/>
    <p:sldId id="334" r:id="rId5"/>
    <p:sldId id="335" r:id="rId6"/>
    <p:sldId id="337" r:id="rId7"/>
    <p:sldId id="338" r:id="rId8"/>
    <p:sldId id="339" r:id="rId9"/>
    <p:sldId id="340" r:id="rId10"/>
    <p:sldId id="341" r:id="rId11"/>
    <p:sldId id="342" r:id="rId12"/>
    <p:sldId id="343" r:id="rId13"/>
    <p:sldId id="344" r:id="rId14"/>
    <p:sldId id="345" r:id="rId15"/>
    <p:sldId id="346" r:id="rId16"/>
    <p:sldId id="347" r:id="rId17"/>
    <p:sldId id="348" r:id="rId18"/>
    <p:sldId id="349" r:id="rId19"/>
    <p:sldId id="350" r:id="rId2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  <a:srgbClr val="CBCBCB"/>
    <a:srgbClr val="A2D6E2"/>
    <a:srgbClr val="E2A8A6"/>
    <a:srgbClr val="70F965"/>
    <a:srgbClr val="FDDD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47" d="100"/>
          <a:sy n="47" d="100"/>
        </p:scale>
        <p:origin x="-10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4/18/13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4/17/13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4/17/13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4/17/13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4/17/13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4/17/13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4/17/13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4/17/13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4/17/13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4/17/13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4/17/13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4/17/13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4/17/13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12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 Drivers and the Kernel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r>
              <a:rPr lang="en-US" dirty="0" smtClean="0"/>
              <a:t>Drivers are usually systems code</a:t>
            </a:r>
          </a:p>
          <a:p>
            <a:r>
              <a:rPr lang="en-US" dirty="0" smtClean="0"/>
              <a:t>But they’re not kernel code</a:t>
            </a:r>
          </a:p>
          <a:p>
            <a:r>
              <a:rPr lang="en-US" dirty="0" smtClean="0"/>
              <a:t>Most drivers are optional</a:t>
            </a:r>
          </a:p>
          <a:p>
            <a:pPr lvl="1"/>
            <a:r>
              <a:rPr lang="en-US" dirty="0" smtClean="0"/>
              <a:t>Only present if the device they support is there</a:t>
            </a:r>
          </a:p>
          <a:p>
            <a:r>
              <a:rPr lang="en-US" dirty="0" smtClean="0"/>
              <a:t>They’re modular and isolated from the kernel</a:t>
            </a:r>
          </a:p>
          <a:p>
            <a:r>
              <a:rPr lang="en-US" dirty="0" smtClean="0"/>
              <a:t>But they do make use of kernel services</a:t>
            </a:r>
          </a:p>
          <a:p>
            <a:r>
              <a:rPr lang="en-US" dirty="0" smtClean="0"/>
              <a:t>Implying they need an interface to the kernel</a:t>
            </a:r>
          </a:p>
          <a:p>
            <a:r>
              <a:rPr lang="en-US" dirty="0" smtClean="0"/>
              <a:t>Different from application/kernel interface, because driver needs are different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83550" y="502733"/>
            <a:ext cx="7769275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Mode Drivers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device drivers don’t need to be run in the kernel</a:t>
            </a:r>
          </a:p>
          <a:p>
            <a:r>
              <a:rPr lang="en-US" dirty="0" smtClean="0"/>
              <a:t>They can be run as applications</a:t>
            </a:r>
          </a:p>
          <a:p>
            <a:r>
              <a:rPr lang="en-US" dirty="0" smtClean="0"/>
              <a:t>Doing so has advantages and disadvantages</a:t>
            </a:r>
          </a:p>
          <a:p>
            <a:r>
              <a:rPr lang="en-US" dirty="0" smtClean="0"/>
              <a:t>Sometimes done for display adaptor drivers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65103" y="502733"/>
            <a:ext cx="4779707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User Mode Drivers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5290"/>
            <a:ext cx="8229600" cy="4525963"/>
          </a:xfrm>
        </p:spPr>
        <p:txBody>
          <a:bodyPr/>
          <a:lstStyle/>
          <a:p>
            <a:r>
              <a:rPr lang="en-GB" dirty="0" smtClean="0"/>
              <a:t>Performance and bundling advantages</a:t>
            </a:r>
          </a:p>
          <a:p>
            <a:pPr lvl="1"/>
            <a:r>
              <a:rPr lang="en-GB" dirty="0" smtClean="0"/>
              <a:t>Device driver need not be part of/included in the OS</a:t>
            </a:r>
          </a:p>
          <a:p>
            <a:pPr lvl="1"/>
            <a:r>
              <a:rPr lang="en-GB" dirty="0" smtClean="0"/>
              <a:t>Device I/O can be done without system call overhead</a:t>
            </a:r>
          </a:p>
          <a:p>
            <a:r>
              <a:rPr lang="en-GB" dirty="0" smtClean="0"/>
              <a:t>Device can be mapped into process’ user-mode address space</a:t>
            </a:r>
          </a:p>
          <a:p>
            <a:pPr lvl="1"/>
            <a:r>
              <a:rPr lang="en-GB" dirty="0" smtClean="0"/>
              <a:t>Privileged system call maps in memory/ports</a:t>
            </a:r>
          </a:p>
          <a:p>
            <a:pPr lvl="1"/>
            <a:r>
              <a:rPr lang="en-GB" dirty="0" smtClean="0"/>
              <a:t>Process can only use designated memory/ports</a:t>
            </a:r>
          </a:p>
          <a:p>
            <a:pPr lvl="1"/>
            <a:r>
              <a:rPr lang="en-GB" dirty="0" smtClean="0"/>
              <a:t>So protection is still possible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of User Mode </a:t>
            </a:r>
            <a:br>
              <a:rPr lang="en-US" dirty="0" smtClean="0"/>
            </a:br>
            <a:r>
              <a:rPr lang="en-US" dirty="0" smtClean="0"/>
              <a:t>Device Drivers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Can’t service interrupts</a:t>
            </a:r>
          </a:p>
          <a:p>
            <a:pPr lvl="1"/>
            <a:r>
              <a:rPr lang="en-US" dirty="0" smtClean="0"/>
              <a:t>Servicing an interrupt usually requires disabling other interrupts</a:t>
            </a:r>
          </a:p>
          <a:p>
            <a:pPr lvl="1"/>
            <a:r>
              <a:rPr lang="en-US" dirty="0" smtClean="0"/>
              <a:t>Can’t trust user-mode code to do that properly</a:t>
            </a:r>
          </a:p>
          <a:p>
            <a:pPr lvl="1"/>
            <a:r>
              <a:rPr lang="en-US" dirty="0" smtClean="0"/>
              <a:t>User-mode code might take a long time to execute</a:t>
            </a:r>
          </a:p>
          <a:p>
            <a:r>
              <a:rPr lang="en-US" dirty="0" smtClean="0"/>
              <a:t>Can’t make use of DKI services</a:t>
            </a:r>
          </a:p>
          <a:p>
            <a:pPr lvl="1"/>
            <a:r>
              <a:rPr lang="en-US" dirty="0" smtClean="0"/>
              <a:t>These are internal to the kernel</a:t>
            </a:r>
          </a:p>
          <a:p>
            <a:pPr lvl="1"/>
            <a:r>
              <a:rPr lang="en-US" dirty="0" smtClean="0"/>
              <a:t>Not made available to any applications</a:t>
            </a:r>
          </a:p>
          <a:p>
            <a:pPr lvl="1"/>
            <a:r>
              <a:rPr lang="en-US" dirty="0" smtClean="0"/>
              <a:t>User mode device drivers look like an application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Life Cycle of a Device Driver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/>
              <a:t>Device drivers are part of the OS, but . . .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They’re also pretty different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Every machine has its own set of devices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It needs device drivers for those specific devices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But not for any other devices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So a kernel usually doesn’t come configured with all possible device drivers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How drivers are installed and used in an OS is very different than, say, memory management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More modular and dynamic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30633" y="502733"/>
            <a:ext cx="7861878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Installing and Using Device Drivers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4360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/>
              <a:t>Loading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Load the module, determine device configuration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Allocate resources, configure and initialize driver 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Register interfaces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Use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Open device session (initialize device)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Use device (seek/read/write/</a:t>
            </a:r>
            <a:r>
              <a:rPr lang="en-GB" dirty="0" err="1" smtClean="0"/>
              <a:t>ioctl</a:t>
            </a:r>
            <a:r>
              <a:rPr lang="en-GB" dirty="0" smtClean="0"/>
              <a:t>/request/...)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Process completion interrupts, error handling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Close session (clean up device)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Unloading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Free all resources, and unload the driver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OS Module Loading </a:t>
            </a:r>
            <a:br>
              <a:rPr lang="en-US" dirty="0" smtClean="0"/>
            </a:br>
            <a:r>
              <a:rPr lang="en-US" dirty="0" smtClean="0"/>
              <a:t>and Unloading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Most </a:t>
            </a:r>
            <a:r>
              <a:rPr lang="en-GB" sz="2800" dirty="0" err="1" smtClean="0"/>
              <a:t>OSes</a:t>
            </a:r>
            <a:r>
              <a:rPr lang="en-GB" sz="2800" dirty="0" smtClean="0"/>
              <a:t> can dynamically load and unload their own modules</a:t>
            </a:r>
          </a:p>
          <a:p>
            <a:pPr lvl="1"/>
            <a:r>
              <a:rPr lang="en-GB" sz="2400" dirty="0" smtClean="0"/>
              <a:t>While the OS continues running</a:t>
            </a:r>
          </a:p>
          <a:p>
            <a:r>
              <a:rPr lang="en-GB" sz="2800" dirty="0" smtClean="0"/>
              <a:t>Used to support many plug-in features</a:t>
            </a:r>
          </a:p>
          <a:p>
            <a:pPr lvl="1"/>
            <a:r>
              <a:rPr lang="en-GB" sz="2400" dirty="0" smtClean="0"/>
              <a:t>E.g., file systems, network protocols, device drivers</a:t>
            </a:r>
          </a:p>
          <a:p>
            <a:r>
              <a:rPr lang="en-GB" sz="2800" dirty="0" smtClean="0"/>
              <a:t>The OS includes a run-time linker/loader</a:t>
            </a:r>
          </a:p>
          <a:p>
            <a:pPr lvl="1"/>
            <a:r>
              <a:rPr lang="en-GB" sz="2400" dirty="0" smtClean="0"/>
              <a:t>Linker needed to resolve module-to-OS references</a:t>
            </a:r>
          </a:p>
          <a:p>
            <a:pPr lvl="1"/>
            <a:r>
              <a:rPr lang="en-GB" sz="2400" dirty="0" smtClean="0"/>
              <a:t>There is usually a module initialize entry point</a:t>
            </a:r>
          </a:p>
          <a:p>
            <a:pPr lvl="2"/>
            <a:r>
              <a:rPr lang="en-GB" sz="2000" dirty="0" smtClean="0"/>
              <a:t>That initializes</a:t>
            </a:r>
            <a:r>
              <a:rPr lang="en-GB" sz="2000" dirty="0" smtClean="0"/>
              <a:t> the module </a:t>
            </a:r>
            <a:r>
              <a:rPr lang="en-GB" sz="2000" dirty="0" smtClean="0"/>
              <a:t>and registers its other entry-points</a:t>
            </a:r>
          </a:p>
          <a:p>
            <a:pPr lvl="1"/>
            <a:r>
              <a:rPr lang="en-GB" sz="2400" dirty="0" smtClean="0"/>
              <a:t>There is usually a module finish entry point</a:t>
            </a:r>
          </a:p>
          <a:p>
            <a:pPr lvl="2"/>
            <a:r>
              <a:rPr lang="en-GB" sz="2000" dirty="0" smtClean="0"/>
              <a:t>To free all resources and un-register its entry points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338"/>
            <a:ext cx="8229600" cy="1143000"/>
          </a:xfrm>
        </p:spPr>
        <p:txBody>
          <a:bodyPr/>
          <a:lstStyle/>
          <a:p>
            <a:r>
              <a:rPr lang="en-US" dirty="0" smtClean="0"/>
              <a:t>Device Driver 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4850"/>
            <a:ext cx="8229600" cy="4525963"/>
          </a:xfrm>
        </p:spPr>
        <p:txBody>
          <a:bodyPr/>
          <a:lstStyle/>
          <a:p>
            <a:r>
              <a:rPr lang="en-GB" sz="2800" dirty="0" smtClean="0"/>
              <a:t>Binding a device driver to the hardware it controls</a:t>
            </a:r>
          </a:p>
          <a:p>
            <a:pPr lvl="1"/>
            <a:r>
              <a:rPr lang="en-GB" sz="2400" dirty="0" smtClean="0"/>
              <a:t>May be several devices of that type on the computer</a:t>
            </a:r>
          </a:p>
          <a:p>
            <a:pPr lvl="1"/>
            <a:r>
              <a:rPr lang="en-GB" sz="2400" dirty="0" smtClean="0"/>
              <a:t>Which driver instance operates on which hardware?</a:t>
            </a:r>
          </a:p>
          <a:p>
            <a:r>
              <a:rPr lang="en-GB" sz="2800" dirty="0" smtClean="0"/>
              <a:t>Identifying I/O resources associated with a device</a:t>
            </a:r>
          </a:p>
          <a:p>
            <a:pPr lvl="1"/>
            <a:r>
              <a:rPr lang="en-GB" sz="2400" dirty="0" smtClean="0"/>
              <a:t>What I/O ports, IRQ and DMA channels does it use?</a:t>
            </a:r>
          </a:p>
          <a:p>
            <a:pPr lvl="1"/>
            <a:r>
              <a:rPr lang="en-GB" sz="2400" dirty="0" smtClean="0"/>
              <a:t>Where (in physical space) does its memory reside?</a:t>
            </a:r>
          </a:p>
          <a:p>
            <a:r>
              <a:rPr lang="en-GB" sz="2800" dirty="0" smtClean="0"/>
              <a:t>Assigning I/O resources to the hardware</a:t>
            </a:r>
          </a:p>
          <a:p>
            <a:pPr lvl="1"/>
            <a:r>
              <a:rPr lang="en-GB" sz="2400" dirty="0" smtClean="0"/>
              <a:t>Some are hard-wired for specific I/O resources</a:t>
            </a:r>
          </a:p>
          <a:p>
            <a:pPr lvl="1"/>
            <a:r>
              <a:rPr lang="en-GB" sz="2400" dirty="0" smtClean="0"/>
              <a:t>Most can be programmed for what resources to use</a:t>
            </a:r>
          </a:p>
          <a:p>
            <a:pPr lvl="1"/>
            <a:r>
              <a:rPr lang="en-GB" sz="2400" dirty="0" smtClean="0"/>
              <a:t>Many busses define resource allocation protocols</a:t>
            </a:r>
          </a:p>
          <a:p>
            <a:r>
              <a:rPr lang="en-GB" sz="2800" dirty="0" smtClean="0"/>
              <a:t>Large proportion of driver code is devoted to configuration and initialization</a:t>
            </a:r>
            <a:endParaRPr lang="en-GB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Static Configuration Option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We could, instead, build an OS for the specific hardware configuration of its machine</a:t>
            </a:r>
          </a:p>
          <a:p>
            <a:pPr lvl="1"/>
            <a:r>
              <a:rPr lang="en-GB" sz="2400" dirty="0" smtClean="0"/>
              <a:t>Identify which devices use which I/O resources</a:t>
            </a:r>
          </a:p>
          <a:p>
            <a:pPr lvl="1"/>
            <a:r>
              <a:rPr lang="en-GB" sz="2400" dirty="0" smtClean="0"/>
              <a:t>OS can only support pre-configured devices</a:t>
            </a:r>
          </a:p>
          <a:p>
            <a:pPr lvl="1"/>
            <a:r>
              <a:rPr lang="en-GB" sz="2400" dirty="0" smtClean="0"/>
              <a:t>Rebuild to change devices or resource assignments</a:t>
            </a:r>
          </a:p>
          <a:p>
            <a:r>
              <a:rPr lang="en-GB" sz="2800" dirty="0" smtClean="0"/>
              <a:t>Drivers may find resources in system </a:t>
            </a:r>
            <a:r>
              <a:rPr lang="en-GB" sz="2800" dirty="0" err="1" smtClean="0"/>
              <a:t>config</a:t>
            </a:r>
            <a:r>
              <a:rPr lang="en-GB" sz="2800" dirty="0" smtClean="0"/>
              <a:t> table</a:t>
            </a:r>
          </a:p>
          <a:p>
            <a:pPr lvl="1"/>
            <a:r>
              <a:rPr lang="en-GB" sz="2400" dirty="0" smtClean="0"/>
              <a:t>Eliminates the need to recompile drivers every time</a:t>
            </a:r>
          </a:p>
          <a:p>
            <a:r>
              <a:rPr lang="en-GB" sz="2800" dirty="0" smtClean="0"/>
              <a:t>This was common many years ago</a:t>
            </a:r>
          </a:p>
          <a:p>
            <a:pPr lvl="1"/>
            <a:r>
              <a:rPr lang="en-GB" sz="2400" dirty="0" smtClean="0"/>
              <a:t>Too cumbersome for a modern commercial OS</a:t>
            </a:r>
          </a:p>
          <a:p>
            <a:pPr lvl="1"/>
            <a:r>
              <a:rPr lang="en-GB" sz="2400" dirty="0" smtClean="0"/>
              <a:t>Still done for some proprietary/micro/real-time </a:t>
            </a:r>
            <a:r>
              <a:rPr lang="en-GB" sz="2400" dirty="0" err="1" smtClean="0"/>
              <a:t>OSs</a:t>
            </a:r>
            <a:endParaRPr lang="en-GB" sz="24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Device Discovery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6530"/>
            <a:ext cx="8229600" cy="4525963"/>
          </a:xfrm>
        </p:spPr>
        <p:txBody>
          <a:bodyPr/>
          <a:lstStyle/>
          <a:p>
            <a:r>
              <a:rPr lang="en-US" sz="2800" dirty="0" smtClean="0"/>
              <a:t>How does a driver find its hardware?</a:t>
            </a:r>
          </a:p>
          <a:p>
            <a:pPr lvl="1"/>
            <a:r>
              <a:rPr lang="en-US" sz="2400" dirty="0" smtClean="0"/>
              <a:t>Which is typically sitting somewhere on an I/O bus</a:t>
            </a:r>
          </a:p>
          <a:p>
            <a:r>
              <a:rPr lang="en-GB" sz="2800" dirty="0" smtClean="0"/>
              <a:t>Could use probing (peeking and poking)</a:t>
            </a:r>
          </a:p>
          <a:p>
            <a:pPr lvl="1"/>
            <a:r>
              <a:rPr lang="en-GB" sz="2400" dirty="0" smtClean="0"/>
              <a:t>Driver reserves ports/</a:t>
            </a:r>
            <a:r>
              <a:rPr lang="en-GB" sz="2400" dirty="0" err="1" smtClean="0"/>
              <a:t>IRQs</a:t>
            </a:r>
            <a:r>
              <a:rPr lang="en-GB" sz="2400" dirty="0" smtClean="0"/>
              <a:t> and tries talking to them</a:t>
            </a:r>
          </a:p>
          <a:p>
            <a:pPr lvl="1"/>
            <a:r>
              <a:rPr lang="en-GB" sz="2400" dirty="0" smtClean="0"/>
              <a:t>See if they respond like the expected device</a:t>
            </a:r>
          </a:p>
          <a:p>
            <a:pPr lvl="1"/>
            <a:r>
              <a:rPr lang="en-GB" sz="2400" dirty="0" smtClean="0"/>
              <a:t>Error-prone &amp; dangerous (may wedge device/bus)</a:t>
            </a:r>
          </a:p>
          <a:p>
            <a:r>
              <a:rPr lang="en-GB" sz="2800" dirty="0" smtClean="0"/>
              <a:t>Self-identifying busses</a:t>
            </a:r>
          </a:p>
          <a:p>
            <a:pPr lvl="1"/>
            <a:r>
              <a:rPr lang="en-GB" sz="2400" dirty="0" smtClean="0"/>
              <a:t>Many busses define device identification protocols</a:t>
            </a:r>
          </a:p>
          <a:p>
            <a:pPr lvl="1"/>
            <a:r>
              <a:rPr lang="en-GB" sz="2400" dirty="0" smtClean="0"/>
              <a:t>OS selects device by geographic (e.g. slot) address</a:t>
            </a:r>
          </a:p>
          <a:p>
            <a:pPr lvl="1"/>
            <a:r>
              <a:rPr lang="en-GB" sz="2400" dirty="0" smtClean="0"/>
              <a:t>Bus returns description (e.g. type, </a:t>
            </a:r>
            <a:r>
              <a:rPr lang="en-GB" sz="2400" dirty="0" err="1" smtClean="0"/>
              <a:t>vers</a:t>
            </a:r>
            <a:r>
              <a:rPr lang="en-GB" sz="2400" dirty="0" smtClean="0"/>
              <a:t>) of device</a:t>
            </a:r>
          </a:p>
          <a:p>
            <a:pPr lvl="2"/>
            <a:r>
              <a:rPr lang="en-GB" sz="2000" dirty="0" smtClean="0"/>
              <a:t>May include a description of needed I/O resources</a:t>
            </a:r>
          </a:p>
          <a:p>
            <a:pPr lvl="2"/>
            <a:r>
              <a:rPr lang="en-GB" sz="2000" dirty="0" smtClean="0"/>
              <a:t>May include a list of assigned I/O resources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Configuring I/O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1440"/>
            <a:ext cx="8229600" cy="4525963"/>
          </a:xfrm>
        </p:spPr>
        <p:txBody>
          <a:bodyPr/>
          <a:lstStyle/>
          <a:p>
            <a:r>
              <a:rPr lang="en-GB" sz="2800" dirty="0" smtClean="0"/>
              <a:t>Driver must obtain I/O resources from the OS</a:t>
            </a:r>
          </a:p>
          <a:p>
            <a:pPr lvl="1"/>
            <a:r>
              <a:rPr lang="en-GB" sz="2400" dirty="0" smtClean="0"/>
              <a:t>OS manages ports, memory, </a:t>
            </a:r>
            <a:r>
              <a:rPr lang="en-GB" sz="2400" dirty="0" err="1" smtClean="0"/>
              <a:t>IRQs</a:t>
            </a:r>
            <a:r>
              <a:rPr lang="en-GB" sz="2400" dirty="0" smtClean="0"/>
              <a:t>, DMA channels</a:t>
            </a:r>
          </a:p>
          <a:p>
            <a:pPr lvl="1"/>
            <a:r>
              <a:rPr lang="en-GB" sz="2400" dirty="0" smtClean="0"/>
              <a:t>Some may be assigned exclusively (e.g. I/O ports)</a:t>
            </a:r>
          </a:p>
          <a:p>
            <a:pPr lvl="1"/>
            <a:r>
              <a:rPr lang="en-GB" sz="2400" dirty="0" smtClean="0"/>
              <a:t>Some may be shared (e.g. </a:t>
            </a:r>
            <a:r>
              <a:rPr lang="en-GB" sz="2400" dirty="0" err="1" smtClean="0"/>
              <a:t>IRQs</a:t>
            </a:r>
            <a:r>
              <a:rPr lang="en-GB" sz="2400" dirty="0" smtClean="0"/>
              <a:t>, DMA channels)</a:t>
            </a:r>
          </a:p>
          <a:p>
            <a:r>
              <a:rPr lang="en-GB" sz="2800" dirty="0" smtClean="0"/>
              <a:t>Driver may have to program bus and device</a:t>
            </a:r>
          </a:p>
          <a:p>
            <a:pPr lvl="1"/>
            <a:r>
              <a:rPr lang="en-GB" sz="2400" dirty="0" smtClean="0"/>
              <a:t>To associate I/O resources with the device</a:t>
            </a:r>
          </a:p>
          <a:p>
            <a:r>
              <a:rPr lang="en-GB" sz="2800" dirty="0" smtClean="0"/>
              <a:t>Driver must initialize its own code</a:t>
            </a:r>
          </a:p>
          <a:p>
            <a:pPr lvl="1"/>
            <a:r>
              <a:rPr lang="en-GB" sz="2400" dirty="0" smtClean="0"/>
              <a:t>Which I/O ports correspond to which instances</a:t>
            </a:r>
          </a:p>
          <a:p>
            <a:pPr lvl="1"/>
            <a:r>
              <a:rPr lang="en-GB" sz="2400" dirty="0" smtClean="0"/>
              <a:t>Bind appropriate interrupt handlers to assigned </a:t>
            </a:r>
            <a:r>
              <a:rPr lang="en-GB" sz="2400" dirty="0" err="1" smtClean="0"/>
              <a:t>IRQs</a:t>
            </a:r>
            <a:endParaRPr lang="en-GB" sz="2400" dirty="0" smtClean="0"/>
          </a:p>
          <a:p>
            <a:pPr lvl="1"/>
            <a:r>
              <a:rPr lang="en-GB" sz="2400" dirty="0" smtClean="0"/>
              <a:t>Allocate &amp; initialize device/request status structures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Kernel Services Do </a:t>
            </a:r>
            <a:br>
              <a:rPr lang="en-US" dirty="0" smtClean="0"/>
            </a:br>
            <a:r>
              <a:rPr lang="en-US" dirty="0" smtClean="0"/>
              <a:t>Device Drivers Need?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7"/>
          <p:cNvSpPr>
            <a:spLocks noChangeArrowheads="1"/>
          </p:cNvSpPr>
          <p:nvPr/>
        </p:nvSpPr>
        <p:spPr bwMode="auto">
          <a:xfrm>
            <a:off x="2650604" y="1616610"/>
            <a:ext cx="11430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07604" y="1616610"/>
            <a:ext cx="1143000" cy="3810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Times New Roman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793604" y="1616610"/>
            <a:ext cx="1981200" cy="381000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sub-class DDI</a:t>
            </a:r>
            <a:endParaRPr lang="en-US">
              <a:latin typeface="Times New Roman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07604" y="1997610"/>
            <a:ext cx="4267200" cy="103201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device driver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1888604" y="161661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2269604" y="161661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2650604" y="161661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3031604" y="161661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3412604" y="161661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4174604" y="161661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4555604" y="161661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4936604" y="161661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5393804" y="161661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1812404" y="161661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common DDI</a:t>
            </a:r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>
            <a:off x="1279004" y="4202070"/>
            <a:ext cx="1447800" cy="6096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memory</a:t>
            </a:r>
          </a:p>
          <a:p>
            <a:pPr algn="ctr"/>
            <a:r>
              <a:rPr lang="en-US" sz="1600"/>
              <a:t>allocation</a:t>
            </a:r>
          </a:p>
        </p:txBody>
      </p:sp>
      <p:sp>
        <p:nvSpPr>
          <p:cNvPr id="19" name="AutoShape 21"/>
          <p:cNvSpPr>
            <a:spLocks noChangeArrowheads="1"/>
          </p:cNvSpPr>
          <p:nvPr/>
        </p:nvSpPr>
        <p:spPr bwMode="auto">
          <a:xfrm>
            <a:off x="1279004" y="4964070"/>
            <a:ext cx="1447800" cy="60960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synchronization</a:t>
            </a:r>
          </a:p>
        </p:txBody>
      </p:sp>
      <p:sp>
        <p:nvSpPr>
          <p:cNvPr id="20" name="AutoShape 22"/>
          <p:cNvSpPr>
            <a:spLocks noChangeArrowheads="1"/>
          </p:cNvSpPr>
          <p:nvPr/>
        </p:nvSpPr>
        <p:spPr bwMode="auto">
          <a:xfrm>
            <a:off x="2955404" y="4964070"/>
            <a:ext cx="1447800" cy="609600"/>
          </a:xfrm>
          <a:prstGeom prst="roundRect">
            <a:avLst>
              <a:gd name="adj" fmla="val 16667"/>
            </a:avLst>
          </a:prstGeom>
          <a:solidFill>
            <a:srgbClr val="CCFF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error reporting</a:t>
            </a:r>
          </a:p>
        </p:txBody>
      </p:sp>
      <p:sp>
        <p:nvSpPr>
          <p:cNvPr id="21" name="AutoShape 23"/>
          <p:cNvSpPr>
            <a:spLocks noChangeArrowheads="1"/>
          </p:cNvSpPr>
          <p:nvPr/>
        </p:nvSpPr>
        <p:spPr bwMode="auto">
          <a:xfrm>
            <a:off x="7222604" y="2111910"/>
            <a:ext cx="1447800" cy="1219200"/>
          </a:xfrm>
          <a:prstGeom prst="roundRect">
            <a:avLst>
              <a:gd name="adj" fmla="val 16667"/>
            </a:avLst>
          </a:prstGeom>
          <a:solidFill>
            <a:srgbClr val="33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run-time</a:t>
            </a:r>
          </a:p>
          <a:p>
            <a:pPr algn="ctr"/>
            <a:r>
              <a:rPr lang="en-US" sz="1600"/>
              <a:t>loader</a:t>
            </a:r>
          </a:p>
        </p:txBody>
      </p:sp>
      <p:sp>
        <p:nvSpPr>
          <p:cNvPr id="22" name="AutoShape 24"/>
          <p:cNvSpPr>
            <a:spLocks noChangeArrowheads="1"/>
          </p:cNvSpPr>
          <p:nvPr/>
        </p:nvSpPr>
        <p:spPr bwMode="auto">
          <a:xfrm>
            <a:off x="4631804" y="4202070"/>
            <a:ext cx="1447800" cy="609600"/>
          </a:xfrm>
          <a:prstGeom prst="roundRect">
            <a:avLst>
              <a:gd name="adj" fmla="val 16667"/>
            </a:avLst>
          </a:prstGeom>
          <a:solidFill>
            <a:srgbClr val="9933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I/O resource</a:t>
            </a:r>
          </a:p>
          <a:p>
            <a:pPr algn="ctr"/>
            <a:r>
              <a:rPr lang="en-US" sz="1600"/>
              <a:t>management</a:t>
            </a:r>
          </a:p>
        </p:txBody>
      </p:sp>
      <p:sp>
        <p:nvSpPr>
          <p:cNvPr id="23" name="AutoShape 25"/>
          <p:cNvSpPr>
            <a:spLocks noChangeArrowheads="1"/>
          </p:cNvSpPr>
          <p:nvPr/>
        </p:nvSpPr>
        <p:spPr bwMode="auto">
          <a:xfrm>
            <a:off x="4631804" y="4964070"/>
            <a:ext cx="1447800" cy="609600"/>
          </a:xfrm>
          <a:prstGeom prst="roundRect">
            <a:avLst>
              <a:gd name="adj" fmla="val 16667"/>
            </a:avLst>
          </a:prstGeom>
          <a:solidFill>
            <a:srgbClr val="9933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DMA</a:t>
            </a:r>
          </a:p>
        </p:txBody>
      </p:sp>
      <p:sp>
        <p:nvSpPr>
          <p:cNvPr id="24" name="AutoShape 26"/>
          <p:cNvSpPr>
            <a:spLocks noChangeArrowheads="1"/>
          </p:cNvSpPr>
          <p:nvPr/>
        </p:nvSpPr>
        <p:spPr bwMode="auto">
          <a:xfrm>
            <a:off x="2955404" y="4202070"/>
            <a:ext cx="1447800" cy="609600"/>
          </a:xfrm>
          <a:prstGeom prst="roundRect">
            <a:avLst>
              <a:gd name="adj" fmla="val 16667"/>
            </a:avLst>
          </a:prstGeom>
          <a:solidFill>
            <a:srgbClr val="FF66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buffering</a:t>
            </a:r>
          </a:p>
        </p:txBody>
      </p:sp>
      <p:cxnSp>
        <p:nvCxnSpPr>
          <p:cNvPr id="25" name="AutoShape 27"/>
          <p:cNvCxnSpPr>
            <a:cxnSpLocks noChangeShapeType="1"/>
            <a:stCxn id="21" idx="1"/>
            <a:endCxn id="7" idx="3"/>
          </p:cNvCxnSpPr>
          <p:nvPr/>
        </p:nvCxnSpPr>
        <p:spPr bwMode="auto">
          <a:xfrm rot="10800000">
            <a:off x="5774804" y="2513618"/>
            <a:ext cx="1447800" cy="20789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26" name="Oval 28"/>
          <p:cNvSpPr>
            <a:spLocks noChangeArrowheads="1"/>
          </p:cNvSpPr>
          <p:nvPr/>
        </p:nvSpPr>
        <p:spPr bwMode="auto">
          <a:xfrm>
            <a:off x="745604" y="3516270"/>
            <a:ext cx="5867400" cy="2973388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 Box 29"/>
          <p:cNvSpPr txBox="1">
            <a:spLocks noChangeArrowheads="1"/>
          </p:cNvSpPr>
          <p:nvPr/>
        </p:nvSpPr>
        <p:spPr bwMode="auto">
          <a:xfrm>
            <a:off x="2041004" y="3744870"/>
            <a:ext cx="3276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/>
              <a:t>DKI – driver/kernel interface</a:t>
            </a:r>
          </a:p>
        </p:txBody>
      </p:sp>
      <p:sp>
        <p:nvSpPr>
          <p:cNvPr id="28" name="Line 30"/>
          <p:cNvSpPr>
            <a:spLocks noChangeShapeType="1"/>
          </p:cNvSpPr>
          <p:nvPr/>
        </p:nvSpPr>
        <p:spPr bwMode="auto">
          <a:xfrm>
            <a:off x="2041004" y="3029625"/>
            <a:ext cx="0" cy="7152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31"/>
          <p:cNvSpPr>
            <a:spLocks noChangeShapeType="1"/>
          </p:cNvSpPr>
          <p:nvPr/>
        </p:nvSpPr>
        <p:spPr bwMode="auto">
          <a:xfrm>
            <a:off x="3565004" y="3029625"/>
            <a:ext cx="0" cy="4866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32"/>
          <p:cNvSpPr>
            <a:spLocks noChangeShapeType="1"/>
          </p:cNvSpPr>
          <p:nvPr/>
        </p:nvSpPr>
        <p:spPr bwMode="auto">
          <a:xfrm>
            <a:off x="2803004" y="3029625"/>
            <a:ext cx="0" cy="564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33"/>
          <p:cNvSpPr>
            <a:spLocks noChangeShapeType="1"/>
          </p:cNvSpPr>
          <p:nvPr/>
        </p:nvSpPr>
        <p:spPr bwMode="auto">
          <a:xfrm>
            <a:off x="4098404" y="3029625"/>
            <a:ext cx="0" cy="4866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35"/>
          <p:cNvSpPr>
            <a:spLocks noChangeShapeType="1"/>
          </p:cNvSpPr>
          <p:nvPr/>
        </p:nvSpPr>
        <p:spPr bwMode="auto">
          <a:xfrm>
            <a:off x="4555604" y="3029625"/>
            <a:ext cx="0" cy="564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36"/>
          <p:cNvSpPr>
            <a:spLocks noChangeShapeType="1"/>
          </p:cNvSpPr>
          <p:nvPr/>
        </p:nvSpPr>
        <p:spPr bwMode="auto">
          <a:xfrm>
            <a:off x="5089004" y="3029625"/>
            <a:ext cx="0" cy="704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AutoShape 37"/>
          <p:cNvSpPr>
            <a:spLocks noChangeArrowheads="1"/>
          </p:cNvSpPr>
          <p:nvPr/>
        </p:nvSpPr>
        <p:spPr bwMode="auto">
          <a:xfrm>
            <a:off x="2955404" y="5726070"/>
            <a:ext cx="1447800" cy="609600"/>
          </a:xfrm>
          <a:prstGeom prst="roundRect">
            <a:avLst>
              <a:gd name="adj" fmla="val 16667"/>
            </a:avLst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/>
              <a:t>configuration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7" grpId="0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Device Driver Writer’s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1750"/>
            <a:ext cx="8229600" cy="4525963"/>
          </a:xfrm>
        </p:spPr>
        <p:txBody>
          <a:bodyPr/>
          <a:lstStyle/>
          <a:p>
            <a:r>
              <a:rPr lang="en-US" sz="2800" dirty="0" smtClean="0"/>
              <a:t>Device drivers are often written by third parties (not the OS developers)</a:t>
            </a:r>
          </a:p>
          <a:p>
            <a:r>
              <a:rPr lang="en-US" sz="2800" dirty="0" smtClean="0"/>
              <a:t>There are a lot of drivers and driver authors</a:t>
            </a:r>
          </a:p>
          <a:p>
            <a:r>
              <a:rPr lang="en-US" sz="2800" dirty="0" smtClean="0"/>
              <a:t>Device drivers require OS services to work</a:t>
            </a:r>
          </a:p>
          <a:p>
            <a:pPr lvl="1"/>
            <a:r>
              <a:rPr lang="en-US" sz="2400" dirty="0" smtClean="0"/>
              <a:t>All of these services are highly OS specific </a:t>
            </a:r>
          </a:p>
          <a:p>
            <a:pPr lvl="1"/>
            <a:r>
              <a:rPr lang="en-US" sz="2400" dirty="0" smtClean="0"/>
              <a:t>Drivers must be able to call OS routines to obtain these services</a:t>
            </a:r>
          </a:p>
          <a:p>
            <a:r>
              <a:rPr lang="en-US" sz="2800" dirty="0" smtClean="0"/>
              <a:t>The horde of driver authors must know how to get the OS services</a:t>
            </a:r>
          </a:p>
          <a:p>
            <a:r>
              <a:rPr lang="en-US" sz="2800" dirty="0" smtClean="0"/>
              <a:t>Drivers can’t be rewritten for each OS release</a:t>
            </a:r>
          </a:p>
          <a:p>
            <a:pPr lvl="1"/>
            <a:r>
              <a:rPr lang="en-US" sz="2400" dirty="0" smtClean="0"/>
              <a:t>So the services and their interfaces must be stable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Driver-Kernel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Bottom-end services OS provides to drivers</a:t>
            </a:r>
          </a:p>
          <a:p>
            <a:r>
              <a:rPr lang="en-GB" sz="2800" dirty="0" smtClean="0"/>
              <a:t>Must be very well-defined and stable</a:t>
            </a:r>
          </a:p>
          <a:p>
            <a:pPr lvl="1"/>
            <a:r>
              <a:rPr lang="en-GB" sz="2400" dirty="0" smtClean="0"/>
              <a:t>To enable third party driver writers to build drivers</a:t>
            </a:r>
          </a:p>
          <a:p>
            <a:pPr lvl="1"/>
            <a:r>
              <a:rPr lang="en-GB" sz="2400" dirty="0" smtClean="0"/>
              <a:t>So old drivers continue to work on new OS versions</a:t>
            </a:r>
          </a:p>
          <a:p>
            <a:r>
              <a:rPr lang="en-GB" sz="2800" dirty="0" smtClean="0"/>
              <a:t>Each OS has its own DKI, but they are all similar</a:t>
            </a:r>
          </a:p>
          <a:p>
            <a:pPr lvl="1"/>
            <a:r>
              <a:rPr lang="en-GB" sz="2400" dirty="0" smtClean="0"/>
              <a:t>Memory allocation, data transfer and buffering</a:t>
            </a:r>
          </a:p>
          <a:p>
            <a:pPr lvl="1"/>
            <a:r>
              <a:rPr lang="en-GB" sz="2400" dirty="0" smtClean="0"/>
              <a:t>I/O resource (e.g., ports and interrupts) management, DMA</a:t>
            </a:r>
          </a:p>
          <a:p>
            <a:pPr lvl="1"/>
            <a:r>
              <a:rPr lang="en-GB" sz="2400" dirty="0" smtClean="0"/>
              <a:t>Synchronization, error reporting</a:t>
            </a:r>
          </a:p>
          <a:p>
            <a:pPr lvl="1"/>
            <a:r>
              <a:rPr lang="en-GB" sz="2400" dirty="0" smtClean="0"/>
              <a:t>Dynamic module support, configuration, plumbing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DKI Memory Management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Heap allocation</a:t>
            </a:r>
          </a:p>
          <a:p>
            <a:pPr lvl="1"/>
            <a:r>
              <a:rPr lang="en-GB" sz="2400" dirty="0" smtClean="0"/>
              <a:t>Allocate and free variable partitions from a kernel heap</a:t>
            </a:r>
          </a:p>
          <a:p>
            <a:r>
              <a:rPr lang="en-GB" sz="2800" dirty="0" smtClean="0"/>
              <a:t>Page allocation</a:t>
            </a:r>
          </a:p>
          <a:p>
            <a:pPr lvl="1"/>
            <a:r>
              <a:rPr lang="en-GB" sz="2400" dirty="0" smtClean="0"/>
              <a:t>Allocate and free physical pages</a:t>
            </a:r>
          </a:p>
          <a:p>
            <a:r>
              <a:rPr lang="en-GB" sz="2800" dirty="0" smtClean="0"/>
              <a:t>Cached file system buffers</a:t>
            </a:r>
          </a:p>
          <a:p>
            <a:pPr lvl="1"/>
            <a:r>
              <a:rPr lang="en-GB" sz="2400" dirty="0" smtClean="0"/>
              <a:t>Allocate and free block-sized buffers in an LRU cache</a:t>
            </a:r>
          </a:p>
          <a:p>
            <a:r>
              <a:rPr lang="en-GB" sz="2800" dirty="0" smtClean="0"/>
              <a:t>Specialized buffers</a:t>
            </a:r>
          </a:p>
          <a:p>
            <a:pPr lvl="1"/>
            <a:r>
              <a:rPr lang="en-GB" sz="2400" dirty="0" smtClean="0"/>
              <a:t>For serial communication, network packets, etc.</a:t>
            </a:r>
          </a:p>
          <a:p>
            <a:r>
              <a:rPr lang="en-GB" sz="2800" dirty="0" smtClean="0"/>
              <a:t>Efficient data transfer between kernel/user space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DKI I/O Resource Management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I/O ports and device memory</a:t>
            </a:r>
          </a:p>
          <a:p>
            <a:pPr lvl="1"/>
            <a:r>
              <a:rPr lang="en-GB" sz="2400" dirty="0" smtClean="0"/>
              <a:t>Reserve, allocate, and free ranges of I/O ports or memory</a:t>
            </a:r>
          </a:p>
          <a:p>
            <a:pPr lvl="1"/>
            <a:r>
              <a:rPr lang="en-GB" sz="2400" dirty="0" smtClean="0"/>
              <a:t>Map device memory in/out of process address space</a:t>
            </a:r>
          </a:p>
          <a:p>
            <a:r>
              <a:rPr lang="en-GB" sz="2800" dirty="0" smtClean="0"/>
              <a:t>Interrupts</a:t>
            </a:r>
          </a:p>
          <a:p>
            <a:pPr lvl="1"/>
            <a:r>
              <a:rPr lang="en-GB" sz="2400" dirty="0" smtClean="0"/>
              <a:t>Allocate and free interrupt request lines</a:t>
            </a:r>
          </a:p>
          <a:p>
            <a:pPr lvl="1"/>
            <a:r>
              <a:rPr lang="en-GB" sz="2400" dirty="0" smtClean="0"/>
              <a:t>Bind an interrupt to a second level handler</a:t>
            </a:r>
          </a:p>
          <a:p>
            <a:pPr lvl="1"/>
            <a:r>
              <a:rPr lang="en-GB" sz="2400" dirty="0" smtClean="0"/>
              <a:t>Enable and disable specific interrupts</a:t>
            </a:r>
          </a:p>
          <a:p>
            <a:r>
              <a:rPr lang="en-GB" sz="2800" dirty="0" smtClean="0"/>
              <a:t>DMA channels</a:t>
            </a:r>
          </a:p>
          <a:p>
            <a:pPr lvl="1"/>
            <a:r>
              <a:rPr lang="en-GB" sz="2400" dirty="0" smtClean="0"/>
              <a:t>Allocate/free DMA channels, set-up DMA operations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DKI Synchronization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r>
              <a:rPr lang="en-GB" dirty="0" smtClean="0"/>
              <a:t>Mutual exclusion</a:t>
            </a:r>
          </a:p>
          <a:p>
            <a:pPr lvl="1"/>
            <a:r>
              <a:rPr lang="en-GB" dirty="0" smtClean="0"/>
              <a:t>A wide range of different types of locks </a:t>
            </a:r>
          </a:p>
          <a:p>
            <a:r>
              <a:rPr lang="en-GB" dirty="0" smtClean="0"/>
              <a:t>Asynchronous completion/notifications</a:t>
            </a:r>
          </a:p>
          <a:p>
            <a:pPr lvl="1"/>
            <a:r>
              <a:rPr lang="en-GB" dirty="0" smtClean="0"/>
              <a:t>Sleep/wakeup, wait/signal, P/V</a:t>
            </a:r>
          </a:p>
          <a:p>
            <a:r>
              <a:rPr lang="en-GB" dirty="0" smtClean="0"/>
              <a:t>Timed delays</a:t>
            </a:r>
          </a:p>
          <a:p>
            <a:pPr lvl="1"/>
            <a:r>
              <a:rPr lang="en-GB" dirty="0" smtClean="0"/>
              <a:t>Sleep (block and wake up at a time)</a:t>
            </a:r>
          </a:p>
          <a:p>
            <a:pPr lvl="1"/>
            <a:r>
              <a:rPr lang="en-GB" dirty="0" smtClean="0"/>
              <a:t>Spin (for a brief, calibrated, time)</a:t>
            </a:r>
          </a:p>
          <a:p>
            <a:r>
              <a:rPr lang="en-GB" dirty="0" smtClean="0"/>
              <a:t>Scheduled future processing</a:t>
            </a:r>
          </a:p>
          <a:p>
            <a:pPr lvl="1"/>
            <a:r>
              <a:rPr lang="en-GB" dirty="0" smtClean="0"/>
              <a:t>Delayed Procedure Calls, tasks, software interrupts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DKI Error Management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Logging error messages</a:t>
            </a:r>
          </a:p>
          <a:p>
            <a:pPr lvl="1"/>
            <a:r>
              <a:rPr lang="en-GB" sz="2400" dirty="0" smtClean="0"/>
              <a:t>Print diagnostic information on the console</a:t>
            </a:r>
          </a:p>
          <a:p>
            <a:pPr lvl="1"/>
            <a:r>
              <a:rPr lang="en-GB" sz="2400" dirty="0" smtClean="0"/>
              <a:t>Record information in persistent system log</a:t>
            </a:r>
          </a:p>
          <a:p>
            <a:pPr lvl="1"/>
            <a:r>
              <a:rPr lang="en-GB" sz="2400" dirty="0" smtClean="0"/>
              <a:t>Often supports severity codes, configurable levels</a:t>
            </a:r>
          </a:p>
          <a:p>
            <a:r>
              <a:rPr lang="en-GB" sz="2800" dirty="0" smtClean="0"/>
              <a:t>Event/trace facilities</a:t>
            </a:r>
          </a:p>
          <a:p>
            <a:pPr lvl="1"/>
            <a:r>
              <a:rPr lang="en-GB" sz="2400" dirty="0" smtClean="0"/>
              <a:t>Controllable recording of system calls, interrupts, ...</a:t>
            </a:r>
          </a:p>
          <a:p>
            <a:pPr lvl="1"/>
            <a:r>
              <a:rPr lang="en-GB" sz="2400" dirty="0" smtClean="0"/>
              <a:t>Very useful as audit-trail when diagnosing failures</a:t>
            </a:r>
          </a:p>
          <a:p>
            <a:r>
              <a:rPr lang="en-GB" sz="2800" dirty="0" smtClean="0"/>
              <a:t>High Availability fault management frameworks</a:t>
            </a:r>
          </a:p>
          <a:p>
            <a:pPr lvl="1"/>
            <a:r>
              <a:rPr lang="en-GB" sz="2400" dirty="0" smtClean="0"/>
              <a:t>Rule-based fault diagnosis systems</a:t>
            </a:r>
          </a:p>
          <a:p>
            <a:pPr lvl="1"/>
            <a:r>
              <a:rPr lang="en-GB" sz="2400" dirty="0" smtClean="0"/>
              <a:t>Automated intelligent recovery systems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DKI Configuration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680"/>
            <a:ext cx="8229600" cy="4525963"/>
          </a:xfrm>
        </p:spPr>
        <p:txBody>
          <a:bodyPr/>
          <a:lstStyle/>
          <a:p>
            <a:r>
              <a:rPr lang="en-GB" sz="2800" dirty="0" smtClean="0"/>
              <a:t>Devices need to be properly configured at boot time</a:t>
            </a:r>
          </a:p>
          <a:p>
            <a:pPr lvl="1"/>
            <a:r>
              <a:rPr lang="en-GB" sz="2400" dirty="0" smtClean="0"/>
              <a:t>Not all configuration can be done at install time</a:t>
            </a:r>
          </a:p>
          <a:p>
            <a:pPr lvl="1"/>
            <a:r>
              <a:rPr lang="en-GB" sz="2400" dirty="0" smtClean="0"/>
              <a:t>Primary display adaptor, default resolution</a:t>
            </a:r>
          </a:p>
          <a:p>
            <a:pPr lvl="1"/>
            <a:r>
              <a:rPr lang="en-GB" sz="2400" dirty="0" smtClean="0"/>
              <a:t>IP address assignment (manual, DHCP)</a:t>
            </a:r>
          </a:p>
          <a:p>
            <a:pPr lvl="1"/>
            <a:r>
              <a:rPr lang="en-GB" sz="2400" dirty="0" smtClean="0"/>
              <a:t>Mouse button mapping</a:t>
            </a:r>
          </a:p>
          <a:p>
            <a:pPr lvl="1"/>
            <a:r>
              <a:rPr lang="en-GB" sz="2400" dirty="0" smtClean="0"/>
              <a:t>Enabling and disabling of devices</a:t>
            </a:r>
          </a:p>
          <a:p>
            <a:r>
              <a:rPr lang="en-GB" sz="2800" dirty="0" smtClean="0"/>
              <a:t>Such information can be kept in a registry</a:t>
            </a:r>
          </a:p>
          <a:p>
            <a:pPr lvl="1"/>
            <a:r>
              <a:rPr lang="en-GB" sz="2400" dirty="0" smtClean="0"/>
              <a:t>Database of nodes, property names and values</a:t>
            </a:r>
          </a:p>
          <a:p>
            <a:pPr lvl="1"/>
            <a:r>
              <a:rPr lang="en-GB" sz="2400" dirty="0" smtClean="0"/>
              <a:t>Available to both applications and kernel software</a:t>
            </a:r>
          </a:p>
          <a:p>
            <a:pPr lvl="2"/>
            <a:r>
              <a:rPr lang="en-GB" sz="2000" dirty="0" smtClean="0"/>
              <a:t>E.g., properties associated with service/device instances</a:t>
            </a:r>
          </a:p>
          <a:p>
            <a:pPr lvl="1"/>
            <a:r>
              <a:rPr lang="en-GB" sz="2400" dirty="0" smtClean="0"/>
              <a:t>May be part of a distributed management system</a:t>
            </a:r>
          </a:p>
          <a:p>
            <a:pPr lvl="2"/>
            <a:r>
              <a:rPr lang="en-GB" sz="2000" dirty="0" smtClean="0"/>
              <a:t>E.g., LDAP, NIS, Active Directory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74125</TotalTime>
  <Words>1433</Words>
  <Application>Microsoft Macintosh PowerPoint</Application>
  <PresentationFormat>On-screen Show (4:3)</PresentationFormat>
  <Paragraphs>199</Paragraphs>
  <Slides>19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Default Theme</vt:lpstr>
      <vt:lpstr>Device Drivers and the Kernel</vt:lpstr>
      <vt:lpstr>What Kernel Services Do  Device Drivers Need?</vt:lpstr>
      <vt:lpstr>The Device Driver Writer’s Problem</vt:lpstr>
      <vt:lpstr>The Driver-Kernel Interface</vt:lpstr>
      <vt:lpstr>DKI Memory Management Services</vt:lpstr>
      <vt:lpstr>DKI I/O Resource Management Services</vt:lpstr>
      <vt:lpstr>DKI Synchronization Services</vt:lpstr>
      <vt:lpstr>DKI Error Management Services</vt:lpstr>
      <vt:lpstr>DKI Configuration Services</vt:lpstr>
      <vt:lpstr>User Mode Drivers</vt:lpstr>
      <vt:lpstr>Advantages of User Mode Drivers</vt:lpstr>
      <vt:lpstr>Limitations of User Mode  Device Drivers</vt:lpstr>
      <vt:lpstr>The Life Cycle of a Device Driver</vt:lpstr>
      <vt:lpstr>Installing and Using Device Drivers</vt:lpstr>
      <vt:lpstr>Dynamic OS Module Loading  and Unloading</vt:lpstr>
      <vt:lpstr>Device Driver Configuration</vt:lpstr>
      <vt:lpstr>The Static Configuration Option</vt:lpstr>
      <vt:lpstr>Dynamic Device Discovery</vt:lpstr>
      <vt:lpstr>Configuring I/O Resources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99</cp:revision>
  <dcterms:created xsi:type="dcterms:W3CDTF">2013-04-17T23:12:39Z</dcterms:created>
  <dcterms:modified xsi:type="dcterms:W3CDTF">2013-04-18T18:52:17Z</dcterms:modified>
</cp:coreProperties>
</file>