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32" r:id="rId2"/>
    <p:sldId id="336" r:id="rId3"/>
    <p:sldId id="334" r:id="rId4"/>
    <p:sldId id="333" r:id="rId5"/>
    <p:sldId id="348" r:id="rId6"/>
    <p:sldId id="335" r:id="rId7"/>
    <p:sldId id="338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47" d="100"/>
          <a:sy n="47" d="100"/>
        </p:scale>
        <p:origin x="-1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12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Device Driver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An example of how an OS handles device drivers</a:t>
            </a:r>
          </a:p>
          <a:p>
            <a:r>
              <a:rPr lang="en-US" dirty="0" smtClean="0"/>
              <a:t>Basically inherited from earlier Unix systems</a:t>
            </a:r>
          </a:p>
          <a:p>
            <a:r>
              <a:rPr lang="en-US" dirty="0" smtClean="0"/>
              <a:t>A class-based system</a:t>
            </a:r>
          </a:p>
          <a:p>
            <a:r>
              <a:rPr lang="en-US" dirty="0" smtClean="0"/>
              <a:t>Several super-classes</a:t>
            </a:r>
          </a:p>
          <a:p>
            <a:pPr lvl="1"/>
            <a:r>
              <a:rPr lang="en-US" dirty="0" smtClean="0"/>
              <a:t>Block devices</a:t>
            </a:r>
          </a:p>
          <a:p>
            <a:pPr lvl="1"/>
            <a:r>
              <a:rPr lang="en-US" dirty="0" smtClean="0"/>
              <a:t>Character devices</a:t>
            </a:r>
          </a:p>
          <a:p>
            <a:pPr lvl="1"/>
            <a:r>
              <a:rPr lang="en-US" dirty="0" smtClean="0"/>
              <a:t>Some regard network devices as a third major class</a:t>
            </a:r>
          </a:p>
          <a:p>
            <a:r>
              <a:rPr lang="en-US" dirty="0" smtClean="0"/>
              <a:t>Other divisions within each super-class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3550" y="502733"/>
            <a:ext cx="7769275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DDIs</a:t>
            </a:r>
            <a:r>
              <a:rPr lang="en-US" dirty="0" smtClean="0"/>
              <a:t> and Sub-</a:t>
            </a:r>
            <a:r>
              <a:rPr lang="en-US" dirty="0" err="1" smtClean="0"/>
              <a:t>DDIs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4791096" y="2534700"/>
            <a:ext cx="2133600" cy="1371600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u="sng">
                <a:latin typeface="Times New Roman"/>
                <a:cs typeface="Times New Roman"/>
              </a:rPr>
              <a:t>Basic I/O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read, write,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seek, ioctl,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select</a:t>
            </a: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2200296" y="2534700"/>
            <a:ext cx="21336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u="sng">
                <a:latin typeface="Times New Roman"/>
                <a:cs typeface="Times New Roman"/>
              </a:rPr>
              <a:t>Life Cycle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initialize, cleanup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open, release</a:t>
            </a: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2095521" y="2077500"/>
            <a:ext cx="5029200" cy="2284413"/>
          </a:xfrm>
          <a:prstGeom prst="ellips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648096" y="2134645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Common DDI</a:t>
            </a: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7381896" y="2306100"/>
            <a:ext cx="1219200" cy="1828800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u="sng" dirty="0" smtClean="0">
                <a:latin typeface="Times New Roman"/>
                <a:cs typeface="Times New Roman"/>
              </a:rPr>
              <a:t>Block</a:t>
            </a:r>
          </a:p>
          <a:p>
            <a:pPr algn="ctr"/>
            <a:r>
              <a:rPr lang="en-US" sz="1800" dirty="0">
                <a:latin typeface="Times New Roman"/>
                <a:cs typeface="Times New Roman"/>
              </a:rPr>
              <a:t>request</a:t>
            </a:r>
          </a:p>
          <a:p>
            <a:pPr algn="ctr"/>
            <a:r>
              <a:rPr lang="en-US" sz="1800" dirty="0">
                <a:latin typeface="Times New Roman"/>
                <a:cs typeface="Times New Roman"/>
              </a:rPr>
              <a:t>revalidate</a:t>
            </a:r>
          </a:p>
          <a:p>
            <a:pPr algn="ctr"/>
            <a:r>
              <a:rPr lang="en-US" sz="1800" dirty="0" err="1">
                <a:latin typeface="Times New Roman"/>
                <a:cs typeface="Times New Roman"/>
              </a:rPr>
              <a:t>fsync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00096" y="2306100"/>
            <a:ext cx="1371600" cy="1828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u="sng">
                <a:latin typeface="Times New Roman"/>
                <a:cs typeface="Times New Roman"/>
              </a:rPr>
              <a:t>Network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receive, 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transmit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set MAC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stats</a:t>
            </a: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3648096" y="4668300"/>
            <a:ext cx="2209800" cy="1371600"/>
          </a:xfrm>
          <a:prstGeom prst="ellipse">
            <a:avLst/>
          </a:prstGeom>
          <a:solidFill>
            <a:srgbClr val="CC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u="sng">
                <a:latin typeface="Times New Roman"/>
                <a:cs typeface="Times New Roman"/>
              </a:rPr>
              <a:t>Serial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receive character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start write</a:t>
            </a:r>
          </a:p>
          <a:p>
            <a:pPr algn="ctr"/>
            <a:r>
              <a:rPr lang="en-US" sz="1800">
                <a:latin typeface="Times New Roman"/>
                <a:cs typeface="Times New Roman"/>
              </a:rPr>
              <a:t>line parms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1971696" y="1848900"/>
            <a:ext cx="6781800" cy="2743200"/>
          </a:xfrm>
          <a:prstGeom prst="roundRect">
            <a:avLst>
              <a:gd name="adj" fmla="val 16667"/>
            </a:avLst>
          </a:prstGeom>
          <a:noFill/>
          <a:ln w="28575" cap="rnd">
            <a:solidFill>
              <a:srgbClr val="66FF66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2047896" y="1925100"/>
            <a:ext cx="5105400" cy="4191000"/>
          </a:xfrm>
          <a:prstGeom prst="roundRect">
            <a:avLst>
              <a:gd name="adj" fmla="val 16667"/>
            </a:avLst>
          </a:prstGeom>
          <a:noFill/>
          <a:ln w="19050" cap="rnd">
            <a:solidFill>
              <a:srgbClr val="CC00FF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447696" y="2077500"/>
            <a:ext cx="4191000" cy="2438400"/>
          </a:xfrm>
          <a:prstGeom prst="roundRect">
            <a:avLst>
              <a:gd name="adj" fmla="val 16667"/>
            </a:avLst>
          </a:prstGeom>
          <a:noFill/>
          <a:ln w="19050" cap="rnd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8" grpId="1" animBg="1"/>
      <p:bldP spid="9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Linux DDI Entry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GB" dirty="0" smtClean="0"/>
              <a:t>Standard entry points for most drivers</a:t>
            </a:r>
          </a:p>
          <a:p>
            <a:r>
              <a:rPr lang="en-GB" dirty="0" smtClean="0"/>
              <a:t>House-keeping operations </a:t>
            </a:r>
          </a:p>
          <a:p>
            <a:pPr lvl="1"/>
            <a:r>
              <a:rPr lang="en-GB" dirty="0" err="1" smtClean="0"/>
              <a:t>xx_open</a:t>
            </a:r>
            <a:r>
              <a:rPr lang="en-GB" dirty="0" smtClean="0"/>
              <a:t> ... check/initialize hardware and software</a:t>
            </a:r>
          </a:p>
          <a:p>
            <a:pPr lvl="1"/>
            <a:r>
              <a:rPr lang="en-GB" dirty="0" err="1" smtClean="0"/>
              <a:t>xx_release</a:t>
            </a:r>
            <a:r>
              <a:rPr lang="en-GB" dirty="0" smtClean="0"/>
              <a:t> ... release one reference, close on last</a:t>
            </a:r>
          </a:p>
          <a:p>
            <a:r>
              <a:rPr lang="en-GB" dirty="0" smtClean="0"/>
              <a:t>Generic I/O operations</a:t>
            </a:r>
          </a:p>
          <a:p>
            <a:pPr lvl="1"/>
            <a:r>
              <a:rPr lang="en-GB" dirty="0" err="1" smtClean="0"/>
              <a:t>xx_read</a:t>
            </a:r>
            <a:r>
              <a:rPr lang="en-GB" dirty="0" smtClean="0"/>
              <a:t>, </a:t>
            </a:r>
            <a:r>
              <a:rPr lang="en-GB" dirty="0" err="1" smtClean="0"/>
              <a:t>xx_write</a:t>
            </a:r>
            <a:r>
              <a:rPr lang="en-GB" dirty="0" smtClean="0"/>
              <a:t> ... synchronous I/O operations</a:t>
            </a:r>
          </a:p>
          <a:p>
            <a:pPr lvl="1"/>
            <a:r>
              <a:rPr lang="en-GB" dirty="0" err="1" smtClean="0"/>
              <a:t>xx_seek</a:t>
            </a:r>
            <a:r>
              <a:rPr lang="en-GB" dirty="0" smtClean="0"/>
              <a:t> ... change target address on device</a:t>
            </a:r>
          </a:p>
          <a:p>
            <a:pPr lvl="1"/>
            <a:r>
              <a:rPr lang="en-GB" dirty="0" err="1" smtClean="0"/>
              <a:t>xx_ioctl</a:t>
            </a:r>
            <a:r>
              <a:rPr lang="en-GB" dirty="0" smtClean="0"/>
              <a:t> ... generic &amp; device specific control functions</a:t>
            </a:r>
          </a:p>
          <a:p>
            <a:pPr lvl="1"/>
            <a:r>
              <a:rPr lang="en-GB" dirty="0" err="1" smtClean="0"/>
              <a:t>xx_select</a:t>
            </a:r>
            <a:r>
              <a:rPr lang="en-GB" dirty="0" smtClean="0"/>
              <a:t> ... is data currently </a:t>
            </a:r>
            <a:r>
              <a:rPr lang="en-GB" dirty="0" smtClean="0"/>
              <a:t>available?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Block Device DDI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GB" dirty="0" smtClean="0"/>
              <a:t>Includes wide range of random access devices</a:t>
            </a:r>
          </a:p>
          <a:p>
            <a:pPr lvl="1"/>
            <a:r>
              <a:rPr lang="en-GB" dirty="0" smtClean="0"/>
              <a:t>Hard disks, diskettes, CDs, flash-RAM, ...</a:t>
            </a:r>
          </a:p>
          <a:p>
            <a:r>
              <a:rPr lang="en-GB" dirty="0" smtClean="0"/>
              <a:t>Drivers do block reads, writes, and scheduling</a:t>
            </a:r>
          </a:p>
          <a:p>
            <a:pPr lvl="1"/>
            <a:r>
              <a:rPr lang="en-GB" dirty="0" smtClean="0"/>
              <a:t>Caching is implemented in higher level modules</a:t>
            </a:r>
          </a:p>
          <a:p>
            <a:pPr lvl="1"/>
            <a:r>
              <a:rPr lang="en-GB" dirty="0" smtClean="0"/>
              <a:t>File systems implemented in higher level modules</a:t>
            </a:r>
          </a:p>
          <a:p>
            <a:r>
              <a:rPr lang="en-GB" dirty="0" smtClean="0"/>
              <a:t>Standard entry-points</a:t>
            </a:r>
          </a:p>
          <a:p>
            <a:pPr lvl="1"/>
            <a:r>
              <a:rPr lang="en-GB" dirty="0" err="1" smtClean="0"/>
              <a:t>xx_request</a:t>
            </a:r>
            <a:r>
              <a:rPr lang="en-GB" dirty="0" smtClean="0"/>
              <a:t> ... queue a read or write operation</a:t>
            </a:r>
          </a:p>
          <a:p>
            <a:pPr lvl="1"/>
            <a:r>
              <a:rPr lang="en-GB" dirty="0" err="1" smtClean="0"/>
              <a:t>xx_fsync</a:t>
            </a:r>
            <a:r>
              <a:rPr lang="en-GB" dirty="0" smtClean="0"/>
              <a:t> ... complete all pending operations</a:t>
            </a:r>
          </a:p>
          <a:p>
            <a:pPr lvl="1"/>
            <a:r>
              <a:rPr lang="en-GB" dirty="0" err="1" smtClean="0"/>
              <a:t>xx_revalidate</a:t>
            </a:r>
            <a:r>
              <a:rPr lang="en-GB" dirty="0" smtClean="0"/>
              <a:t> ... for dismountable devices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Network Device DDI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168"/>
            <a:ext cx="8229600" cy="4525963"/>
          </a:xfrm>
        </p:spPr>
        <p:txBody>
          <a:bodyPr/>
          <a:lstStyle/>
          <a:p>
            <a:r>
              <a:rPr lang="en-GB" dirty="0" smtClean="0"/>
              <a:t>Covers wide range of networking technologies</a:t>
            </a:r>
          </a:p>
          <a:p>
            <a:pPr lvl="1"/>
            <a:r>
              <a:rPr lang="en-GB" dirty="0" smtClean="0"/>
              <a:t>Ethernet, token-ring, wireless, infra-red, ...</a:t>
            </a:r>
          </a:p>
          <a:p>
            <a:r>
              <a:rPr lang="en-GB" dirty="0" smtClean="0"/>
              <a:t>Drivers provide only basic transport/control</a:t>
            </a:r>
          </a:p>
          <a:p>
            <a:pPr lvl="1"/>
            <a:r>
              <a:rPr lang="en-GB" dirty="0" smtClean="0"/>
              <a:t>Protocols implemented by higher level modules</a:t>
            </a:r>
          </a:p>
          <a:p>
            <a:r>
              <a:rPr lang="en-GB" dirty="0" smtClean="0"/>
              <a:t>Standard entry-points</a:t>
            </a:r>
          </a:p>
          <a:p>
            <a:pPr lvl="1"/>
            <a:r>
              <a:rPr lang="en-GB" dirty="0" err="1" smtClean="0"/>
              <a:t>xx_transmit</a:t>
            </a:r>
            <a:r>
              <a:rPr lang="en-GB" dirty="0" smtClean="0"/>
              <a:t> ... queue a packet for transmission</a:t>
            </a:r>
          </a:p>
          <a:p>
            <a:pPr lvl="1"/>
            <a:r>
              <a:rPr lang="en-GB" dirty="0" err="1" smtClean="0"/>
              <a:t>xx_rcv</a:t>
            </a:r>
            <a:r>
              <a:rPr lang="en-GB" dirty="0" smtClean="0"/>
              <a:t> ... process a received packet</a:t>
            </a:r>
          </a:p>
          <a:p>
            <a:pPr lvl="1"/>
            <a:r>
              <a:rPr lang="en-GB" dirty="0" err="1" smtClean="0"/>
              <a:t>xx_statistics</a:t>
            </a:r>
            <a:r>
              <a:rPr lang="en-GB" dirty="0" smtClean="0"/>
              <a:t> ... extract packet, error, retransmit info</a:t>
            </a:r>
          </a:p>
          <a:p>
            <a:pPr lvl="1"/>
            <a:r>
              <a:rPr lang="en-GB" dirty="0" err="1" smtClean="0"/>
              <a:t>xx_set_mac</a:t>
            </a:r>
            <a:r>
              <a:rPr lang="en-GB" dirty="0" smtClean="0"/>
              <a:t>/multicast ... address configuration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Basic DDI Functionality For Networks?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sz="2400" dirty="0" smtClean="0"/>
              <a:t>Network drivers don’t support some pretty basic stuff</a:t>
            </a:r>
          </a:p>
          <a:p>
            <a:pPr lvl="1"/>
            <a:r>
              <a:rPr lang="en-US" sz="2000" dirty="0" smtClean="0"/>
              <a:t>Like read and write</a:t>
            </a:r>
          </a:p>
          <a:p>
            <a:r>
              <a:rPr lang="en-US" sz="2400" dirty="0" smtClean="0"/>
              <a:t>Any network device works in the context of a link protocol</a:t>
            </a:r>
          </a:p>
          <a:p>
            <a:pPr lvl="1"/>
            <a:r>
              <a:rPr lang="en-US" sz="2000" dirty="0" smtClean="0"/>
              <a:t>E.g., 802.11</a:t>
            </a:r>
          </a:p>
          <a:p>
            <a:r>
              <a:rPr lang="en-US" sz="2400" dirty="0" smtClean="0"/>
              <a:t>You can’t just read, you</a:t>
            </a:r>
            <a:r>
              <a:rPr lang="en-US" sz="2400" dirty="0" smtClean="0"/>
              <a:t> must follow </a:t>
            </a:r>
            <a:r>
              <a:rPr lang="en-US" sz="2400" dirty="0" smtClean="0"/>
              <a:t>the protocol to</a:t>
            </a:r>
            <a:r>
              <a:rPr lang="en-US" sz="2400" dirty="0" smtClean="0"/>
              <a:t> get bytes</a:t>
            </a:r>
            <a:endParaRPr lang="en-US" sz="2400" dirty="0" smtClean="0"/>
          </a:p>
          <a:p>
            <a:r>
              <a:rPr lang="en-US" sz="2400" dirty="0" smtClean="0"/>
              <a:t>So what?</a:t>
            </a:r>
          </a:p>
          <a:p>
            <a:r>
              <a:rPr lang="en-US" sz="2400" dirty="0" smtClean="0"/>
              <a:t>Well, do you want to implement the link protocol in every device driver for 802.11?</a:t>
            </a:r>
          </a:p>
          <a:p>
            <a:pPr lvl="1"/>
            <a:r>
              <a:rPr lang="en-US" sz="2000" dirty="0" smtClean="0"/>
              <a:t>No, do that at a higher level so you can reuse it</a:t>
            </a:r>
          </a:p>
          <a:p>
            <a:r>
              <a:rPr lang="en-US" sz="2400" dirty="0" smtClean="0"/>
              <a:t>That implies doing a read on a network card makes no sense</a:t>
            </a:r>
          </a:p>
          <a:p>
            <a:r>
              <a:rPr lang="en-US" sz="2400" dirty="0" smtClean="0"/>
              <a:t>You need to work in the context of the protocol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Drivers in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144876" y="1265760"/>
            <a:ext cx="3581400" cy="4572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/>
                <a:cs typeface="Times New Roman"/>
              </a:rPr>
              <a:t>SMTP – mail delivery application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144876" y="3018360"/>
            <a:ext cx="3581400" cy="457200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/>
                <a:cs typeface="Times New Roman"/>
              </a:rPr>
              <a:t>TCP session management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144876" y="3856560"/>
            <a:ext cx="3581400" cy="457200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/>
                <a:cs typeface="Times New Roman"/>
              </a:rPr>
              <a:t>IP transport &amp; routing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144876" y="4694760"/>
            <a:ext cx="3581400" cy="4572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/>
                <a:cs typeface="Times New Roman"/>
              </a:rPr>
              <a:t>802.12 Wireless LAN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144876" y="5913960"/>
            <a:ext cx="3581400" cy="4572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/>
                <a:cs typeface="Times New Roman"/>
              </a:rPr>
              <a:t>Linksys WaveLAN m-port driver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44876" y="2180160"/>
            <a:ext cx="35814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/>
                <a:cs typeface="Times New Roman"/>
              </a:rPr>
              <a:t>sockets</a:t>
            </a: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925676" y="553296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1925676" y="195156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5006468" y="5216510"/>
            <a:ext cx="31156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latin typeface="Times New Roman"/>
                <a:cs typeface="Times New Roman"/>
              </a:rPr>
              <a:t>Data Link Provider Interface</a:t>
            </a:r>
            <a:r>
              <a:rPr lang="en-US" b="1" dirty="0" smtClean="0">
                <a:latin typeface="Times New Roman"/>
                <a:cs typeface="Times New Roman"/>
              </a:rPr>
              <a:t> (</a:t>
            </a:r>
            <a:r>
              <a:rPr lang="en-US" b="1" dirty="0">
                <a:latin typeface="Times New Roman"/>
                <a:cs typeface="Times New Roman"/>
              </a:rPr>
              <a:t>a sub-DDI)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4668876" y="1799160"/>
            <a:ext cx="2895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 dirty="0">
                <a:latin typeface="Times New Roman"/>
                <a:cs typeface="Times New Roman"/>
              </a:rPr>
              <a:t>socket API (system calls)</a:t>
            </a:r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>
            <a:off x="4440276" y="2684985"/>
            <a:ext cx="533400" cy="3048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4973676" y="2662760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streams</a:t>
            </a:r>
          </a:p>
        </p:txBody>
      </p:sp>
      <p:sp>
        <p:nvSpPr>
          <p:cNvPr id="16" name="AutoShape 21"/>
          <p:cNvSpPr>
            <a:spLocks noChangeArrowheads="1"/>
          </p:cNvSpPr>
          <p:nvPr/>
        </p:nvSpPr>
        <p:spPr bwMode="auto">
          <a:xfrm>
            <a:off x="4440276" y="3523185"/>
            <a:ext cx="533400" cy="3048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4973676" y="3500960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streams</a:t>
            </a:r>
          </a:p>
        </p:txBody>
      </p:sp>
      <p:sp>
        <p:nvSpPr>
          <p:cNvPr id="18" name="AutoShape 23"/>
          <p:cNvSpPr>
            <a:spLocks noChangeArrowheads="1"/>
          </p:cNvSpPr>
          <p:nvPr/>
        </p:nvSpPr>
        <p:spPr bwMode="auto">
          <a:xfrm>
            <a:off x="4440276" y="4370910"/>
            <a:ext cx="533400" cy="3048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4973676" y="4358210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streams</a:t>
            </a:r>
          </a:p>
        </p:txBody>
      </p:sp>
      <p:sp>
        <p:nvSpPr>
          <p:cNvPr id="20" name="Text Box 27"/>
          <p:cNvSpPr txBox="1">
            <a:spLocks noChangeArrowheads="1"/>
          </p:cNvSpPr>
          <p:nvPr/>
        </p:nvSpPr>
        <p:spPr bwMode="auto">
          <a:xfrm>
            <a:off x="96876" y="1265760"/>
            <a:ext cx="274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>
                <a:latin typeface="Times New Roman"/>
                <a:cs typeface="Times New Roman"/>
              </a:rPr>
              <a:t>U</a:t>
            </a:r>
            <a:r>
              <a:rPr lang="en-US" dirty="0" smtClean="0">
                <a:latin typeface="Times New Roman"/>
                <a:cs typeface="Times New Roman"/>
              </a:rPr>
              <a:t>ser</a:t>
            </a:r>
            <a:r>
              <a:rPr lang="en-US" dirty="0">
                <a:latin typeface="Times New Roman"/>
                <a:cs typeface="Times New Roman"/>
              </a:rPr>
              <a:t>-mode application</a:t>
            </a:r>
          </a:p>
        </p:txBody>
      </p:sp>
      <p:sp>
        <p:nvSpPr>
          <p:cNvPr id="22" name="Text Box 30"/>
          <p:cNvSpPr txBox="1">
            <a:spLocks noChangeArrowheads="1"/>
          </p:cNvSpPr>
          <p:nvPr/>
        </p:nvSpPr>
        <p:spPr bwMode="auto">
          <a:xfrm>
            <a:off x="6802476" y="5974285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latin typeface="Times New Roman"/>
                <a:cs typeface="Times New Roman"/>
              </a:rPr>
              <a:t>(Device </a:t>
            </a:r>
            <a:r>
              <a:rPr lang="en-US" sz="1800" dirty="0">
                <a:latin typeface="Times New Roman"/>
                <a:cs typeface="Times New Roman"/>
              </a:rPr>
              <a:t>driver)</a:t>
            </a:r>
          </a:p>
        </p:txBody>
      </p:sp>
      <p:sp>
        <p:nvSpPr>
          <p:cNvPr id="23" name="AutoShape 31"/>
          <p:cNvSpPr>
            <a:spLocks noChangeArrowheads="1"/>
          </p:cNvSpPr>
          <p:nvPr/>
        </p:nvSpPr>
        <p:spPr bwMode="auto">
          <a:xfrm>
            <a:off x="4440276" y="1799160"/>
            <a:ext cx="533400" cy="3048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AutoShape 32"/>
          <p:cNvSpPr>
            <a:spLocks noChangeArrowheads="1"/>
          </p:cNvSpPr>
          <p:nvPr/>
        </p:nvSpPr>
        <p:spPr bwMode="auto">
          <a:xfrm>
            <a:off x="4440276" y="5228160"/>
            <a:ext cx="533400" cy="609600"/>
          </a:xfrm>
          <a:prstGeom prst="upDownArrow">
            <a:avLst>
              <a:gd name="adj1" fmla="val 50000"/>
              <a:gd name="adj2" fmla="val 2285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Text Box 35"/>
          <p:cNvSpPr txBox="1">
            <a:spLocks noChangeArrowheads="1"/>
          </p:cNvSpPr>
          <p:nvPr/>
        </p:nvSpPr>
        <p:spPr bwMode="auto">
          <a:xfrm>
            <a:off x="96876" y="3475560"/>
            <a:ext cx="274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>
                <a:latin typeface="Times New Roman"/>
                <a:cs typeface="Times New Roman"/>
              </a:rPr>
              <a:t>H</a:t>
            </a:r>
            <a:r>
              <a:rPr lang="en-US" dirty="0" smtClean="0">
                <a:latin typeface="Times New Roman"/>
                <a:cs typeface="Times New Roman"/>
              </a:rPr>
              <a:t>ardware </a:t>
            </a:r>
            <a:r>
              <a:rPr lang="en-US" dirty="0">
                <a:latin typeface="Times New Roman"/>
                <a:cs typeface="Times New Roman"/>
              </a:rPr>
              <a:t>independent system software</a:t>
            </a: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20676" y="5974285"/>
            <a:ext cx="274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>
                <a:latin typeface="Times New Roman"/>
                <a:cs typeface="Times New Roman"/>
              </a:rPr>
              <a:t>H</a:t>
            </a:r>
            <a:r>
              <a:rPr lang="en-US" dirty="0" smtClean="0">
                <a:latin typeface="Times New Roman"/>
                <a:cs typeface="Times New Roman"/>
              </a:rPr>
              <a:t>ardware </a:t>
            </a:r>
            <a:r>
              <a:rPr lang="en-US" dirty="0">
                <a:latin typeface="Times New Roman"/>
                <a:cs typeface="Times New Roman"/>
              </a:rPr>
              <a:t>specific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3" grpId="0"/>
      <p:bldP spid="14" grpId="0" animBg="1"/>
      <p:bldP spid="15" grpId="0"/>
      <p:bldP spid="16" grpId="0" animBg="1"/>
      <p:bldP spid="18" grpId="0" animBg="1"/>
      <p:bldP spid="23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Devices - </a:t>
            </a:r>
            <a:r>
              <a:rPr lang="en-US" dirty="0" err="1" smtClean="0"/>
              <a:t>ioctl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GB" sz="2800" dirty="0" smtClean="0"/>
              <a:t>Not all device interactions are reading/writing</a:t>
            </a:r>
            <a:endParaRPr lang="en-GB" sz="2800" dirty="0" smtClean="0"/>
          </a:p>
          <a:p>
            <a:r>
              <a:rPr lang="en-GB" sz="2800" dirty="0" smtClean="0"/>
              <a:t>Other </a:t>
            </a:r>
            <a:r>
              <a:rPr lang="en-GB" sz="2800" dirty="0" smtClean="0"/>
              <a:t>operations control device </a:t>
            </a:r>
            <a:r>
              <a:rPr lang="en-GB" sz="2800" dirty="0" err="1" smtClean="0"/>
              <a:t>behavior</a:t>
            </a:r>
            <a:endParaRPr lang="en-GB" sz="2800" dirty="0" smtClean="0"/>
          </a:p>
          <a:p>
            <a:pPr lvl="1"/>
            <a:r>
              <a:rPr lang="en-GB" sz="2400" dirty="0" smtClean="0"/>
              <a:t>Operations supported are device class specific</a:t>
            </a:r>
            <a:endParaRPr lang="en-GB" sz="2400" dirty="0" smtClean="0"/>
          </a:p>
          <a:p>
            <a:r>
              <a:rPr lang="en-GB" sz="2800" dirty="0" smtClean="0"/>
              <a:t>Unix/Linux uses </a:t>
            </a:r>
            <a:r>
              <a:rPr lang="en-GB" sz="2800" i="1" dirty="0" err="1" smtClean="0"/>
              <a:t>ioctl</a:t>
            </a:r>
            <a:r>
              <a:rPr lang="en-GB" sz="2800" i="1" dirty="0" smtClean="0"/>
              <a:t> </a:t>
            </a:r>
            <a:r>
              <a:rPr lang="en-GB" sz="2800" dirty="0" smtClean="0"/>
              <a:t>calls for many of those</a:t>
            </a:r>
          </a:p>
          <a:p>
            <a:r>
              <a:rPr lang="en-GB" sz="2800" dirty="0" smtClean="0"/>
              <a:t>There </a:t>
            </a:r>
            <a:r>
              <a:rPr lang="en-GB" sz="2800" dirty="0" smtClean="0"/>
              <a:t>are many general </a:t>
            </a:r>
            <a:r>
              <a:rPr lang="en-GB" sz="2800" dirty="0" err="1" smtClean="0"/>
              <a:t>ioctl</a:t>
            </a:r>
            <a:r>
              <a:rPr lang="en-GB" sz="2800" dirty="0" smtClean="0"/>
              <a:t> operations</a:t>
            </a:r>
          </a:p>
          <a:p>
            <a:pPr lvl="1"/>
            <a:r>
              <a:rPr lang="en-GB" sz="2400" dirty="0" smtClean="0"/>
              <a:t>Get/release exclusive access to device</a:t>
            </a:r>
          </a:p>
          <a:p>
            <a:pPr lvl="1"/>
            <a:r>
              <a:rPr lang="en-GB" sz="2400" dirty="0" smtClean="0"/>
              <a:t>Blocking and non-blocking opens, reads and writes</a:t>
            </a:r>
          </a:p>
          <a:p>
            <a:r>
              <a:rPr lang="en-GB" sz="2800" dirty="0" smtClean="0"/>
              <a:t>There are also class-specific operations</a:t>
            </a:r>
          </a:p>
          <a:p>
            <a:pPr lvl="1"/>
            <a:r>
              <a:rPr lang="en-GB" sz="2400" dirty="0" smtClean="0"/>
              <a:t>Tape: write </a:t>
            </a:r>
            <a:r>
              <a:rPr lang="en-GB" sz="2400" dirty="0" smtClean="0"/>
              <a:t>file mark</a:t>
            </a:r>
            <a:r>
              <a:rPr lang="en-GB" sz="2400" dirty="0" smtClean="0"/>
              <a:t>, space record, rewind</a:t>
            </a:r>
          </a:p>
          <a:p>
            <a:pPr lvl="1"/>
            <a:r>
              <a:rPr lang="en-GB" sz="2400" dirty="0" smtClean="0"/>
              <a:t>Serial: set line speed, parity, character length</a:t>
            </a:r>
          </a:p>
          <a:p>
            <a:pPr lvl="1"/>
            <a:r>
              <a:rPr lang="en-GB" sz="2400" dirty="0" smtClean="0"/>
              <a:t>Disk: get device geometry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Classes of Drivers?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0474"/>
            <a:ext cx="8229600" cy="4525963"/>
          </a:xfrm>
        </p:spPr>
        <p:txBody>
          <a:bodyPr/>
          <a:lstStyle/>
          <a:p>
            <a:r>
              <a:rPr lang="en-US" dirty="0" smtClean="0"/>
              <a:t>Classes provide a good organization for abstraction</a:t>
            </a:r>
          </a:p>
          <a:p>
            <a:r>
              <a:rPr lang="en-US" dirty="0" smtClean="0"/>
              <a:t>They provide a common framework to reduce amount of code required for each new device</a:t>
            </a:r>
          </a:p>
          <a:p>
            <a:r>
              <a:rPr lang="en-US" dirty="0" smtClean="0"/>
              <a:t>The framework ensure all devices in class provide certain minimal </a:t>
            </a:r>
            <a:r>
              <a:rPr lang="en-US" dirty="0" smtClean="0"/>
              <a:t>functionality</a:t>
            </a:r>
          </a:p>
          <a:p>
            <a:r>
              <a:rPr lang="en-US" dirty="0" smtClean="0"/>
              <a:t>But a lot of driver functionality is very specific to the device	</a:t>
            </a:r>
          </a:p>
          <a:p>
            <a:pPr lvl="1"/>
            <a:r>
              <a:rPr lang="en-US" dirty="0" smtClean="0"/>
              <a:t>Implying that class abstractions </a:t>
            </a:r>
            <a:r>
              <a:rPr lang="en-US" dirty="0" smtClean="0"/>
              <a:t>don’t cover everything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 Device </a:t>
            </a:r>
            <a:r>
              <a:rPr lang="en-US" dirty="0" err="1" smtClean="0"/>
              <a:t>Superclass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r>
              <a:rPr lang="en-US" dirty="0" smtClean="0"/>
              <a:t>Devices that read/write one byte at a </a:t>
            </a:r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“Character” means byte, not ASCII</a:t>
            </a:r>
            <a:endParaRPr lang="en-US" dirty="0" smtClean="0"/>
          </a:p>
          <a:p>
            <a:r>
              <a:rPr lang="en-GB" dirty="0" smtClean="0"/>
              <a:t>May be either stream or record structured</a:t>
            </a:r>
          </a:p>
          <a:p>
            <a:r>
              <a:rPr lang="en-GB" dirty="0" smtClean="0"/>
              <a:t>May be sequential or random access</a:t>
            </a:r>
          </a:p>
          <a:p>
            <a:r>
              <a:rPr lang="en-GB" dirty="0" smtClean="0"/>
              <a:t>Support direct, synchronous reads and writes</a:t>
            </a:r>
          </a:p>
          <a:p>
            <a:r>
              <a:rPr lang="en-GB" dirty="0" smtClean="0"/>
              <a:t>Common examples:</a:t>
            </a:r>
          </a:p>
          <a:p>
            <a:pPr lvl="1"/>
            <a:r>
              <a:rPr lang="en-GB" dirty="0" smtClean="0"/>
              <a:t>Keyboards</a:t>
            </a:r>
          </a:p>
          <a:p>
            <a:pPr lvl="1"/>
            <a:r>
              <a:rPr lang="en-GB" dirty="0" smtClean="0"/>
              <a:t>Monitors</a:t>
            </a:r>
          </a:p>
          <a:p>
            <a:pPr lvl="1"/>
            <a:r>
              <a:rPr lang="en-GB" dirty="0" smtClean="0"/>
              <a:t>Most other devices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Device </a:t>
            </a:r>
            <a:r>
              <a:rPr lang="en-US" dirty="0" err="1" smtClean="0"/>
              <a:t>Superclass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US" dirty="0" smtClean="0"/>
              <a:t>Devices that deal with a block of data at a time</a:t>
            </a:r>
          </a:p>
          <a:p>
            <a:r>
              <a:rPr lang="en-US" dirty="0" smtClean="0"/>
              <a:t>Usually a fixed size block</a:t>
            </a:r>
          </a:p>
          <a:p>
            <a:r>
              <a:rPr lang="en-US" dirty="0" smtClean="0"/>
              <a:t>Most common example is a disk drive</a:t>
            </a:r>
          </a:p>
          <a:p>
            <a:r>
              <a:rPr lang="en-US" dirty="0" smtClean="0"/>
              <a:t>Reads or writes a single sized block (e.g., 4K bytes) of data at a time</a:t>
            </a:r>
          </a:p>
          <a:p>
            <a:r>
              <a:rPr lang="en-GB" dirty="0" smtClean="0"/>
              <a:t>Random access devices, accessible block at a time</a:t>
            </a:r>
          </a:p>
          <a:p>
            <a:r>
              <a:rPr lang="en-GB" dirty="0" smtClean="0"/>
              <a:t>Support queued, asynchronous reads and writes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Separate </a:t>
            </a:r>
            <a:r>
              <a:rPr lang="en-US" dirty="0" err="1" smtClean="0"/>
              <a:t>Superclass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for Block Devices?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r>
              <a:rPr lang="en-US" sz="2800" dirty="0" smtClean="0"/>
              <a:t>Block devices span all forms of block-addressable random access storage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Hard disks, CDs, flash, and even some </a:t>
            </a:r>
            <a:r>
              <a:rPr lang="en-US" sz="2400" dirty="0" smtClean="0"/>
              <a:t>tapes</a:t>
            </a:r>
          </a:p>
          <a:p>
            <a:r>
              <a:rPr lang="en-US" sz="2800" dirty="0" smtClean="0"/>
              <a:t>Such devices require some very elaborate services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Buffer </a:t>
            </a:r>
            <a:r>
              <a:rPr lang="en-US" sz="2400" dirty="0" smtClean="0"/>
              <a:t>allocation, LRU management of a buffer cache, data copying services for those buffers, scheduled I/O, asynchronous completion, </a:t>
            </a:r>
            <a:r>
              <a:rPr lang="en-US" sz="2400" dirty="0" smtClean="0"/>
              <a:t>etc.</a:t>
            </a:r>
          </a:p>
          <a:p>
            <a:r>
              <a:rPr lang="en-US" sz="2800" dirty="0" smtClean="0"/>
              <a:t>Key system functionality (file systems and swapping/paging) implemented on top of block I/</a:t>
            </a:r>
            <a:r>
              <a:rPr lang="en-US" sz="2800" dirty="0" smtClean="0"/>
              <a:t>O</a:t>
            </a:r>
          </a:p>
          <a:p>
            <a:r>
              <a:rPr lang="en-US" sz="2800" dirty="0" smtClean="0"/>
              <a:t>Block I/O services are designed to provide very high performance for critical functions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sz="2800" dirty="0" smtClean="0"/>
          </a:p>
          <a:p>
            <a:pPr lvl="1"/>
            <a:endParaRPr lang="en-US" sz="24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Device </a:t>
            </a:r>
            <a:r>
              <a:rPr lang="en-US" dirty="0" err="1" smtClean="0"/>
              <a:t>Superclass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US" dirty="0" smtClean="0"/>
              <a:t>Devices that send/receive data in packets</a:t>
            </a:r>
          </a:p>
          <a:p>
            <a:r>
              <a:rPr lang="en-US" dirty="0" smtClean="0"/>
              <a:t>Originally treated as character devices</a:t>
            </a:r>
          </a:p>
          <a:p>
            <a:r>
              <a:rPr lang="en-US" dirty="0" smtClean="0"/>
              <a:t>But sufficiently different from other character devices that some regard as distinct</a:t>
            </a:r>
          </a:p>
          <a:p>
            <a:r>
              <a:rPr lang="en-US" dirty="0" smtClean="0"/>
              <a:t>Only used in the context of network protocols</a:t>
            </a:r>
          </a:p>
          <a:p>
            <a:pPr lvl="1"/>
            <a:r>
              <a:rPr lang="en-US" dirty="0" smtClean="0"/>
              <a:t>Unlike other devices</a:t>
            </a:r>
          </a:p>
          <a:p>
            <a:pPr lvl="1"/>
            <a:r>
              <a:rPr lang="en-US" dirty="0" smtClean="0"/>
              <a:t>Which leads to special characteristics</a:t>
            </a:r>
          </a:p>
          <a:p>
            <a:r>
              <a:rPr lang="en-US" dirty="0" smtClean="0"/>
              <a:t>Typical examples are Ethernet cards, 802.11 cards, Bluetooth devices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Instances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US" sz="2800" dirty="0" smtClean="0"/>
              <a:t>Can be multiple hardware instances of a device</a:t>
            </a:r>
          </a:p>
          <a:p>
            <a:pPr lvl="1"/>
            <a:r>
              <a:rPr lang="en-US" sz="2400" dirty="0" smtClean="0"/>
              <a:t>E.g., multiple copies of same kind of disk drive</a:t>
            </a:r>
          </a:p>
          <a:p>
            <a:r>
              <a:rPr lang="en-US" sz="2800" dirty="0" smtClean="0"/>
              <a:t>One hardware device might be multiplexed into pieces</a:t>
            </a:r>
          </a:p>
          <a:p>
            <a:pPr lvl="1"/>
            <a:r>
              <a:rPr lang="en-US" sz="2400" dirty="0" smtClean="0"/>
              <a:t>E.g., four partitions on one hard drive</a:t>
            </a:r>
          </a:p>
          <a:p>
            <a:r>
              <a:rPr lang="en-US" sz="2800" dirty="0" smtClean="0"/>
              <a:t>Or there might be different modes of accessing the same hardware</a:t>
            </a:r>
          </a:p>
          <a:p>
            <a:pPr lvl="1"/>
            <a:r>
              <a:rPr lang="en-US" sz="2400" dirty="0" smtClean="0"/>
              <a:t>Media writeable at different densities</a:t>
            </a:r>
          </a:p>
          <a:p>
            <a:r>
              <a:rPr lang="en-US" sz="2800" dirty="0" smtClean="0"/>
              <a:t>The same device driver usable for such cases, but something must distinguish them</a:t>
            </a:r>
          </a:p>
          <a:p>
            <a:r>
              <a:rPr lang="en-US" sz="2800" dirty="0" smtClean="0"/>
              <a:t>Linux uses </a:t>
            </a:r>
            <a:r>
              <a:rPr lang="en-US" sz="2800" i="1" dirty="0" smtClean="0"/>
              <a:t>minor device numbers</a:t>
            </a:r>
            <a:r>
              <a:rPr lang="en-US" sz="2800" dirty="0" smtClean="0"/>
              <a:t> for this purpose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Linux Device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US" sz="2800" dirty="0" smtClean="0"/>
              <a:t>Done through the file system</a:t>
            </a:r>
          </a:p>
          <a:p>
            <a:r>
              <a:rPr lang="en-GB" sz="2800" dirty="0" smtClean="0"/>
              <a:t>Special files</a:t>
            </a:r>
          </a:p>
          <a:p>
            <a:pPr lvl="1"/>
            <a:r>
              <a:rPr lang="en-GB" sz="2400" dirty="0" smtClean="0"/>
              <a:t>Files that are associated with a device instance</a:t>
            </a:r>
          </a:p>
          <a:p>
            <a:pPr lvl="1"/>
            <a:r>
              <a:rPr lang="en-GB" sz="2400" dirty="0" smtClean="0"/>
              <a:t>UNIX/LINUX uses &lt;block/character, major, minor</a:t>
            </a:r>
            <a:r>
              <a:rPr lang="en-GB" sz="2400" dirty="0" smtClean="0"/>
              <a:t>&gt;</a:t>
            </a:r>
          </a:p>
          <a:p>
            <a:pPr lvl="2"/>
            <a:r>
              <a:rPr lang="en-GB" sz="2000" dirty="0" smtClean="0"/>
              <a:t>Major number corresponds to a particular device driver</a:t>
            </a:r>
          </a:p>
          <a:p>
            <a:pPr lvl="2"/>
            <a:r>
              <a:rPr lang="en-GB" sz="2000" dirty="0" smtClean="0"/>
              <a:t>Minor number identifies an instance under that </a:t>
            </a:r>
            <a:r>
              <a:rPr lang="en-GB" sz="2000" dirty="0" smtClean="0"/>
              <a:t>driver</a:t>
            </a:r>
          </a:p>
          <a:p>
            <a:pPr lvl="2"/>
            <a:endParaRPr lang="en-GB" sz="2000" dirty="0" smtClean="0"/>
          </a:p>
          <a:p>
            <a:pPr lvl="2"/>
            <a:endParaRPr lang="en-GB" sz="2000" dirty="0" smtClean="0"/>
          </a:p>
          <a:p>
            <a:pPr lvl="2">
              <a:buNone/>
            </a:pPr>
            <a:endParaRPr lang="en-GB" sz="2000" dirty="0" smtClean="0"/>
          </a:p>
          <a:p>
            <a:r>
              <a:rPr lang="en-GB" sz="2800" dirty="0" smtClean="0"/>
              <a:t>Opening special file opens associated device</a:t>
            </a:r>
          </a:p>
          <a:p>
            <a:pPr lvl="1"/>
            <a:r>
              <a:rPr lang="en-GB" sz="2400" dirty="0" smtClean="0"/>
              <a:t>Open/close/read/write/etc. calls map to calls to appropriate entry-points of the selected driver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683550" y="502733"/>
            <a:ext cx="7769275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16758" y="4025705"/>
            <a:ext cx="581789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Courier New"/>
                <a:cs typeface="Courier New"/>
              </a:rPr>
              <a:t>brw-r</a:t>
            </a:r>
            <a:r>
              <a:rPr lang="en-US" sz="1200" dirty="0" smtClean="0">
                <a:latin typeface="Courier New"/>
                <a:cs typeface="Courier New"/>
              </a:rPr>
              <a:t>-----  1 root    operator   14,   0 Apr 11 18:03 disk0</a:t>
            </a:r>
          </a:p>
          <a:p>
            <a:r>
              <a:rPr lang="en-US" sz="1200" dirty="0" err="1" smtClean="0">
                <a:latin typeface="Courier New"/>
                <a:cs typeface="Courier New"/>
              </a:rPr>
              <a:t>brw-r</a:t>
            </a:r>
            <a:r>
              <a:rPr lang="en-US" sz="1200" dirty="0" smtClean="0">
                <a:latin typeface="Courier New"/>
                <a:cs typeface="Courier New"/>
              </a:rPr>
              <a:t>-----  1 root    operator   14,   1 Apr 11 18:03 disk0s1</a:t>
            </a:r>
          </a:p>
          <a:p>
            <a:r>
              <a:rPr lang="en-US" sz="1200" dirty="0" err="1" smtClean="0">
                <a:latin typeface="Courier New"/>
                <a:cs typeface="Courier New"/>
              </a:rPr>
              <a:t>brw-r</a:t>
            </a:r>
            <a:r>
              <a:rPr lang="en-US" sz="1200" dirty="0" smtClean="0">
                <a:latin typeface="Courier New"/>
                <a:cs typeface="Courier New"/>
              </a:rPr>
              <a:t>-----  1 root    operator   14,   2 Apr 11 18:03 disk0s2</a:t>
            </a:r>
          </a:p>
          <a:p>
            <a:r>
              <a:rPr lang="en-US" sz="1200" dirty="0" err="1" smtClean="0">
                <a:latin typeface="Courier New"/>
                <a:cs typeface="Courier New"/>
              </a:rPr>
              <a:t>br--r</a:t>
            </a:r>
            <a:r>
              <a:rPr lang="en-US" sz="1200" dirty="0" smtClean="0">
                <a:latin typeface="Courier New"/>
                <a:cs typeface="Courier New"/>
              </a:rPr>
              <a:t>-----  1 </a:t>
            </a:r>
            <a:r>
              <a:rPr lang="en-US" sz="1200" dirty="0" err="1" smtClean="0">
                <a:latin typeface="Courier New"/>
                <a:cs typeface="Courier New"/>
              </a:rPr>
              <a:t>reiher</a:t>
            </a:r>
            <a:r>
              <a:rPr lang="en-US" sz="1200" dirty="0" smtClean="0">
                <a:latin typeface="Courier New"/>
                <a:cs typeface="Courier New"/>
              </a:rPr>
              <a:t>  </a:t>
            </a:r>
            <a:r>
              <a:rPr lang="en-US" sz="1200" dirty="0" err="1" smtClean="0">
                <a:latin typeface="Courier New"/>
                <a:cs typeface="Courier New"/>
              </a:rPr>
              <a:t>reiher</a:t>
            </a:r>
            <a:r>
              <a:rPr lang="en-US" sz="1200" dirty="0" smtClean="0">
                <a:latin typeface="Courier New"/>
                <a:cs typeface="Courier New"/>
              </a:rPr>
              <a:t>     14,   3 Apr 15 16:19 disk2</a:t>
            </a:r>
          </a:p>
          <a:p>
            <a:r>
              <a:rPr lang="en-US" sz="1200" dirty="0" err="1" smtClean="0">
                <a:latin typeface="Courier New"/>
                <a:cs typeface="Courier New"/>
              </a:rPr>
              <a:t>br--r</a:t>
            </a:r>
            <a:r>
              <a:rPr lang="en-US" sz="1200" dirty="0" smtClean="0">
                <a:latin typeface="Courier New"/>
                <a:cs typeface="Courier New"/>
              </a:rPr>
              <a:t>-----  1 </a:t>
            </a:r>
            <a:r>
              <a:rPr lang="en-US" sz="1200" dirty="0" err="1" smtClean="0">
                <a:latin typeface="Courier New"/>
                <a:cs typeface="Courier New"/>
              </a:rPr>
              <a:t>reiher</a:t>
            </a:r>
            <a:r>
              <a:rPr lang="en-US" sz="1200" dirty="0" smtClean="0">
                <a:latin typeface="Courier New"/>
                <a:cs typeface="Courier New"/>
              </a:rPr>
              <a:t>  </a:t>
            </a:r>
            <a:r>
              <a:rPr lang="en-US" sz="1200" dirty="0" err="1" smtClean="0">
                <a:latin typeface="Courier New"/>
                <a:cs typeface="Courier New"/>
              </a:rPr>
              <a:t>reiher</a:t>
            </a:r>
            <a:r>
              <a:rPr lang="en-US" sz="1200" dirty="0" smtClean="0">
                <a:latin typeface="Courier New"/>
                <a:cs typeface="Courier New"/>
              </a:rPr>
              <a:t>     14,   4 Apr 15 16:19 disk2s1</a:t>
            </a:r>
          </a:p>
          <a:p>
            <a:r>
              <a:rPr lang="en-US" sz="1200" dirty="0" err="1" smtClean="0">
                <a:latin typeface="Courier New"/>
                <a:cs typeface="Courier New"/>
              </a:rPr>
              <a:t>br--r</a:t>
            </a:r>
            <a:r>
              <a:rPr lang="en-US" sz="1200" dirty="0" smtClean="0">
                <a:latin typeface="Courier New"/>
                <a:cs typeface="Courier New"/>
              </a:rPr>
              <a:t>-----  1 </a:t>
            </a:r>
            <a:r>
              <a:rPr lang="en-US" sz="1200" dirty="0" err="1" smtClean="0">
                <a:latin typeface="Courier New"/>
                <a:cs typeface="Courier New"/>
              </a:rPr>
              <a:t>reiher</a:t>
            </a:r>
            <a:r>
              <a:rPr lang="en-US" sz="1200" dirty="0" smtClean="0">
                <a:latin typeface="Courier New"/>
                <a:cs typeface="Courier New"/>
              </a:rPr>
              <a:t>  </a:t>
            </a:r>
            <a:r>
              <a:rPr lang="en-US" sz="1200" dirty="0" err="1" smtClean="0">
                <a:latin typeface="Courier New"/>
                <a:cs typeface="Courier New"/>
              </a:rPr>
              <a:t>reiher</a:t>
            </a:r>
            <a:r>
              <a:rPr lang="en-US" sz="1200" dirty="0" smtClean="0">
                <a:latin typeface="Courier New"/>
                <a:cs typeface="Courier New"/>
              </a:rPr>
              <a:t>     14,   5 Apr 15 16:19 disk2s2</a:t>
            </a:r>
          </a:p>
          <a:p>
            <a:endParaRPr lang="en-US" sz="1200" dirty="0">
              <a:latin typeface="Courier New"/>
              <a:cs typeface="Courier New"/>
            </a:endParaRPr>
          </a:p>
        </p:txBody>
      </p:sp>
      <p:sp>
        <p:nvSpPr>
          <p:cNvPr id="7" name="Oval 6"/>
          <p:cNvSpPr/>
          <p:nvPr/>
        </p:nvSpPr>
        <p:spPr>
          <a:xfrm>
            <a:off x="1390572" y="4025705"/>
            <a:ext cx="363924" cy="30842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04749" y="3103286"/>
            <a:ext cx="916526" cy="92333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A block special device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16528" y="3653235"/>
            <a:ext cx="474044" cy="372470"/>
          </a:xfrm>
          <a:prstGeom prst="straightConnector1">
            <a:avLst/>
          </a:prstGeom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428206" y="4023895"/>
            <a:ext cx="363924" cy="30842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486059" y="1296311"/>
            <a:ext cx="916526" cy="92333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Major number is 14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4233345" y="2712967"/>
            <a:ext cx="1746038" cy="759391"/>
          </a:xfrm>
          <a:prstGeom prst="straightConnector1">
            <a:avLst/>
          </a:prstGeom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907931" y="4019167"/>
            <a:ext cx="363924" cy="30842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959692" y="1352168"/>
            <a:ext cx="916526" cy="92333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Minor number is 0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5271856" y="2273130"/>
            <a:ext cx="1962797" cy="1746037"/>
          </a:xfrm>
          <a:prstGeom prst="straightConnector1">
            <a:avLst/>
          </a:prstGeom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5" grpId="0" animBg="1"/>
      <p:bldP spid="15" grpId="1" animBg="1"/>
      <p:bldP spid="17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Device Driver Interface  (DDI)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GB" dirty="0" smtClean="0"/>
              <a:t>Standard (top-end) device driver entry-points</a:t>
            </a:r>
          </a:p>
          <a:p>
            <a:pPr lvl="1"/>
            <a:r>
              <a:rPr lang="en-GB" dirty="0" smtClean="0"/>
              <a:t>Basis for device independent applications</a:t>
            </a:r>
          </a:p>
          <a:p>
            <a:pPr lvl="1"/>
            <a:r>
              <a:rPr lang="en-GB" dirty="0" smtClean="0"/>
              <a:t>Enables system to exploit new devices</a:t>
            </a:r>
          </a:p>
          <a:p>
            <a:pPr lvl="1"/>
            <a:r>
              <a:rPr lang="en-GB" dirty="0" smtClean="0"/>
              <a:t>Critical interface contract for 3rd party developers</a:t>
            </a:r>
          </a:p>
          <a:p>
            <a:r>
              <a:rPr lang="en-GB" dirty="0" smtClean="0"/>
              <a:t>Some</a:t>
            </a:r>
            <a:r>
              <a:rPr lang="en-GB" dirty="0" smtClean="0"/>
              <a:t> calls correspond </a:t>
            </a:r>
            <a:r>
              <a:rPr lang="en-GB" dirty="0" smtClean="0"/>
              <a:t>directly to system calls</a:t>
            </a:r>
          </a:p>
          <a:p>
            <a:pPr lvl="1"/>
            <a:r>
              <a:rPr lang="en-GB" dirty="0" smtClean="0"/>
              <a:t>E.g., open, close, read, write</a:t>
            </a:r>
          </a:p>
          <a:p>
            <a:r>
              <a:rPr lang="en-GB" dirty="0" smtClean="0"/>
              <a:t>Some are associated with OS frameworks</a:t>
            </a:r>
          </a:p>
          <a:p>
            <a:pPr lvl="1"/>
            <a:r>
              <a:rPr lang="en-GB" dirty="0" smtClean="0"/>
              <a:t>Disk drivers are meant to be called by block I/O</a:t>
            </a:r>
          </a:p>
          <a:p>
            <a:pPr lvl="1"/>
            <a:r>
              <a:rPr lang="en-GB" dirty="0" smtClean="0"/>
              <a:t>Network drivers meant to be called by protocols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844502" y="196074"/>
            <a:ext cx="3842297" cy="1728749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When might we not want device independent applications?  Will this DDI get in their way?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74177</TotalTime>
  <Words>1290</Words>
  <Application>Microsoft Macintosh PowerPoint</Application>
  <PresentationFormat>On-screen Show (4:3)</PresentationFormat>
  <Paragraphs>185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Theme</vt:lpstr>
      <vt:lpstr>Linux Device Driver Abstractions</vt:lpstr>
      <vt:lpstr>Why Classes of Drivers?</vt:lpstr>
      <vt:lpstr>Character Device Superclass</vt:lpstr>
      <vt:lpstr>Block Device Superclass</vt:lpstr>
      <vt:lpstr>Why a Separate Superclass  for Block Devices?</vt:lpstr>
      <vt:lpstr>Network Device Superclass</vt:lpstr>
      <vt:lpstr>Device Instances</vt:lpstr>
      <vt:lpstr>Accessing Linux Device Drivers</vt:lpstr>
      <vt:lpstr>Linux Device Driver Interface  (DDI)</vt:lpstr>
      <vt:lpstr>DDIs and Sub-DDIs</vt:lpstr>
      <vt:lpstr>General Linux DDI Entry Points</vt:lpstr>
      <vt:lpstr>Linux Block Device DDI</vt:lpstr>
      <vt:lpstr>Linux Network Device DDI</vt:lpstr>
      <vt:lpstr>What About Basic DDI Functionality For Networks?</vt:lpstr>
      <vt:lpstr>The Role of Drivers in Networking</vt:lpstr>
      <vt:lpstr>Controlling Devices - ioctl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98</cp:revision>
  <dcterms:created xsi:type="dcterms:W3CDTF">2013-04-17T20:23:40Z</dcterms:created>
  <dcterms:modified xsi:type="dcterms:W3CDTF">2013-04-18T18:15:47Z</dcterms:modified>
</cp:coreProperties>
</file>