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35" r:id="rId2"/>
    <p:sldId id="336" r:id="rId3"/>
    <p:sldId id="337" r:id="rId4"/>
    <p:sldId id="338" r:id="rId5"/>
    <p:sldId id="339" r:id="rId6"/>
    <p:sldId id="340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51" r:id="rId18"/>
    <p:sldId id="352" r:id="rId19"/>
    <p:sldId id="353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4/11/13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4/11/13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4/11/13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24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11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GB" sz="2800" dirty="0" smtClean="0"/>
              <a:t>Give each running process an allocation of page frames matched to its needs</a:t>
            </a:r>
          </a:p>
          <a:p>
            <a:r>
              <a:rPr lang="en-GB" sz="2800" dirty="0" smtClean="0"/>
              <a:t>How do we know what its needs are?</a:t>
            </a:r>
          </a:p>
          <a:p>
            <a:r>
              <a:rPr lang="en-GB" sz="2800" dirty="0" smtClean="0"/>
              <a:t>Use </a:t>
            </a:r>
            <a:r>
              <a:rPr lang="en-GB" sz="2800" i="1" dirty="0" smtClean="0"/>
              <a:t>working sets</a:t>
            </a:r>
          </a:p>
          <a:p>
            <a:r>
              <a:rPr lang="en-GB" sz="2800" dirty="0" smtClean="0"/>
              <a:t>Set of pages used by a process in a fixed length sampling window in the immediate past</a:t>
            </a:r>
            <a:r>
              <a:rPr lang="en-GB" sz="2000" baseline="50000" dirty="0" smtClean="0"/>
              <a:t>1</a:t>
            </a:r>
          </a:p>
          <a:p>
            <a:r>
              <a:rPr lang="en-GB" sz="2800" dirty="0" smtClean="0"/>
              <a:t>Allocate enough page frames to hold each process’ working set</a:t>
            </a:r>
          </a:p>
          <a:p>
            <a:r>
              <a:rPr lang="en-GB" sz="2800" dirty="0" smtClean="0"/>
              <a:t>Each process runs replacement within its own set</a:t>
            </a:r>
          </a:p>
          <a:p>
            <a:endParaRPr lang="en-GB" sz="2800" dirty="0" smtClean="0"/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2958767" y="502733"/>
            <a:ext cx="329817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7244" y="6098937"/>
            <a:ext cx="6407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aseline="40000" dirty="0" smtClean="0">
                <a:latin typeface="Times New Roman"/>
                <a:cs typeface="Times New Roman"/>
              </a:rPr>
              <a:t>1</a:t>
            </a:r>
            <a:r>
              <a:rPr lang="en-US" sz="2000" dirty="0" smtClean="0">
                <a:latin typeface="Times New Roman"/>
                <a:cs typeface="Times New Roman"/>
              </a:rPr>
              <a:t>This definition paraphrased from Peter Denning’s definition</a:t>
            </a:r>
            <a:endParaRPr lang="en-US" sz="1600" baseline="40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 Vs. Dirty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GB" sz="2800" dirty="0" smtClean="0"/>
              <a:t>Consider a page, recently paged in from disk</a:t>
            </a:r>
          </a:p>
          <a:p>
            <a:pPr lvl="1"/>
            <a:r>
              <a:rPr lang="en-GB" sz="2400" dirty="0" smtClean="0"/>
              <a:t>There are two copies, </a:t>
            </a:r>
            <a:r>
              <a:rPr lang="en-GB" sz="2400" dirty="0" smtClean="0"/>
              <a:t>one </a:t>
            </a:r>
            <a:r>
              <a:rPr lang="en-GB" sz="2400" dirty="0" smtClean="0"/>
              <a:t>on disk, one in memory</a:t>
            </a:r>
          </a:p>
          <a:p>
            <a:r>
              <a:rPr lang="en-GB" sz="2800" dirty="0" smtClean="0"/>
              <a:t>If the in-memory copy has not been modified, there is still a valid copy on disk</a:t>
            </a:r>
          </a:p>
          <a:p>
            <a:pPr lvl="1"/>
            <a:r>
              <a:rPr lang="en-GB" sz="2400" dirty="0" smtClean="0"/>
              <a:t>The in-memory copy is said to be “clean”</a:t>
            </a:r>
          </a:p>
          <a:p>
            <a:pPr lvl="1"/>
            <a:r>
              <a:rPr lang="en-GB" sz="2400" dirty="0" smtClean="0"/>
              <a:t>Clean pages can be replaced without writing them back to disk</a:t>
            </a:r>
          </a:p>
          <a:p>
            <a:r>
              <a:rPr lang="en-GB" sz="2800" dirty="0" smtClean="0"/>
              <a:t>If the in-memory copy has been modified, the copy on disk is no longer up-to-date</a:t>
            </a:r>
          </a:p>
          <a:p>
            <a:pPr lvl="1"/>
            <a:r>
              <a:rPr lang="en-GB" sz="2400" dirty="0" smtClean="0"/>
              <a:t>The in-memory copy is said to be “dirty”</a:t>
            </a:r>
          </a:p>
          <a:p>
            <a:pPr lvl="1"/>
            <a:r>
              <a:rPr lang="en-GB" sz="2400" dirty="0" smtClean="0"/>
              <a:t>If swapped out of memory, must be written to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Dirty Pages and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Clean pages can be replaced at any time</a:t>
            </a:r>
          </a:p>
          <a:p>
            <a:pPr lvl="1"/>
            <a:r>
              <a:rPr lang="en-GB" dirty="0" smtClean="0"/>
              <a:t>The copy on disk is already up to date</a:t>
            </a:r>
          </a:p>
          <a:p>
            <a:r>
              <a:rPr lang="en-GB" dirty="0" smtClean="0"/>
              <a:t>Dirty pages must be written to disk before the frame can be reused</a:t>
            </a:r>
          </a:p>
          <a:p>
            <a:pPr lvl="1"/>
            <a:r>
              <a:rPr lang="en-GB" dirty="0" smtClean="0"/>
              <a:t>A slow operation we don’t want to wait for</a:t>
            </a:r>
          </a:p>
          <a:p>
            <a:r>
              <a:rPr lang="en-GB" dirty="0" smtClean="0"/>
              <a:t>Could only swap out clean pages</a:t>
            </a:r>
          </a:p>
          <a:p>
            <a:pPr lvl="1"/>
            <a:r>
              <a:rPr lang="en-GB" dirty="0" smtClean="0"/>
              <a:t>But that would limit flexibility</a:t>
            </a:r>
          </a:p>
          <a:p>
            <a:r>
              <a:rPr lang="en-GB" dirty="0" smtClean="0"/>
              <a:t>How to avoid being hamstrung by too many dirty page frames in memory?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Pre-Emptive Page Laundering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GB" dirty="0" smtClean="0"/>
              <a:t>Clean pages give memory scheduler flexibility </a:t>
            </a:r>
          </a:p>
          <a:p>
            <a:pPr lvl="1"/>
            <a:r>
              <a:rPr lang="en-GB" dirty="0" smtClean="0"/>
              <a:t>Many pages that can, if necessary, be replaced</a:t>
            </a:r>
            <a:endParaRPr lang="en-GB" dirty="0" smtClean="0"/>
          </a:p>
          <a:p>
            <a:r>
              <a:rPr lang="en-GB" dirty="0" smtClean="0"/>
              <a:t>We can i</a:t>
            </a:r>
            <a:r>
              <a:rPr lang="en-GB" dirty="0" smtClean="0"/>
              <a:t>ncrease </a:t>
            </a:r>
            <a:r>
              <a:rPr lang="en-GB" dirty="0" smtClean="0"/>
              <a:t>flexibility by converting dirty pages to clean ones</a:t>
            </a:r>
          </a:p>
          <a:p>
            <a:r>
              <a:rPr lang="en-GB" dirty="0" smtClean="0"/>
              <a:t>Ongoing background write-out of dirty pages</a:t>
            </a:r>
          </a:p>
          <a:p>
            <a:pPr lvl="1"/>
            <a:r>
              <a:rPr lang="en-GB" dirty="0" smtClean="0"/>
              <a:t>Find and write-out all dirty, non-running pages</a:t>
            </a:r>
          </a:p>
          <a:p>
            <a:pPr lvl="2"/>
            <a:r>
              <a:rPr lang="en-GB" dirty="0" smtClean="0"/>
              <a:t>No point in writing out a page that is actively in use</a:t>
            </a:r>
          </a:p>
          <a:p>
            <a:pPr lvl="1"/>
            <a:r>
              <a:rPr lang="en-GB" dirty="0" smtClean="0"/>
              <a:t>On assumption we will eventually have to page out</a:t>
            </a:r>
          </a:p>
          <a:p>
            <a:pPr lvl="1"/>
            <a:r>
              <a:rPr lang="en-GB" dirty="0" smtClean="0"/>
              <a:t>Make them clean again, available for replacement</a:t>
            </a:r>
          </a:p>
          <a:p>
            <a:r>
              <a:rPr lang="en-GB" dirty="0" smtClean="0"/>
              <a:t>An outgoing equivalent of pre-loading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Shared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Some memory segments will be shared </a:t>
            </a:r>
          </a:p>
          <a:p>
            <a:pPr lvl="1"/>
            <a:r>
              <a:rPr lang="en-GB" dirty="0" smtClean="0"/>
              <a:t>Shared memory, executables, DLLs </a:t>
            </a:r>
          </a:p>
          <a:p>
            <a:r>
              <a:rPr lang="en-GB" dirty="0" smtClean="0"/>
              <a:t>Created/managed as </a:t>
            </a:r>
            <a:r>
              <a:rPr lang="en-GB" dirty="0" err="1" smtClean="0"/>
              <a:t>mappable</a:t>
            </a:r>
            <a:r>
              <a:rPr lang="en-GB" dirty="0" smtClean="0"/>
              <a:t> segments</a:t>
            </a:r>
          </a:p>
          <a:p>
            <a:pPr lvl="1"/>
            <a:r>
              <a:rPr lang="en-GB" dirty="0" smtClean="0"/>
              <a:t>One copy mapped into multiple processes</a:t>
            </a:r>
          </a:p>
          <a:p>
            <a:pPr lvl="1"/>
            <a:r>
              <a:rPr lang="en-GB" dirty="0" smtClean="0"/>
              <a:t>Demand paging same as with any other pages</a:t>
            </a:r>
          </a:p>
          <a:p>
            <a:pPr lvl="1"/>
            <a:r>
              <a:rPr lang="en-GB" dirty="0" smtClean="0"/>
              <a:t>Secondary home may be in a file system</a:t>
            </a:r>
          </a:p>
          <a:p>
            <a:r>
              <a:rPr lang="en-GB" dirty="0" smtClean="0"/>
              <a:t>Shared pages don't fit working set model</a:t>
            </a:r>
          </a:p>
          <a:p>
            <a:pPr lvl="1"/>
            <a:r>
              <a:rPr lang="en-GB" dirty="0" smtClean="0"/>
              <a:t>May not be associated with just one process</a:t>
            </a:r>
          </a:p>
          <a:p>
            <a:pPr lvl="1"/>
            <a:r>
              <a:rPr lang="en-GB" dirty="0" smtClean="0"/>
              <a:t>Global LRU may be more appropriate</a:t>
            </a:r>
          </a:p>
          <a:p>
            <a:pPr lvl="1"/>
            <a:r>
              <a:rPr lang="en-GB" dirty="0" smtClean="0"/>
              <a:t>Shared pages often need/get special handling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9140"/>
            <a:ext cx="8229600" cy="4525963"/>
          </a:xfrm>
        </p:spPr>
        <p:txBody>
          <a:bodyPr/>
          <a:lstStyle/>
          <a:p>
            <a:r>
              <a:rPr lang="en-US" dirty="0" smtClean="0"/>
              <a:t>The OS needs physical memory of its own</a:t>
            </a:r>
          </a:p>
          <a:p>
            <a:r>
              <a:rPr lang="en-US" dirty="0" smtClean="0"/>
              <a:t>How does that fit into the VM model?</a:t>
            </a:r>
          </a:p>
          <a:p>
            <a:r>
              <a:rPr lang="en-GB" dirty="0" smtClean="0"/>
              <a:t>Kernel address space may be virtual or physical</a:t>
            </a:r>
          </a:p>
          <a:p>
            <a:pPr lvl="1"/>
            <a:r>
              <a:rPr lang="en-GB" dirty="0" smtClean="0"/>
              <a:t>Includes all system code and data structures</a:t>
            </a:r>
          </a:p>
          <a:p>
            <a:pPr lvl="1"/>
            <a:r>
              <a:rPr lang="en-GB" dirty="0" smtClean="0"/>
              <a:t>Also includes mapped I/O space</a:t>
            </a:r>
          </a:p>
          <a:p>
            <a:r>
              <a:rPr lang="en-GB" dirty="0" smtClean="0"/>
              <a:t>Physical memory divided into two classes</a:t>
            </a:r>
          </a:p>
          <a:p>
            <a:pPr lvl="1"/>
            <a:r>
              <a:rPr lang="en-GB" dirty="0" smtClean="0"/>
              <a:t>Most managed as pages, for use by processes</a:t>
            </a:r>
          </a:p>
          <a:p>
            <a:pPr lvl="1"/>
            <a:r>
              <a:rPr lang="en-GB" dirty="0" smtClean="0"/>
              <a:t>Some managed as storage heap for kernel allocation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42286" y="502733"/>
            <a:ext cx="724014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Data Between Kernel </a:t>
            </a:r>
            <a:br>
              <a:rPr lang="en-US" dirty="0" smtClean="0"/>
            </a:br>
            <a:r>
              <a:rPr lang="en-US" dirty="0" smtClean="0"/>
              <a:t>and User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2500"/>
            <a:ext cx="8229600" cy="4525963"/>
          </a:xfrm>
        </p:spPr>
        <p:txBody>
          <a:bodyPr/>
          <a:lstStyle/>
          <a:p>
            <a:r>
              <a:rPr lang="en-GB" dirty="0" smtClean="0"/>
              <a:t>Kernel often needs to access user data</a:t>
            </a:r>
          </a:p>
          <a:p>
            <a:pPr lvl="1"/>
            <a:r>
              <a:rPr lang="en-GB" dirty="0" smtClean="0"/>
              <a:t>To access system call parameters</a:t>
            </a:r>
          </a:p>
          <a:p>
            <a:pPr lvl="1"/>
            <a:r>
              <a:rPr lang="en-GB" dirty="0" smtClean="0"/>
              <a:t>To perform read and write system calls</a:t>
            </a:r>
          </a:p>
          <a:p>
            <a:r>
              <a:rPr lang="en-GB" dirty="0" smtClean="0"/>
              <a:t>Kernel may run in a virtual address space</a:t>
            </a:r>
          </a:p>
          <a:p>
            <a:pPr lvl="1"/>
            <a:r>
              <a:rPr lang="en-GB" dirty="0" smtClean="0"/>
              <a:t>Which includes current process' address space</a:t>
            </a:r>
          </a:p>
          <a:p>
            <a:r>
              <a:rPr lang="en-GB" dirty="0" smtClean="0"/>
              <a:t>Kernel may </a:t>
            </a:r>
            <a:r>
              <a:rPr lang="en-GB" smtClean="0"/>
              <a:t>execute </a:t>
            </a:r>
            <a:r>
              <a:rPr lang="en-GB" smtClean="0"/>
              <a:t>w</a:t>
            </a:r>
            <a:r>
              <a:rPr lang="en-GB" smtClean="0"/>
              <a:t>ith </a:t>
            </a:r>
            <a:r>
              <a:rPr lang="en-GB" smtClean="0"/>
              <a:t>physical </a:t>
            </a:r>
            <a:r>
              <a:rPr lang="en-GB" dirty="0" smtClean="0"/>
              <a:t>addresses</a:t>
            </a:r>
          </a:p>
          <a:p>
            <a:pPr lvl="1"/>
            <a:r>
              <a:rPr lang="en-GB" dirty="0" smtClean="0"/>
              <a:t>Software translation of user-space addresses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 and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GB" dirty="0" smtClean="0"/>
              <a:t>User I/O requests use virtual buffer address</a:t>
            </a:r>
          </a:p>
          <a:p>
            <a:pPr lvl="1"/>
            <a:r>
              <a:rPr lang="en-GB" dirty="0" smtClean="0"/>
              <a:t>How can a device controller find that data?</a:t>
            </a:r>
          </a:p>
          <a:p>
            <a:r>
              <a:rPr lang="en-GB" dirty="0" smtClean="0"/>
              <a:t>Kernel can copy data into physical buffers</a:t>
            </a:r>
          </a:p>
          <a:p>
            <a:pPr lvl="1"/>
            <a:r>
              <a:rPr lang="en-GB" dirty="0" smtClean="0"/>
              <a:t>Accessing user data through standard mechanisms</a:t>
            </a:r>
          </a:p>
          <a:p>
            <a:r>
              <a:rPr lang="en-GB" dirty="0" smtClean="0"/>
              <a:t>Kernel may translate virtual to physical</a:t>
            </a:r>
          </a:p>
          <a:p>
            <a:pPr lvl="1"/>
            <a:r>
              <a:rPr lang="en-GB" dirty="0" smtClean="0"/>
              <a:t>Give device the corresponding physical address</a:t>
            </a:r>
          </a:p>
          <a:p>
            <a:r>
              <a:rPr lang="en-GB" dirty="0" smtClean="0"/>
              <a:t>CPU may include an I/O MMU</a:t>
            </a:r>
          </a:p>
          <a:p>
            <a:pPr lvl="1"/>
            <a:r>
              <a:rPr lang="en-GB" dirty="0" smtClean="0"/>
              <a:t>Page tables to translate virtual </a:t>
            </a:r>
            <a:r>
              <a:rPr lang="en-GB" dirty="0" err="1" smtClean="0"/>
              <a:t>addrs</a:t>
            </a:r>
            <a:r>
              <a:rPr lang="en-GB" dirty="0" smtClean="0"/>
              <a:t> to physical</a:t>
            </a:r>
          </a:p>
          <a:p>
            <a:pPr lvl="1"/>
            <a:r>
              <a:rPr lang="en-GB" dirty="0" smtClean="0"/>
              <a:t>All DMA I/O references go through the I/O MMU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Scatter/Gather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Many controllers support DMA transfers</a:t>
            </a:r>
          </a:p>
          <a:p>
            <a:pPr lvl="1"/>
            <a:r>
              <a:rPr lang="en-GB" sz="2400" dirty="0" smtClean="0"/>
              <a:t>Entire transfer must be contiguous in physical memory</a:t>
            </a:r>
          </a:p>
          <a:p>
            <a:r>
              <a:rPr lang="en-GB" sz="2800" dirty="0" smtClean="0"/>
              <a:t>User buffers are in paged virtual memory</a:t>
            </a:r>
          </a:p>
          <a:p>
            <a:pPr lvl="1"/>
            <a:r>
              <a:rPr lang="en-GB" sz="2400" dirty="0" smtClean="0"/>
              <a:t>User buffer may be spread all over physical memory</a:t>
            </a:r>
          </a:p>
          <a:p>
            <a:pPr lvl="1"/>
            <a:r>
              <a:rPr lang="en-GB" sz="2400" i="1" dirty="0" smtClean="0"/>
              <a:t>Scatter</a:t>
            </a:r>
            <a:r>
              <a:rPr lang="en-GB" sz="2400" dirty="0" smtClean="0"/>
              <a:t>: read from device to multiple pages</a:t>
            </a:r>
          </a:p>
          <a:p>
            <a:pPr lvl="1"/>
            <a:r>
              <a:rPr lang="en-GB" sz="2400" i="1" dirty="0" smtClean="0"/>
              <a:t>Gather</a:t>
            </a:r>
            <a:r>
              <a:rPr lang="en-GB" sz="2400" dirty="0" smtClean="0"/>
              <a:t>: writing from multiple pages to device</a:t>
            </a:r>
          </a:p>
          <a:p>
            <a:r>
              <a:rPr lang="en-GB" sz="2800" dirty="0" smtClean="0"/>
              <a:t>Same three basic approaches are possible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Copy all user data into contiguous physical buffer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Split logical request into chain-scheduled page requests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I/O MMU may automatically handle scatter/gather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 Writes From User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39437" y="1729308"/>
            <a:ext cx="6249987" cy="6858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15637" y="180709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25237" y="180709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934837" y="180709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230237" y="180709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839837" y="180709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449437" y="180709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30721" y="1494348"/>
            <a:ext cx="1296333" cy="132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rocess </a:t>
            </a:r>
            <a:r>
              <a:rPr lang="en-US" sz="2000" b="0" dirty="0">
                <a:latin typeface="Times New Roman"/>
                <a:cs typeface="Times New Roman"/>
              </a:rPr>
              <a:t>virtual address space</a:t>
            </a: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410837" y="294850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018849" y="294850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26300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32396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38492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44588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50684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410837" y="348190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2018849" y="3481908"/>
            <a:ext cx="611188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6300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32396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38492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44588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8"/>
          <p:cNvSpPr>
            <a:spLocks noChangeArrowheads="1"/>
          </p:cNvSpPr>
          <p:nvPr/>
        </p:nvSpPr>
        <p:spPr bwMode="auto">
          <a:xfrm>
            <a:off x="50684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1410837" y="401530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2018849" y="401530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26300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3239637" y="401530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38492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44588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5"/>
          <p:cNvSpPr>
            <a:spLocks noChangeArrowheads="1"/>
          </p:cNvSpPr>
          <p:nvPr/>
        </p:nvSpPr>
        <p:spPr bwMode="auto">
          <a:xfrm>
            <a:off x="50684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1410837" y="454870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7"/>
          <p:cNvSpPr>
            <a:spLocks noChangeArrowheads="1"/>
          </p:cNvSpPr>
          <p:nvPr/>
        </p:nvSpPr>
        <p:spPr bwMode="auto">
          <a:xfrm>
            <a:off x="2018849" y="4548708"/>
            <a:ext cx="611188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26300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9"/>
          <p:cNvSpPr>
            <a:spLocks noChangeArrowheads="1"/>
          </p:cNvSpPr>
          <p:nvPr/>
        </p:nvSpPr>
        <p:spPr bwMode="auto">
          <a:xfrm>
            <a:off x="32396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40"/>
          <p:cNvSpPr>
            <a:spLocks noChangeArrowheads="1"/>
          </p:cNvSpPr>
          <p:nvPr/>
        </p:nvSpPr>
        <p:spPr bwMode="auto">
          <a:xfrm>
            <a:off x="38492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41"/>
          <p:cNvSpPr>
            <a:spLocks noChangeArrowheads="1"/>
          </p:cNvSpPr>
          <p:nvPr/>
        </p:nvSpPr>
        <p:spPr bwMode="auto">
          <a:xfrm>
            <a:off x="4458837" y="454870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50684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50"/>
          <p:cNvSpPr>
            <a:spLocks noChangeArrowheads="1"/>
          </p:cNvSpPr>
          <p:nvPr/>
        </p:nvSpPr>
        <p:spPr bwMode="auto">
          <a:xfrm>
            <a:off x="5678037" y="294850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51"/>
          <p:cNvSpPr>
            <a:spLocks noChangeArrowheads="1"/>
          </p:cNvSpPr>
          <p:nvPr/>
        </p:nvSpPr>
        <p:spPr bwMode="auto">
          <a:xfrm>
            <a:off x="5678037" y="3481908"/>
            <a:ext cx="611187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52"/>
          <p:cNvSpPr>
            <a:spLocks noChangeArrowheads="1"/>
          </p:cNvSpPr>
          <p:nvPr/>
        </p:nvSpPr>
        <p:spPr bwMode="auto">
          <a:xfrm>
            <a:off x="5678037" y="401530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53"/>
          <p:cNvSpPr>
            <a:spLocks noChangeArrowheads="1"/>
          </p:cNvSpPr>
          <p:nvPr/>
        </p:nvSpPr>
        <p:spPr bwMode="auto">
          <a:xfrm>
            <a:off x="5678037" y="454870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55"/>
          <p:cNvSpPr>
            <a:spLocks noChangeArrowheads="1"/>
          </p:cNvSpPr>
          <p:nvPr/>
        </p:nvSpPr>
        <p:spPr bwMode="auto">
          <a:xfrm>
            <a:off x="6289224" y="294850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56"/>
          <p:cNvSpPr>
            <a:spLocks noChangeArrowheads="1"/>
          </p:cNvSpPr>
          <p:nvPr/>
        </p:nvSpPr>
        <p:spPr bwMode="auto">
          <a:xfrm>
            <a:off x="68972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57"/>
          <p:cNvSpPr>
            <a:spLocks noChangeArrowheads="1"/>
          </p:cNvSpPr>
          <p:nvPr/>
        </p:nvSpPr>
        <p:spPr bwMode="auto">
          <a:xfrm>
            <a:off x="6289224" y="348190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58"/>
          <p:cNvSpPr>
            <a:spLocks noChangeArrowheads="1"/>
          </p:cNvSpPr>
          <p:nvPr/>
        </p:nvSpPr>
        <p:spPr bwMode="auto">
          <a:xfrm>
            <a:off x="68972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59"/>
          <p:cNvSpPr>
            <a:spLocks noChangeArrowheads="1"/>
          </p:cNvSpPr>
          <p:nvPr/>
        </p:nvSpPr>
        <p:spPr bwMode="auto">
          <a:xfrm>
            <a:off x="6289224" y="401530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60"/>
          <p:cNvSpPr>
            <a:spLocks noChangeArrowheads="1"/>
          </p:cNvSpPr>
          <p:nvPr/>
        </p:nvSpPr>
        <p:spPr bwMode="auto">
          <a:xfrm>
            <a:off x="68972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61"/>
          <p:cNvSpPr>
            <a:spLocks noChangeArrowheads="1"/>
          </p:cNvSpPr>
          <p:nvPr/>
        </p:nvSpPr>
        <p:spPr bwMode="auto">
          <a:xfrm>
            <a:off x="6289224" y="454870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62"/>
          <p:cNvSpPr>
            <a:spLocks noChangeArrowheads="1"/>
          </p:cNvSpPr>
          <p:nvPr/>
        </p:nvSpPr>
        <p:spPr bwMode="auto">
          <a:xfrm>
            <a:off x="68972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65"/>
          <p:cNvSpPr>
            <a:spLocks noChangeArrowheads="1"/>
          </p:cNvSpPr>
          <p:nvPr/>
        </p:nvSpPr>
        <p:spPr bwMode="auto">
          <a:xfrm>
            <a:off x="75068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66"/>
          <p:cNvSpPr>
            <a:spLocks noChangeArrowheads="1"/>
          </p:cNvSpPr>
          <p:nvPr/>
        </p:nvSpPr>
        <p:spPr bwMode="auto">
          <a:xfrm>
            <a:off x="75068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67"/>
          <p:cNvSpPr>
            <a:spLocks noChangeArrowheads="1"/>
          </p:cNvSpPr>
          <p:nvPr/>
        </p:nvSpPr>
        <p:spPr bwMode="auto">
          <a:xfrm>
            <a:off x="75068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68"/>
          <p:cNvSpPr>
            <a:spLocks noChangeArrowheads="1"/>
          </p:cNvSpPr>
          <p:nvPr/>
        </p:nvSpPr>
        <p:spPr bwMode="auto">
          <a:xfrm>
            <a:off x="7506837" y="454870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70"/>
          <p:cNvSpPr>
            <a:spLocks noChangeArrowheads="1"/>
          </p:cNvSpPr>
          <p:nvPr/>
        </p:nvSpPr>
        <p:spPr bwMode="auto">
          <a:xfrm>
            <a:off x="81164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72"/>
          <p:cNvSpPr>
            <a:spLocks noChangeArrowheads="1"/>
          </p:cNvSpPr>
          <p:nvPr/>
        </p:nvSpPr>
        <p:spPr bwMode="auto">
          <a:xfrm>
            <a:off x="81164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74"/>
          <p:cNvSpPr>
            <a:spLocks noChangeArrowheads="1"/>
          </p:cNvSpPr>
          <p:nvPr/>
        </p:nvSpPr>
        <p:spPr bwMode="auto">
          <a:xfrm>
            <a:off x="81164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76"/>
          <p:cNvSpPr>
            <a:spLocks noChangeArrowheads="1"/>
          </p:cNvSpPr>
          <p:nvPr/>
        </p:nvSpPr>
        <p:spPr bwMode="auto">
          <a:xfrm>
            <a:off x="81164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0" name="AutoShape 87"/>
          <p:cNvCxnSpPr>
            <a:cxnSpLocks noChangeShapeType="1"/>
            <a:stCxn id="5" idx="2"/>
            <a:endCxn id="20" idx="0"/>
          </p:cNvCxnSpPr>
          <p:nvPr/>
        </p:nvCxnSpPr>
        <p:spPr bwMode="auto">
          <a:xfrm>
            <a:off x="2020437" y="2340495"/>
            <a:ext cx="304800" cy="1141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1" name="AutoShape 88"/>
          <p:cNvCxnSpPr>
            <a:cxnSpLocks noChangeShapeType="1"/>
            <a:stCxn id="6" idx="2"/>
            <a:endCxn id="29" idx="0"/>
          </p:cNvCxnSpPr>
          <p:nvPr/>
        </p:nvCxnSpPr>
        <p:spPr bwMode="auto">
          <a:xfrm>
            <a:off x="2630037" y="2340495"/>
            <a:ext cx="914400" cy="1674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AutoShape 89"/>
          <p:cNvCxnSpPr>
            <a:cxnSpLocks noChangeShapeType="1"/>
            <a:stCxn id="7" idx="2"/>
            <a:endCxn id="55" idx="0"/>
          </p:cNvCxnSpPr>
          <p:nvPr/>
        </p:nvCxnSpPr>
        <p:spPr bwMode="auto">
          <a:xfrm>
            <a:off x="3239637" y="2340495"/>
            <a:ext cx="45720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3" name="AutoShape 90"/>
          <p:cNvCxnSpPr>
            <a:cxnSpLocks noChangeShapeType="1"/>
            <a:stCxn id="8" idx="2"/>
            <a:endCxn id="34" idx="0"/>
          </p:cNvCxnSpPr>
          <p:nvPr/>
        </p:nvCxnSpPr>
        <p:spPr bwMode="auto">
          <a:xfrm flipH="1">
            <a:off x="2325237" y="2340495"/>
            <a:ext cx="22098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4" name="AutoShape 91"/>
          <p:cNvCxnSpPr>
            <a:cxnSpLocks noChangeShapeType="1"/>
            <a:stCxn id="9" idx="2"/>
            <a:endCxn id="38" idx="0"/>
          </p:cNvCxnSpPr>
          <p:nvPr/>
        </p:nvCxnSpPr>
        <p:spPr bwMode="auto">
          <a:xfrm flipH="1">
            <a:off x="4763637" y="2340495"/>
            <a:ext cx="3810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5" name="AutoShape 92"/>
          <p:cNvCxnSpPr>
            <a:cxnSpLocks noChangeShapeType="1"/>
            <a:stCxn id="10" idx="2"/>
            <a:endCxn id="41" idx="0"/>
          </p:cNvCxnSpPr>
          <p:nvPr/>
        </p:nvCxnSpPr>
        <p:spPr bwMode="auto">
          <a:xfrm>
            <a:off x="5754237" y="2340495"/>
            <a:ext cx="230187" cy="1141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" name="Text Box 95"/>
          <p:cNvSpPr txBox="1">
            <a:spLocks noChangeArrowheads="1"/>
          </p:cNvSpPr>
          <p:nvPr/>
        </p:nvSpPr>
        <p:spPr bwMode="auto">
          <a:xfrm>
            <a:off x="330721" y="3542233"/>
            <a:ext cx="1296333" cy="707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memory </a:t>
            </a:r>
          </a:p>
        </p:txBody>
      </p:sp>
      <p:sp>
        <p:nvSpPr>
          <p:cNvPr id="67" name="Text Box 96"/>
          <p:cNvSpPr txBox="1">
            <a:spLocks noChangeArrowheads="1"/>
          </p:cNvSpPr>
          <p:nvPr/>
        </p:nvSpPr>
        <p:spPr bwMode="auto">
          <a:xfrm>
            <a:off x="648837" y="5682977"/>
            <a:ext cx="213360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dirty="0">
                <a:latin typeface="Times New Roman"/>
                <a:cs typeface="Times New Roman"/>
              </a:rPr>
              <a:t>DMA I/O stream</a:t>
            </a:r>
          </a:p>
        </p:txBody>
      </p:sp>
      <p:sp>
        <p:nvSpPr>
          <p:cNvPr id="68" name="Rectangle 104"/>
          <p:cNvSpPr>
            <a:spLocks noChangeArrowheads="1"/>
          </p:cNvSpPr>
          <p:nvPr/>
        </p:nvSpPr>
        <p:spPr bwMode="auto">
          <a:xfrm>
            <a:off x="4611237" y="1807095"/>
            <a:ext cx="10668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user I/O 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buffer</a:t>
            </a:r>
          </a:p>
        </p:txBody>
      </p:sp>
      <p:sp>
        <p:nvSpPr>
          <p:cNvPr id="69" name="Rectangle 114"/>
          <p:cNvSpPr>
            <a:spLocks noChangeArrowheads="1"/>
          </p:cNvSpPr>
          <p:nvPr/>
        </p:nvSpPr>
        <p:spPr bwMode="auto">
          <a:xfrm>
            <a:off x="5678037" y="348190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115"/>
          <p:cNvSpPr>
            <a:spLocks noChangeArrowheads="1"/>
          </p:cNvSpPr>
          <p:nvPr/>
        </p:nvSpPr>
        <p:spPr bwMode="auto">
          <a:xfrm>
            <a:off x="2401437" y="454870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116"/>
          <p:cNvSpPr>
            <a:spLocks noChangeArrowheads="1"/>
          </p:cNvSpPr>
          <p:nvPr/>
        </p:nvSpPr>
        <p:spPr bwMode="auto">
          <a:xfrm>
            <a:off x="4458837" y="4548708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117"/>
          <p:cNvSpPr>
            <a:spLocks noChangeArrowheads="1"/>
          </p:cNvSpPr>
          <p:nvPr/>
        </p:nvSpPr>
        <p:spPr bwMode="auto">
          <a:xfrm>
            <a:off x="4001637" y="561550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118"/>
          <p:cNvSpPr>
            <a:spLocks noChangeArrowheads="1"/>
          </p:cNvSpPr>
          <p:nvPr/>
        </p:nvSpPr>
        <p:spPr bwMode="auto">
          <a:xfrm>
            <a:off x="4230237" y="5615508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119"/>
          <p:cNvSpPr>
            <a:spLocks noChangeArrowheads="1"/>
          </p:cNvSpPr>
          <p:nvPr/>
        </p:nvSpPr>
        <p:spPr bwMode="auto">
          <a:xfrm>
            <a:off x="4839837" y="561550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75" name="AutoShape 120"/>
          <p:cNvCxnSpPr>
            <a:cxnSpLocks noChangeShapeType="1"/>
            <a:stCxn id="70" idx="2"/>
            <a:endCxn id="72" idx="1"/>
          </p:cNvCxnSpPr>
          <p:nvPr/>
        </p:nvCxnSpPr>
        <p:spPr bwMode="auto">
          <a:xfrm rot="16200000" flipH="1">
            <a:off x="2858637" y="4739208"/>
            <a:ext cx="800100" cy="1485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6" name="AutoShape 121"/>
          <p:cNvCxnSpPr>
            <a:cxnSpLocks noChangeShapeType="1"/>
            <a:stCxn id="71" idx="2"/>
            <a:endCxn id="73" idx="0"/>
          </p:cNvCxnSpPr>
          <p:nvPr/>
        </p:nvCxnSpPr>
        <p:spPr bwMode="auto">
          <a:xfrm rot="5400000">
            <a:off x="4382637" y="5234508"/>
            <a:ext cx="533400" cy="228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7" name="AutoShape 122"/>
          <p:cNvCxnSpPr>
            <a:cxnSpLocks noChangeShapeType="1"/>
            <a:stCxn id="69" idx="2"/>
            <a:endCxn id="74" idx="3"/>
          </p:cNvCxnSpPr>
          <p:nvPr/>
        </p:nvCxnSpPr>
        <p:spPr bwMode="auto">
          <a:xfrm rot="5400000">
            <a:off x="4496937" y="4586808"/>
            <a:ext cx="1866900" cy="723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8" name="Line 123"/>
          <p:cNvSpPr>
            <a:spLocks noChangeShapeType="1"/>
          </p:cNvSpPr>
          <p:nvPr/>
        </p:nvSpPr>
        <p:spPr bwMode="auto">
          <a:xfrm>
            <a:off x="4839837" y="180709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Line 124"/>
          <p:cNvSpPr>
            <a:spLocks noChangeShapeType="1"/>
          </p:cNvSpPr>
          <p:nvPr/>
        </p:nvSpPr>
        <p:spPr bwMode="auto">
          <a:xfrm>
            <a:off x="5449437" y="180709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8" grpId="0" animBg="1"/>
      <p:bldP spid="7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 Reads Into User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99753" y="1874838"/>
            <a:ext cx="6249987" cy="6858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7595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8555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9515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9055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80015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40975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45529" y="1586958"/>
            <a:ext cx="1507984" cy="132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rocess </a:t>
            </a:r>
            <a:r>
              <a:rPr lang="en-US" sz="2000" b="0" dirty="0">
                <a:latin typeface="Times New Roman"/>
                <a:cs typeface="Times New Roman"/>
              </a:rPr>
              <a:t>virtual address space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371153" y="30940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79165" y="30940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5903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1999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8095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4191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0287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371153" y="36274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979165" y="3627438"/>
            <a:ext cx="611188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5903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1999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8095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4191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0287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371153" y="41608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979165" y="41608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5903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199953" y="41608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8095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4191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0287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1371153" y="46942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1979165" y="4694238"/>
            <a:ext cx="611188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25903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31999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38095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4419153" y="46942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50287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638353" y="30940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5638353" y="3627438"/>
            <a:ext cx="611187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5638353" y="41608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638353" y="46942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249540" y="30940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8575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249540" y="36274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68575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6249540" y="41608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8575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249540" y="46942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68575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4671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74671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74671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467153" y="46942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80767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80767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80767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80767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0" name="AutoShape 59"/>
          <p:cNvCxnSpPr>
            <a:cxnSpLocks noChangeShapeType="1"/>
            <a:stCxn id="5" idx="2"/>
            <a:endCxn id="20" idx="0"/>
          </p:cNvCxnSpPr>
          <p:nvPr/>
        </p:nvCxnSpPr>
        <p:spPr bwMode="auto">
          <a:xfrm>
            <a:off x="1980753" y="2486025"/>
            <a:ext cx="304800" cy="1141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1" name="AutoShape 60"/>
          <p:cNvCxnSpPr>
            <a:cxnSpLocks noChangeShapeType="1"/>
            <a:stCxn id="6" idx="2"/>
            <a:endCxn id="29" idx="0"/>
          </p:cNvCxnSpPr>
          <p:nvPr/>
        </p:nvCxnSpPr>
        <p:spPr bwMode="auto">
          <a:xfrm>
            <a:off x="2590353" y="2486025"/>
            <a:ext cx="914400" cy="1674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AutoShape 61"/>
          <p:cNvCxnSpPr>
            <a:cxnSpLocks noChangeShapeType="1"/>
            <a:stCxn id="7" idx="2"/>
            <a:endCxn id="55" idx="0"/>
          </p:cNvCxnSpPr>
          <p:nvPr/>
        </p:nvCxnSpPr>
        <p:spPr bwMode="auto">
          <a:xfrm>
            <a:off x="3199953" y="2486025"/>
            <a:ext cx="45720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3" name="AutoShape 62"/>
          <p:cNvCxnSpPr>
            <a:cxnSpLocks noChangeShapeType="1"/>
            <a:stCxn id="80" idx="2"/>
            <a:endCxn id="70" idx="0"/>
          </p:cNvCxnSpPr>
          <p:nvPr/>
        </p:nvCxnSpPr>
        <p:spPr bwMode="auto">
          <a:xfrm flipH="1">
            <a:off x="2476053" y="2486025"/>
            <a:ext cx="22098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64" name="AutoShape 63"/>
          <p:cNvCxnSpPr>
            <a:cxnSpLocks noChangeShapeType="1"/>
            <a:stCxn id="9" idx="2"/>
            <a:endCxn id="38" idx="0"/>
          </p:cNvCxnSpPr>
          <p:nvPr/>
        </p:nvCxnSpPr>
        <p:spPr bwMode="auto">
          <a:xfrm flipH="1">
            <a:off x="4723953" y="2486025"/>
            <a:ext cx="3810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65" name="AutoShape 64"/>
          <p:cNvCxnSpPr>
            <a:cxnSpLocks noChangeShapeType="1"/>
            <a:stCxn id="82" idx="2"/>
            <a:endCxn id="69" idx="0"/>
          </p:cNvCxnSpPr>
          <p:nvPr/>
        </p:nvCxnSpPr>
        <p:spPr bwMode="auto">
          <a:xfrm>
            <a:off x="5536753" y="2486025"/>
            <a:ext cx="215900" cy="1141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343590" y="3780373"/>
            <a:ext cx="106724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memory </a:t>
            </a:r>
          </a:p>
        </p:txBody>
      </p: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603761" y="5745163"/>
            <a:ext cx="213360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dirty="0">
                <a:latin typeface="Times New Roman"/>
                <a:cs typeface="Times New Roman"/>
              </a:rPr>
              <a:t>DMA I/O stream</a:t>
            </a: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4571553" y="1952625"/>
            <a:ext cx="1066800" cy="5334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user I/O 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buffer</a:t>
            </a: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5638353" y="362743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2361753" y="469423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4419153" y="4694238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3961953" y="576103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190553" y="5761038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800153" y="576103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75" name="AutoShape 74"/>
          <p:cNvCxnSpPr>
            <a:cxnSpLocks noChangeShapeType="1"/>
            <a:stCxn id="72" idx="1"/>
            <a:endCxn id="70" idx="2"/>
          </p:cNvCxnSpPr>
          <p:nvPr/>
        </p:nvCxnSpPr>
        <p:spPr bwMode="auto">
          <a:xfrm rot="10800000">
            <a:off x="2476053" y="5227638"/>
            <a:ext cx="1485900" cy="8001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6" name="AutoShape 75"/>
          <p:cNvCxnSpPr>
            <a:cxnSpLocks noChangeShapeType="1"/>
            <a:stCxn id="73" idx="0"/>
            <a:endCxn id="71" idx="2"/>
          </p:cNvCxnSpPr>
          <p:nvPr/>
        </p:nvCxnSpPr>
        <p:spPr bwMode="auto">
          <a:xfrm rot="16200000">
            <a:off x="4342953" y="5380038"/>
            <a:ext cx="533400" cy="228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7" name="AutoShape 76"/>
          <p:cNvCxnSpPr>
            <a:cxnSpLocks noChangeShapeType="1"/>
            <a:stCxn id="74" idx="3"/>
            <a:endCxn id="69" idx="2"/>
          </p:cNvCxnSpPr>
          <p:nvPr/>
        </p:nvCxnSpPr>
        <p:spPr bwMode="auto">
          <a:xfrm flipV="1">
            <a:off x="5028753" y="4160838"/>
            <a:ext cx="723900" cy="1866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8" name="Line 77"/>
          <p:cNvSpPr>
            <a:spLocks noChangeShapeType="1"/>
          </p:cNvSpPr>
          <p:nvPr/>
        </p:nvSpPr>
        <p:spPr bwMode="auto">
          <a:xfrm>
            <a:off x="4800153" y="19526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Line 78"/>
          <p:cNvSpPr>
            <a:spLocks noChangeShapeType="1"/>
          </p:cNvSpPr>
          <p:nvPr/>
        </p:nvSpPr>
        <p:spPr bwMode="auto">
          <a:xfrm>
            <a:off x="5409753" y="19526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4571553" y="1952625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4800153" y="1952625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5422453" y="1952625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80" grpId="0" animBg="1"/>
      <p:bldP spid="81" grpId="0" animBg="1"/>
      <p:bldP spid="8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Natural Working Set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598085" y="1952625"/>
            <a:ext cx="0" cy="396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1598085" y="5913438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83616" y="3190338"/>
            <a:ext cx="1380097" cy="120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N</a:t>
            </a:r>
            <a:r>
              <a:rPr lang="en-US" sz="2400" b="0" dirty="0" smtClean="0">
                <a:latin typeface="Times New Roman"/>
                <a:cs typeface="Times New Roman"/>
              </a:rPr>
              <a:t>umber </a:t>
            </a:r>
            <a:r>
              <a:rPr lang="en-US" sz="2400" b="0" dirty="0">
                <a:latin typeface="Times New Roman"/>
                <a:cs typeface="Times New Roman"/>
              </a:rPr>
              <a:t>of page faults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350685" y="6003925"/>
            <a:ext cx="2744787" cy="461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W</a:t>
            </a:r>
            <a:r>
              <a:rPr lang="en-US" sz="2400" b="0" dirty="0" smtClean="0">
                <a:latin typeface="Times New Roman"/>
                <a:cs typeface="Times New Roman"/>
              </a:rPr>
              <a:t>orking </a:t>
            </a:r>
            <a:r>
              <a:rPr lang="en-US" sz="2400" b="0" dirty="0">
                <a:latin typeface="Times New Roman"/>
                <a:cs typeface="Times New Roman"/>
              </a:rPr>
              <a:t>set size</a:t>
            </a:r>
          </a:p>
        </p:txBody>
      </p:sp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3198285" y="3475038"/>
            <a:ext cx="1600200" cy="1598612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T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he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sweet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spot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350685" y="1417638"/>
            <a:ext cx="2286000" cy="132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lang="en-US" sz="2000" b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nsufficient space leads to huge numbers of page faults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5598585" y="3615758"/>
            <a:ext cx="2523536" cy="1169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9900"/>
                </a:solidFill>
                <a:latin typeface="Times New Roman"/>
                <a:cs typeface="Times New Roman"/>
              </a:rPr>
              <a:t>L</a:t>
            </a:r>
            <a:r>
              <a:rPr lang="en-US" sz="20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ittle</a:t>
            </a:r>
            <a:r>
              <a:rPr lang="en-US" sz="2000" b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b="0" dirty="0">
                <a:solidFill>
                  <a:srgbClr val="FF9900"/>
                </a:solidFill>
                <a:latin typeface="Times New Roman"/>
                <a:cs typeface="Times New Roman"/>
              </a:rPr>
              <a:t>marginal benefit for additional space</a:t>
            </a:r>
          </a:p>
          <a:p>
            <a:pPr algn="ctr">
              <a:spcBef>
                <a:spcPct val="50000"/>
              </a:spcBef>
            </a:pPr>
            <a:r>
              <a:rPr lang="en-US" sz="2000" b="0" dirty="0">
                <a:solidFill>
                  <a:srgbClr val="FF9900"/>
                </a:solidFill>
                <a:latin typeface="Times New Roman"/>
                <a:cs typeface="Times New Roman"/>
              </a:rPr>
              <a:t>More, is just “more”.</a:t>
            </a:r>
          </a:p>
        </p:txBody>
      </p:sp>
      <p:sp>
        <p:nvSpPr>
          <p:cNvPr id="11" name="Freeform 15"/>
          <p:cNvSpPr>
            <a:spLocks/>
          </p:cNvSpPr>
          <p:nvPr/>
        </p:nvSpPr>
        <p:spPr bwMode="auto">
          <a:xfrm>
            <a:off x="3122085" y="2103438"/>
            <a:ext cx="4495800" cy="2743200"/>
          </a:xfrm>
          <a:custGeom>
            <a:avLst/>
            <a:gdLst/>
            <a:ahLst/>
            <a:cxnLst>
              <a:cxn ang="0">
                <a:pos x="2832" y="1728"/>
              </a:cxn>
              <a:cxn ang="0">
                <a:pos x="1248" y="1632"/>
              </a:cxn>
              <a:cxn ang="0">
                <a:pos x="528" y="1344"/>
              </a:cxn>
              <a:cxn ang="0">
                <a:pos x="144" y="672"/>
              </a:cxn>
              <a:cxn ang="0">
                <a:pos x="0" y="0"/>
              </a:cxn>
            </a:cxnLst>
            <a:rect l="0" t="0" r="r" b="b"/>
            <a:pathLst>
              <a:path w="2832" h="1728">
                <a:moveTo>
                  <a:pt x="2832" y="1728"/>
                </a:moveTo>
                <a:cubicBezTo>
                  <a:pt x="2232" y="1712"/>
                  <a:pt x="1632" y="1696"/>
                  <a:pt x="1248" y="1632"/>
                </a:cubicBezTo>
                <a:cubicBezTo>
                  <a:pt x="864" y="1568"/>
                  <a:pt x="712" y="1504"/>
                  <a:pt x="528" y="1344"/>
                </a:cubicBezTo>
                <a:cubicBezTo>
                  <a:pt x="344" y="1184"/>
                  <a:pt x="232" y="896"/>
                  <a:pt x="144" y="672"/>
                </a:cubicBezTo>
                <a:cubicBezTo>
                  <a:pt x="56" y="448"/>
                  <a:pt x="24" y="1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Working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What is optimal working set for a process?</a:t>
            </a:r>
          </a:p>
          <a:p>
            <a:pPr lvl="1"/>
            <a:r>
              <a:rPr lang="en-GB" dirty="0" smtClean="0"/>
              <a:t> Number of pages needed during next time slice</a:t>
            </a:r>
          </a:p>
          <a:p>
            <a:r>
              <a:rPr lang="en-GB" dirty="0" smtClean="0"/>
              <a:t>What if try to run the process in fewer pages?</a:t>
            </a:r>
          </a:p>
          <a:p>
            <a:pPr lvl="1"/>
            <a:r>
              <a:rPr lang="en-GB" dirty="0" smtClean="0"/>
              <a:t> Needed pages will replace one another continuously</a:t>
            </a:r>
          </a:p>
          <a:p>
            <a:pPr lvl="1"/>
            <a:r>
              <a:rPr lang="en-GB" dirty="0" smtClean="0"/>
              <a:t> This is called </a:t>
            </a:r>
            <a:r>
              <a:rPr lang="en-GB" i="1" dirty="0" smtClean="0"/>
              <a:t>thrashing</a:t>
            </a:r>
          </a:p>
          <a:p>
            <a:r>
              <a:rPr lang="en-GB" dirty="0" smtClean="0"/>
              <a:t>How can we know what working set size is?</a:t>
            </a:r>
          </a:p>
          <a:p>
            <a:pPr lvl="1"/>
            <a:r>
              <a:rPr lang="en-GB" dirty="0" smtClean="0"/>
              <a:t> By observing the process’ </a:t>
            </a:r>
            <a:r>
              <a:rPr lang="en-GB" dirty="0" err="1" smtClean="0"/>
              <a:t>behavior</a:t>
            </a:r>
            <a:endParaRPr lang="en-GB" dirty="0" smtClean="0"/>
          </a:p>
          <a:p>
            <a:r>
              <a:rPr lang="en-GB" dirty="0" smtClean="0"/>
              <a:t>Which pages should be in the working-set?</a:t>
            </a:r>
          </a:p>
          <a:p>
            <a:pPr lvl="1"/>
            <a:r>
              <a:rPr lang="en-GB" dirty="0" smtClean="0"/>
              <a:t> No need to guess, the process will fault for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Working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Manage the working set size</a:t>
            </a:r>
          </a:p>
          <a:p>
            <a:pPr lvl="1"/>
            <a:r>
              <a:rPr lang="en-GB" sz="2400" dirty="0" smtClean="0"/>
              <a:t>Assign page frames to each in-memory process</a:t>
            </a:r>
          </a:p>
          <a:p>
            <a:pPr lvl="1"/>
            <a:r>
              <a:rPr lang="en-GB" sz="2400" dirty="0" smtClean="0"/>
              <a:t>Processes page against themselves in working set</a:t>
            </a:r>
          </a:p>
          <a:p>
            <a:pPr lvl="1"/>
            <a:r>
              <a:rPr lang="en-GB" sz="2400" dirty="0" smtClean="0"/>
              <a:t>Observe paging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(faults per unit time)</a:t>
            </a:r>
          </a:p>
          <a:p>
            <a:pPr lvl="1"/>
            <a:r>
              <a:rPr lang="en-GB" sz="2400" dirty="0" smtClean="0"/>
              <a:t>Adjust number of assigned page frames accordingly</a:t>
            </a:r>
          </a:p>
          <a:p>
            <a:r>
              <a:rPr lang="en-GB" sz="2800" dirty="0" smtClean="0"/>
              <a:t>Page stealing (WS-Clock) algorithms</a:t>
            </a:r>
          </a:p>
          <a:p>
            <a:pPr lvl="1"/>
            <a:r>
              <a:rPr lang="en-GB" sz="2400" dirty="0" smtClean="0"/>
              <a:t>Track last use time for each page, for owning process</a:t>
            </a:r>
          </a:p>
          <a:p>
            <a:pPr lvl="1"/>
            <a:r>
              <a:rPr lang="en-GB" sz="2400" dirty="0" smtClean="0"/>
              <a:t>Find page least recently used (by its owner)</a:t>
            </a:r>
          </a:p>
          <a:p>
            <a:pPr lvl="1"/>
            <a:r>
              <a:rPr lang="en-GB" sz="2400" dirty="0" smtClean="0"/>
              <a:t>Processes that need more pages tend to get more</a:t>
            </a:r>
          </a:p>
          <a:p>
            <a:pPr lvl="1"/>
            <a:r>
              <a:rPr lang="en-GB" sz="2400" dirty="0" smtClean="0"/>
              <a:t>Processes that don't use their pages tend to lose them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Set Clock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47"/>
          <p:cNvSpPr>
            <a:spLocks noChangeArrowheads="1"/>
          </p:cNvSpPr>
          <p:nvPr/>
        </p:nvSpPr>
        <p:spPr bwMode="auto">
          <a:xfrm>
            <a:off x="45842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" name="Rectangle 162"/>
          <p:cNvSpPr>
            <a:spLocks noChangeArrowheads="1"/>
          </p:cNvSpPr>
          <p:nvPr/>
        </p:nvSpPr>
        <p:spPr bwMode="auto">
          <a:xfrm>
            <a:off x="5041425" y="2941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41025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296637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7554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2126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6698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41270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45842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504142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5500212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9558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64130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10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68702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11</a:t>
            </a: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73274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2296637" y="2179638"/>
            <a:ext cx="458788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27554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41270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04142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64130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68702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727045" y="1126578"/>
            <a:ext cx="90052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Times New Roman"/>
                <a:cs typeface="Times New Roman"/>
              </a:rPr>
              <a:t>page</a:t>
            </a:r>
            <a:r>
              <a:rPr lang="en-US" sz="2400" b="0" dirty="0" smtClean="0"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2400" b="0" dirty="0" smtClean="0">
                <a:latin typeface="Times New Roman"/>
                <a:cs typeface="Times New Roman"/>
              </a:rPr>
              <a:t>frame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41025" y="2560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9" name="Rectangle 40"/>
          <p:cNvSpPr>
            <a:spLocks noChangeArrowheads="1"/>
          </p:cNvSpPr>
          <p:nvPr/>
        </p:nvSpPr>
        <p:spPr bwMode="auto">
          <a:xfrm>
            <a:off x="1841025" y="2941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30" name="Rectangle 41"/>
          <p:cNvSpPr>
            <a:spLocks noChangeArrowheads="1"/>
          </p:cNvSpPr>
          <p:nvPr/>
        </p:nvSpPr>
        <p:spPr bwMode="auto">
          <a:xfrm>
            <a:off x="2296637" y="2941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51</a:t>
            </a:r>
          </a:p>
        </p:txBody>
      </p:sp>
      <p:sp>
        <p:nvSpPr>
          <p:cNvPr id="31" name="Rectangle 42"/>
          <p:cNvSpPr>
            <a:spLocks noChangeArrowheads="1"/>
          </p:cNvSpPr>
          <p:nvPr/>
        </p:nvSpPr>
        <p:spPr bwMode="auto">
          <a:xfrm>
            <a:off x="321262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65</a:t>
            </a: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366982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80</a:t>
            </a:r>
          </a:p>
        </p:txBody>
      </p:sp>
      <p:sp>
        <p:nvSpPr>
          <p:cNvPr id="33" name="Rectangle 44"/>
          <p:cNvSpPr>
            <a:spLocks noChangeArrowheads="1"/>
          </p:cNvSpPr>
          <p:nvPr/>
        </p:nvSpPr>
        <p:spPr bwMode="auto">
          <a:xfrm>
            <a:off x="41270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34" name="Rectangle 45"/>
          <p:cNvSpPr>
            <a:spLocks noChangeArrowheads="1"/>
          </p:cNvSpPr>
          <p:nvPr/>
        </p:nvSpPr>
        <p:spPr bwMode="auto">
          <a:xfrm>
            <a:off x="45842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70</a:t>
            </a:r>
          </a:p>
        </p:txBody>
      </p:sp>
      <p:sp>
        <p:nvSpPr>
          <p:cNvPr id="35" name="Rectangle 46"/>
          <p:cNvSpPr>
            <a:spLocks noChangeArrowheads="1"/>
          </p:cNvSpPr>
          <p:nvPr/>
        </p:nvSpPr>
        <p:spPr bwMode="auto">
          <a:xfrm>
            <a:off x="5500212" y="2941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72</a:t>
            </a:r>
          </a:p>
        </p:txBody>
      </p:sp>
      <p:sp>
        <p:nvSpPr>
          <p:cNvPr id="36" name="Rectangle 47"/>
          <p:cNvSpPr>
            <a:spLocks noChangeArrowheads="1"/>
          </p:cNvSpPr>
          <p:nvPr/>
        </p:nvSpPr>
        <p:spPr bwMode="auto">
          <a:xfrm>
            <a:off x="595582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54</a:t>
            </a:r>
          </a:p>
        </p:txBody>
      </p:sp>
      <p:sp>
        <p:nvSpPr>
          <p:cNvPr id="37" name="Rectangle 48"/>
          <p:cNvSpPr>
            <a:spLocks noChangeArrowheads="1"/>
          </p:cNvSpPr>
          <p:nvPr/>
        </p:nvSpPr>
        <p:spPr bwMode="auto">
          <a:xfrm>
            <a:off x="64130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23</a:t>
            </a:r>
          </a:p>
        </p:txBody>
      </p:sp>
      <p:sp>
        <p:nvSpPr>
          <p:cNvPr id="38" name="Rectangle 49"/>
          <p:cNvSpPr>
            <a:spLocks noChangeArrowheads="1"/>
          </p:cNvSpPr>
          <p:nvPr/>
        </p:nvSpPr>
        <p:spPr bwMode="auto">
          <a:xfrm>
            <a:off x="732742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45</a:t>
            </a:r>
          </a:p>
        </p:txBody>
      </p:sp>
      <p:sp>
        <p:nvSpPr>
          <p:cNvPr id="39" name="Rectangle 50"/>
          <p:cNvSpPr>
            <a:spLocks noChangeArrowheads="1"/>
          </p:cNvSpPr>
          <p:nvPr/>
        </p:nvSpPr>
        <p:spPr bwMode="auto">
          <a:xfrm>
            <a:off x="77846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40" name="Rectangle 51"/>
          <p:cNvSpPr>
            <a:spLocks noChangeArrowheads="1"/>
          </p:cNvSpPr>
          <p:nvPr/>
        </p:nvSpPr>
        <p:spPr bwMode="auto">
          <a:xfrm>
            <a:off x="8241825" y="2941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47</a:t>
            </a:r>
          </a:p>
        </p:txBody>
      </p:sp>
      <p:sp>
        <p:nvSpPr>
          <p:cNvPr id="41" name="Rectangle 66"/>
          <p:cNvSpPr>
            <a:spLocks noChangeArrowheads="1"/>
          </p:cNvSpPr>
          <p:nvPr/>
        </p:nvSpPr>
        <p:spPr bwMode="auto">
          <a:xfrm>
            <a:off x="545625" y="2179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referenced</a:t>
            </a:r>
          </a:p>
        </p:txBody>
      </p:sp>
      <p:sp>
        <p:nvSpPr>
          <p:cNvPr id="42" name="Rectangle 67"/>
          <p:cNvSpPr>
            <a:spLocks noChangeArrowheads="1"/>
          </p:cNvSpPr>
          <p:nvPr/>
        </p:nvSpPr>
        <p:spPr bwMode="auto">
          <a:xfrm>
            <a:off x="545625" y="2560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process</a:t>
            </a:r>
          </a:p>
        </p:txBody>
      </p:sp>
      <p:sp>
        <p:nvSpPr>
          <p:cNvPr id="43" name="Rectangle 68"/>
          <p:cNvSpPr>
            <a:spLocks noChangeArrowheads="1"/>
          </p:cNvSpPr>
          <p:nvPr/>
        </p:nvSpPr>
        <p:spPr bwMode="auto">
          <a:xfrm>
            <a:off x="545625" y="2941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last ref</a:t>
            </a:r>
          </a:p>
        </p:txBody>
      </p:sp>
      <p:sp>
        <p:nvSpPr>
          <p:cNvPr id="44" name="Rectangle 69"/>
          <p:cNvSpPr>
            <a:spLocks noChangeArrowheads="1"/>
          </p:cNvSpPr>
          <p:nvPr/>
        </p:nvSpPr>
        <p:spPr bwMode="auto">
          <a:xfrm>
            <a:off x="770501" y="3552825"/>
            <a:ext cx="1217612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 smtClean="0">
                <a:latin typeface="Times New Roman"/>
                <a:cs typeface="Times New Roman"/>
              </a:rPr>
              <a:t>Clock </a:t>
            </a:r>
            <a:r>
              <a:rPr lang="en-US" sz="2000" dirty="0" smtClean="0">
                <a:latin typeface="Times New Roman"/>
                <a:cs typeface="Times New Roman"/>
              </a:rPr>
              <a:t>pointer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5" name="Rectangle 70"/>
          <p:cNvSpPr>
            <a:spLocks noChangeArrowheads="1"/>
          </p:cNvSpPr>
          <p:nvPr/>
        </p:nvSpPr>
        <p:spPr bwMode="auto">
          <a:xfrm>
            <a:off x="77846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13</a:t>
            </a:r>
          </a:p>
        </p:txBody>
      </p:sp>
      <p:sp>
        <p:nvSpPr>
          <p:cNvPr id="46" name="Rectangle 71"/>
          <p:cNvSpPr>
            <a:spLocks noChangeArrowheads="1"/>
          </p:cNvSpPr>
          <p:nvPr/>
        </p:nvSpPr>
        <p:spPr bwMode="auto">
          <a:xfrm>
            <a:off x="824182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14</a:t>
            </a: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1841025" y="217963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48" name="Rectangle 86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9" name="Rectangle 88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0" name="Rectangle 100"/>
          <p:cNvSpPr>
            <a:spLocks noChangeArrowheads="1"/>
          </p:cNvSpPr>
          <p:nvPr/>
        </p:nvSpPr>
        <p:spPr bwMode="auto">
          <a:xfrm>
            <a:off x="73274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1" name="Rectangle 101"/>
          <p:cNvSpPr>
            <a:spLocks noChangeArrowheads="1"/>
          </p:cNvSpPr>
          <p:nvPr/>
        </p:nvSpPr>
        <p:spPr bwMode="auto">
          <a:xfrm>
            <a:off x="7784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2" name="Rectangle 102"/>
          <p:cNvSpPr>
            <a:spLocks noChangeArrowheads="1"/>
          </p:cNvSpPr>
          <p:nvPr/>
        </p:nvSpPr>
        <p:spPr bwMode="auto">
          <a:xfrm>
            <a:off x="824182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3" name="Rectangle 104"/>
          <p:cNvSpPr>
            <a:spLocks noChangeArrowheads="1"/>
          </p:cNvSpPr>
          <p:nvPr/>
        </p:nvSpPr>
        <p:spPr bwMode="auto">
          <a:xfrm>
            <a:off x="2296637" y="2560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4" name="Rectangle 105"/>
          <p:cNvSpPr>
            <a:spLocks noChangeArrowheads="1"/>
          </p:cNvSpPr>
          <p:nvPr/>
        </p:nvSpPr>
        <p:spPr bwMode="auto">
          <a:xfrm>
            <a:off x="5041425" y="2560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5" name="Rectangle 106"/>
          <p:cNvSpPr>
            <a:spLocks noChangeArrowheads="1"/>
          </p:cNvSpPr>
          <p:nvPr/>
        </p:nvSpPr>
        <p:spPr bwMode="auto">
          <a:xfrm>
            <a:off x="595582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6" name="Rectangle 107"/>
          <p:cNvSpPr>
            <a:spLocks noChangeArrowheads="1"/>
          </p:cNvSpPr>
          <p:nvPr/>
        </p:nvSpPr>
        <p:spPr bwMode="auto">
          <a:xfrm>
            <a:off x="732742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7" name="Rectangle 109"/>
          <p:cNvSpPr>
            <a:spLocks noChangeArrowheads="1"/>
          </p:cNvSpPr>
          <p:nvPr/>
        </p:nvSpPr>
        <p:spPr bwMode="auto">
          <a:xfrm>
            <a:off x="27554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8" name="Rectangle 110"/>
          <p:cNvSpPr>
            <a:spLocks noChangeArrowheads="1"/>
          </p:cNvSpPr>
          <p:nvPr/>
        </p:nvSpPr>
        <p:spPr bwMode="auto">
          <a:xfrm>
            <a:off x="41270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9" name="Rectangle 111"/>
          <p:cNvSpPr>
            <a:spLocks noChangeArrowheads="1"/>
          </p:cNvSpPr>
          <p:nvPr/>
        </p:nvSpPr>
        <p:spPr bwMode="auto">
          <a:xfrm>
            <a:off x="45842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0" name="Rectangle 112"/>
          <p:cNvSpPr>
            <a:spLocks noChangeArrowheads="1"/>
          </p:cNvSpPr>
          <p:nvPr/>
        </p:nvSpPr>
        <p:spPr bwMode="auto">
          <a:xfrm>
            <a:off x="64130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1" name="Rectangle 113"/>
          <p:cNvSpPr>
            <a:spLocks noChangeArrowheads="1"/>
          </p:cNvSpPr>
          <p:nvPr/>
        </p:nvSpPr>
        <p:spPr bwMode="auto">
          <a:xfrm>
            <a:off x="77846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2" name="Rectangle 114"/>
          <p:cNvSpPr>
            <a:spLocks noChangeArrowheads="1"/>
          </p:cNvSpPr>
          <p:nvPr/>
        </p:nvSpPr>
        <p:spPr bwMode="auto">
          <a:xfrm>
            <a:off x="321262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3" name="Rectangle 115"/>
          <p:cNvSpPr>
            <a:spLocks noChangeArrowheads="1"/>
          </p:cNvSpPr>
          <p:nvPr/>
        </p:nvSpPr>
        <p:spPr bwMode="auto">
          <a:xfrm>
            <a:off x="366982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4" name="Rectangle 116"/>
          <p:cNvSpPr>
            <a:spLocks noChangeArrowheads="1"/>
          </p:cNvSpPr>
          <p:nvPr/>
        </p:nvSpPr>
        <p:spPr bwMode="auto">
          <a:xfrm>
            <a:off x="5500212" y="2560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5" name="Rectangle 117"/>
          <p:cNvSpPr>
            <a:spLocks noChangeArrowheads="1"/>
          </p:cNvSpPr>
          <p:nvPr/>
        </p:nvSpPr>
        <p:spPr bwMode="auto">
          <a:xfrm>
            <a:off x="687022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6" name="Rectangle 118"/>
          <p:cNvSpPr>
            <a:spLocks noChangeArrowheads="1"/>
          </p:cNvSpPr>
          <p:nvPr/>
        </p:nvSpPr>
        <p:spPr bwMode="auto">
          <a:xfrm>
            <a:off x="8241825" y="2560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7" name="Rectangle 119"/>
          <p:cNvSpPr>
            <a:spLocks noChangeArrowheads="1"/>
          </p:cNvSpPr>
          <p:nvPr/>
        </p:nvSpPr>
        <p:spPr bwMode="auto">
          <a:xfrm>
            <a:off x="27554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69</a:t>
            </a:r>
          </a:p>
        </p:txBody>
      </p:sp>
      <p:sp>
        <p:nvSpPr>
          <p:cNvPr id="68" name="Rectangle 120"/>
          <p:cNvSpPr>
            <a:spLocks noChangeArrowheads="1"/>
          </p:cNvSpPr>
          <p:nvPr/>
        </p:nvSpPr>
        <p:spPr bwMode="auto">
          <a:xfrm>
            <a:off x="5041425" y="2941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33</a:t>
            </a:r>
          </a:p>
        </p:txBody>
      </p:sp>
      <p:sp>
        <p:nvSpPr>
          <p:cNvPr id="69" name="Rectangle 121"/>
          <p:cNvSpPr>
            <a:spLocks noChangeArrowheads="1"/>
          </p:cNvSpPr>
          <p:nvPr/>
        </p:nvSpPr>
        <p:spPr bwMode="auto">
          <a:xfrm>
            <a:off x="687022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70" name="AutoShape 122"/>
          <p:cNvSpPr>
            <a:spLocks noChangeArrowheads="1"/>
          </p:cNvSpPr>
          <p:nvPr/>
        </p:nvSpPr>
        <p:spPr bwMode="auto">
          <a:xfrm>
            <a:off x="4584225" y="3475038"/>
            <a:ext cx="4572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123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2" name="Rectangle 124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3" name="Rectangle 126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4" name="Rectangle 127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5" name="Rectangle 130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6" name="Rectangle 131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7" name="Rectangle 132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8" name="Rectangle 135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9" name="Rectangle 136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0" name="Rectangle 137"/>
          <p:cNvSpPr>
            <a:spLocks noChangeArrowheads="1"/>
          </p:cNvSpPr>
          <p:nvPr/>
        </p:nvSpPr>
        <p:spPr bwMode="auto">
          <a:xfrm>
            <a:off x="73274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1" name="Rectangle 138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2" name="Rectangle 141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3" name="Rectangle 142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4" name="Rectangle 143"/>
          <p:cNvSpPr>
            <a:spLocks noChangeArrowheads="1"/>
          </p:cNvSpPr>
          <p:nvPr/>
        </p:nvSpPr>
        <p:spPr bwMode="auto">
          <a:xfrm>
            <a:off x="77846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5" name="Rectangle 144"/>
          <p:cNvSpPr>
            <a:spLocks noChangeArrowheads="1"/>
          </p:cNvSpPr>
          <p:nvPr/>
        </p:nvSpPr>
        <p:spPr bwMode="auto">
          <a:xfrm>
            <a:off x="73274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6" name="Rectangle 145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7" name="Rectangle 148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8" name="Rectangle 149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9" name="Rectangle 150"/>
          <p:cNvSpPr>
            <a:spLocks noChangeArrowheads="1"/>
          </p:cNvSpPr>
          <p:nvPr/>
        </p:nvSpPr>
        <p:spPr bwMode="auto">
          <a:xfrm>
            <a:off x="8501" y="4084638"/>
            <a:ext cx="30464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>
                <a:latin typeface="Times New Roman"/>
                <a:cs typeface="Times New Roman"/>
              </a:rPr>
              <a:t>current execution times</a:t>
            </a:r>
          </a:p>
        </p:txBody>
      </p:sp>
      <p:sp>
        <p:nvSpPr>
          <p:cNvPr id="90" name="Rectangle 151"/>
          <p:cNvSpPr>
            <a:spLocks noChangeArrowheads="1"/>
          </p:cNvSpPr>
          <p:nvPr/>
        </p:nvSpPr>
        <p:spPr bwMode="auto">
          <a:xfrm>
            <a:off x="3136425" y="4084638"/>
            <a:ext cx="11430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 </a:t>
            </a:r>
            <a:r>
              <a:rPr lang="en-US" b="0">
                <a:latin typeface="Times New Roman"/>
                <a:cs typeface="Times New Roman"/>
              </a:rPr>
              <a:t>= 55</a:t>
            </a:r>
          </a:p>
        </p:txBody>
      </p:sp>
      <p:sp>
        <p:nvSpPr>
          <p:cNvPr id="91" name="Rectangle 152"/>
          <p:cNvSpPr>
            <a:spLocks noChangeArrowheads="1"/>
          </p:cNvSpPr>
          <p:nvPr/>
        </p:nvSpPr>
        <p:spPr bwMode="auto">
          <a:xfrm>
            <a:off x="4433412" y="4084638"/>
            <a:ext cx="1141413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 </a:t>
            </a:r>
            <a:r>
              <a:rPr lang="en-US" b="0">
                <a:latin typeface="Times New Roman"/>
                <a:cs typeface="Times New Roman"/>
              </a:rPr>
              <a:t>= 75</a:t>
            </a:r>
          </a:p>
        </p:txBody>
      </p:sp>
      <p:sp>
        <p:nvSpPr>
          <p:cNvPr id="92" name="Rectangle 153"/>
          <p:cNvSpPr>
            <a:spLocks noChangeArrowheads="1"/>
          </p:cNvSpPr>
          <p:nvPr/>
        </p:nvSpPr>
        <p:spPr bwMode="auto">
          <a:xfrm>
            <a:off x="5727225" y="4084638"/>
            <a:ext cx="11430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 </a:t>
            </a:r>
            <a:r>
              <a:rPr lang="en-US" b="0">
                <a:latin typeface="Times New Roman"/>
                <a:cs typeface="Times New Roman"/>
              </a:rPr>
              <a:t>= 80</a:t>
            </a:r>
          </a:p>
        </p:txBody>
      </p:sp>
      <p:sp>
        <p:nvSpPr>
          <p:cNvPr id="93" name="Text Box 156"/>
          <p:cNvSpPr txBox="1">
            <a:spLocks noChangeArrowheads="1"/>
          </p:cNvSpPr>
          <p:nvPr/>
        </p:nvSpPr>
        <p:spPr bwMode="auto">
          <a:xfrm>
            <a:off x="524949" y="4770438"/>
            <a:ext cx="3808412" cy="1569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400" b="0" dirty="0">
                <a:latin typeface="Times New Roman"/>
                <a:cs typeface="Times New Roman"/>
              </a:rPr>
              <a:t>P</a:t>
            </a:r>
            <a:r>
              <a:rPr lang="en-US" sz="2400" b="0" baseline="-25000" dirty="0">
                <a:latin typeface="Times New Roman"/>
                <a:cs typeface="Times New Roman"/>
              </a:rPr>
              <a:t>0</a:t>
            </a:r>
            <a:r>
              <a:rPr lang="en-US" sz="2400" b="0" dirty="0">
                <a:latin typeface="Times New Roman"/>
                <a:cs typeface="Times New Roman"/>
              </a:rPr>
              <a:t>  gets a fault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6 was just referenced</a:t>
            </a:r>
          </a:p>
          <a:p>
            <a:pPr lvl="2"/>
            <a:r>
              <a:rPr lang="en-US" b="0" dirty="0">
                <a:latin typeface="Times New Roman"/>
                <a:cs typeface="Times New Roman"/>
              </a:rPr>
              <a:t>clear ref bit, update time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7 is (55-33=22)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	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  <a:r>
              <a:rPr lang="en-US" b="0" dirty="0">
                <a:latin typeface="Times New Roman"/>
                <a:cs typeface="Times New Roman"/>
              </a:rPr>
              <a:t> replaces his own page</a:t>
            </a:r>
          </a:p>
        </p:txBody>
      </p:sp>
      <p:sp>
        <p:nvSpPr>
          <p:cNvPr id="94" name="Rectangle 159"/>
          <p:cNvSpPr>
            <a:spLocks noChangeArrowheads="1"/>
          </p:cNvSpPr>
          <p:nvPr/>
        </p:nvSpPr>
        <p:spPr bwMode="auto">
          <a:xfrm>
            <a:off x="45842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5" name="Rectangle 160"/>
          <p:cNvSpPr>
            <a:spLocks noChangeArrowheads="1"/>
          </p:cNvSpPr>
          <p:nvPr/>
        </p:nvSpPr>
        <p:spPr bwMode="auto">
          <a:xfrm>
            <a:off x="45842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75</a:t>
            </a:r>
          </a:p>
        </p:txBody>
      </p:sp>
      <p:sp>
        <p:nvSpPr>
          <p:cNvPr id="96" name="Rectangle 163"/>
          <p:cNvSpPr>
            <a:spLocks noChangeArrowheads="1"/>
          </p:cNvSpPr>
          <p:nvPr/>
        </p:nvSpPr>
        <p:spPr bwMode="auto">
          <a:xfrm>
            <a:off x="5500212" y="217963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7" name="Rectangle 164"/>
          <p:cNvSpPr>
            <a:spLocks noChangeArrowheads="1"/>
          </p:cNvSpPr>
          <p:nvPr/>
        </p:nvSpPr>
        <p:spPr bwMode="auto">
          <a:xfrm>
            <a:off x="7403625" y="4059238"/>
            <a:ext cx="79809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Times New Roman"/>
                <a:cs typeface="Times New Roman"/>
              </a:rPr>
              <a:t>t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=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96756E-7 -3.02394E-7 L 0.04535 -0.0008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5" presetClass="emph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34" grpId="0" animBg="1"/>
      <p:bldP spid="68" grpId="0" animBg="1"/>
      <p:bldP spid="68" grpId="1" animBg="1"/>
      <p:bldP spid="70" grpId="0" animBg="1"/>
      <p:bldP spid="70" grpId="1" animBg="1"/>
      <p:bldP spid="70" grpId="2" animBg="1"/>
      <p:bldP spid="90" grpId="0" animBg="1"/>
      <p:bldP spid="94" grpId="0" animBg="1"/>
      <p:bldP spid="95" grpId="0" animBg="1"/>
      <p:bldP spid="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Stealing a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5148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7165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62777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8215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87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59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1931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6503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10756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566352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0219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4791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10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9363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11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3935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362777" y="2179638"/>
            <a:ext cx="458788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8215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1931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566352" y="217963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64791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69363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1907165" y="2560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1907165" y="2941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2362777" y="2941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51</a:t>
            </a: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327876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65</a:t>
            </a:r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373596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80</a:t>
            </a:r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41931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46503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70</a:t>
            </a:r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5566352" y="2941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72</a:t>
            </a: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602196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54</a:t>
            </a: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64791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23</a:t>
            </a:r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739356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45</a:t>
            </a:r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8507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8307965" y="2941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47</a:t>
            </a: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11765" y="2179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referenced</a:t>
            </a:r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11765" y="2560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process</a:t>
            </a: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11765" y="2941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last ref</a:t>
            </a: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78507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13</a:t>
            </a: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830796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14</a:t>
            </a:r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1907165" y="217963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45" name="Rectangle 46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6" name="Rectangle 47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47" name="Rectangle 48"/>
          <p:cNvSpPr>
            <a:spLocks noChangeArrowheads="1"/>
          </p:cNvSpPr>
          <p:nvPr/>
        </p:nvSpPr>
        <p:spPr bwMode="auto">
          <a:xfrm>
            <a:off x="73935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48" name="Rectangle 49"/>
          <p:cNvSpPr>
            <a:spLocks noChangeArrowheads="1"/>
          </p:cNvSpPr>
          <p:nvPr/>
        </p:nvSpPr>
        <p:spPr bwMode="auto">
          <a:xfrm>
            <a:off x="7850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49" name="Rectangle 50"/>
          <p:cNvSpPr>
            <a:spLocks noChangeArrowheads="1"/>
          </p:cNvSpPr>
          <p:nvPr/>
        </p:nvSpPr>
        <p:spPr bwMode="auto">
          <a:xfrm>
            <a:off x="830796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0" name="Rectangle 51"/>
          <p:cNvSpPr>
            <a:spLocks noChangeArrowheads="1"/>
          </p:cNvSpPr>
          <p:nvPr/>
        </p:nvSpPr>
        <p:spPr bwMode="auto">
          <a:xfrm>
            <a:off x="2362777" y="2560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1" name="Rectangle 52"/>
          <p:cNvSpPr>
            <a:spLocks noChangeArrowheads="1"/>
          </p:cNvSpPr>
          <p:nvPr/>
        </p:nvSpPr>
        <p:spPr bwMode="auto">
          <a:xfrm>
            <a:off x="5107565" y="2560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2" name="Rectangle 53"/>
          <p:cNvSpPr>
            <a:spLocks noChangeArrowheads="1"/>
          </p:cNvSpPr>
          <p:nvPr/>
        </p:nvSpPr>
        <p:spPr bwMode="auto">
          <a:xfrm>
            <a:off x="602196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3" name="Rectangle 54"/>
          <p:cNvSpPr>
            <a:spLocks noChangeArrowheads="1"/>
          </p:cNvSpPr>
          <p:nvPr/>
        </p:nvSpPr>
        <p:spPr bwMode="auto">
          <a:xfrm>
            <a:off x="739356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4" name="Rectangle 55"/>
          <p:cNvSpPr>
            <a:spLocks noChangeArrowheads="1"/>
          </p:cNvSpPr>
          <p:nvPr/>
        </p:nvSpPr>
        <p:spPr bwMode="auto">
          <a:xfrm>
            <a:off x="28215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5" name="Rectangle 56"/>
          <p:cNvSpPr>
            <a:spLocks noChangeArrowheads="1"/>
          </p:cNvSpPr>
          <p:nvPr/>
        </p:nvSpPr>
        <p:spPr bwMode="auto">
          <a:xfrm>
            <a:off x="41931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6" name="Rectangle 57"/>
          <p:cNvSpPr>
            <a:spLocks noChangeArrowheads="1"/>
          </p:cNvSpPr>
          <p:nvPr/>
        </p:nvSpPr>
        <p:spPr bwMode="auto">
          <a:xfrm>
            <a:off x="46503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7" name="Rectangle 58"/>
          <p:cNvSpPr>
            <a:spLocks noChangeArrowheads="1"/>
          </p:cNvSpPr>
          <p:nvPr/>
        </p:nvSpPr>
        <p:spPr bwMode="auto">
          <a:xfrm>
            <a:off x="64791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8" name="Rectangle 59"/>
          <p:cNvSpPr>
            <a:spLocks noChangeArrowheads="1"/>
          </p:cNvSpPr>
          <p:nvPr/>
        </p:nvSpPr>
        <p:spPr bwMode="auto">
          <a:xfrm>
            <a:off x="78507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9" name="Rectangle 60"/>
          <p:cNvSpPr>
            <a:spLocks noChangeArrowheads="1"/>
          </p:cNvSpPr>
          <p:nvPr/>
        </p:nvSpPr>
        <p:spPr bwMode="auto">
          <a:xfrm>
            <a:off x="327876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0" name="Rectangle 61"/>
          <p:cNvSpPr>
            <a:spLocks noChangeArrowheads="1"/>
          </p:cNvSpPr>
          <p:nvPr/>
        </p:nvSpPr>
        <p:spPr bwMode="auto">
          <a:xfrm>
            <a:off x="373596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1" name="Rectangle 62"/>
          <p:cNvSpPr>
            <a:spLocks noChangeArrowheads="1"/>
          </p:cNvSpPr>
          <p:nvPr/>
        </p:nvSpPr>
        <p:spPr bwMode="auto">
          <a:xfrm>
            <a:off x="5566352" y="2560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2" name="Rectangle 63"/>
          <p:cNvSpPr>
            <a:spLocks noChangeArrowheads="1"/>
          </p:cNvSpPr>
          <p:nvPr/>
        </p:nvSpPr>
        <p:spPr bwMode="auto">
          <a:xfrm>
            <a:off x="693636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3" name="Rectangle 64"/>
          <p:cNvSpPr>
            <a:spLocks noChangeArrowheads="1"/>
          </p:cNvSpPr>
          <p:nvPr/>
        </p:nvSpPr>
        <p:spPr bwMode="auto">
          <a:xfrm>
            <a:off x="8307965" y="2560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4" name="Rectangle 65"/>
          <p:cNvSpPr>
            <a:spLocks noChangeArrowheads="1"/>
          </p:cNvSpPr>
          <p:nvPr/>
        </p:nvSpPr>
        <p:spPr bwMode="auto">
          <a:xfrm>
            <a:off x="28215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69</a:t>
            </a:r>
          </a:p>
        </p:txBody>
      </p:sp>
      <p:sp>
        <p:nvSpPr>
          <p:cNvPr id="65" name="Rectangle 66"/>
          <p:cNvSpPr>
            <a:spLocks noChangeArrowheads="1"/>
          </p:cNvSpPr>
          <p:nvPr/>
        </p:nvSpPr>
        <p:spPr bwMode="auto">
          <a:xfrm>
            <a:off x="5107565" y="2941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33</a:t>
            </a:r>
          </a:p>
        </p:txBody>
      </p:sp>
      <p:sp>
        <p:nvSpPr>
          <p:cNvPr id="66" name="Rectangle 67"/>
          <p:cNvSpPr>
            <a:spLocks noChangeArrowheads="1"/>
          </p:cNvSpPr>
          <p:nvPr/>
        </p:nvSpPr>
        <p:spPr bwMode="auto">
          <a:xfrm>
            <a:off x="693636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67" name="AutoShape 68"/>
          <p:cNvSpPr>
            <a:spLocks noChangeArrowheads="1"/>
          </p:cNvSpPr>
          <p:nvPr/>
        </p:nvSpPr>
        <p:spPr bwMode="auto">
          <a:xfrm>
            <a:off x="4650365" y="3475038"/>
            <a:ext cx="4572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8" name="Rectangle 69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9" name="Rectangle 70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0" name="Rectangle 71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1" name="Rectangle 72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2" name="Rectangle 74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3" name="Rectangle 75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4" name="Rectangle 78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5" name="Rectangle 79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6" name="Rectangle 80"/>
          <p:cNvSpPr>
            <a:spLocks noChangeArrowheads="1"/>
          </p:cNvSpPr>
          <p:nvPr/>
        </p:nvSpPr>
        <p:spPr bwMode="auto">
          <a:xfrm>
            <a:off x="73935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7" name="Rectangle 83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8" name="Rectangle 84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9" name="Rectangle 85"/>
          <p:cNvSpPr>
            <a:spLocks noChangeArrowheads="1"/>
          </p:cNvSpPr>
          <p:nvPr/>
        </p:nvSpPr>
        <p:spPr bwMode="auto">
          <a:xfrm>
            <a:off x="78507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0" name="Rectangle 86"/>
          <p:cNvSpPr>
            <a:spLocks noChangeArrowheads="1"/>
          </p:cNvSpPr>
          <p:nvPr/>
        </p:nvSpPr>
        <p:spPr bwMode="auto">
          <a:xfrm>
            <a:off x="73935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1" name="Rectangle 89"/>
          <p:cNvSpPr>
            <a:spLocks noChangeArrowheads="1"/>
          </p:cNvSpPr>
          <p:nvPr/>
        </p:nvSpPr>
        <p:spPr bwMode="auto">
          <a:xfrm>
            <a:off x="46503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2" name="Rectangle 90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3" name="Rectangle 91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4" name="Rectangle 92"/>
          <p:cNvSpPr>
            <a:spLocks noChangeArrowheads="1"/>
          </p:cNvSpPr>
          <p:nvPr/>
        </p:nvSpPr>
        <p:spPr bwMode="auto">
          <a:xfrm>
            <a:off x="-150235" y="4084638"/>
            <a:ext cx="30464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current execution times</a:t>
            </a:r>
          </a:p>
        </p:txBody>
      </p:sp>
      <p:sp>
        <p:nvSpPr>
          <p:cNvPr id="85" name="Rectangle 93"/>
          <p:cNvSpPr>
            <a:spLocks noChangeArrowheads="1"/>
          </p:cNvSpPr>
          <p:nvPr/>
        </p:nvSpPr>
        <p:spPr bwMode="auto">
          <a:xfrm>
            <a:off x="3202565" y="4084638"/>
            <a:ext cx="11430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 </a:t>
            </a:r>
            <a:r>
              <a:rPr lang="en-US" b="0">
                <a:latin typeface="Times New Roman"/>
                <a:cs typeface="Times New Roman"/>
              </a:rPr>
              <a:t>= 55</a:t>
            </a:r>
          </a:p>
        </p:txBody>
      </p:sp>
      <p:sp>
        <p:nvSpPr>
          <p:cNvPr id="86" name="Rectangle 94"/>
          <p:cNvSpPr>
            <a:spLocks noChangeArrowheads="1"/>
          </p:cNvSpPr>
          <p:nvPr/>
        </p:nvSpPr>
        <p:spPr bwMode="auto">
          <a:xfrm>
            <a:off x="4499552" y="4084638"/>
            <a:ext cx="1141413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 </a:t>
            </a:r>
            <a:r>
              <a:rPr lang="en-US" b="0">
                <a:latin typeface="Times New Roman"/>
                <a:cs typeface="Times New Roman"/>
              </a:rPr>
              <a:t>= 75</a:t>
            </a:r>
          </a:p>
        </p:txBody>
      </p:sp>
      <p:sp>
        <p:nvSpPr>
          <p:cNvPr id="87" name="Rectangle 95"/>
          <p:cNvSpPr>
            <a:spLocks noChangeArrowheads="1"/>
          </p:cNvSpPr>
          <p:nvPr/>
        </p:nvSpPr>
        <p:spPr bwMode="auto">
          <a:xfrm>
            <a:off x="5793365" y="4084638"/>
            <a:ext cx="11430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 </a:t>
            </a:r>
            <a:r>
              <a:rPr lang="en-US" b="0">
                <a:latin typeface="Times New Roman"/>
                <a:cs typeface="Times New Roman"/>
              </a:rPr>
              <a:t>= 80</a:t>
            </a:r>
          </a:p>
        </p:txBody>
      </p:sp>
      <p:sp>
        <p:nvSpPr>
          <p:cNvPr id="89" name="Text Box 97"/>
          <p:cNvSpPr txBox="1">
            <a:spLocks noChangeArrowheads="1"/>
          </p:cNvSpPr>
          <p:nvPr/>
        </p:nvSpPr>
        <p:spPr bwMode="auto">
          <a:xfrm>
            <a:off x="4499552" y="4452918"/>
            <a:ext cx="3960813" cy="212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400" b="0" dirty="0">
                <a:latin typeface="Times New Roman"/>
                <a:cs typeface="Times New Roman"/>
              </a:rPr>
              <a:t>P</a:t>
            </a:r>
            <a:r>
              <a:rPr lang="en-US" sz="2400" b="0" baseline="-25000" dirty="0">
                <a:latin typeface="Times New Roman"/>
                <a:cs typeface="Times New Roman"/>
              </a:rPr>
              <a:t>0</a:t>
            </a:r>
            <a:r>
              <a:rPr lang="en-US" sz="2400" b="0" dirty="0">
                <a:latin typeface="Times New Roman"/>
                <a:cs typeface="Times New Roman"/>
              </a:rPr>
              <a:t>  gets a fault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6 was just referenced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7 is (55-33=22)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8 is (80-72=8)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9 is (55-54=1)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10 is (75-23=52)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	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  <a:r>
              <a:rPr lang="en-US" b="0" dirty="0">
                <a:latin typeface="Times New Roman"/>
                <a:cs typeface="Times New Roman"/>
              </a:rPr>
              <a:t> steals this page from P</a:t>
            </a:r>
            <a:r>
              <a:rPr lang="en-US" b="0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90" name="Rectangle 99"/>
          <p:cNvSpPr>
            <a:spLocks noChangeArrowheads="1"/>
          </p:cNvSpPr>
          <p:nvPr/>
        </p:nvSpPr>
        <p:spPr bwMode="auto">
          <a:xfrm>
            <a:off x="46503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1" name="Rectangle 100"/>
          <p:cNvSpPr>
            <a:spLocks noChangeArrowheads="1"/>
          </p:cNvSpPr>
          <p:nvPr/>
        </p:nvSpPr>
        <p:spPr bwMode="auto">
          <a:xfrm>
            <a:off x="46503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75</a:t>
            </a:r>
          </a:p>
        </p:txBody>
      </p:sp>
      <p:sp>
        <p:nvSpPr>
          <p:cNvPr id="92" name="Rectangle 102"/>
          <p:cNvSpPr>
            <a:spLocks noChangeArrowheads="1"/>
          </p:cNvSpPr>
          <p:nvPr/>
        </p:nvSpPr>
        <p:spPr bwMode="auto">
          <a:xfrm>
            <a:off x="510756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3" name="Rectangle 103"/>
          <p:cNvSpPr>
            <a:spLocks noChangeArrowheads="1"/>
          </p:cNvSpPr>
          <p:nvPr/>
        </p:nvSpPr>
        <p:spPr bwMode="auto">
          <a:xfrm>
            <a:off x="6021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4" name="Rectangle 104"/>
          <p:cNvSpPr>
            <a:spLocks noChangeArrowheads="1"/>
          </p:cNvSpPr>
          <p:nvPr/>
        </p:nvSpPr>
        <p:spPr bwMode="auto">
          <a:xfrm>
            <a:off x="647916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5" name="Rectangle 105"/>
          <p:cNvSpPr>
            <a:spLocks noChangeArrowheads="1"/>
          </p:cNvSpPr>
          <p:nvPr/>
        </p:nvSpPr>
        <p:spPr bwMode="auto">
          <a:xfrm>
            <a:off x="647916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96" name="Rectangle 106"/>
          <p:cNvSpPr>
            <a:spLocks noChangeArrowheads="1"/>
          </p:cNvSpPr>
          <p:nvPr/>
        </p:nvSpPr>
        <p:spPr bwMode="auto">
          <a:xfrm>
            <a:off x="7469765" y="4059238"/>
            <a:ext cx="79809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Times New Roman"/>
                <a:cs typeface="Times New Roman"/>
              </a:rPr>
              <a:t>t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= 25</a:t>
            </a: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727045" y="1126578"/>
            <a:ext cx="90052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b="0" dirty="0" smtClean="0">
                <a:latin typeface="Times New Roman"/>
                <a:cs typeface="Times New Roman"/>
              </a:rPr>
              <a:t>age </a:t>
            </a:r>
          </a:p>
          <a:p>
            <a:pPr algn="ctr"/>
            <a:r>
              <a:rPr lang="en-US" sz="2400" b="0" dirty="0" smtClean="0">
                <a:latin typeface="Times New Roman"/>
                <a:cs typeface="Times New Roman"/>
              </a:rPr>
              <a:t>frame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sp>
        <p:nvSpPr>
          <p:cNvPr id="100" name="Rectangle 69"/>
          <p:cNvSpPr>
            <a:spLocks noChangeArrowheads="1"/>
          </p:cNvSpPr>
          <p:nvPr/>
        </p:nvSpPr>
        <p:spPr bwMode="auto">
          <a:xfrm>
            <a:off x="770501" y="3552825"/>
            <a:ext cx="1217612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 smtClean="0">
                <a:latin typeface="Times New Roman"/>
                <a:cs typeface="Times New Roman"/>
              </a:rPr>
              <a:t>Clock </a:t>
            </a:r>
            <a:r>
              <a:rPr lang="en-US" sz="2000" dirty="0" smtClean="0">
                <a:latin typeface="Times New Roman"/>
                <a:cs typeface="Times New Roman"/>
              </a:rPr>
              <a:t>pointer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60905" y="4630432"/>
            <a:ext cx="356565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</a:t>
            </a:r>
            <a:r>
              <a:rPr lang="en-US" sz="2400" baseline="-25000" dirty="0" smtClean="0">
                <a:latin typeface="Times New Roman"/>
                <a:cs typeface="Times New Roman"/>
              </a:rPr>
              <a:t>0</a:t>
            </a:r>
            <a:r>
              <a:rPr lang="en-US" sz="2400" dirty="0" smtClean="0">
                <a:latin typeface="Times New Roman"/>
                <a:cs typeface="Times New Roman"/>
              </a:rPr>
              <a:t> has been experiencing too many page faults recently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96756E-7 -3.02394E-7 L 0.04535 -0.0008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35 -0.00084 L 0.09069 -0.0008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6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3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75 -0.00084 L 0.14266 -0.00084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6" presetClass="emph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46 -0.00084 L 0.18281 -0.00084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6" presetClass="emph" presetSubtype="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4" grpId="1" animBg="1"/>
      <p:bldP spid="57" grpId="0" animBg="1"/>
      <p:bldP spid="65" grpId="0" animBg="1"/>
      <p:bldP spid="67" grpId="0" animBg="1"/>
      <p:bldP spid="67" grpId="1" animBg="1"/>
      <p:bldP spid="67" grpId="2" animBg="1"/>
      <p:bldP spid="67" grpId="3" animBg="1"/>
      <p:bldP spid="67" grpId="4" animBg="1"/>
      <p:bldP spid="67" grpId="5" animBg="1"/>
      <p:bldP spid="67" grpId="6" animBg="1"/>
      <p:bldP spid="67" grpId="7" animBg="1"/>
      <p:bldP spid="67" grpId="8" animBg="1"/>
      <p:bldP spid="81" grpId="0" animBg="1"/>
      <p:bldP spid="81" grpId="1" animBg="1"/>
      <p:bldP spid="85" grpId="0" animBg="1"/>
      <p:bldP spid="85" grpId="1" animBg="1"/>
      <p:bldP spid="86" grpId="0" animBg="1"/>
      <p:bldP spid="87" grpId="0" animBg="1"/>
      <p:bldP spid="90" grpId="0" animBg="1"/>
      <p:bldP spid="91" grpId="0" animBg="1"/>
      <p:bldP spid="94" grpId="0" animBg="1"/>
      <p:bldP spid="95" grpId="0" animBg="1"/>
      <p:bldP spid="96" grpId="0"/>
      <p:bldP spid="1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GB" sz="2800" dirty="0" smtClean="0"/>
              <a:t>Working set size characterizes each process</a:t>
            </a:r>
          </a:p>
          <a:p>
            <a:pPr lvl="1"/>
            <a:r>
              <a:rPr lang="en-GB" sz="2400" dirty="0" smtClean="0"/>
              <a:t>How many pages it needs to run for </a:t>
            </a:r>
            <a:r>
              <a:rPr lang="en-GB" sz="2400" dirty="0" err="1" smtClean="0">
                <a:latin typeface="Symbol" charset="2"/>
              </a:rPr>
              <a:t>t</a:t>
            </a:r>
            <a:r>
              <a:rPr lang="en-GB" sz="2400" dirty="0" smtClean="0"/>
              <a:t> milliseconds</a:t>
            </a:r>
          </a:p>
          <a:p>
            <a:r>
              <a:rPr lang="en-GB" sz="2800" dirty="0" smtClean="0"/>
              <a:t>What if we don’t have enough memory?</a:t>
            </a:r>
          </a:p>
          <a:p>
            <a:pPr lvl="1"/>
            <a:r>
              <a:rPr lang="en-GB" sz="2400" dirty="0" smtClean="0"/>
              <a:t>Sum of working sets exceeds available memory</a:t>
            </a:r>
          </a:p>
          <a:p>
            <a:pPr lvl="1"/>
            <a:r>
              <a:rPr lang="en-GB" sz="2400" dirty="0" smtClean="0"/>
              <a:t>We will thrash unless we do something</a:t>
            </a:r>
          </a:p>
          <a:p>
            <a:r>
              <a:rPr lang="en-GB" sz="2800" dirty="0" smtClean="0"/>
              <a:t>We cannot squeeze working set sizes</a:t>
            </a:r>
          </a:p>
          <a:p>
            <a:pPr lvl="1"/>
            <a:r>
              <a:rPr lang="en-GB" sz="2400" dirty="0" smtClean="0"/>
              <a:t>This will also cause thrashing</a:t>
            </a:r>
          </a:p>
          <a:p>
            <a:r>
              <a:rPr lang="en-GB" sz="2800" dirty="0" smtClean="0"/>
              <a:t>Reduce number of competing processes</a:t>
            </a:r>
          </a:p>
          <a:p>
            <a:pPr lvl="1"/>
            <a:r>
              <a:rPr lang="en-GB" sz="2400" dirty="0" smtClean="0"/>
              <a:t>Swap some of the </a:t>
            </a:r>
            <a:r>
              <a:rPr lang="en-GB" sz="2400" u="sng" dirty="0" smtClean="0"/>
              <a:t>ready</a:t>
            </a:r>
            <a:r>
              <a:rPr lang="en-GB" sz="2400" dirty="0" smtClean="0"/>
              <a:t> processes out</a:t>
            </a:r>
          </a:p>
          <a:p>
            <a:pPr lvl="1"/>
            <a:r>
              <a:rPr lang="en-GB" sz="2400" dirty="0" smtClean="0"/>
              <a:t>To ensure enough memory for the rest to run</a:t>
            </a:r>
          </a:p>
          <a:p>
            <a:r>
              <a:rPr lang="en-GB" sz="2800" dirty="0" smtClean="0"/>
              <a:t>We can round-robin who is in and out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3610"/>
            <a:ext cx="8229600" cy="4525963"/>
          </a:xfrm>
        </p:spPr>
        <p:txBody>
          <a:bodyPr/>
          <a:lstStyle/>
          <a:p>
            <a:r>
              <a:rPr lang="en-GB" sz="3100" dirty="0" smtClean="0"/>
              <a:t>What happens when process comes in from disk?</a:t>
            </a:r>
          </a:p>
          <a:p>
            <a:r>
              <a:rPr lang="en-GB" sz="3100" dirty="0" smtClean="0"/>
              <a:t>Pure swapping</a:t>
            </a:r>
          </a:p>
          <a:p>
            <a:pPr lvl="1"/>
            <a:r>
              <a:rPr lang="en-GB" sz="2400" dirty="0" smtClean="0"/>
              <a:t>All pages present before process is run, no page faults</a:t>
            </a:r>
          </a:p>
          <a:p>
            <a:r>
              <a:rPr lang="en-GB" sz="3100" dirty="0" smtClean="0"/>
              <a:t>Pure demand paging</a:t>
            </a:r>
          </a:p>
          <a:p>
            <a:pPr lvl="1"/>
            <a:r>
              <a:rPr lang="en-GB" sz="2400" dirty="0" smtClean="0"/>
              <a:t>Pages are only brought in as needed</a:t>
            </a:r>
          </a:p>
          <a:p>
            <a:pPr lvl="1"/>
            <a:r>
              <a:rPr lang="en-GB" sz="2400" dirty="0" smtClean="0"/>
              <a:t>Fewer pages per process, more processes in memory</a:t>
            </a:r>
          </a:p>
          <a:p>
            <a:r>
              <a:rPr lang="en-GB" sz="3100" dirty="0" smtClean="0"/>
              <a:t>What if we pre-loaded the last working set?</a:t>
            </a:r>
          </a:p>
          <a:p>
            <a:pPr lvl="1"/>
            <a:r>
              <a:rPr lang="en-GB" sz="2400" dirty="0" smtClean="0"/>
              <a:t>Far fewer pages to be read in than swapping</a:t>
            </a:r>
          </a:p>
          <a:p>
            <a:pPr lvl="1"/>
            <a:r>
              <a:rPr lang="en-GB" sz="2400" i="1" dirty="0" smtClean="0"/>
              <a:t>Probably</a:t>
            </a:r>
            <a:r>
              <a:rPr lang="en-GB" sz="2400" dirty="0" smtClean="0"/>
              <a:t> the same disk reads as pure demand paging</a:t>
            </a:r>
          </a:p>
          <a:p>
            <a:pPr lvl="1"/>
            <a:r>
              <a:rPr lang="en-GB" sz="2400" dirty="0" smtClean="0"/>
              <a:t>Far fewer initial page faults than pure demand paging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Doesn’t This Compromise LRU?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wouldn’t a process already have its working set in memory?</a:t>
            </a:r>
          </a:p>
          <a:p>
            <a:r>
              <a:rPr lang="en-US" dirty="0" smtClean="0"/>
              <a:t>Because it was swapped out to prevent thrashing</a:t>
            </a:r>
          </a:p>
          <a:p>
            <a:r>
              <a:rPr lang="en-US" dirty="0" smtClean="0"/>
              <a:t>Pre-fetching is not trying to be smarter than LRU</a:t>
            </a:r>
          </a:p>
          <a:p>
            <a:r>
              <a:rPr lang="en-US" dirty="0" smtClean="0"/>
              <a:t>It is merely resetting a process’ working set to what it was before we swapped it out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64327</TotalTime>
  <Words>1488</Words>
  <Application>Microsoft Macintosh PowerPoint</Application>
  <PresentationFormat>On-screen Show (4:3)</PresentationFormat>
  <Paragraphs>354</Paragraphs>
  <Slides>19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Theme</vt:lpstr>
      <vt:lpstr>Working Sets</vt:lpstr>
      <vt:lpstr>The Natural Working Set Size</vt:lpstr>
      <vt:lpstr>Optimal Working Sets</vt:lpstr>
      <vt:lpstr>Implementing Working Sets</vt:lpstr>
      <vt:lpstr>Working Set Clock Algorithm</vt:lpstr>
      <vt:lpstr>Stealing a Page</vt:lpstr>
      <vt:lpstr>Thrashing</vt:lpstr>
      <vt:lpstr>Pre-Loading</vt:lpstr>
      <vt:lpstr>Doesn’t This Compromise LRU?</vt:lpstr>
      <vt:lpstr>Clean Vs. Dirty Pages</vt:lpstr>
      <vt:lpstr>Dirty Pages and Page Replacement</vt:lpstr>
      <vt:lpstr>Pre-Emptive Page Laundering</vt:lpstr>
      <vt:lpstr>Paging and Shared Segments</vt:lpstr>
      <vt:lpstr>The OS and Virtual Memory</vt:lpstr>
      <vt:lpstr>Moving Data Between Kernel  and User Spaces</vt:lpstr>
      <vt:lpstr>Virtual Memory and I/O</vt:lpstr>
      <vt:lpstr>Scatter/Gather I/O</vt:lpstr>
      <vt:lpstr>Gather Writes From User Memory</vt:lpstr>
      <vt:lpstr>Scatter Reads Into User Buffer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97</cp:revision>
  <dcterms:created xsi:type="dcterms:W3CDTF">2013-04-11T20:07:29Z</dcterms:created>
  <dcterms:modified xsi:type="dcterms:W3CDTF">2013-04-11T20:14:26Z</dcterms:modified>
</cp:coreProperties>
</file>