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22" r:id="rId2"/>
    <p:sldId id="323" r:id="rId3"/>
    <p:sldId id="324" r:id="rId4"/>
    <p:sldId id="326" r:id="rId5"/>
    <p:sldId id="325" r:id="rId6"/>
    <p:sldId id="327" r:id="rId7"/>
    <p:sldId id="328" r:id="rId8"/>
    <p:sldId id="329" r:id="rId9"/>
    <p:sldId id="336" r:id="rId10"/>
    <p:sldId id="331" r:id="rId11"/>
    <p:sldId id="333" r:id="rId12"/>
    <p:sldId id="330" r:id="rId13"/>
    <p:sldId id="332" r:id="rId14"/>
    <p:sldId id="334" r:id="rId15"/>
    <p:sldId id="337" r:id="rId16"/>
    <p:sldId id="338" r:id="rId17"/>
    <p:sldId id="339" r:id="rId18"/>
    <p:sldId id="340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4/10/13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4/10/13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24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11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US" dirty="0" smtClean="0"/>
              <a:t>A generalization of what demand paging allows</a:t>
            </a:r>
          </a:p>
          <a:p>
            <a:r>
              <a:rPr lang="en-US" dirty="0" smtClean="0"/>
              <a:t>A form of memory where the system provides a useful abstraction</a:t>
            </a:r>
          </a:p>
          <a:p>
            <a:pPr lvl="1"/>
            <a:r>
              <a:rPr lang="en-US" dirty="0" smtClean="0"/>
              <a:t>A very large quantity of memory</a:t>
            </a:r>
          </a:p>
          <a:p>
            <a:pPr lvl="1"/>
            <a:r>
              <a:rPr lang="en-US" dirty="0" smtClean="0"/>
              <a:t>For each process</a:t>
            </a:r>
          </a:p>
          <a:p>
            <a:pPr lvl="1"/>
            <a:r>
              <a:rPr lang="en-US" dirty="0" smtClean="0"/>
              <a:t>All directly accessible via normal addressing</a:t>
            </a:r>
          </a:p>
          <a:p>
            <a:pPr lvl="1"/>
            <a:r>
              <a:rPr lang="en-US" dirty="0" smtClean="0"/>
              <a:t>At a speed approaching that of actual RAM</a:t>
            </a:r>
          </a:p>
          <a:p>
            <a:r>
              <a:rPr lang="en-US" dirty="0" smtClean="0"/>
              <a:t>The state of the art in modern memory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67751" y="502733"/>
            <a:ext cx="385375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LRU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time a page is accessed, record the time</a:t>
            </a:r>
          </a:p>
          <a:p>
            <a:r>
              <a:rPr lang="en-US" dirty="0" smtClean="0"/>
              <a:t>When you need to eject a page, look at all timestamps for pages in memory</a:t>
            </a:r>
          </a:p>
          <a:p>
            <a:r>
              <a:rPr lang="en-US" dirty="0" smtClean="0"/>
              <a:t>Choose the one with the oldest timestamp</a:t>
            </a:r>
          </a:p>
          <a:p>
            <a:r>
              <a:rPr lang="en-US" dirty="0" smtClean="0"/>
              <a:t>Will require us to store timestamps somewhere</a:t>
            </a:r>
          </a:p>
          <a:p>
            <a:r>
              <a:rPr lang="en-US" dirty="0" smtClean="0"/>
              <a:t>And to search all timestamps every time we need to eject a page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LRU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1"/>
          <p:cNvSpPr>
            <a:spLocks noChangeArrowheads="1"/>
          </p:cNvSpPr>
          <p:nvPr/>
        </p:nvSpPr>
        <p:spPr bwMode="auto">
          <a:xfrm>
            <a:off x="1420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5" name="Rectangle 102"/>
          <p:cNvSpPr>
            <a:spLocks noChangeArrowheads="1"/>
          </p:cNvSpPr>
          <p:nvPr/>
        </p:nvSpPr>
        <p:spPr bwMode="auto">
          <a:xfrm>
            <a:off x="1877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2334741" y="2265888"/>
            <a:ext cx="4556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7" name="Rectangle 104"/>
          <p:cNvSpPr>
            <a:spLocks noChangeArrowheads="1"/>
          </p:cNvSpPr>
          <p:nvPr/>
        </p:nvSpPr>
        <p:spPr bwMode="auto">
          <a:xfrm>
            <a:off x="2790353" y="2265888"/>
            <a:ext cx="4587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" name="Rectangle 105"/>
          <p:cNvSpPr>
            <a:spLocks noChangeArrowheads="1"/>
          </p:cNvSpPr>
          <p:nvPr/>
        </p:nvSpPr>
        <p:spPr bwMode="auto">
          <a:xfrm>
            <a:off x="32491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" name="Rectangle 106"/>
          <p:cNvSpPr>
            <a:spLocks noChangeArrowheads="1"/>
          </p:cNvSpPr>
          <p:nvPr/>
        </p:nvSpPr>
        <p:spPr bwMode="auto">
          <a:xfrm>
            <a:off x="3706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0" name="Rectangle 107"/>
          <p:cNvSpPr>
            <a:spLocks noChangeArrowheads="1"/>
          </p:cNvSpPr>
          <p:nvPr/>
        </p:nvSpPr>
        <p:spPr bwMode="auto">
          <a:xfrm>
            <a:off x="4163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" name="Rectangle 108"/>
          <p:cNvSpPr>
            <a:spLocks noChangeArrowheads="1"/>
          </p:cNvSpPr>
          <p:nvPr/>
        </p:nvSpPr>
        <p:spPr bwMode="auto">
          <a:xfrm>
            <a:off x="46207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2" name="Rectangle 109"/>
          <p:cNvSpPr>
            <a:spLocks noChangeArrowheads="1"/>
          </p:cNvSpPr>
          <p:nvPr/>
        </p:nvSpPr>
        <p:spPr bwMode="auto">
          <a:xfrm>
            <a:off x="50779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3" name="Rectangle 110"/>
          <p:cNvSpPr>
            <a:spLocks noChangeArrowheads="1"/>
          </p:cNvSpPr>
          <p:nvPr/>
        </p:nvSpPr>
        <p:spPr bwMode="auto">
          <a:xfrm>
            <a:off x="5535141" y="2265888"/>
            <a:ext cx="4587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4" name="Rectangle 111"/>
          <p:cNvSpPr>
            <a:spLocks noChangeArrowheads="1"/>
          </p:cNvSpPr>
          <p:nvPr/>
        </p:nvSpPr>
        <p:spPr bwMode="auto">
          <a:xfrm>
            <a:off x="5993928" y="2265888"/>
            <a:ext cx="4556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5" name="Rectangle 112"/>
          <p:cNvSpPr>
            <a:spLocks noChangeArrowheads="1"/>
          </p:cNvSpPr>
          <p:nvPr/>
        </p:nvSpPr>
        <p:spPr bwMode="auto">
          <a:xfrm>
            <a:off x="6449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" name="Rectangle 113"/>
          <p:cNvSpPr>
            <a:spLocks noChangeArrowheads="1"/>
          </p:cNvSpPr>
          <p:nvPr/>
        </p:nvSpPr>
        <p:spPr bwMode="auto">
          <a:xfrm>
            <a:off x="69067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" name="Rectangle 118"/>
          <p:cNvSpPr>
            <a:spLocks noChangeArrowheads="1"/>
          </p:cNvSpPr>
          <p:nvPr/>
        </p:nvSpPr>
        <p:spPr bwMode="auto">
          <a:xfrm>
            <a:off x="1877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8" name="Rectangle 119"/>
          <p:cNvSpPr>
            <a:spLocks noChangeArrowheads="1"/>
          </p:cNvSpPr>
          <p:nvPr/>
        </p:nvSpPr>
        <p:spPr bwMode="auto">
          <a:xfrm>
            <a:off x="2334741" y="3408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9" name="Rectangle 120"/>
          <p:cNvSpPr>
            <a:spLocks noChangeArrowheads="1"/>
          </p:cNvSpPr>
          <p:nvPr/>
        </p:nvSpPr>
        <p:spPr bwMode="auto">
          <a:xfrm>
            <a:off x="2790353" y="3408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0" name="Rectangle 122"/>
          <p:cNvSpPr>
            <a:spLocks noChangeArrowheads="1"/>
          </p:cNvSpPr>
          <p:nvPr/>
        </p:nvSpPr>
        <p:spPr bwMode="auto">
          <a:xfrm>
            <a:off x="3706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1" name="Rectangle 123"/>
          <p:cNvSpPr>
            <a:spLocks noChangeArrowheads="1"/>
          </p:cNvSpPr>
          <p:nvPr/>
        </p:nvSpPr>
        <p:spPr bwMode="auto">
          <a:xfrm>
            <a:off x="4163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2" name="Rectangle 124"/>
          <p:cNvSpPr>
            <a:spLocks noChangeArrowheads="1"/>
          </p:cNvSpPr>
          <p:nvPr/>
        </p:nvSpPr>
        <p:spPr bwMode="auto">
          <a:xfrm>
            <a:off x="46207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3" name="Rectangle 126"/>
          <p:cNvSpPr>
            <a:spLocks noChangeArrowheads="1"/>
          </p:cNvSpPr>
          <p:nvPr/>
        </p:nvSpPr>
        <p:spPr bwMode="auto">
          <a:xfrm>
            <a:off x="5535141" y="3408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4" name="Rectangle 127"/>
          <p:cNvSpPr>
            <a:spLocks noChangeArrowheads="1"/>
          </p:cNvSpPr>
          <p:nvPr/>
        </p:nvSpPr>
        <p:spPr bwMode="auto">
          <a:xfrm>
            <a:off x="5993928" y="3408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5" name="Rectangle 128"/>
          <p:cNvSpPr>
            <a:spLocks noChangeArrowheads="1"/>
          </p:cNvSpPr>
          <p:nvPr/>
        </p:nvSpPr>
        <p:spPr bwMode="auto">
          <a:xfrm>
            <a:off x="6449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6" name="Rectangle 131"/>
          <p:cNvSpPr>
            <a:spLocks noChangeArrowheads="1"/>
          </p:cNvSpPr>
          <p:nvPr/>
        </p:nvSpPr>
        <p:spPr bwMode="auto">
          <a:xfrm>
            <a:off x="7821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7" name="Rectangle 181"/>
          <p:cNvSpPr>
            <a:spLocks noChangeArrowheads="1"/>
          </p:cNvSpPr>
          <p:nvPr/>
        </p:nvSpPr>
        <p:spPr bwMode="auto">
          <a:xfrm>
            <a:off x="547681" y="174991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cs typeface="Times New Roman"/>
              </a:rPr>
              <a:t>Reference stream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28" name="Rectangle 182"/>
          <p:cNvSpPr>
            <a:spLocks noChangeArrowheads="1"/>
          </p:cNvSpPr>
          <p:nvPr/>
        </p:nvSpPr>
        <p:spPr bwMode="auto">
          <a:xfrm>
            <a:off x="1420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9" name="Rectangle 184"/>
          <p:cNvSpPr>
            <a:spLocks noChangeArrowheads="1"/>
          </p:cNvSpPr>
          <p:nvPr/>
        </p:nvSpPr>
        <p:spPr bwMode="auto">
          <a:xfrm>
            <a:off x="2334741" y="3789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0" name="Rectangle 185"/>
          <p:cNvSpPr>
            <a:spLocks noChangeArrowheads="1"/>
          </p:cNvSpPr>
          <p:nvPr/>
        </p:nvSpPr>
        <p:spPr bwMode="auto">
          <a:xfrm>
            <a:off x="2790353" y="3789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1" name="Rectangle 186"/>
          <p:cNvSpPr>
            <a:spLocks noChangeArrowheads="1"/>
          </p:cNvSpPr>
          <p:nvPr/>
        </p:nvSpPr>
        <p:spPr bwMode="auto">
          <a:xfrm>
            <a:off x="32491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2" name="Rectangle 188"/>
          <p:cNvSpPr>
            <a:spLocks noChangeArrowheads="1"/>
          </p:cNvSpPr>
          <p:nvPr/>
        </p:nvSpPr>
        <p:spPr bwMode="auto">
          <a:xfrm>
            <a:off x="41635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3" name="Rectangle 189"/>
          <p:cNvSpPr>
            <a:spLocks noChangeArrowheads="1"/>
          </p:cNvSpPr>
          <p:nvPr/>
        </p:nvSpPr>
        <p:spPr bwMode="auto">
          <a:xfrm>
            <a:off x="46207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4" name="Rectangle 190"/>
          <p:cNvSpPr>
            <a:spLocks noChangeArrowheads="1"/>
          </p:cNvSpPr>
          <p:nvPr/>
        </p:nvSpPr>
        <p:spPr bwMode="auto">
          <a:xfrm>
            <a:off x="5077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5" name="Rectangle 192"/>
          <p:cNvSpPr>
            <a:spLocks noChangeArrowheads="1"/>
          </p:cNvSpPr>
          <p:nvPr/>
        </p:nvSpPr>
        <p:spPr bwMode="auto">
          <a:xfrm>
            <a:off x="5993928" y="3789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6" name="Rectangle 193"/>
          <p:cNvSpPr>
            <a:spLocks noChangeArrowheads="1"/>
          </p:cNvSpPr>
          <p:nvPr/>
        </p:nvSpPr>
        <p:spPr bwMode="auto">
          <a:xfrm>
            <a:off x="64495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7" name="Rectangle 194"/>
          <p:cNvSpPr>
            <a:spLocks noChangeArrowheads="1"/>
          </p:cNvSpPr>
          <p:nvPr/>
        </p:nvSpPr>
        <p:spPr bwMode="auto">
          <a:xfrm>
            <a:off x="69067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8" name="Rectangle 195"/>
          <p:cNvSpPr>
            <a:spLocks noChangeArrowheads="1"/>
          </p:cNvSpPr>
          <p:nvPr/>
        </p:nvSpPr>
        <p:spPr bwMode="auto">
          <a:xfrm>
            <a:off x="7363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9" name="Rectangle 196"/>
          <p:cNvSpPr>
            <a:spLocks noChangeArrowheads="1"/>
          </p:cNvSpPr>
          <p:nvPr/>
        </p:nvSpPr>
        <p:spPr bwMode="auto">
          <a:xfrm>
            <a:off x="78211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0" name="Rectangle 197"/>
          <p:cNvSpPr>
            <a:spLocks noChangeArrowheads="1"/>
          </p:cNvSpPr>
          <p:nvPr/>
        </p:nvSpPr>
        <p:spPr bwMode="auto">
          <a:xfrm>
            <a:off x="8278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1" name="Rectangle 198"/>
          <p:cNvSpPr>
            <a:spLocks noChangeArrowheads="1"/>
          </p:cNvSpPr>
          <p:nvPr/>
        </p:nvSpPr>
        <p:spPr bwMode="auto">
          <a:xfrm>
            <a:off x="1420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2" name="Rectangle 199"/>
          <p:cNvSpPr>
            <a:spLocks noChangeArrowheads="1"/>
          </p:cNvSpPr>
          <p:nvPr/>
        </p:nvSpPr>
        <p:spPr bwMode="auto">
          <a:xfrm>
            <a:off x="18775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3" name="Rectangle 201"/>
          <p:cNvSpPr>
            <a:spLocks noChangeArrowheads="1"/>
          </p:cNvSpPr>
          <p:nvPr/>
        </p:nvSpPr>
        <p:spPr bwMode="auto">
          <a:xfrm>
            <a:off x="2790353" y="4170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4" name="Rectangle 202"/>
          <p:cNvSpPr>
            <a:spLocks noChangeArrowheads="1"/>
          </p:cNvSpPr>
          <p:nvPr/>
        </p:nvSpPr>
        <p:spPr bwMode="auto">
          <a:xfrm>
            <a:off x="32491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5" name="Rectangle 203"/>
          <p:cNvSpPr>
            <a:spLocks noChangeArrowheads="1"/>
          </p:cNvSpPr>
          <p:nvPr/>
        </p:nvSpPr>
        <p:spPr bwMode="auto">
          <a:xfrm>
            <a:off x="3706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6" name="Rectangle 204"/>
          <p:cNvSpPr>
            <a:spLocks noChangeArrowheads="1"/>
          </p:cNvSpPr>
          <p:nvPr/>
        </p:nvSpPr>
        <p:spPr bwMode="auto">
          <a:xfrm>
            <a:off x="41635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7" name="Rectangle 206"/>
          <p:cNvSpPr>
            <a:spLocks noChangeArrowheads="1"/>
          </p:cNvSpPr>
          <p:nvPr/>
        </p:nvSpPr>
        <p:spPr bwMode="auto">
          <a:xfrm>
            <a:off x="50779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8" name="Rectangle 207"/>
          <p:cNvSpPr>
            <a:spLocks noChangeArrowheads="1"/>
          </p:cNvSpPr>
          <p:nvPr/>
        </p:nvSpPr>
        <p:spPr bwMode="auto">
          <a:xfrm>
            <a:off x="5535141" y="4170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9" name="Rectangle 208"/>
          <p:cNvSpPr>
            <a:spLocks noChangeArrowheads="1"/>
          </p:cNvSpPr>
          <p:nvPr/>
        </p:nvSpPr>
        <p:spPr bwMode="auto">
          <a:xfrm>
            <a:off x="5993928" y="4170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0" name="Rectangle 210"/>
          <p:cNvSpPr>
            <a:spLocks noChangeArrowheads="1"/>
          </p:cNvSpPr>
          <p:nvPr/>
        </p:nvSpPr>
        <p:spPr bwMode="auto">
          <a:xfrm>
            <a:off x="69067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1" name="Rectangle 211"/>
          <p:cNvSpPr>
            <a:spLocks noChangeArrowheads="1"/>
          </p:cNvSpPr>
          <p:nvPr/>
        </p:nvSpPr>
        <p:spPr bwMode="auto">
          <a:xfrm>
            <a:off x="73639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2" name="Rectangle 212"/>
          <p:cNvSpPr>
            <a:spLocks noChangeArrowheads="1"/>
          </p:cNvSpPr>
          <p:nvPr/>
        </p:nvSpPr>
        <p:spPr bwMode="auto">
          <a:xfrm>
            <a:off x="78211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3" name="Rectangle 213"/>
          <p:cNvSpPr>
            <a:spLocks noChangeArrowheads="1"/>
          </p:cNvSpPr>
          <p:nvPr/>
        </p:nvSpPr>
        <p:spPr bwMode="auto">
          <a:xfrm>
            <a:off x="8278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4" name="Rectangle 214"/>
          <p:cNvSpPr>
            <a:spLocks noChangeArrowheads="1"/>
          </p:cNvSpPr>
          <p:nvPr/>
        </p:nvSpPr>
        <p:spPr bwMode="auto">
          <a:xfrm>
            <a:off x="1420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5" name="Rectangle 215"/>
          <p:cNvSpPr>
            <a:spLocks noChangeArrowheads="1"/>
          </p:cNvSpPr>
          <p:nvPr/>
        </p:nvSpPr>
        <p:spPr bwMode="auto">
          <a:xfrm>
            <a:off x="1877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6" name="Rectangle 216"/>
          <p:cNvSpPr>
            <a:spLocks noChangeArrowheads="1"/>
          </p:cNvSpPr>
          <p:nvPr/>
        </p:nvSpPr>
        <p:spPr bwMode="auto">
          <a:xfrm>
            <a:off x="2334741" y="4551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7" name="Rectangle 218"/>
          <p:cNvSpPr>
            <a:spLocks noChangeArrowheads="1"/>
          </p:cNvSpPr>
          <p:nvPr/>
        </p:nvSpPr>
        <p:spPr bwMode="auto">
          <a:xfrm>
            <a:off x="32491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8" name="Rectangle 219"/>
          <p:cNvSpPr>
            <a:spLocks noChangeArrowheads="1"/>
          </p:cNvSpPr>
          <p:nvPr/>
        </p:nvSpPr>
        <p:spPr bwMode="auto">
          <a:xfrm>
            <a:off x="3706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9" name="Rectangle 221"/>
          <p:cNvSpPr>
            <a:spLocks noChangeArrowheads="1"/>
          </p:cNvSpPr>
          <p:nvPr/>
        </p:nvSpPr>
        <p:spPr bwMode="auto">
          <a:xfrm>
            <a:off x="46207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0" name="Rectangle 222"/>
          <p:cNvSpPr>
            <a:spLocks noChangeArrowheads="1"/>
          </p:cNvSpPr>
          <p:nvPr/>
        </p:nvSpPr>
        <p:spPr bwMode="auto">
          <a:xfrm>
            <a:off x="50779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1" name="Rectangle 223"/>
          <p:cNvSpPr>
            <a:spLocks noChangeArrowheads="1"/>
          </p:cNvSpPr>
          <p:nvPr/>
        </p:nvSpPr>
        <p:spPr bwMode="auto">
          <a:xfrm>
            <a:off x="5535141" y="4551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2" name="Rectangle 225"/>
          <p:cNvSpPr>
            <a:spLocks noChangeArrowheads="1"/>
          </p:cNvSpPr>
          <p:nvPr/>
        </p:nvSpPr>
        <p:spPr bwMode="auto">
          <a:xfrm>
            <a:off x="6449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3" name="Rectangle 226"/>
          <p:cNvSpPr>
            <a:spLocks noChangeArrowheads="1"/>
          </p:cNvSpPr>
          <p:nvPr/>
        </p:nvSpPr>
        <p:spPr bwMode="auto">
          <a:xfrm>
            <a:off x="69067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4" name="Rectangle 227"/>
          <p:cNvSpPr>
            <a:spLocks noChangeArrowheads="1"/>
          </p:cNvSpPr>
          <p:nvPr/>
        </p:nvSpPr>
        <p:spPr bwMode="auto">
          <a:xfrm>
            <a:off x="73639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5" name="Rectangle 229"/>
          <p:cNvSpPr>
            <a:spLocks noChangeArrowheads="1"/>
          </p:cNvSpPr>
          <p:nvPr/>
        </p:nvSpPr>
        <p:spPr bwMode="auto">
          <a:xfrm>
            <a:off x="8278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6" name="Rectangle 310"/>
          <p:cNvSpPr>
            <a:spLocks noChangeArrowheads="1"/>
          </p:cNvSpPr>
          <p:nvPr/>
        </p:nvSpPr>
        <p:spPr bwMode="auto">
          <a:xfrm>
            <a:off x="1012776" y="2800081"/>
            <a:ext cx="16002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Page table using t</a:t>
            </a:r>
            <a:r>
              <a:rPr lang="en-US" sz="2000" b="0" dirty="0" smtClean="0">
                <a:latin typeface="Times New Roman"/>
                <a:cs typeface="Times New Roman"/>
              </a:rPr>
              <a:t>rue </a:t>
            </a:r>
            <a:r>
              <a:rPr lang="en-US" sz="2000" b="0" dirty="0">
                <a:latin typeface="Times New Roman"/>
                <a:cs typeface="Times New Roman"/>
              </a:rPr>
              <a:t>LRU</a:t>
            </a:r>
          </a:p>
        </p:txBody>
      </p:sp>
      <p:sp>
        <p:nvSpPr>
          <p:cNvPr id="67" name="Rectangle 312"/>
          <p:cNvSpPr>
            <a:spLocks noChangeArrowheads="1"/>
          </p:cNvSpPr>
          <p:nvPr/>
        </p:nvSpPr>
        <p:spPr bwMode="auto">
          <a:xfrm>
            <a:off x="123353" y="3408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 dirty="0"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68" name="Rectangle 313"/>
          <p:cNvSpPr>
            <a:spLocks noChangeArrowheads="1"/>
          </p:cNvSpPr>
          <p:nvPr/>
        </p:nvSpPr>
        <p:spPr bwMode="auto">
          <a:xfrm>
            <a:off x="123353" y="3789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69" name="Rectangle 314"/>
          <p:cNvSpPr>
            <a:spLocks noChangeArrowheads="1"/>
          </p:cNvSpPr>
          <p:nvPr/>
        </p:nvSpPr>
        <p:spPr bwMode="auto">
          <a:xfrm>
            <a:off x="123353" y="4170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70" name="Rectangle 315"/>
          <p:cNvSpPr>
            <a:spLocks noChangeArrowheads="1"/>
          </p:cNvSpPr>
          <p:nvPr/>
        </p:nvSpPr>
        <p:spPr bwMode="auto">
          <a:xfrm>
            <a:off x="123353" y="4551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71" name="Rectangle 323"/>
          <p:cNvSpPr>
            <a:spLocks noChangeArrowheads="1"/>
          </p:cNvSpPr>
          <p:nvPr/>
        </p:nvSpPr>
        <p:spPr bwMode="auto">
          <a:xfrm>
            <a:off x="73639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Rectangle 324"/>
          <p:cNvSpPr>
            <a:spLocks noChangeArrowheads="1"/>
          </p:cNvSpPr>
          <p:nvPr/>
        </p:nvSpPr>
        <p:spPr bwMode="auto">
          <a:xfrm>
            <a:off x="78211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3" name="Rectangle 325"/>
          <p:cNvSpPr>
            <a:spLocks noChangeArrowheads="1"/>
          </p:cNvSpPr>
          <p:nvPr/>
        </p:nvSpPr>
        <p:spPr bwMode="auto">
          <a:xfrm>
            <a:off x="8278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4" name="Rectangle 513"/>
          <p:cNvSpPr>
            <a:spLocks noChangeArrowheads="1"/>
          </p:cNvSpPr>
          <p:nvPr/>
        </p:nvSpPr>
        <p:spPr bwMode="auto">
          <a:xfrm>
            <a:off x="1420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5" name="Rectangle 518"/>
          <p:cNvSpPr>
            <a:spLocks noChangeArrowheads="1"/>
          </p:cNvSpPr>
          <p:nvPr/>
        </p:nvSpPr>
        <p:spPr bwMode="auto">
          <a:xfrm>
            <a:off x="50779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6" name="Rectangle 519"/>
          <p:cNvSpPr>
            <a:spLocks noChangeArrowheads="1"/>
          </p:cNvSpPr>
          <p:nvPr/>
        </p:nvSpPr>
        <p:spPr bwMode="auto">
          <a:xfrm>
            <a:off x="5993928" y="4551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7" name="Rectangle 520"/>
          <p:cNvSpPr>
            <a:spLocks noChangeArrowheads="1"/>
          </p:cNvSpPr>
          <p:nvPr/>
        </p:nvSpPr>
        <p:spPr bwMode="auto">
          <a:xfrm>
            <a:off x="69067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8" name="Rectangle 521"/>
          <p:cNvSpPr>
            <a:spLocks noChangeArrowheads="1"/>
          </p:cNvSpPr>
          <p:nvPr/>
        </p:nvSpPr>
        <p:spPr bwMode="auto">
          <a:xfrm>
            <a:off x="73639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9" name="Rectangle 522"/>
          <p:cNvSpPr>
            <a:spLocks noChangeArrowheads="1"/>
          </p:cNvSpPr>
          <p:nvPr/>
        </p:nvSpPr>
        <p:spPr bwMode="auto">
          <a:xfrm>
            <a:off x="8278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80" name="Rectangle 523"/>
          <p:cNvSpPr>
            <a:spLocks noChangeArrowheads="1"/>
          </p:cNvSpPr>
          <p:nvPr/>
        </p:nvSpPr>
        <p:spPr bwMode="auto">
          <a:xfrm>
            <a:off x="78211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81" name="Rectangle 533"/>
          <p:cNvSpPr>
            <a:spLocks noChangeArrowheads="1"/>
          </p:cNvSpPr>
          <p:nvPr/>
        </p:nvSpPr>
        <p:spPr bwMode="auto">
          <a:xfrm>
            <a:off x="2790353" y="4551888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2" name="Rectangle 534"/>
          <p:cNvSpPr>
            <a:spLocks noChangeArrowheads="1"/>
          </p:cNvSpPr>
          <p:nvPr/>
        </p:nvSpPr>
        <p:spPr bwMode="auto">
          <a:xfrm>
            <a:off x="2334741" y="4170888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83" name="Rectangle 535"/>
          <p:cNvSpPr>
            <a:spLocks noChangeArrowheads="1"/>
          </p:cNvSpPr>
          <p:nvPr/>
        </p:nvSpPr>
        <p:spPr bwMode="auto">
          <a:xfrm>
            <a:off x="1420341" y="340888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84" name="Rectangle 536"/>
          <p:cNvSpPr>
            <a:spLocks noChangeArrowheads="1"/>
          </p:cNvSpPr>
          <p:nvPr/>
        </p:nvSpPr>
        <p:spPr bwMode="auto">
          <a:xfrm>
            <a:off x="1877541" y="378988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85" name="Rectangle 537"/>
          <p:cNvSpPr>
            <a:spLocks noChangeArrowheads="1"/>
          </p:cNvSpPr>
          <p:nvPr/>
        </p:nvSpPr>
        <p:spPr bwMode="auto">
          <a:xfrm>
            <a:off x="4620741" y="4170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86" name="Rectangle 548"/>
          <p:cNvSpPr>
            <a:spLocks noChangeArrowheads="1"/>
          </p:cNvSpPr>
          <p:nvPr/>
        </p:nvSpPr>
        <p:spPr bwMode="auto">
          <a:xfrm>
            <a:off x="4163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7" name="Rectangle 549"/>
          <p:cNvSpPr>
            <a:spLocks noChangeArrowheads="1"/>
          </p:cNvSpPr>
          <p:nvPr/>
        </p:nvSpPr>
        <p:spPr bwMode="auto">
          <a:xfrm>
            <a:off x="3249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8" name="Rectangle 550"/>
          <p:cNvSpPr>
            <a:spLocks noChangeArrowheads="1"/>
          </p:cNvSpPr>
          <p:nvPr/>
        </p:nvSpPr>
        <p:spPr bwMode="auto">
          <a:xfrm>
            <a:off x="3706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9" name="Rectangle 551"/>
          <p:cNvSpPr>
            <a:spLocks noChangeArrowheads="1"/>
          </p:cNvSpPr>
          <p:nvPr/>
        </p:nvSpPr>
        <p:spPr bwMode="auto">
          <a:xfrm>
            <a:off x="3249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0" name="Rectangle 552"/>
          <p:cNvSpPr>
            <a:spLocks noChangeArrowheads="1"/>
          </p:cNvSpPr>
          <p:nvPr/>
        </p:nvSpPr>
        <p:spPr bwMode="auto">
          <a:xfrm>
            <a:off x="4163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1" name="Rectangle 553"/>
          <p:cNvSpPr>
            <a:spLocks noChangeArrowheads="1"/>
          </p:cNvSpPr>
          <p:nvPr/>
        </p:nvSpPr>
        <p:spPr bwMode="auto">
          <a:xfrm>
            <a:off x="5077941" y="3408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92" name="Rectangle 554"/>
          <p:cNvSpPr>
            <a:spLocks noChangeArrowheads="1"/>
          </p:cNvSpPr>
          <p:nvPr/>
        </p:nvSpPr>
        <p:spPr bwMode="auto">
          <a:xfrm>
            <a:off x="2790353" y="4551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3" name="Rectangle 566"/>
          <p:cNvSpPr>
            <a:spLocks noChangeArrowheads="1"/>
          </p:cNvSpPr>
          <p:nvPr/>
        </p:nvSpPr>
        <p:spPr bwMode="auto">
          <a:xfrm>
            <a:off x="5535141" y="3789888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4" name="Rectangle 567"/>
          <p:cNvSpPr>
            <a:spLocks noChangeArrowheads="1"/>
          </p:cNvSpPr>
          <p:nvPr/>
        </p:nvSpPr>
        <p:spPr bwMode="auto">
          <a:xfrm>
            <a:off x="5993928" y="4551888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95" name="Rectangle 568"/>
          <p:cNvSpPr>
            <a:spLocks noChangeArrowheads="1"/>
          </p:cNvSpPr>
          <p:nvPr/>
        </p:nvSpPr>
        <p:spPr bwMode="auto">
          <a:xfrm>
            <a:off x="6449541" y="4170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96" name="Rectangle 569"/>
          <p:cNvSpPr>
            <a:spLocks noChangeArrowheads="1"/>
          </p:cNvSpPr>
          <p:nvPr/>
        </p:nvSpPr>
        <p:spPr bwMode="auto">
          <a:xfrm>
            <a:off x="6906741" y="3408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97" name="Rectangle 572"/>
          <p:cNvSpPr>
            <a:spLocks noChangeArrowheads="1"/>
          </p:cNvSpPr>
          <p:nvPr/>
        </p:nvSpPr>
        <p:spPr bwMode="auto">
          <a:xfrm>
            <a:off x="7363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98" name="Rectangle 573"/>
          <p:cNvSpPr>
            <a:spLocks noChangeArrowheads="1"/>
          </p:cNvSpPr>
          <p:nvPr/>
        </p:nvSpPr>
        <p:spPr bwMode="auto">
          <a:xfrm>
            <a:off x="7821141" y="4551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99" name="Rectangle 574"/>
          <p:cNvSpPr>
            <a:spLocks noChangeArrowheads="1"/>
          </p:cNvSpPr>
          <p:nvPr/>
        </p:nvSpPr>
        <p:spPr bwMode="auto">
          <a:xfrm>
            <a:off x="8278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00" name="Rectangle 575"/>
          <p:cNvSpPr>
            <a:spLocks noChangeArrowheads="1"/>
          </p:cNvSpPr>
          <p:nvPr/>
        </p:nvSpPr>
        <p:spPr bwMode="auto">
          <a:xfrm>
            <a:off x="2851080" y="5426887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800" b="1" dirty="0">
                <a:latin typeface="Times New Roman"/>
                <a:cs typeface="Times New Roman"/>
              </a:rPr>
              <a:t>L</a:t>
            </a:r>
            <a:r>
              <a:rPr lang="en-US" sz="2800" b="1" dirty="0" smtClean="0">
                <a:latin typeface="Times New Roman"/>
                <a:cs typeface="Times New Roman"/>
              </a:rPr>
              <a:t>oads 4</a:t>
            </a:r>
          </a:p>
          <a:p>
            <a:r>
              <a:rPr lang="en-US" sz="2800" b="1" dirty="0" smtClean="0">
                <a:latin typeface="Times New Roman"/>
                <a:cs typeface="Times New Roman"/>
              </a:rPr>
              <a:t>Replacements </a:t>
            </a:r>
            <a:r>
              <a:rPr lang="en-US" sz="2800" b="1" dirty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01" name="Rectangle 312"/>
          <p:cNvSpPr>
            <a:spLocks noChangeArrowheads="1"/>
          </p:cNvSpPr>
          <p:nvPr/>
        </p:nvSpPr>
        <p:spPr bwMode="auto">
          <a:xfrm>
            <a:off x="1333993" y="30717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2" name="Rectangle 312"/>
          <p:cNvSpPr>
            <a:spLocks noChangeArrowheads="1"/>
          </p:cNvSpPr>
          <p:nvPr/>
        </p:nvSpPr>
        <p:spPr bwMode="auto">
          <a:xfrm>
            <a:off x="1817093" y="30786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3" name="Rectangle 312"/>
          <p:cNvSpPr>
            <a:spLocks noChangeArrowheads="1"/>
          </p:cNvSpPr>
          <p:nvPr/>
        </p:nvSpPr>
        <p:spPr bwMode="auto">
          <a:xfrm>
            <a:off x="2273737" y="30855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4" name="Rectangle 312"/>
          <p:cNvSpPr>
            <a:spLocks noChangeArrowheads="1"/>
          </p:cNvSpPr>
          <p:nvPr/>
        </p:nvSpPr>
        <p:spPr bwMode="auto">
          <a:xfrm>
            <a:off x="2743609" y="30791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5" name="Rectangle 312"/>
          <p:cNvSpPr>
            <a:spLocks noChangeArrowheads="1"/>
          </p:cNvSpPr>
          <p:nvPr/>
        </p:nvSpPr>
        <p:spPr bwMode="auto">
          <a:xfrm>
            <a:off x="3187025" y="30860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6" name="Rectangle 312"/>
          <p:cNvSpPr>
            <a:spLocks noChangeArrowheads="1"/>
          </p:cNvSpPr>
          <p:nvPr/>
        </p:nvSpPr>
        <p:spPr bwMode="auto">
          <a:xfrm>
            <a:off x="3630441" y="30796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5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7" name="Rectangle 312"/>
          <p:cNvSpPr>
            <a:spLocks noChangeArrowheads="1"/>
          </p:cNvSpPr>
          <p:nvPr/>
        </p:nvSpPr>
        <p:spPr bwMode="auto">
          <a:xfrm>
            <a:off x="4100313" y="30865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6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8" name="Rectangle 312"/>
          <p:cNvSpPr>
            <a:spLocks noChangeArrowheads="1"/>
          </p:cNvSpPr>
          <p:nvPr/>
        </p:nvSpPr>
        <p:spPr bwMode="auto">
          <a:xfrm>
            <a:off x="4556957" y="30801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7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9" name="Rectangle 312"/>
          <p:cNvSpPr>
            <a:spLocks noChangeArrowheads="1"/>
          </p:cNvSpPr>
          <p:nvPr/>
        </p:nvSpPr>
        <p:spPr bwMode="auto">
          <a:xfrm>
            <a:off x="5013601" y="30870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8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0" name="Rectangle 312"/>
          <p:cNvSpPr>
            <a:spLocks noChangeArrowheads="1"/>
          </p:cNvSpPr>
          <p:nvPr/>
        </p:nvSpPr>
        <p:spPr bwMode="auto">
          <a:xfrm>
            <a:off x="5483473" y="30806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9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1" name="Rectangle 312"/>
          <p:cNvSpPr>
            <a:spLocks noChangeArrowheads="1"/>
          </p:cNvSpPr>
          <p:nvPr/>
        </p:nvSpPr>
        <p:spPr bwMode="auto">
          <a:xfrm>
            <a:off x="5926889" y="30875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2" name="Rectangle 312"/>
          <p:cNvSpPr>
            <a:spLocks noChangeArrowheads="1"/>
          </p:cNvSpPr>
          <p:nvPr/>
        </p:nvSpPr>
        <p:spPr bwMode="auto">
          <a:xfrm>
            <a:off x="6383533" y="308119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3" name="Rectangle 312"/>
          <p:cNvSpPr>
            <a:spLocks noChangeArrowheads="1"/>
          </p:cNvSpPr>
          <p:nvPr/>
        </p:nvSpPr>
        <p:spPr bwMode="auto">
          <a:xfrm>
            <a:off x="6853405" y="30880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4" name="Rectangle 312"/>
          <p:cNvSpPr>
            <a:spLocks noChangeArrowheads="1"/>
          </p:cNvSpPr>
          <p:nvPr/>
        </p:nvSpPr>
        <p:spPr bwMode="auto">
          <a:xfrm>
            <a:off x="7310049" y="308170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5" name="Rectangle 312"/>
          <p:cNvSpPr>
            <a:spLocks noChangeArrowheads="1"/>
          </p:cNvSpPr>
          <p:nvPr/>
        </p:nvSpPr>
        <p:spPr bwMode="auto">
          <a:xfrm>
            <a:off x="7766693" y="30885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6" name="Rectangle 312"/>
          <p:cNvSpPr>
            <a:spLocks noChangeArrowheads="1"/>
          </p:cNvSpPr>
          <p:nvPr/>
        </p:nvSpPr>
        <p:spPr bwMode="auto">
          <a:xfrm>
            <a:off x="8210109" y="30822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15</a:t>
            </a:r>
            <a:endParaRPr lang="en-US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71" grpId="0" animBg="1"/>
      <p:bldP spid="72" grpId="0" animBg="1"/>
      <p:bldP spid="73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1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Information for LRU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GB" sz="2800" dirty="0" smtClean="0"/>
              <a:t>Can we keep it in the MMU?</a:t>
            </a:r>
          </a:p>
          <a:p>
            <a:pPr lvl="1"/>
            <a:r>
              <a:rPr lang="en-GB" sz="2000" dirty="0" smtClean="0"/>
              <a:t> MMU notes the </a:t>
            </a:r>
            <a:r>
              <a:rPr lang="en-GB" sz="2000" dirty="0" smtClean="0"/>
              <a:t>time whenever a </a:t>
            </a:r>
            <a:r>
              <a:rPr lang="en-GB" sz="2000" dirty="0" smtClean="0"/>
              <a:t>page is referenced</a:t>
            </a:r>
          </a:p>
          <a:p>
            <a:pPr lvl="1"/>
            <a:r>
              <a:rPr lang="en-GB" sz="2000" dirty="0" smtClean="0"/>
              <a:t> MMU translation must be blindingly fast</a:t>
            </a:r>
          </a:p>
          <a:p>
            <a:pPr lvl="2"/>
            <a:r>
              <a:rPr lang="en-GB" sz="1800" dirty="0" smtClean="0"/>
              <a:t>Getting/storing time on every fetch would be very expensive</a:t>
            </a:r>
          </a:p>
          <a:p>
            <a:pPr lvl="1"/>
            <a:r>
              <a:rPr lang="en-GB" sz="2000" dirty="0" smtClean="0"/>
              <a:t>At best they will maintain a </a:t>
            </a:r>
            <a:r>
              <a:rPr lang="en-GB" sz="2000" i="1" dirty="0" smtClean="0"/>
              <a:t>read</a:t>
            </a:r>
            <a:r>
              <a:rPr lang="en-GB" sz="2000" dirty="0" smtClean="0"/>
              <a:t> and a </a:t>
            </a:r>
            <a:r>
              <a:rPr lang="en-GB" sz="2000" i="1" dirty="0" smtClean="0"/>
              <a:t>written</a:t>
            </a:r>
            <a:r>
              <a:rPr lang="en-GB" sz="2000" dirty="0" smtClean="0"/>
              <a:t> bit per page</a:t>
            </a:r>
          </a:p>
          <a:p>
            <a:r>
              <a:rPr lang="en-GB" sz="2800" dirty="0" smtClean="0"/>
              <a:t>Can we maintain this information in software?</a:t>
            </a:r>
          </a:p>
          <a:p>
            <a:pPr lvl="1"/>
            <a:r>
              <a:rPr lang="en-GB" sz="2000" dirty="0" smtClean="0"/>
              <a:t>Mark all pages invalid, even if they are in memory</a:t>
            </a:r>
          </a:p>
          <a:p>
            <a:pPr lvl="1"/>
            <a:r>
              <a:rPr lang="en-GB" sz="2000" dirty="0" smtClean="0"/>
              <a:t>Take a fault first time each page is referenced, note the time</a:t>
            </a:r>
          </a:p>
          <a:p>
            <a:pPr lvl="1"/>
            <a:r>
              <a:rPr lang="en-GB" sz="2000" dirty="0" smtClean="0"/>
              <a:t>Then mark this page valid for the rest of the time slice</a:t>
            </a:r>
          </a:p>
          <a:p>
            <a:pPr lvl="1"/>
            <a:r>
              <a:rPr lang="en-GB" sz="2000" dirty="0" smtClean="0"/>
              <a:t>Causing page faults to reduce the number of page faults???</a:t>
            </a:r>
          </a:p>
          <a:p>
            <a:r>
              <a:rPr lang="en-GB" sz="2800" dirty="0" smtClean="0"/>
              <a:t>We need a </a:t>
            </a:r>
            <a:r>
              <a:rPr lang="en-GB" sz="2800" u="sng" dirty="0" smtClean="0"/>
              <a:t>cheap</a:t>
            </a:r>
            <a:r>
              <a:rPr lang="en-GB" sz="2800" dirty="0" smtClean="0"/>
              <a:t> software surrogate for LRU</a:t>
            </a:r>
          </a:p>
          <a:p>
            <a:pPr lvl="1"/>
            <a:r>
              <a:rPr lang="en-GB" sz="2000" dirty="0" smtClean="0"/>
              <a:t>No extra page faults</a:t>
            </a:r>
          </a:p>
          <a:p>
            <a:pPr lvl="1"/>
            <a:r>
              <a:rPr lang="en-GB" sz="2000" dirty="0" smtClean="0"/>
              <a:t>Can’t scan entire list each time, since it’s big</a:t>
            </a:r>
            <a:endParaRPr lang="en-GB" sz="24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GB" sz="2800" dirty="0" smtClean="0"/>
              <a:t>A surrogate for LRU</a:t>
            </a:r>
          </a:p>
          <a:p>
            <a:r>
              <a:rPr lang="en-GB" sz="2800" dirty="0" smtClean="0"/>
              <a:t>Organize all pages in a circular list</a:t>
            </a:r>
          </a:p>
          <a:p>
            <a:r>
              <a:rPr lang="en-GB" sz="2800" dirty="0" smtClean="0"/>
              <a:t>MMU sets a reference bit for the page on access</a:t>
            </a:r>
          </a:p>
          <a:p>
            <a:r>
              <a:rPr lang="en-GB" sz="2800" dirty="0" smtClean="0"/>
              <a:t>Scan whenever we need another page</a:t>
            </a:r>
          </a:p>
          <a:p>
            <a:pPr lvl="1"/>
            <a:r>
              <a:rPr lang="en-GB" sz="2400" dirty="0" smtClean="0"/>
              <a:t>For each page, ask MMU if page has been referenced</a:t>
            </a:r>
          </a:p>
          <a:p>
            <a:pPr lvl="1"/>
            <a:r>
              <a:rPr lang="en-GB" sz="2400" dirty="0" smtClean="0"/>
              <a:t>If so, reset the reference bit in the MMU &amp; skip this page</a:t>
            </a:r>
          </a:p>
          <a:p>
            <a:pPr lvl="1"/>
            <a:r>
              <a:rPr lang="en-GB" sz="2400" dirty="0" smtClean="0"/>
              <a:t>If not, consider this page to be the least recently used</a:t>
            </a:r>
          </a:p>
          <a:p>
            <a:pPr lvl="1"/>
            <a:r>
              <a:rPr lang="en-GB" sz="2400" dirty="0" smtClean="0"/>
              <a:t>Next search starts from this position, not head of list</a:t>
            </a:r>
          </a:p>
          <a:p>
            <a:r>
              <a:rPr lang="en-GB" sz="2800" dirty="0" smtClean="0"/>
              <a:t>Use position in the scan as a surrogate for age</a:t>
            </a:r>
          </a:p>
          <a:p>
            <a:r>
              <a:rPr lang="en-GB" sz="2800" dirty="0" smtClean="0"/>
              <a:t>No extra page faults, usually scan only a few pages</a:t>
            </a:r>
            <a:endParaRPr lang="en-GB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5258"/>
            <a:ext cx="8354541" cy="1143000"/>
          </a:xfrm>
        </p:spPr>
        <p:txBody>
          <a:bodyPr/>
          <a:lstStyle/>
          <a:p>
            <a:r>
              <a:rPr lang="en-US" dirty="0" smtClean="0"/>
              <a:t>Clock Algorithm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0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77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34741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90353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491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06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63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207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779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535141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993928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449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9067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9537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410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68141" y="4920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782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2397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696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6113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068541" y="4920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527328" y="4920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78973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732873" y="1083708"/>
            <a:ext cx="16002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R</a:t>
            </a:r>
            <a:r>
              <a:rPr lang="en-US" sz="2400" b="0" dirty="0" smtClean="0">
                <a:latin typeface="Times New Roman"/>
                <a:cs typeface="Times New Roman"/>
              </a:rPr>
              <a:t>eference Stream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496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410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868141" y="5301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323753" y="5301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2397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696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154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068541" y="5301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527328" y="5301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982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7440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78973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8354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1496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19537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2868141" y="5682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323753" y="5682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82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2397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1541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56113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068541" y="5682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9829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74401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8973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8354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1496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1953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2410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3323753" y="6063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3782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4696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51541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56113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527328" y="6063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6982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74401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8354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420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1877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2334741" y="2869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2790353" y="2869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249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06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4163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620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5077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5535141" y="2869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5993928" y="2869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449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6906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7363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7821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8278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1420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1877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2334741" y="3250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2790353" y="3250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32491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3706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>
            <a:spLocks noChangeArrowheads="1"/>
          </p:cNvSpPr>
          <p:nvPr/>
        </p:nvSpPr>
        <p:spPr bwMode="auto">
          <a:xfrm>
            <a:off x="4163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46207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0" name="Rectangle 89"/>
          <p:cNvSpPr>
            <a:spLocks noChangeArrowheads="1"/>
          </p:cNvSpPr>
          <p:nvPr/>
        </p:nvSpPr>
        <p:spPr bwMode="auto">
          <a:xfrm>
            <a:off x="50779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5535141" y="3250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5993928" y="3250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6449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69067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73639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78211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8278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1420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1877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2334741" y="3631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1" name="Rectangle 100"/>
          <p:cNvSpPr>
            <a:spLocks noChangeArrowheads="1"/>
          </p:cNvSpPr>
          <p:nvPr/>
        </p:nvSpPr>
        <p:spPr bwMode="auto">
          <a:xfrm>
            <a:off x="2790353" y="3631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2" name="Rectangle 101"/>
          <p:cNvSpPr>
            <a:spLocks noChangeArrowheads="1"/>
          </p:cNvSpPr>
          <p:nvPr/>
        </p:nvSpPr>
        <p:spPr bwMode="auto">
          <a:xfrm>
            <a:off x="32491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3" name="Rectangle 102"/>
          <p:cNvSpPr>
            <a:spLocks noChangeArrowheads="1"/>
          </p:cNvSpPr>
          <p:nvPr/>
        </p:nvSpPr>
        <p:spPr bwMode="auto">
          <a:xfrm>
            <a:off x="3706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4" name="Rectangle 103"/>
          <p:cNvSpPr>
            <a:spLocks noChangeArrowheads="1"/>
          </p:cNvSpPr>
          <p:nvPr/>
        </p:nvSpPr>
        <p:spPr bwMode="auto">
          <a:xfrm>
            <a:off x="4163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5" name="Rectangle 104"/>
          <p:cNvSpPr>
            <a:spLocks noChangeArrowheads="1"/>
          </p:cNvSpPr>
          <p:nvPr/>
        </p:nvSpPr>
        <p:spPr bwMode="auto">
          <a:xfrm>
            <a:off x="4620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6" name="Rectangle 105"/>
          <p:cNvSpPr>
            <a:spLocks noChangeArrowheads="1"/>
          </p:cNvSpPr>
          <p:nvPr/>
        </p:nvSpPr>
        <p:spPr bwMode="auto">
          <a:xfrm>
            <a:off x="5077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5535141" y="3631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5993928" y="3631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6449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6906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7363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2" name="Rectangle 111"/>
          <p:cNvSpPr>
            <a:spLocks noChangeArrowheads="1"/>
          </p:cNvSpPr>
          <p:nvPr/>
        </p:nvSpPr>
        <p:spPr bwMode="auto">
          <a:xfrm>
            <a:off x="78211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8278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4" name="Rectangle 113"/>
          <p:cNvSpPr>
            <a:spLocks noChangeArrowheads="1"/>
          </p:cNvSpPr>
          <p:nvPr/>
        </p:nvSpPr>
        <p:spPr bwMode="auto">
          <a:xfrm>
            <a:off x="1420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5" name="Rectangle 114"/>
          <p:cNvSpPr>
            <a:spLocks noChangeArrowheads="1"/>
          </p:cNvSpPr>
          <p:nvPr/>
        </p:nvSpPr>
        <p:spPr bwMode="auto">
          <a:xfrm>
            <a:off x="1877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6" name="Rectangle 115"/>
          <p:cNvSpPr>
            <a:spLocks noChangeArrowheads="1"/>
          </p:cNvSpPr>
          <p:nvPr/>
        </p:nvSpPr>
        <p:spPr bwMode="auto">
          <a:xfrm>
            <a:off x="2334741" y="4012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7" name="Rectangle 116"/>
          <p:cNvSpPr>
            <a:spLocks noChangeArrowheads="1"/>
          </p:cNvSpPr>
          <p:nvPr/>
        </p:nvSpPr>
        <p:spPr bwMode="auto">
          <a:xfrm>
            <a:off x="2790353" y="4012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3249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3706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0" name="Rectangle 119"/>
          <p:cNvSpPr>
            <a:spLocks noChangeArrowheads="1"/>
          </p:cNvSpPr>
          <p:nvPr/>
        </p:nvSpPr>
        <p:spPr bwMode="auto">
          <a:xfrm>
            <a:off x="4163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2" name="Rectangle 121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5535141" y="4012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4" name="Rectangle 123"/>
          <p:cNvSpPr>
            <a:spLocks noChangeArrowheads="1"/>
          </p:cNvSpPr>
          <p:nvPr/>
        </p:nvSpPr>
        <p:spPr bwMode="auto">
          <a:xfrm>
            <a:off x="5993928" y="4012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6449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6906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7363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8" name="Rectangle 127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9" name="Rectangle 128"/>
          <p:cNvSpPr>
            <a:spLocks noChangeArrowheads="1"/>
          </p:cNvSpPr>
          <p:nvPr/>
        </p:nvSpPr>
        <p:spPr bwMode="auto">
          <a:xfrm>
            <a:off x="8278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0" name="Rectangle 129"/>
          <p:cNvSpPr>
            <a:spLocks noChangeArrowheads="1"/>
          </p:cNvSpPr>
          <p:nvPr/>
        </p:nvSpPr>
        <p:spPr bwMode="auto">
          <a:xfrm>
            <a:off x="1420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1" name="Rectangle 130"/>
          <p:cNvSpPr>
            <a:spLocks noChangeArrowheads="1"/>
          </p:cNvSpPr>
          <p:nvPr/>
        </p:nvSpPr>
        <p:spPr bwMode="auto">
          <a:xfrm>
            <a:off x="1877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2334741" y="2488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3" name="Rectangle 132"/>
          <p:cNvSpPr>
            <a:spLocks noChangeArrowheads="1"/>
          </p:cNvSpPr>
          <p:nvPr/>
        </p:nvSpPr>
        <p:spPr bwMode="auto">
          <a:xfrm>
            <a:off x="2790353" y="2488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3249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3706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4163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4620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50779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5535141" y="2488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5993928" y="2488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6449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2" name="Rectangle 141"/>
          <p:cNvSpPr>
            <a:spLocks noChangeArrowheads="1"/>
          </p:cNvSpPr>
          <p:nvPr/>
        </p:nvSpPr>
        <p:spPr bwMode="auto">
          <a:xfrm>
            <a:off x="6906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73639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7821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8278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319637" y="444973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2"/>
                </a:solidFill>
                <a:latin typeface="Times New Roman"/>
                <a:cs typeface="Times New Roman"/>
              </a:rPr>
              <a:t>True LRU</a:t>
            </a: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402173" y="188539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Times New Roman"/>
                <a:cs typeface="Times New Roman"/>
              </a:rPr>
              <a:t>LRU clock</a:t>
            </a:r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201141" y="4920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201141" y="5301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201141" y="5682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201141" y="6063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152" name="Rectangle 151"/>
          <p:cNvSpPr>
            <a:spLocks noChangeArrowheads="1"/>
          </p:cNvSpPr>
          <p:nvPr/>
        </p:nvSpPr>
        <p:spPr bwMode="auto">
          <a:xfrm>
            <a:off x="123353" y="2488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23353" y="2869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154" name="Rectangle 153"/>
          <p:cNvSpPr>
            <a:spLocks noChangeArrowheads="1"/>
          </p:cNvSpPr>
          <p:nvPr/>
        </p:nvSpPr>
        <p:spPr bwMode="auto">
          <a:xfrm>
            <a:off x="123353" y="3250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123353" y="3631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374685" y="40385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000" b="0" dirty="0">
                <a:latin typeface="Times New Roman"/>
                <a:cs typeface="Times New Roman"/>
              </a:rPr>
              <a:t>clock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</a:p>
          <a:p>
            <a:r>
              <a:rPr lang="en-US" sz="2000" b="0" dirty="0" smtClean="0">
                <a:latin typeface="Times New Roman"/>
                <a:cs typeface="Times New Roman"/>
              </a:rPr>
              <a:t>pos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73639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78211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8278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1496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1" name="Rectangle 160"/>
          <p:cNvSpPr>
            <a:spLocks noChangeArrowheads="1"/>
          </p:cNvSpPr>
          <p:nvPr/>
        </p:nvSpPr>
        <p:spPr bwMode="auto">
          <a:xfrm>
            <a:off x="51541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6068541" y="6063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3" name="Rectangle 162"/>
          <p:cNvSpPr>
            <a:spLocks noChangeArrowheads="1"/>
          </p:cNvSpPr>
          <p:nvPr/>
        </p:nvSpPr>
        <p:spPr bwMode="auto">
          <a:xfrm>
            <a:off x="6982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4" name="Rectangle 163"/>
          <p:cNvSpPr>
            <a:spLocks noChangeArrowheads="1"/>
          </p:cNvSpPr>
          <p:nvPr/>
        </p:nvSpPr>
        <p:spPr bwMode="auto">
          <a:xfrm>
            <a:off x="74401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8354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78973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2868141" y="6063168"/>
            <a:ext cx="455612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2410941" y="5682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9" name="Rectangle 168"/>
          <p:cNvSpPr>
            <a:spLocks noChangeArrowheads="1"/>
          </p:cNvSpPr>
          <p:nvPr/>
        </p:nvSpPr>
        <p:spPr bwMode="auto">
          <a:xfrm>
            <a:off x="1496541" y="4920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1953741" y="5301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71" name="Rectangle 170"/>
          <p:cNvSpPr>
            <a:spLocks noChangeArrowheads="1"/>
          </p:cNvSpPr>
          <p:nvPr/>
        </p:nvSpPr>
        <p:spPr bwMode="auto">
          <a:xfrm>
            <a:off x="4696941" y="5682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72" name="Rectangle 171"/>
          <p:cNvSpPr>
            <a:spLocks noChangeArrowheads="1"/>
          </p:cNvSpPr>
          <p:nvPr/>
        </p:nvSpPr>
        <p:spPr bwMode="auto">
          <a:xfrm>
            <a:off x="4239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3" name="Rectangle 172"/>
          <p:cNvSpPr>
            <a:spLocks noChangeArrowheads="1"/>
          </p:cNvSpPr>
          <p:nvPr/>
        </p:nvSpPr>
        <p:spPr bwMode="auto">
          <a:xfrm>
            <a:off x="3323753" y="4920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74" name="Rectangle 173"/>
          <p:cNvSpPr>
            <a:spLocks noChangeArrowheads="1"/>
          </p:cNvSpPr>
          <p:nvPr/>
        </p:nvSpPr>
        <p:spPr bwMode="auto">
          <a:xfrm>
            <a:off x="3782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3323753" y="4920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6" name="Rectangle 175"/>
          <p:cNvSpPr>
            <a:spLocks noChangeArrowheads="1"/>
          </p:cNvSpPr>
          <p:nvPr/>
        </p:nvSpPr>
        <p:spPr bwMode="auto">
          <a:xfrm>
            <a:off x="4239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7" name="Rectangle 176"/>
          <p:cNvSpPr>
            <a:spLocks noChangeArrowheads="1"/>
          </p:cNvSpPr>
          <p:nvPr/>
        </p:nvSpPr>
        <p:spPr bwMode="auto">
          <a:xfrm>
            <a:off x="5154141" y="4920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78" name="Rectangle 177"/>
          <p:cNvSpPr>
            <a:spLocks noChangeArrowheads="1"/>
          </p:cNvSpPr>
          <p:nvPr/>
        </p:nvSpPr>
        <p:spPr bwMode="auto">
          <a:xfrm>
            <a:off x="2868141" y="6063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9" name="Rectangle 178"/>
          <p:cNvSpPr>
            <a:spLocks noChangeArrowheads="1"/>
          </p:cNvSpPr>
          <p:nvPr/>
        </p:nvSpPr>
        <p:spPr bwMode="auto">
          <a:xfrm>
            <a:off x="5611341" y="5301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0" name="Rectangle 179"/>
          <p:cNvSpPr>
            <a:spLocks noChangeArrowheads="1"/>
          </p:cNvSpPr>
          <p:nvPr/>
        </p:nvSpPr>
        <p:spPr bwMode="auto">
          <a:xfrm>
            <a:off x="6068541" y="6063168"/>
            <a:ext cx="458787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1" name="Rectangle 180"/>
          <p:cNvSpPr>
            <a:spLocks noChangeArrowheads="1"/>
          </p:cNvSpPr>
          <p:nvPr/>
        </p:nvSpPr>
        <p:spPr bwMode="auto">
          <a:xfrm>
            <a:off x="6527328" y="5682168"/>
            <a:ext cx="455613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82" name="Rectangle 181"/>
          <p:cNvSpPr>
            <a:spLocks noChangeArrowheads="1"/>
          </p:cNvSpPr>
          <p:nvPr/>
        </p:nvSpPr>
        <p:spPr bwMode="auto">
          <a:xfrm>
            <a:off x="6982941" y="4920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3" name="Rectangle 182"/>
          <p:cNvSpPr>
            <a:spLocks noChangeArrowheads="1"/>
          </p:cNvSpPr>
          <p:nvPr/>
        </p:nvSpPr>
        <p:spPr bwMode="auto">
          <a:xfrm>
            <a:off x="7440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4" name="Rectangle 183"/>
          <p:cNvSpPr>
            <a:spLocks noChangeArrowheads="1"/>
          </p:cNvSpPr>
          <p:nvPr/>
        </p:nvSpPr>
        <p:spPr bwMode="auto">
          <a:xfrm>
            <a:off x="7897341" y="6063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Rectangle 184"/>
          <p:cNvSpPr>
            <a:spLocks noChangeArrowheads="1"/>
          </p:cNvSpPr>
          <p:nvPr/>
        </p:nvSpPr>
        <p:spPr bwMode="auto">
          <a:xfrm>
            <a:off x="8354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6" name="Rectangle 185"/>
          <p:cNvSpPr>
            <a:spLocks noChangeArrowheads="1"/>
          </p:cNvSpPr>
          <p:nvPr/>
        </p:nvSpPr>
        <p:spPr bwMode="auto">
          <a:xfrm>
            <a:off x="5077941" y="4314258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loads 4, replacements 7</a:t>
            </a:r>
          </a:p>
        </p:txBody>
      </p:sp>
      <p:sp>
        <p:nvSpPr>
          <p:cNvPr id="187" name="Rectangle 186"/>
          <p:cNvSpPr>
            <a:spLocks noChangeArrowheads="1"/>
          </p:cNvSpPr>
          <p:nvPr/>
        </p:nvSpPr>
        <p:spPr bwMode="auto">
          <a:xfrm>
            <a:off x="1420341" y="248812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8" name="Rectangle 187"/>
          <p:cNvSpPr>
            <a:spLocks noChangeArrowheads="1"/>
          </p:cNvSpPr>
          <p:nvPr/>
        </p:nvSpPr>
        <p:spPr bwMode="auto">
          <a:xfrm>
            <a:off x="1877541" y="286912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9" name="Rectangle 188"/>
          <p:cNvSpPr>
            <a:spLocks noChangeArrowheads="1"/>
          </p:cNvSpPr>
          <p:nvPr/>
        </p:nvSpPr>
        <p:spPr bwMode="auto">
          <a:xfrm>
            <a:off x="2334741" y="3250128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0" name="Rectangle 189"/>
          <p:cNvSpPr>
            <a:spLocks noChangeArrowheads="1"/>
          </p:cNvSpPr>
          <p:nvPr/>
        </p:nvSpPr>
        <p:spPr bwMode="auto">
          <a:xfrm>
            <a:off x="2790353" y="3631128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1" name="Rectangle 190"/>
          <p:cNvSpPr>
            <a:spLocks noChangeArrowheads="1"/>
          </p:cNvSpPr>
          <p:nvPr/>
        </p:nvSpPr>
        <p:spPr bwMode="auto">
          <a:xfrm>
            <a:off x="3249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3706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4163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4620741" y="3250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5" name="Rectangle 194"/>
          <p:cNvSpPr>
            <a:spLocks noChangeArrowheads="1"/>
          </p:cNvSpPr>
          <p:nvPr/>
        </p:nvSpPr>
        <p:spPr bwMode="auto">
          <a:xfrm>
            <a:off x="5077941" y="2488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6" name="Rectangle 195"/>
          <p:cNvSpPr>
            <a:spLocks noChangeArrowheads="1"/>
          </p:cNvSpPr>
          <p:nvPr/>
        </p:nvSpPr>
        <p:spPr bwMode="auto">
          <a:xfrm>
            <a:off x="5535141" y="2869128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7" name="Rectangle 196"/>
          <p:cNvSpPr>
            <a:spLocks noChangeArrowheads="1"/>
          </p:cNvSpPr>
          <p:nvPr/>
        </p:nvSpPr>
        <p:spPr bwMode="auto">
          <a:xfrm>
            <a:off x="5993928" y="3250128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8" name="Rectangle 197"/>
          <p:cNvSpPr>
            <a:spLocks noChangeArrowheads="1"/>
          </p:cNvSpPr>
          <p:nvPr/>
        </p:nvSpPr>
        <p:spPr bwMode="auto">
          <a:xfrm>
            <a:off x="6449541" y="3631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9" name="Rectangle 198"/>
          <p:cNvSpPr>
            <a:spLocks noChangeArrowheads="1"/>
          </p:cNvSpPr>
          <p:nvPr/>
        </p:nvSpPr>
        <p:spPr bwMode="auto">
          <a:xfrm>
            <a:off x="6906741" y="2488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7821141" y="3250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3692169" y="4756308"/>
            <a:ext cx="3733800" cy="865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3200" dirty="0">
                <a:latin typeface="Times New Roman"/>
                <a:cs typeface="Times New Roman"/>
              </a:rPr>
              <a:t>L</a:t>
            </a:r>
            <a:r>
              <a:rPr lang="en-US" sz="3200" b="0" dirty="0" smtClean="0">
                <a:latin typeface="Times New Roman"/>
                <a:cs typeface="Times New Roman"/>
              </a:rPr>
              <a:t>oads 4</a:t>
            </a:r>
            <a:endParaRPr lang="en-US" sz="3200" dirty="0" smtClean="0">
              <a:latin typeface="Times New Roman"/>
              <a:cs typeface="Times New Roman"/>
            </a:endParaRPr>
          </a:p>
          <a:p>
            <a:r>
              <a:rPr lang="en-US" sz="3200" b="0" dirty="0" smtClean="0">
                <a:latin typeface="Times New Roman"/>
                <a:cs typeface="Times New Roman"/>
              </a:rPr>
              <a:t>Replacements </a:t>
            </a:r>
            <a:r>
              <a:rPr lang="en-US" sz="3200" b="0" dirty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202" name="Rectangle 201"/>
          <p:cNvSpPr>
            <a:spLocks noChangeArrowheads="1"/>
          </p:cNvSpPr>
          <p:nvPr/>
        </p:nvSpPr>
        <p:spPr bwMode="auto">
          <a:xfrm>
            <a:off x="1420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3" name="Rectangle 202"/>
          <p:cNvSpPr>
            <a:spLocks noChangeArrowheads="1"/>
          </p:cNvSpPr>
          <p:nvPr/>
        </p:nvSpPr>
        <p:spPr bwMode="auto">
          <a:xfrm>
            <a:off x="1877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2334741" y="4012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05" name="Rectangle 204"/>
          <p:cNvSpPr>
            <a:spLocks noChangeArrowheads="1"/>
          </p:cNvSpPr>
          <p:nvPr/>
        </p:nvSpPr>
        <p:spPr bwMode="auto">
          <a:xfrm>
            <a:off x="2790353" y="4012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3249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7" name="Rectangle 206"/>
          <p:cNvSpPr>
            <a:spLocks noChangeArrowheads="1"/>
          </p:cNvSpPr>
          <p:nvPr/>
        </p:nvSpPr>
        <p:spPr bwMode="auto">
          <a:xfrm>
            <a:off x="3706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8" name="Rectangle 207"/>
          <p:cNvSpPr>
            <a:spLocks noChangeArrowheads="1"/>
          </p:cNvSpPr>
          <p:nvPr/>
        </p:nvSpPr>
        <p:spPr bwMode="auto">
          <a:xfrm>
            <a:off x="4163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9" name="Rectangle 208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0" name="Rectangle 209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11" name="Rectangle 210"/>
          <p:cNvSpPr>
            <a:spLocks noChangeArrowheads="1"/>
          </p:cNvSpPr>
          <p:nvPr/>
        </p:nvSpPr>
        <p:spPr bwMode="auto">
          <a:xfrm>
            <a:off x="5535141" y="4012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2" name="Rectangle 211"/>
          <p:cNvSpPr>
            <a:spLocks noChangeArrowheads="1"/>
          </p:cNvSpPr>
          <p:nvPr/>
        </p:nvSpPr>
        <p:spPr bwMode="auto">
          <a:xfrm>
            <a:off x="8278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13" name="Rectangle 212"/>
          <p:cNvSpPr>
            <a:spLocks noChangeArrowheads="1"/>
          </p:cNvSpPr>
          <p:nvPr/>
        </p:nvSpPr>
        <p:spPr bwMode="auto">
          <a:xfrm>
            <a:off x="7363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14" name="Rectangle 213"/>
          <p:cNvSpPr>
            <a:spLocks noChangeArrowheads="1"/>
          </p:cNvSpPr>
          <p:nvPr/>
        </p:nvSpPr>
        <p:spPr bwMode="auto">
          <a:xfrm>
            <a:off x="8278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15" name="Rectangle 214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363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7" name="Rectangle 216"/>
          <p:cNvSpPr>
            <a:spLocks noChangeArrowheads="1"/>
          </p:cNvSpPr>
          <p:nvPr/>
        </p:nvSpPr>
        <p:spPr bwMode="auto">
          <a:xfrm>
            <a:off x="6906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5993928" y="4012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19" name="Rectangle 218"/>
          <p:cNvSpPr>
            <a:spLocks noChangeArrowheads="1"/>
          </p:cNvSpPr>
          <p:nvPr/>
        </p:nvSpPr>
        <p:spPr bwMode="auto">
          <a:xfrm>
            <a:off x="6449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20" name="Rectangle 219"/>
          <p:cNvSpPr>
            <a:spLocks noChangeArrowheads="1"/>
          </p:cNvSpPr>
          <p:nvPr/>
        </p:nvSpPr>
        <p:spPr bwMode="auto">
          <a:xfrm>
            <a:off x="3706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1" name="Rectangle 220"/>
          <p:cNvSpPr>
            <a:spLocks noChangeArrowheads="1"/>
          </p:cNvSpPr>
          <p:nvPr/>
        </p:nvSpPr>
        <p:spPr bwMode="auto">
          <a:xfrm>
            <a:off x="4163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2" name="Rectangle 221"/>
          <p:cNvSpPr>
            <a:spLocks noChangeArrowheads="1"/>
          </p:cNvSpPr>
          <p:nvPr/>
        </p:nvSpPr>
        <p:spPr bwMode="auto">
          <a:xfrm>
            <a:off x="4620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3" name="Rectangle 222"/>
          <p:cNvSpPr>
            <a:spLocks noChangeArrowheads="1"/>
          </p:cNvSpPr>
          <p:nvPr/>
        </p:nvSpPr>
        <p:spPr bwMode="auto">
          <a:xfrm>
            <a:off x="4163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4" name="Rectangle 223"/>
          <p:cNvSpPr>
            <a:spLocks noChangeArrowheads="1"/>
          </p:cNvSpPr>
          <p:nvPr/>
        </p:nvSpPr>
        <p:spPr bwMode="auto">
          <a:xfrm>
            <a:off x="4620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5" name="Rectangle 224"/>
          <p:cNvSpPr>
            <a:spLocks noChangeArrowheads="1"/>
          </p:cNvSpPr>
          <p:nvPr/>
        </p:nvSpPr>
        <p:spPr bwMode="auto">
          <a:xfrm>
            <a:off x="4620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6" name="Rectangle 225"/>
          <p:cNvSpPr>
            <a:spLocks noChangeArrowheads="1"/>
          </p:cNvSpPr>
          <p:nvPr/>
        </p:nvSpPr>
        <p:spPr bwMode="auto">
          <a:xfrm>
            <a:off x="5077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7" name="Rectangle 228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8" name="Rectangle 229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9" name="Rectangle 230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0" name="Rectangle 234"/>
          <p:cNvSpPr>
            <a:spLocks noChangeArrowheads="1"/>
          </p:cNvSpPr>
          <p:nvPr/>
        </p:nvSpPr>
        <p:spPr bwMode="auto">
          <a:xfrm>
            <a:off x="7821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31" name="Rectangle 235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34" name="Rectangle 312"/>
          <p:cNvSpPr>
            <a:spLocks noChangeArrowheads="1"/>
          </p:cNvSpPr>
          <p:nvPr/>
        </p:nvSpPr>
        <p:spPr bwMode="auto">
          <a:xfrm>
            <a:off x="1333993" y="21324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5" name="Rectangle 312"/>
          <p:cNvSpPr>
            <a:spLocks noChangeArrowheads="1"/>
          </p:cNvSpPr>
          <p:nvPr/>
        </p:nvSpPr>
        <p:spPr bwMode="auto">
          <a:xfrm>
            <a:off x="1817093" y="21393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6" name="Rectangle 312"/>
          <p:cNvSpPr>
            <a:spLocks noChangeArrowheads="1"/>
          </p:cNvSpPr>
          <p:nvPr/>
        </p:nvSpPr>
        <p:spPr bwMode="auto">
          <a:xfrm>
            <a:off x="2273737" y="21461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7" name="Rectangle 312"/>
          <p:cNvSpPr>
            <a:spLocks noChangeArrowheads="1"/>
          </p:cNvSpPr>
          <p:nvPr/>
        </p:nvSpPr>
        <p:spPr bwMode="auto">
          <a:xfrm>
            <a:off x="2743609" y="21398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8" name="Rectangle 312"/>
          <p:cNvSpPr>
            <a:spLocks noChangeArrowheads="1"/>
          </p:cNvSpPr>
          <p:nvPr/>
        </p:nvSpPr>
        <p:spPr bwMode="auto">
          <a:xfrm>
            <a:off x="3187025" y="214669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9" name="Rectangle 312"/>
          <p:cNvSpPr>
            <a:spLocks noChangeArrowheads="1"/>
          </p:cNvSpPr>
          <p:nvPr/>
        </p:nvSpPr>
        <p:spPr bwMode="auto">
          <a:xfrm>
            <a:off x="3630441" y="21403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5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0" name="Rectangle 312"/>
          <p:cNvSpPr>
            <a:spLocks noChangeArrowheads="1"/>
          </p:cNvSpPr>
          <p:nvPr/>
        </p:nvSpPr>
        <p:spPr bwMode="auto">
          <a:xfrm>
            <a:off x="4100313" y="214720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6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1" name="Rectangle 312"/>
          <p:cNvSpPr>
            <a:spLocks noChangeArrowheads="1"/>
          </p:cNvSpPr>
          <p:nvPr/>
        </p:nvSpPr>
        <p:spPr bwMode="auto">
          <a:xfrm>
            <a:off x="4556957" y="21408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7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2" name="Rectangle 312"/>
          <p:cNvSpPr>
            <a:spLocks noChangeArrowheads="1"/>
          </p:cNvSpPr>
          <p:nvPr/>
        </p:nvSpPr>
        <p:spPr bwMode="auto">
          <a:xfrm>
            <a:off x="5013601" y="21477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8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3" name="Rectangle 312"/>
          <p:cNvSpPr>
            <a:spLocks noChangeArrowheads="1"/>
          </p:cNvSpPr>
          <p:nvPr/>
        </p:nvSpPr>
        <p:spPr bwMode="auto">
          <a:xfrm>
            <a:off x="5483473" y="21413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9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4" name="Rectangle 312"/>
          <p:cNvSpPr>
            <a:spLocks noChangeArrowheads="1"/>
          </p:cNvSpPr>
          <p:nvPr/>
        </p:nvSpPr>
        <p:spPr bwMode="auto">
          <a:xfrm>
            <a:off x="5926889" y="21482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5" name="Rectangle 312"/>
          <p:cNvSpPr>
            <a:spLocks noChangeArrowheads="1"/>
          </p:cNvSpPr>
          <p:nvPr/>
        </p:nvSpPr>
        <p:spPr bwMode="auto">
          <a:xfrm>
            <a:off x="6383533" y="21418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6" name="Rectangle 312"/>
          <p:cNvSpPr>
            <a:spLocks noChangeArrowheads="1"/>
          </p:cNvSpPr>
          <p:nvPr/>
        </p:nvSpPr>
        <p:spPr bwMode="auto">
          <a:xfrm>
            <a:off x="6853405" y="21487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7" name="Rectangle 312"/>
          <p:cNvSpPr>
            <a:spLocks noChangeArrowheads="1"/>
          </p:cNvSpPr>
          <p:nvPr/>
        </p:nvSpPr>
        <p:spPr bwMode="auto">
          <a:xfrm>
            <a:off x="7310049" y="21423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8" name="Rectangle 312"/>
          <p:cNvSpPr>
            <a:spLocks noChangeArrowheads="1"/>
          </p:cNvSpPr>
          <p:nvPr/>
        </p:nvSpPr>
        <p:spPr bwMode="auto">
          <a:xfrm>
            <a:off x="7766693" y="21492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9" name="Rectangle 312"/>
          <p:cNvSpPr>
            <a:spLocks noChangeArrowheads="1"/>
          </p:cNvSpPr>
          <p:nvPr/>
        </p:nvSpPr>
        <p:spPr bwMode="auto">
          <a:xfrm>
            <a:off x="8210109" y="21428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15</a:t>
            </a:r>
            <a:endParaRPr lang="en-US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00"/>
                            </p:stCondLst>
                            <p:childTnLst>
                              <p:par>
                                <p:cTn id="2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00"/>
                            </p:stCondLst>
                            <p:childTnLst>
                              <p:par>
                                <p:cTn id="28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8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00"/>
                            </p:stCondLst>
                            <p:childTnLst>
                              <p:par>
                                <p:cTn id="2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00"/>
                            </p:stCondLst>
                            <p:childTnLst>
                              <p:par>
                                <p:cTn id="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500"/>
                            </p:stCondLst>
                            <p:childTnLst>
                              <p:par>
                                <p:cTn id="3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57" grpId="0" animBg="1"/>
      <p:bldP spid="158" grpId="0" animBg="1"/>
      <p:bldP spid="159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09" grpId="1" animBg="1"/>
      <p:bldP spid="210" grpId="0" animBg="1"/>
      <p:bldP spid="210" grpId="1" animBg="1"/>
      <p:bldP spid="211" grpId="0" animBg="1"/>
      <p:bldP spid="212" grpId="0" animBg="1"/>
      <p:bldP spid="213" grpId="0" animBg="1"/>
      <p:bldP spid="214" grpId="0" animBg="1"/>
      <p:bldP spid="215" grpId="0" build="allAtOnce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2" grpId="1" animBg="1"/>
      <p:bldP spid="223" grpId="0" animBg="1"/>
      <p:bldP spid="224" grpId="0" animBg="1"/>
      <p:bldP spid="224" grpId="1" animBg="1"/>
      <p:bldP spid="225" grpId="0" animBg="1"/>
      <p:bldP spid="226" grpId="0" animBg="1"/>
      <p:bldP spid="226" grpId="1" animBg="1"/>
      <p:bldP spid="227" grpId="0" build="allAtOnce" animBg="1"/>
      <p:bldP spid="228" grpId="0" animBg="1"/>
      <p:bldP spid="229" grpId="0" animBg="1"/>
      <p:bldP spid="230" grpId="0" animBg="1"/>
      <p:bldP spid="230" grpId="1" animBg="1"/>
      <p:bldP spid="231" grpId="0" animBg="1"/>
      <p:bldP spid="23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True LRU To Clock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number of loads and replacements</a:t>
            </a:r>
          </a:p>
          <a:p>
            <a:pPr lvl="1"/>
            <a:r>
              <a:rPr lang="en-US" dirty="0" smtClean="0"/>
              <a:t>But didn’t replace the same pages</a:t>
            </a:r>
          </a:p>
          <a:p>
            <a:r>
              <a:rPr lang="en-US" dirty="0" smtClean="0"/>
              <a:t>What, if anything, does that mean?</a:t>
            </a:r>
          </a:p>
          <a:p>
            <a:r>
              <a:rPr lang="en-US" dirty="0" smtClean="0"/>
              <a:t>Both are just approximations to the optimal</a:t>
            </a:r>
          </a:p>
          <a:p>
            <a:r>
              <a:rPr lang="en-US" dirty="0" smtClean="0"/>
              <a:t>If LRU clock’s decisions are 98% as good as true LRU </a:t>
            </a:r>
          </a:p>
          <a:p>
            <a:pPr lvl="1"/>
            <a:r>
              <a:rPr lang="en-US" dirty="0" smtClean="0"/>
              <a:t>And can be done for 1% of the cost (in hardware and cycles) </a:t>
            </a:r>
          </a:p>
          <a:p>
            <a:pPr lvl="1"/>
            <a:r>
              <a:rPr lang="en-US" dirty="0" smtClean="0"/>
              <a:t>It is a bargain!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Replacement and Multiprogramming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don’t want to clear out all the page frames on each context switch</a:t>
            </a:r>
          </a:p>
          <a:p>
            <a:r>
              <a:rPr lang="en-GB" dirty="0" smtClean="0"/>
              <a:t>How do we deal with sharing page frames?</a:t>
            </a:r>
          </a:p>
          <a:p>
            <a:r>
              <a:rPr lang="en-GB" dirty="0" smtClean="0"/>
              <a:t>Possible choices:</a:t>
            </a:r>
          </a:p>
          <a:p>
            <a:pPr lvl="1"/>
            <a:r>
              <a:rPr lang="en-GB" dirty="0" smtClean="0"/>
              <a:t>Single global pool</a:t>
            </a:r>
          </a:p>
          <a:p>
            <a:pPr lvl="1"/>
            <a:r>
              <a:rPr lang="en-GB" dirty="0" smtClean="0"/>
              <a:t>Fixed allocation of page frames per process</a:t>
            </a:r>
          </a:p>
          <a:p>
            <a:pPr lvl="1"/>
            <a:r>
              <a:rPr lang="en-GB" dirty="0" smtClean="0"/>
              <a:t>Working set-based page frame allocations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Global Page Frame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dirty="0" smtClean="0"/>
              <a:t>Treat the entire set of page frames as a shared resource</a:t>
            </a:r>
          </a:p>
          <a:p>
            <a:r>
              <a:rPr lang="en-US" dirty="0" smtClean="0"/>
              <a:t>Approximate LRU for the entire set</a:t>
            </a:r>
          </a:p>
          <a:p>
            <a:r>
              <a:rPr lang="en-US" dirty="0" smtClean="0"/>
              <a:t>Replace whichever process’ page is LRU</a:t>
            </a:r>
          </a:p>
          <a:p>
            <a:r>
              <a:rPr lang="en-GB" dirty="0" smtClean="0"/>
              <a:t>Probably a mistake</a:t>
            </a:r>
          </a:p>
          <a:p>
            <a:pPr lvl="1"/>
            <a:r>
              <a:rPr lang="en-GB" dirty="0" smtClean="0"/>
              <a:t> Bad interaction with round-robin </a:t>
            </a:r>
            <a:r>
              <a:rPr lang="en-GB" smtClean="0"/>
              <a:t>scheduling</a:t>
            </a:r>
            <a:endParaRPr lang="en-GB" smtClean="0"/>
          </a:p>
          <a:p>
            <a:pPr lvl="1"/>
            <a:r>
              <a:rPr lang="en-GB" smtClean="0"/>
              <a:t>The </a:t>
            </a:r>
            <a:r>
              <a:rPr lang="en-GB" dirty="0" smtClean="0"/>
              <a:t>guy who was last in the scheduling queue will find all his pages swapped out</a:t>
            </a:r>
          </a:p>
          <a:p>
            <a:pPr lvl="1"/>
            <a:r>
              <a:rPr lang="en-GB" dirty="0" smtClean="0"/>
              <a:t>And not because he isn’t using them</a:t>
            </a:r>
          </a:p>
          <a:p>
            <a:pPr lvl="1"/>
            <a:r>
              <a:rPr lang="en-GB" dirty="0" smtClean="0"/>
              <a:t>When he gets in, lots of page faults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Per-Process Page Frame Pools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dirty="0" smtClean="0"/>
              <a:t>Set aside some number of page frames for each running process</a:t>
            </a:r>
          </a:p>
          <a:p>
            <a:pPr lvl="1"/>
            <a:r>
              <a:rPr lang="en-US" dirty="0" smtClean="0"/>
              <a:t>Use an LRU approximation separately for each</a:t>
            </a:r>
          </a:p>
          <a:p>
            <a:r>
              <a:rPr lang="en-US" dirty="0" smtClean="0"/>
              <a:t>How many page frames per process?</a:t>
            </a:r>
          </a:p>
          <a:p>
            <a:r>
              <a:rPr lang="en-GB" dirty="0" smtClean="0"/>
              <a:t>Fixed number of pages per process is bad</a:t>
            </a:r>
          </a:p>
          <a:p>
            <a:pPr lvl="1"/>
            <a:r>
              <a:rPr lang="en-GB" dirty="0" smtClean="0"/>
              <a:t> Different processes exhibit different locality</a:t>
            </a:r>
          </a:p>
          <a:p>
            <a:pPr lvl="2"/>
            <a:r>
              <a:rPr lang="en-GB" dirty="0" smtClean="0"/>
              <a:t>Which pages are needed changes over time</a:t>
            </a:r>
          </a:p>
          <a:p>
            <a:pPr lvl="2"/>
            <a:r>
              <a:rPr lang="en-GB" dirty="0" smtClean="0"/>
              <a:t>Number of pages needed changes over time</a:t>
            </a:r>
          </a:p>
          <a:p>
            <a:pPr lvl="1"/>
            <a:r>
              <a:rPr lang="en-GB" dirty="0" smtClean="0"/>
              <a:t> Much like different natural scheduling intervals</a:t>
            </a:r>
          </a:p>
          <a:p>
            <a:r>
              <a:rPr lang="en-GB" dirty="0" smtClean="0"/>
              <a:t>We need a dynamic customized allocation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Give each process an address space of immense size</a:t>
            </a:r>
            <a:endParaRPr lang="en-US" dirty="0" smtClean="0"/>
          </a:p>
          <a:p>
            <a:pPr lvl="1"/>
            <a:r>
              <a:rPr lang="en-US" dirty="0" smtClean="0"/>
              <a:t>Perhaps </a:t>
            </a:r>
            <a:r>
              <a:rPr lang="en-US" dirty="0" smtClean="0"/>
              <a:t>as </a:t>
            </a:r>
            <a:r>
              <a:rPr lang="en-US" dirty="0" smtClean="0"/>
              <a:t>big as your hardware’s word size allows</a:t>
            </a:r>
          </a:p>
          <a:p>
            <a:r>
              <a:rPr lang="en-US" dirty="0" smtClean="0"/>
              <a:t>Allow processes to request segments within that space</a:t>
            </a:r>
          </a:p>
          <a:p>
            <a:r>
              <a:rPr lang="en-US" dirty="0" smtClean="0"/>
              <a:t>Use dynamic paging and swapping to support the abstraction</a:t>
            </a:r>
          </a:p>
          <a:p>
            <a:r>
              <a:rPr lang="en-US" dirty="0" smtClean="0"/>
              <a:t>The key issue is how to create the abstraction when you don’t have that much real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Key VM Technology: Replacement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have each page already in memory when a process accesses it</a:t>
            </a:r>
          </a:p>
          <a:p>
            <a:r>
              <a:rPr lang="en-US" dirty="0" smtClean="0"/>
              <a:t>We can’t know ahead of time what pages will be accessed</a:t>
            </a:r>
          </a:p>
          <a:p>
            <a:r>
              <a:rPr lang="en-US" dirty="0" smtClean="0"/>
              <a:t>We rely on locality of access </a:t>
            </a:r>
          </a:p>
          <a:p>
            <a:pPr lvl="1"/>
            <a:r>
              <a:rPr lang="en-US" dirty="0" smtClean="0"/>
              <a:t>In particular, to determine what pages to move out of memory and onto disk</a:t>
            </a:r>
          </a:p>
          <a:p>
            <a:r>
              <a:rPr lang="en-US" dirty="0" smtClean="0"/>
              <a:t>If we make wise choices, the pages we need in memory will still be there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 of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dirty="0" smtClean="0"/>
              <a:t>We keep some set of all possible pages in memory</a:t>
            </a:r>
          </a:p>
          <a:p>
            <a:pPr lvl="1"/>
            <a:r>
              <a:rPr lang="en-US" dirty="0" smtClean="0"/>
              <a:t>Perhaps not all belonging to the current process</a:t>
            </a:r>
          </a:p>
          <a:p>
            <a:r>
              <a:rPr lang="en-US" dirty="0" smtClean="0"/>
              <a:t>Under some circumstances, we need to replace one of them with another page that’s on disk</a:t>
            </a:r>
          </a:p>
          <a:p>
            <a:pPr lvl="1"/>
            <a:r>
              <a:rPr lang="en-US" dirty="0" smtClean="0"/>
              <a:t>E.g., when we have a page fault</a:t>
            </a:r>
          </a:p>
          <a:p>
            <a:r>
              <a:rPr lang="en-US" dirty="0" smtClean="0"/>
              <a:t>Paging hardware and MMU translation allows us to choose any page for ejection to disk</a:t>
            </a:r>
          </a:p>
          <a:p>
            <a:r>
              <a:rPr lang="en-US" dirty="0" smtClean="0"/>
              <a:t>Which one of them should go?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Optimal Replacement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 the page that will be next referenced furthest in the future</a:t>
            </a:r>
          </a:p>
          <a:p>
            <a:r>
              <a:rPr lang="en-GB" dirty="0" smtClean="0"/>
              <a:t>Why is this the right page?</a:t>
            </a:r>
          </a:p>
          <a:p>
            <a:pPr lvl="1"/>
            <a:r>
              <a:rPr lang="en-GB" dirty="0" smtClean="0"/>
              <a:t>It delays the next page fault as long as possible</a:t>
            </a:r>
          </a:p>
          <a:p>
            <a:pPr lvl="1"/>
            <a:r>
              <a:rPr lang="en-GB" dirty="0" smtClean="0"/>
              <a:t>Fewer page faults per unit time = lower overhead</a:t>
            </a:r>
          </a:p>
          <a:p>
            <a:r>
              <a:rPr lang="en-GB" dirty="0" smtClean="0"/>
              <a:t>A slight problem:</a:t>
            </a:r>
          </a:p>
          <a:p>
            <a:pPr lvl="1"/>
            <a:r>
              <a:rPr lang="en-GB" dirty="0" smtClean="0"/>
              <a:t>We would need an oracle to know which page this algorithm calls for</a:t>
            </a:r>
          </a:p>
          <a:p>
            <a:pPr lvl="1"/>
            <a:r>
              <a:rPr lang="en-GB" dirty="0" smtClean="0"/>
              <a:t>And we don’t have one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We Require Optimal Algorithms?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absolutely</a:t>
            </a:r>
          </a:p>
          <a:p>
            <a:r>
              <a:rPr lang="en-US" dirty="0" smtClean="0"/>
              <a:t>What’s the consequence of the algorithm being wrong?</a:t>
            </a:r>
          </a:p>
          <a:p>
            <a:pPr lvl="1"/>
            <a:r>
              <a:rPr lang="en-US" dirty="0" smtClean="0"/>
              <a:t>We take an extra page fault that we shouldn’t have</a:t>
            </a:r>
          </a:p>
          <a:p>
            <a:pPr lvl="1"/>
            <a:r>
              <a:rPr lang="en-US" dirty="0" smtClean="0"/>
              <a:t>Which is a performance penalty, not a program correctness penalty</a:t>
            </a:r>
          </a:p>
          <a:p>
            <a:pPr lvl="1"/>
            <a:r>
              <a:rPr lang="en-US" dirty="0" smtClean="0"/>
              <a:t>Often an acceptable tradeoff</a:t>
            </a:r>
          </a:p>
          <a:p>
            <a:pPr marL="342900" lvl="2" indent="-342900"/>
            <a:r>
              <a:rPr lang="en-GB" sz="2800" dirty="0" smtClean="0"/>
              <a:t>The more often we’re right, the fewer page faults we take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Approximating the Optimal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dirty="0" smtClean="0"/>
              <a:t>Rely on locality of reference</a:t>
            </a:r>
          </a:p>
          <a:p>
            <a:r>
              <a:rPr lang="en-GB" dirty="0" smtClean="0"/>
              <a:t>Note which pages have recently been used</a:t>
            </a:r>
          </a:p>
          <a:p>
            <a:pPr lvl="1"/>
            <a:r>
              <a:rPr lang="en-GB" dirty="0" smtClean="0"/>
              <a:t>Perhaps with extra bits in the page tables</a:t>
            </a:r>
          </a:p>
          <a:p>
            <a:pPr lvl="1"/>
            <a:r>
              <a:rPr lang="en-GB" dirty="0" smtClean="0"/>
              <a:t>Updated when the page is accessed</a:t>
            </a:r>
          </a:p>
          <a:p>
            <a:r>
              <a:rPr lang="en-GB" dirty="0" smtClean="0"/>
              <a:t>Use this data to predict future </a:t>
            </a:r>
            <a:r>
              <a:rPr lang="en-GB" dirty="0" err="1" smtClean="0"/>
              <a:t>behavior</a:t>
            </a:r>
            <a:endParaRPr lang="en-GB" dirty="0" smtClean="0"/>
          </a:p>
          <a:p>
            <a:r>
              <a:rPr lang="en-GB" dirty="0" smtClean="0"/>
              <a:t>If locality of reference holds, the pages we accessed recently will be accessed again soon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Candidate Replacement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GB" dirty="0" smtClean="0"/>
              <a:t>Random, FIFO</a:t>
            </a:r>
          </a:p>
          <a:p>
            <a:pPr lvl="1"/>
            <a:r>
              <a:rPr lang="en-GB" dirty="0" smtClean="0"/>
              <a:t>These are dogs, forget ‘</a:t>
            </a:r>
            <a:r>
              <a:rPr lang="en-GB" dirty="0" err="1" smtClean="0"/>
              <a:t>em</a:t>
            </a:r>
            <a:endParaRPr lang="en-GB" dirty="0" smtClean="0"/>
          </a:p>
          <a:p>
            <a:r>
              <a:rPr lang="en-GB" dirty="0" smtClean="0"/>
              <a:t>Least Frequently Used</a:t>
            </a:r>
          </a:p>
          <a:p>
            <a:pPr lvl="1"/>
            <a:r>
              <a:rPr lang="en-GB" dirty="0" smtClean="0"/>
              <a:t>Sounds better, but it really isn’t</a:t>
            </a:r>
          </a:p>
          <a:p>
            <a:r>
              <a:rPr lang="en-GB" dirty="0" smtClean="0"/>
              <a:t>Least Recently Used</a:t>
            </a:r>
          </a:p>
          <a:p>
            <a:pPr lvl="1"/>
            <a:r>
              <a:rPr lang="en-GB" dirty="0" smtClean="0"/>
              <a:t>Assert that near future will be like the recent past</a:t>
            </a:r>
          </a:p>
          <a:p>
            <a:pPr lvl="1"/>
            <a:r>
              <a:rPr lang="en-GB" dirty="0" smtClean="0"/>
              <a:t>If we haven’t used a page recently, we probably won’t use it soon</a:t>
            </a:r>
          </a:p>
          <a:p>
            <a:pPr lvl="1"/>
            <a:r>
              <a:rPr lang="en-GB" dirty="0" smtClean="0"/>
              <a:t>The computer science equivalent to the “</a:t>
            </a:r>
            <a:r>
              <a:rPr lang="en-GB" i="1" dirty="0" smtClean="0"/>
              <a:t>unseen hand</a:t>
            </a:r>
            <a:r>
              <a:rPr lang="en-GB" dirty="0" smtClean="0"/>
              <a:t>”</a:t>
            </a:r>
          </a:p>
          <a:p>
            <a:endParaRPr lang="en-US" sz="3600" dirty="0"/>
          </a:p>
        </p:txBody>
      </p:sp>
      <p:sp>
        <p:nvSpPr>
          <p:cNvPr id="4" name="Cloud Callout 3"/>
          <p:cNvSpPr/>
          <p:nvPr/>
        </p:nvSpPr>
        <p:spPr>
          <a:xfrm>
            <a:off x="4378537" y="274638"/>
            <a:ext cx="3135086" cy="1326168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Can you see why?  When </a:t>
            </a:r>
            <a:r>
              <a:rPr lang="en-US" i="1" dirty="0" smtClean="0">
                <a:noFill/>
                <a:latin typeface="Times New Roman"/>
                <a:cs typeface="Times New Roman"/>
              </a:rPr>
              <a:t>might</a:t>
            </a:r>
            <a:r>
              <a:rPr lang="en-US" u="sng" dirty="0" smtClean="0">
                <a:noFill/>
                <a:latin typeface="Times New Roman"/>
                <a:cs typeface="Times New Roman"/>
              </a:rPr>
              <a:t> </a:t>
            </a:r>
            <a:r>
              <a:rPr lang="en-US" dirty="0" smtClean="0">
                <a:noFill/>
                <a:latin typeface="Times New Roman"/>
                <a:cs typeface="Times New Roman"/>
              </a:rPr>
              <a:t>they be good choices?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Evaluate Page Replacement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can’t predict the future, so we approximate</a:t>
            </a:r>
          </a:p>
          <a:p>
            <a:r>
              <a:rPr lang="en-US" dirty="0" smtClean="0"/>
              <a:t>Which algorithm approximates best?</a:t>
            </a:r>
          </a:p>
          <a:p>
            <a:r>
              <a:rPr lang="en-US" dirty="0" smtClean="0"/>
              <a:t>Based on the number of page faults each gets while executing a standard </a:t>
            </a:r>
            <a:r>
              <a:rPr lang="en-US" dirty="0" smtClean="0"/>
              <a:t>test</a:t>
            </a:r>
          </a:p>
          <a:p>
            <a:r>
              <a:rPr lang="en-US" dirty="0" smtClean="0"/>
              <a:t>What  should the standard test be? </a:t>
            </a:r>
          </a:p>
          <a:p>
            <a:pPr lvl="1"/>
            <a:r>
              <a:rPr lang="en-US" dirty="0" smtClean="0"/>
              <a:t>Different algorithms will behave very differently in different </a:t>
            </a:r>
            <a:r>
              <a:rPr lang="en-US" dirty="0" smtClean="0"/>
              <a:t>situations</a:t>
            </a:r>
          </a:p>
          <a:p>
            <a:r>
              <a:rPr lang="en-US" dirty="0" smtClean="0"/>
              <a:t>To test replacement algorithms, you need a clear notion of what your load is like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6111413" y="4326146"/>
            <a:ext cx="2539817" cy="1442048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How exactly do I go about getting that notion?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65631</TotalTime>
  <Words>1312</Words>
  <Application>Microsoft Macintosh PowerPoint</Application>
  <PresentationFormat>On-screen Show (4:3)</PresentationFormat>
  <Paragraphs>301</Paragraphs>
  <Slides>18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Theme</vt:lpstr>
      <vt:lpstr>Virtual Memory</vt:lpstr>
      <vt:lpstr>The Basic Concept</vt:lpstr>
      <vt:lpstr>The Key VM Technology: Replacement Algorithms</vt:lpstr>
      <vt:lpstr>The Basics of Page Replacement</vt:lpstr>
      <vt:lpstr>The Optimal Replacement Algorithm</vt:lpstr>
      <vt:lpstr>Do We Require Optimal Algorithms?</vt:lpstr>
      <vt:lpstr>Approximating the Optimal</vt:lpstr>
      <vt:lpstr>Candidate Replacement Algorithms</vt:lpstr>
      <vt:lpstr>How To Evaluate Page Replacement Algorithms</vt:lpstr>
      <vt:lpstr>Naïve LRU</vt:lpstr>
      <vt:lpstr>True LRU Page Replacement</vt:lpstr>
      <vt:lpstr>Maintaining Information for LRU</vt:lpstr>
      <vt:lpstr>Clock Algorithms</vt:lpstr>
      <vt:lpstr>Clock Algorithm Page Replacement</vt:lpstr>
      <vt:lpstr>Comparing True LRU To Clock Algorithm</vt:lpstr>
      <vt:lpstr>Page Replacement and Multiprogramming</vt:lpstr>
      <vt:lpstr>Single Global Page Frame Pool</vt:lpstr>
      <vt:lpstr>Per-Process Page Frame Pools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91</cp:revision>
  <dcterms:created xsi:type="dcterms:W3CDTF">2013-04-10T21:24:54Z</dcterms:created>
  <dcterms:modified xsi:type="dcterms:W3CDTF">2013-04-11T20:07:06Z</dcterms:modified>
</cp:coreProperties>
</file>