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9"/>
  </p:notesMasterIdLst>
  <p:handoutMasterIdLst>
    <p:handoutMasterId r:id="rId20"/>
  </p:handoutMasterIdLst>
  <p:sldIdLst>
    <p:sldId id="322" r:id="rId2"/>
    <p:sldId id="323" r:id="rId3"/>
    <p:sldId id="324" r:id="rId4"/>
    <p:sldId id="321" r:id="rId5"/>
    <p:sldId id="325" r:id="rId6"/>
    <p:sldId id="326" r:id="rId7"/>
    <p:sldId id="327" r:id="rId8"/>
    <p:sldId id="328" r:id="rId9"/>
    <p:sldId id="329" r:id="rId10"/>
    <p:sldId id="330" r:id="rId11"/>
    <p:sldId id="331" r:id="rId12"/>
    <p:sldId id="332" r:id="rId13"/>
    <p:sldId id="333" r:id="rId14"/>
    <p:sldId id="334" r:id="rId15"/>
    <p:sldId id="335" r:id="rId16"/>
    <p:sldId id="337" r:id="rId17"/>
    <p:sldId id="336"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A839"/>
    <a:srgbClr val="CBCBCB"/>
    <a:srgbClr val="A2D6E2"/>
    <a:srgbClr val="E2A8A6"/>
    <a:srgbClr val="70F965"/>
    <a:srgbClr val="FDDDC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1420" autoAdjust="0"/>
  </p:normalViewPr>
  <p:slideViewPr>
    <p:cSldViewPr snapToGrid="0" snapToObjects="1">
      <p:cViewPr varScale="1">
        <p:scale>
          <a:sx n="96" d="100"/>
          <a:sy n="96" d="100"/>
        </p:scale>
        <p:origin x="-100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4/10/13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4/10/13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939A981-F631-6C4A-86DB-307E6383E623}" type="datetime1">
              <a:rPr lang="en-US" smtClean="0"/>
              <a:pPr>
                <a:defRPr/>
              </a:pPr>
              <a:t>4/10/13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046EC38-4D31-2140-9931-D5E726EF7D3D}" type="datetime1">
              <a:rPr lang="en-US" smtClean="0"/>
              <a:pPr>
                <a:defRPr/>
              </a:pPr>
              <a:t>4/10/13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747BC0C-7003-E94A-804F-54184BF50984}" type="datetime1">
              <a:rPr lang="en-US" smtClean="0"/>
              <a:pPr>
                <a:defRPr/>
              </a:pPr>
              <a:t>4/10/13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4C65804-5B58-034F-A3DB-4CECB6DAC7FB}" type="datetime1">
              <a:rPr lang="en-US" smtClean="0"/>
              <a:pPr>
                <a:defRPr/>
              </a:pPr>
              <a:t>4/10/13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01522B3-B141-814F-8D8A-F6B0FA2B162F}" type="datetime1">
              <a:rPr lang="en-US" smtClean="0"/>
              <a:pPr>
                <a:defRPr/>
              </a:pPr>
              <a:t>4/10/13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29D0BDD-213E-954F-94A2-56F86D9FBDD9}" type="datetime1">
              <a:rPr lang="en-US" smtClean="0"/>
              <a:pPr>
                <a:defRPr/>
              </a:pPr>
              <a:t>4/10/13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8C729DD-0AC1-8446-A7E7-2EA7DFEFC0B8}" type="datetime1">
              <a:rPr lang="en-US" smtClean="0"/>
              <a:pPr>
                <a:defRPr/>
              </a:pPr>
              <a:t>4/10/13</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22DEDBE-692C-744D-A80D-82742EE06E44}" type="datetime1">
              <a:rPr lang="en-US" smtClean="0"/>
              <a:pPr>
                <a:defRPr/>
              </a:pPr>
              <a:t>4/10/13</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554258B-B662-424E-993C-09FB0781EA91}" type="datetime1">
              <a:rPr lang="en-US" smtClean="0"/>
              <a:pPr>
                <a:defRPr/>
              </a:pPr>
              <a:t>4/10/13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4891CE8-11C5-144F-8C0A-6B1192B9AA31}" type="datetime1">
              <a:rPr lang="en-US" smtClean="0"/>
              <a:pPr>
                <a:defRPr/>
              </a:pPr>
              <a:t>4/10/13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9F5D738-D4A0-DC48-A21B-E749BF07505E}" type="datetime1">
              <a:rPr lang="en-US" smtClean="0"/>
              <a:pPr>
                <a:defRPr/>
              </a:pPr>
              <a:t>4/10/13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274638"/>
            <a:ext cx="8445500" cy="6272212"/>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dirty="0">
              <a:latin typeface="Courier New" pitchFamily="-107" charset="0"/>
            </a:endParaRPr>
          </a:p>
        </p:txBody>
      </p:sp>
      <p:sp useBgFill="1">
        <p:nvSpPr>
          <p:cNvPr id="8" name="Rectangle 9"/>
          <p:cNvSpPr>
            <a:spLocks noChangeArrowheads="1"/>
          </p:cNvSpPr>
          <p:nvPr userDrawn="1"/>
        </p:nvSpPr>
        <p:spPr bwMode="auto">
          <a:xfrm>
            <a:off x="8213725" y="6218238"/>
            <a:ext cx="842453"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smtClean="0">
                <a:latin typeface="Times New Roman" pitchFamily="-107" charset="0"/>
              </a:rPr>
              <a:t>Lecture</a:t>
            </a:r>
            <a:r>
              <a:rPr lang="en-US" sz="1200" baseline="0" dirty="0" smtClean="0">
                <a:latin typeface="Times New Roman" pitchFamily="-107" charset="0"/>
              </a:rPr>
              <a:t> 11 </a:t>
            </a:r>
            <a:endParaRPr lang="en-US" sz="1200" dirty="0" smtClean="0">
              <a:latin typeface="Times New Roman" pitchFamily="-107" charset="0"/>
            </a:endParaRPr>
          </a:p>
          <a:p>
            <a:pPr>
              <a:defRPr/>
            </a:pPr>
            <a:r>
              <a:rPr lang="en-US" sz="1200" dirty="0">
                <a:latin typeface="Times New Roman" pitchFamily="-107" charset="0"/>
              </a:rPr>
              <a:t>Page </a:t>
            </a:r>
            <a:fld id="{8DEFEB2B-9FA0-4F4D-A070-42F5B2E48911}" type="slidenum">
              <a:rPr lang="en-US" sz="1200" smtClean="0">
                <a:latin typeface="Times New Roman" pitchFamily="-107" charset="0"/>
              </a:rPr>
              <a:pPr>
                <a:defRPr/>
              </a:pPr>
              <a:t>‹#›</a:t>
            </a:fld>
            <a:endParaRPr lang="en-US" sz="1200" dirty="0">
              <a:latin typeface="Times New Roman" pitchFamily="-107" charset="0"/>
            </a:endParaRPr>
          </a:p>
        </p:txBody>
      </p:sp>
      <p:sp useBgFill="1">
        <p:nvSpPr>
          <p:cNvPr id="10" name="Rectangle 10"/>
          <p:cNvSpPr>
            <a:spLocks noChangeArrowheads="1"/>
          </p:cNvSpPr>
          <p:nvPr userDrawn="1"/>
        </p:nvSpPr>
        <p:spPr bwMode="auto">
          <a:xfrm>
            <a:off x="974725" y="6446838"/>
            <a:ext cx="1089366" cy="277641"/>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 </a:t>
            </a:r>
            <a:r>
              <a:rPr lang="en-US" sz="1200" dirty="0">
                <a:latin typeface="Times New Roman" pitchFamily="-107" charset="0"/>
              </a:rPr>
              <a:t>Online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Swapping</a:t>
            </a:r>
            <a:endParaRPr lang="en-US" dirty="0"/>
          </a:p>
        </p:txBody>
      </p:sp>
      <p:sp>
        <p:nvSpPr>
          <p:cNvPr id="3" name="Content Placeholder 2"/>
          <p:cNvSpPr>
            <a:spLocks noGrp="1"/>
          </p:cNvSpPr>
          <p:nvPr>
            <p:ph idx="1"/>
          </p:nvPr>
        </p:nvSpPr>
        <p:spPr/>
        <p:txBody>
          <a:bodyPr/>
          <a:lstStyle/>
          <a:p>
            <a:r>
              <a:rPr lang="en-US" dirty="0" smtClean="0"/>
              <a:t>Segmented paging allows us to have non-contiguous allocations</a:t>
            </a:r>
          </a:p>
          <a:p>
            <a:r>
              <a:rPr lang="en-US" dirty="0" smtClean="0"/>
              <a:t>But it still limits us to the size of physical RAM</a:t>
            </a:r>
          </a:p>
          <a:p>
            <a:r>
              <a:rPr lang="en-US" dirty="0" smtClean="0"/>
              <a:t>How can we avoid that?</a:t>
            </a:r>
          </a:p>
          <a:p>
            <a:r>
              <a:rPr lang="en-US" dirty="0" smtClean="0"/>
              <a:t>By keeping some segments somewhere else</a:t>
            </a:r>
          </a:p>
          <a:p>
            <a:r>
              <a:rPr lang="en-US" dirty="0" smtClean="0"/>
              <a:t>Where?</a:t>
            </a:r>
          </a:p>
          <a:p>
            <a:r>
              <a:rPr lang="en-US" dirty="0" smtClean="0"/>
              <a:t>Maybe on a disk</a:t>
            </a:r>
            <a:endParaRPr lang="en-US" dirty="0"/>
          </a:p>
        </p:txBody>
      </p:sp>
      <p:sp>
        <p:nvSpPr>
          <p:cNvPr id="4" name="Rounded Rectangle 3"/>
          <p:cNvSpPr/>
          <p:nvPr/>
        </p:nvSpPr>
        <p:spPr>
          <a:xfrm>
            <a:off x="3329151" y="502733"/>
            <a:ext cx="257063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 Locality of Reference</a:t>
            </a:r>
            <a:endParaRPr lang="en-US" dirty="0"/>
          </a:p>
        </p:txBody>
      </p:sp>
      <p:sp>
        <p:nvSpPr>
          <p:cNvPr id="3" name="Content Placeholder 2"/>
          <p:cNvSpPr>
            <a:spLocks noGrp="1"/>
          </p:cNvSpPr>
          <p:nvPr>
            <p:ph idx="1"/>
          </p:nvPr>
        </p:nvSpPr>
        <p:spPr/>
        <p:txBody>
          <a:bodyPr/>
          <a:lstStyle/>
          <a:p>
            <a:r>
              <a:rPr lang="en-US" dirty="0" smtClean="0"/>
              <a:t>Code usually executes sequences of consecutive instructions</a:t>
            </a:r>
          </a:p>
          <a:p>
            <a:r>
              <a:rPr lang="en-US" dirty="0" smtClean="0"/>
              <a:t>Most branches tend to be relatively short distances (into code in the same routine)</a:t>
            </a:r>
          </a:p>
          <a:p>
            <a:r>
              <a:rPr lang="en-US" dirty="0" smtClean="0"/>
              <a:t>Even routine calls tend to come in clusters </a:t>
            </a:r>
          </a:p>
          <a:p>
            <a:pPr lvl="1"/>
            <a:r>
              <a:rPr lang="en-US" dirty="0" smtClean="0"/>
              <a:t>E.g., we’ll do a bunch of file I/O, then we’ll do a bunch of list operations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Stack Locality of Reference</a:t>
            </a:r>
            <a:endParaRPr lang="en-US" dirty="0"/>
          </a:p>
        </p:txBody>
      </p:sp>
      <p:sp>
        <p:nvSpPr>
          <p:cNvPr id="3" name="Content Placeholder 2"/>
          <p:cNvSpPr>
            <a:spLocks noGrp="1"/>
          </p:cNvSpPr>
          <p:nvPr>
            <p:ph idx="1"/>
          </p:nvPr>
        </p:nvSpPr>
        <p:spPr/>
        <p:txBody>
          <a:bodyPr/>
          <a:lstStyle/>
          <a:p>
            <a:r>
              <a:rPr lang="en-US" dirty="0" smtClean="0"/>
              <a:t>Obvious locality here</a:t>
            </a:r>
          </a:p>
          <a:p>
            <a:r>
              <a:rPr lang="en-US" dirty="0" smtClean="0"/>
              <a:t>We typically need access to things in the current stack frame </a:t>
            </a:r>
          </a:p>
          <a:p>
            <a:pPr lvl="1"/>
            <a:r>
              <a:rPr lang="en-US" dirty="0" smtClean="0"/>
              <a:t>Either the most recently created one</a:t>
            </a:r>
          </a:p>
          <a:p>
            <a:pPr lvl="1"/>
            <a:r>
              <a:rPr lang="en-US" dirty="0" smtClean="0"/>
              <a:t>Or one we just returned to from another call</a:t>
            </a:r>
          </a:p>
          <a:p>
            <a:r>
              <a:rPr lang="en-US" dirty="0" smtClean="0"/>
              <a:t>Since the frames usually aren’t huge, obvious locality here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Heap Data Locality of Reference</a:t>
            </a:r>
            <a:endParaRPr lang="en-US" dirty="0"/>
          </a:p>
        </p:txBody>
      </p:sp>
      <p:sp>
        <p:nvSpPr>
          <p:cNvPr id="3" name="Content Placeholder 2"/>
          <p:cNvSpPr>
            <a:spLocks noGrp="1"/>
          </p:cNvSpPr>
          <p:nvPr>
            <p:ph idx="1"/>
          </p:nvPr>
        </p:nvSpPr>
        <p:spPr/>
        <p:txBody>
          <a:bodyPr/>
          <a:lstStyle/>
          <a:p>
            <a:r>
              <a:rPr lang="en-US" smtClean="0"/>
              <a:t>Many data references </a:t>
            </a:r>
            <a:r>
              <a:rPr lang="en-US" dirty="0" smtClean="0"/>
              <a:t>to recently allocated buffers or structures</a:t>
            </a:r>
          </a:p>
          <a:p>
            <a:pPr lvl="1"/>
            <a:r>
              <a:rPr lang="en-US" dirty="0" smtClean="0"/>
              <a:t>E.g., creating or processing a message</a:t>
            </a:r>
          </a:p>
          <a:p>
            <a:r>
              <a:rPr lang="en-US" dirty="0" smtClean="0"/>
              <a:t>Also common to do a great deal of processing using one data structure</a:t>
            </a:r>
          </a:p>
          <a:p>
            <a:pPr lvl="1"/>
            <a:r>
              <a:rPr lang="en-US" dirty="0" smtClean="0"/>
              <a:t>Before using another</a:t>
            </a:r>
          </a:p>
          <a:p>
            <a:r>
              <a:rPr lang="en-US" dirty="0" smtClean="0"/>
              <a:t>But more chances for non-local behavior than with code or the stack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 Faults</a:t>
            </a:r>
            <a:endParaRPr lang="en-US" dirty="0"/>
          </a:p>
        </p:txBody>
      </p:sp>
      <p:sp>
        <p:nvSpPr>
          <p:cNvPr id="3" name="Content Placeholder 2"/>
          <p:cNvSpPr>
            <a:spLocks noGrp="1"/>
          </p:cNvSpPr>
          <p:nvPr>
            <p:ph idx="1"/>
          </p:nvPr>
        </p:nvSpPr>
        <p:spPr>
          <a:xfrm>
            <a:off x="457200" y="1507590"/>
            <a:ext cx="8229600" cy="4525963"/>
          </a:xfrm>
        </p:spPr>
        <p:txBody>
          <a:bodyPr/>
          <a:lstStyle/>
          <a:p>
            <a:r>
              <a:rPr lang="en-US" dirty="0" smtClean="0"/>
              <a:t>Page tables no longer necessarily contain points to pages of RAM</a:t>
            </a:r>
          </a:p>
          <a:p>
            <a:r>
              <a:rPr lang="en-US" dirty="0" smtClean="0"/>
              <a:t>In some cases, the pages are not in RAM, at the moment</a:t>
            </a:r>
          </a:p>
          <a:p>
            <a:pPr lvl="1"/>
            <a:r>
              <a:rPr lang="en-US" dirty="0" smtClean="0"/>
              <a:t>They’re out on disk</a:t>
            </a:r>
          </a:p>
          <a:p>
            <a:r>
              <a:rPr lang="en-US" dirty="0" smtClean="0"/>
              <a:t>When a program requests an address from such a page, what do we do?</a:t>
            </a:r>
          </a:p>
          <a:p>
            <a:r>
              <a:rPr lang="en-US" dirty="0" smtClean="0"/>
              <a:t>Generate a </a:t>
            </a:r>
            <a:r>
              <a:rPr lang="en-US" i="1" dirty="0" smtClean="0"/>
              <a:t>page fault</a:t>
            </a:r>
          </a:p>
          <a:p>
            <a:pPr lvl="1"/>
            <a:r>
              <a:rPr lang="en-US" dirty="0" smtClean="0"/>
              <a:t>Which is intended to tell the system to go get it</a:t>
            </a:r>
            <a:endParaRPr lang="en-US" dirty="0"/>
          </a:p>
        </p:txBody>
      </p:sp>
      <p:sp>
        <p:nvSpPr>
          <p:cNvPr id="4" name="Rounded Rectangle 3"/>
          <p:cNvSpPr/>
          <p:nvPr/>
        </p:nvSpPr>
        <p:spPr>
          <a:xfrm>
            <a:off x="3135069" y="515963"/>
            <a:ext cx="2870538"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a Page Fault</a:t>
            </a:r>
            <a:endParaRPr lang="en-US" dirty="0"/>
          </a:p>
        </p:txBody>
      </p:sp>
      <p:sp>
        <p:nvSpPr>
          <p:cNvPr id="3" name="Content Placeholder 2"/>
          <p:cNvSpPr>
            <a:spLocks noGrp="1"/>
          </p:cNvSpPr>
          <p:nvPr>
            <p:ph idx="1"/>
          </p:nvPr>
        </p:nvSpPr>
        <p:spPr>
          <a:xfrm>
            <a:off x="457200" y="1123920"/>
            <a:ext cx="8229600" cy="4525963"/>
          </a:xfrm>
        </p:spPr>
        <p:txBody>
          <a:bodyPr/>
          <a:lstStyle/>
          <a:p>
            <a:r>
              <a:rPr lang="en-GB" dirty="0" smtClean="0"/>
              <a:t>Initialize page table entries to “not present”</a:t>
            </a:r>
          </a:p>
          <a:p>
            <a:r>
              <a:rPr lang="en-GB" dirty="0" smtClean="0"/>
              <a:t>CPU faults if “not present” page is referenced</a:t>
            </a:r>
          </a:p>
          <a:p>
            <a:pPr lvl="1"/>
            <a:r>
              <a:rPr lang="en-GB" dirty="0" smtClean="0"/>
              <a:t>Fault enters kernel, just like any other trap</a:t>
            </a:r>
          </a:p>
          <a:p>
            <a:pPr lvl="1"/>
            <a:r>
              <a:rPr lang="en-GB" dirty="0" smtClean="0"/>
              <a:t>Forwarded to page fault handler</a:t>
            </a:r>
          </a:p>
          <a:p>
            <a:pPr lvl="1"/>
            <a:r>
              <a:rPr lang="en-GB" dirty="0" smtClean="0"/>
              <a:t>Determine which page is required, where it resides</a:t>
            </a:r>
          </a:p>
          <a:p>
            <a:pPr lvl="1"/>
            <a:r>
              <a:rPr lang="en-GB" dirty="0" smtClean="0"/>
              <a:t>Schedule I/O to fetch </a:t>
            </a:r>
            <a:r>
              <a:rPr lang="en-GB" dirty="0" smtClean="0"/>
              <a:t>it, then block the process</a:t>
            </a:r>
            <a:endParaRPr lang="en-GB" dirty="0" smtClean="0"/>
          </a:p>
          <a:p>
            <a:pPr lvl="1"/>
            <a:r>
              <a:rPr lang="en-GB" dirty="0" smtClean="0"/>
              <a:t>Make page table point at newly read-in page</a:t>
            </a:r>
          </a:p>
          <a:p>
            <a:pPr lvl="1"/>
            <a:r>
              <a:rPr lang="en-GB" dirty="0" smtClean="0"/>
              <a:t>Back up user-mode PC to retry failed instruction</a:t>
            </a:r>
          </a:p>
          <a:p>
            <a:pPr lvl="1"/>
            <a:r>
              <a:rPr lang="en-GB" dirty="0" smtClean="0"/>
              <a:t>Return to user-mode and try again</a:t>
            </a:r>
          </a:p>
          <a:p>
            <a:r>
              <a:rPr lang="en-GB" dirty="0" smtClean="0"/>
              <a:t>Meanwhile, other processes can run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Pages and Secondary Storage</a:t>
            </a:r>
            <a:endParaRPr lang="en-US" dirty="0"/>
          </a:p>
        </p:txBody>
      </p:sp>
      <p:sp>
        <p:nvSpPr>
          <p:cNvPr id="3" name="Content Placeholder 2"/>
          <p:cNvSpPr>
            <a:spLocks noGrp="1"/>
          </p:cNvSpPr>
          <p:nvPr>
            <p:ph idx="1"/>
          </p:nvPr>
        </p:nvSpPr>
        <p:spPr>
          <a:xfrm>
            <a:off x="457200" y="1190070"/>
            <a:ext cx="8229600" cy="4525963"/>
          </a:xfrm>
        </p:spPr>
        <p:txBody>
          <a:bodyPr/>
          <a:lstStyle/>
          <a:p>
            <a:r>
              <a:rPr lang="en-GB" sz="2800" dirty="0" smtClean="0"/>
              <a:t>When not in memory, pages live on secondary storage </a:t>
            </a:r>
          </a:p>
          <a:p>
            <a:pPr lvl="1"/>
            <a:r>
              <a:rPr lang="en-GB" sz="2400" dirty="0" smtClean="0"/>
              <a:t>Typically a disk</a:t>
            </a:r>
          </a:p>
          <a:p>
            <a:pPr lvl="1"/>
            <a:r>
              <a:rPr lang="en-GB" sz="2400" dirty="0" smtClean="0"/>
              <a:t>In an area called “swap space”</a:t>
            </a:r>
          </a:p>
          <a:p>
            <a:r>
              <a:rPr lang="en-GB" sz="2800" dirty="0" smtClean="0"/>
              <a:t>How do we manage swap space?</a:t>
            </a:r>
          </a:p>
          <a:p>
            <a:pPr lvl="1"/>
            <a:r>
              <a:rPr lang="en-GB" sz="2400" dirty="0" smtClean="0"/>
              <a:t>As a pool of variable length partitions?</a:t>
            </a:r>
          </a:p>
          <a:p>
            <a:pPr lvl="2"/>
            <a:r>
              <a:rPr lang="en-GB" sz="2000" dirty="0" smtClean="0"/>
              <a:t>Allocate a contiguous region for each process</a:t>
            </a:r>
          </a:p>
          <a:p>
            <a:pPr lvl="1"/>
            <a:r>
              <a:rPr lang="en-GB" sz="2400" dirty="0" smtClean="0"/>
              <a:t>As a random collection of pages?</a:t>
            </a:r>
          </a:p>
          <a:p>
            <a:pPr lvl="2"/>
            <a:r>
              <a:rPr lang="en-GB" sz="2000" dirty="0" smtClean="0"/>
              <a:t> Just use a bit-map to keep track of which are free</a:t>
            </a:r>
          </a:p>
          <a:p>
            <a:pPr lvl="1"/>
            <a:r>
              <a:rPr lang="en-GB" sz="2400" dirty="0" smtClean="0"/>
              <a:t>As a file system?</a:t>
            </a:r>
          </a:p>
          <a:p>
            <a:pPr lvl="2"/>
            <a:r>
              <a:rPr lang="en-GB" sz="2000" dirty="0" smtClean="0"/>
              <a:t> Create a file per process (or segment)</a:t>
            </a:r>
          </a:p>
          <a:p>
            <a:pPr lvl="2"/>
            <a:r>
              <a:rPr lang="en-GB" sz="2000" dirty="0" smtClean="0"/>
              <a:t> File offsets correspond to virtual address offsets</a:t>
            </a:r>
          </a:p>
          <a:p>
            <a:endParaRPr lang="en-US" sz="2800" dirty="0"/>
          </a:p>
        </p:txBody>
      </p:sp>
      <p:sp>
        <p:nvSpPr>
          <p:cNvPr id="4" name="Cloud Callout 3"/>
          <p:cNvSpPr/>
          <p:nvPr/>
        </p:nvSpPr>
        <p:spPr>
          <a:xfrm>
            <a:off x="3293823" y="370431"/>
            <a:ext cx="4894439" cy="2487203"/>
          </a:xfrm>
          <a:prstGeom prst="cloudCallou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Given physical characteristics of a disk drive, which approach makes the most sense?  Would the answer change if you used flash memory for swap space?</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Swap Space and Segments</a:t>
            </a:r>
            <a:endParaRPr lang="en-US" dirty="0"/>
          </a:p>
        </p:txBody>
      </p:sp>
      <p:sp>
        <p:nvSpPr>
          <p:cNvPr id="3" name="Content Placeholder 2"/>
          <p:cNvSpPr>
            <a:spLocks noGrp="1"/>
          </p:cNvSpPr>
          <p:nvPr>
            <p:ph idx="1"/>
          </p:nvPr>
        </p:nvSpPr>
        <p:spPr>
          <a:xfrm>
            <a:off x="457200" y="1229760"/>
            <a:ext cx="8229600" cy="4525963"/>
          </a:xfrm>
        </p:spPr>
        <p:txBody>
          <a:bodyPr/>
          <a:lstStyle/>
          <a:p>
            <a:r>
              <a:rPr lang="en-US" sz="2800" dirty="0" smtClean="0"/>
              <a:t>Should the swap space be organized somehow by segments?</a:t>
            </a:r>
          </a:p>
          <a:p>
            <a:r>
              <a:rPr lang="en-US" sz="2800" dirty="0" smtClean="0"/>
              <a:t>A paging MMU eliminates need to store consecutive virtual pages in contiguous physical pages</a:t>
            </a:r>
          </a:p>
          <a:p>
            <a:r>
              <a:rPr lang="en-US" sz="2800" dirty="0" smtClean="0"/>
              <a:t>But locality of reference suggests pages in segments are likely to be used together</a:t>
            </a:r>
          </a:p>
          <a:p>
            <a:r>
              <a:rPr lang="en-US" sz="2800" dirty="0" smtClean="0"/>
              <a:t>Disk pays a big performance penalty particularly for spreading operations across multiple cylinders  </a:t>
            </a:r>
          </a:p>
          <a:p>
            <a:r>
              <a:rPr lang="en-US" sz="2800" dirty="0" smtClean="0"/>
              <a:t>Well-clustered allocation may lead to more efficient  I/O when we are moving pages in and out</a:t>
            </a:r>
          </a:p>
          <a:p>
            <a:r>
              <a:rPr lang="en-US" sz="2800" dirty="0" smtClean="0"/>
              <a:t>Organizing swap by segments can help</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Paging Performance</a:t>
            </a:r>
            <a:endParaRPr lang="en-US" dirty="0"/>
          </a:p>
        </p:txBody>
      </p:sp>
      <p:sp>
        <p:nvSpPr>
          <p:cNvPr id="3" name="Content Placeholder 2"/>
          <p:cNvSpPr>
            <a:spLocks noGrp="1"/>
          </p:cNvSpPr>
          <p:nvPr>
            <p:ph idx="1"/>
          </p:nvPr>
        </p:nvSpPr>
        <p:spPr>
          <a:xfrm>
            <a:off x="457200" y="1190070"/>
            <a:ext cx="8229600" cy="4525963"/>
          </a:xfrm>
        </p:spPr>
        <p:txBody>
          <a:bodyPr/>
          <a:lstStyle/>
          <a:p>
            <a:pPr>
              <a:lnSpc>
                <a:spcPct val="83000"/>
              </a:lnSpc>
            </a:pPr>
            <a:r>
              <a:rPr lang="en-GB" dirty="0" smtClean="0"/>
              <a:t>Page faults may result in shorter time slices</a:t>
            </a:r>
          </a:p>
          <a:p>
            <a:pPr lvl="1">
              <a:lnSpc>
                <a:spcPct val="83000"/>
              </a:lnSpc>
            </a:pPr>
            <a:r>
              <a:rPr lang="en-GB" dirty="0" smtClean="0"/>
              <a:t>Standard overhead/response-time </a:t>
            </a:r>
            <a:r>
              <a:rPr lang="en-GB" dirty="0" err="1" smtClean="0"/>
              <a:t>tradeoff</a:t>
            </a:r>
            <a:endParaRPr lang="en-GB" dirty="0" smtClean="0"/>
          </a:p>
          <a:p>
            <a:pPr>
              <a:lnSpc>
                <a:spcPct val="83000"/>
              </a:lnSpc>
            </a:pPr>
            <a:r>
              <a:rPr lang="en-GB" dirty="0" smtClean="0"/>
              <a:t>Overhead (fault handling, paging-in and out)</a:t>
            </a:r>
          </a:p>
          <a:p>
            <a:pPr lvl="1">
              <a:lnSpc>
                <a:spcPct val="83000"/>
              </a:lnSpc>
            </a:pPr>
            <a:r>
              <a:rPr lang="en-GB" dirty="0" smtClean="0"/>
              <a:t>Process is blocked while we are reading in pages</a:t>
            </a:r>
          </a:p>
          <a:p>
            <a:pPr lvl="1">
              <a:lnSpc>
                <a:spcPct val="83000"/>
              </a:lnSpc>
            </a:pPr>
            <a:r>
              <a:rPr lang="en-GB" dirty="0" smtClean="0"/>
              <a:t>Delaying execution and consuming cycles</a:t>
            </a:r>
          </a:p>
          <a:p>
            <a:pPr lvl="1">
              <a:lnSpc>
                <a:spcPct val="83000"/>
              </a:lnSpc>
            </a:pPr>
            <a:r>
              <a:rPr lang="en-GB" dirty="0" smtClean="0"/>
              <a:t>Directly proportional to the number of page faults</a:t>
            </a:r>
          </a:p>
          <a:p>
            <a:pPr>
              <a:lnSpc>
                <a:spcPct val="83000"/>
              </a:lnSpc>
            </a:pPr>
            <a:r>
              <a:rPr lang="en-GB" dirty="0" smtClean="0"/>
              <a:t>Key is having the “right” pages in memory</a:t>
            </a:r>
          </a:p>
          <a:p>
            <a:pPr lvl="1">
              <a:lnSpc>
                <a:spcPct val="83000"/>
              </a:lnSpc>
            </a:pPr>
            <a:r>
              <a:rPr lang="en-GB" dirty="0" smtClean="0"/>
              <a:t>Right pages -&gt; few faults, little paging activity</a:t>
            </a:r>
          </a:p>
          <a:p>
            <a:pPr lvl="1">
              <a:lnSpc>
                <a:spcPct val="83000"/>
              </a:lnSpc>
            </a:pPr>
            <a:r>
              <a:rPr lang="en-GB" dirty="0" smtClean="0"/>
              <a:t>Wrong pages -&gt; many faults, much paging</a:t>
            </a:r>
          </a:p>
          <a:p>
            <a:pPr>
              <a:lnSpc>
                <a:spcPct val="83000"/>
              </a:lnSpc>
            </a:pPr>
            <a:r>
              <a:rPr lang="en-GB" dirty="0" smtClean="0"/>
              <a:t>We can’t control what pages we read in</a:t>
            </a:r>
          </a:p>
          <a:p>
            <a:pPr lvl="1">
              <a:lnSpc>
                <a:spcPct val="83000"/>
              </a:lnSpc>
            </a:pPr>
            <a:r>
              <a:rPr lang="en-GB" dirty="0" smtClean="0"/>
              <a:t>Key to performance is choosing which to kick out</a:t>
            </a:r>
          </a:p>
          <a:p>
            <a:endParaRPr lang="en-US" dirty="0"/>
          </a:p>
        </p:txBody>
      </p:sp>
      <p:sp>
        <p:nvSpPr>
          <p:cNvPr id="4" name="Cloud Callout 3"/>
          <p:cNvSpPr/>
          <p:nvPr/>
        </p:nvSpPr>
        <p:spPr>
          <a:xfrm>
            <a:off x="4206566" y="2262292"/>
            <a:ext cx="4797706" cy="2804718"/>
          </a:xfrm>
          <a:prstGeom prst="cloudCallou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Is that entirely true?  What about if we speculatively pulled pages into memory before they were requested?  When would that work well?  When poorly?  How many pages should we pull in this way?</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Swapping Segments To Disk</a:t>
            </a:r>
            <a:endParaRPr lang="en-US" dirty="0"/>
          </a:p>
        </p:txBody>
      </p:sp>
      <p:sp>
        <p:nvSpPr>
          <p:cNvPr id="3" name="Content Placeholder 2"/>
          <p:cNvSpPr>
            <a:spLocks noGrp="1"/>
          </p:cNvSpPr>
          <p:nvPr>
            <p:ph idx="1"/>
          </p:nvPr>
        </p:nvSpPr>
        <p:spPr/>
        <p:txBody>
          <a:bodyPr/>
          <a:lstStyle/>
          <a:p>
            <a:r>
              <a:rPr lang="en-US" dirty="0" smtClean="0"/>
              <a:t>An obvious strategy to increase effective memory size</a:t>
            </a:r>
          </a:p>
          <a:p>
            <a:r>
              <a:rPr lang="en-US" dirty="0" smtClean="0"/>
              <a:t>When a process yields, copy its segments to disk</a:t>
            </a:r>
          </a:p>
          <a:p>
            <a:r>
              <a:rPr lang="en-US" dirty="0" smtClean="0"/>
              <a:t>When it is scheduled, copy them back</a:t>
            </a:r>
          </a:p>
          <a:p>
            <a:r>
              <a:rPr lang="en-US" dirty="0" smtClean="0"/>
              <a:t>Paged segments mean we need not put any of this data in the same place as before yielding</a:t>
            </a:r>
          </a:p>
          <a:p>
            <a:r>
              <a:rPr lang="en-US" dirty="0" smtClean="0"/>
              <a:t>Each process could see a memory space as big as the total amount of RAM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Downsides To Segment Swapping</a:t>
            </a:r>
            <a:endParaRPr lang="en-US" dirty="0"/>
          </a:p>
        </p:txBody>
      </p:sp>
      <p:sp>
        <p:nvSpPr>
          <p:cNvPr id="3" name="Content Placeholder 2"/>
          <p:cNvSpPr>
            <a:spLocks noGrp="1"/>
          </p:cNvSpPr>
          <p:nvPr>
            <p:ph idx="1"/>
          </p:nvPr>
        </p:nvSpPr>
        <p:spPr/>
        <p:txBody>
          <a:bodyPr/>
          <a:lstStyle/>
          <a:p>
            <a:r>
              <a:rPr lang="en-US" dirty="0" smtClean="0"/>
              <a:t>If we actually move everything out, the costs of a context switch are </a:t>
            </a:r>
            <a:r>
              <a:rPr lang="en-US" u="sng" dirty="0" smtClean="0"/>
              <a:t>very</a:t>
            </a:r>
            <a:r>
              <a:rPr lang="en-US" dirty="0" smtClean="0"/>
              <a:t> high</a:t>
            </a:r>
          </a:p>
          <a:p>
            <a:pPr lvl="1"/>
            <a:r>
              <a:rPr lang="en-US" dirty="0" smtClean="0"/>
              <a:t>Copy all of RAM out to disk</a:t>
            </a:r>
          </a:p>
          <a:p>
            <a:pPr lvl="1"/>
            <a:r>
              <a:rPr lang="en-US" dirty="0" smtClean="0"/>
              <a:t>And then copy other stuff from disk to RAM</a:t>
            </a:r>
          </a:p>
          <a:p>
            <a:pPr lvl="1"/>
            <a:r>
              <a:rPr lang="en-US" dirty="0" smtClean="0"/>
              <a:t>Before the newly scheduled process can do anything</a:t>
            </a:r>
          </a:p>
          <a:p>
            <a:r>
              <a:rPr lang="en-US" dirty="0" smtClean="0"/>
              <a:t>We’re still limiting processes to the amount of RAM we actually have</a:t>
            </a:r>
          </a:p>
          <a:p>
            <a:pPr lvl="1"/>
            <a:r>
              <a:rPr lang="en-US" dirty="0" smtClean="0"/>
              <a:t>Even overlays could do better than that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Paging</a:t>
            </a:r>
            <a:endParaRPr lang="en-US" dirty="0"/>
          </a:p>
        </p:txBody>
      </p:sp>
      <p:sp>
        <p:nvSpPr>
          <p:cNvPr id="3" name="Content Placeholder 2"/>
          <p:cNvSpPr>
            <a:spLocks noGrp="1"/>
          </p:cNvSpPr>
          <p:nvPr>
            <p:ph idx="1"/>
          </p:nvPr>
        </p:nvSpPr>
        <p:spPr/>
        <p:txBody>
          <a:bodyPr/>
          <a:lstStyle/>
          <a:p>
            <a:r>
              <a:rPr lang="en-US" dirty="0" smtClean="0"/>
              <a:t>What is paging?</a:t>
            </a:r>
          </a:p>
          <a:p>
            <a:pPr lvl="1"/>
            <a:r>
              <a:rPr lang="en-US" dirty="0" smtClean="0"/>
              <a:t>What problem does it solve?</a:t>
            </a:r>
          </a:p>
          <a:p>
            <a:pPr lvl="1"/>
            <a:r>
              <a:rPr lang="en-US" dirty="0" smtClean="0"/>
              <a:t>How does it do so?</a:t>
            </a:r>
          </a:p>
          <a:p>
            <a:r>
              <a:rPr lang="en-GB" dirty="0" smtClean="0"/>
              <a:t>Locality of reference</a:t>
            </a:r>
          </a:p>
          <a:p>
            <a:r>
              <a:rPr lang="en-GB" dirty="0" smtClean="0"/>
              <a:t>Page faults and performance issues</a:t>
            </a:r>
          </a:p>
          <a:p>
            <a:endParaRPr lang="en-US" dirty="0"/>
          </a:p>
        </p:txBody>
      </p:sp>
      <p:sp>
        <p:nvSpPr>
          <p:cNvPr id="4" name="Rounded Rectangle 3"/>
          <p:cNvSpPr/>
          <p:nvPr/>
        </p:nvSpPr>
        <p:spPr>
          <a:xfrm>
            <a:off x="2645633" y="502733"/>
            <a:ext cx="3862646"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Demand Paging?</a:t>
            </a:r>
            <a:endParaRPr lang="en-US" dirty="0"/>
          </a:p>
        </p:txBody>
      </p:sp>
      <p:sp>
        <p:nvSpPr>
          <p:cNvPr id="3" name="Content Placeholder 2"/>
          <p:cNvSpPr>
            <a:spLocks noGrp="1"/>
          </p:cNvSpPr>
          <p:nvPr>
            <p:ph idx="1"/>
          </p:nvPr>
        </p:nvSpPr>
        <p:spPr/>
        <p:txBody>
          <a:bodyPr/>
          <a:lstStyle/>
          <a:p>
            <a:r>
              <a:rPr lang="en-US" dirty="0" smtClean="0"/>
              <a:t>A process doesn’t actually need all its pages in memory to run</a:t>
            </a:r>
          </a:p>
          <a:p>
            <a:r>
              <a:rPr lang="en-US" dirty="0" smtClean="0"/>
              <a:t>It only needs those it actually references</a:t>
            </a:r>
          </a:p>
          <a:p>
            <a:r>
              <a:rPr lang="en-US" dirty="0" smtClean="0"/>
              <a:t>So, why bother loading up all the pages when a process is scheduled to run?</a:t>
            </a:r>
          </a:p>
          <a:p>
            <a:r>
              <a:rPr lang="en-US" dirty="0" smtClean="0"/>
              <a:t>And, perhaps, why get rid of all of a process’ pages when it yields?</a:t>
            </a:r>
          </a:p>
          <a:p>
            <a:r>
              <a:rPr lang="en-US" dirty="0" smtClean="0"/>
              <a:t>Move pages onto and off of disk “on demand”</a:t>
            </a:r>
            <a:endParaRPr lang="en-US" dirty="0"/>
          </a:p>
        </p:txBody>
      </p:sp>
      <p:sp>
        <p:nvSpPr>
          <p:cNvPr id="4" name="Rounded Rectangle 3"/>
          <p:cNvSpPr/>
          <p:nvPr/>
        </p:nvSpPr>
        <p:spPr>
          <a:xfrm>
            <a:off x="1600621" y="502733"/>
            <a:ext cx="5886546"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Cloud Callout 4"/>
          <p:cNvSpPr/>
          <p:nvPr/>
        </p:nvSpPr>
        <p:spPr>
          <a:xfrm>
            <a:off x="4656330" y="3280992"/>
            <a:ext cx="4030470" cy="2129998"/>
          </a:xfrm>
          <a:prstGeom prst="cloudCallou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How about moving pages across a network, instead of a disk?  Would that work well?  When would it and when wouldn’t it?</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Make Demand </a:t>
            </a:r>
            <a:br>
              <a:rPr lang="en-US" dirty="0" smtClean="0"/>
            </a:br>
            <a:r>
              <a:rPr lang="en-US" dirty="0" smtClean="0"/>
              <a:t>Paging Work</a:t>
            </a:r>
            <a:endParaRPr lang="en-US" dirty="0"/>
          </a:p>
        </p:txBody>
      </p:sp>
      <p:sp>
        <p:nvSpPr>
          <p:cNvPr id="3" name="Content Placeholder 2"/>
          <p:cNvSpPr>
            <a:spLocks noGrp="1"/>
          </p:cNvSpPr>
          <p:nvPr>
            <p:ph idx="1"/>
          </p:nvPr>
        </p:nvSpPr>
        <p:spPr/>
        <p:txBody>
          <a:bodyPr/>
          <a:lstStyle/>
          <a:p>
            <a:r>
              <a:rPr lang="en-GB" dirty="0" smtClean="0"/>
              <a:t>The MMU must support “not present” pages</a:t>
            </a:r>
          </a:p>
          <a:p>
            <a:pPr lvl="1"/>
            <a:r>
              <a:rPr lang="en-GB" dirty="0" smtClean="0"/>
              <a:t>Generates a fault/trap when they are referenced</a:t>
            </a:r>
          </a:p>
          <a:p>
            <a:pPr lvl="1"/>
            <a:r>
              <a:rPr lang="en-GB" dirty="0" smtClean="0"/>
              <a:t>OS can bring in page and retry the faulted reference</a:t>
            </a:r>
          </a:p>
          <a:p>
            <a:r>
              <a:rPr lang="en-GB" dirty="0" smtClean="0"/>
              <a:t>Entire process needn’t be in memory to start running</a:t>
            </a:r>
          </a:p>
          <a:p>
            <a:pPr lvl="1"/>
            <a:r>
              <a:rPr lang="en-GB" dirty="0" smtClean="0"/>
              <a:t>Start each process with a subset of its pages</a:t>
            </a:r>
          </a:p>
          <a:p>
            <a:pPr lvl="1"/>
            <a:r>
              <a:rPr lang="en-GB" dirty="0" smtClean="0"/>
              <a:t>Load additional pages as program demands them</a:t>
            </a:r>
          </a:p>
          <a:p>
            <a:r>
              <a:rPr lang="en-US" dirty="0" smtClean="0"/>
              <a:t>The big challenge will be performance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Achieving Good Performance for Demand Paging</a:t>
            </a:r>
            <a:endParaRPr lang="en-US" dirty="0"/>
          </a:p>
        </p:txBody>
      </p:sp>
      <p:sp>
        <p:nvSpPr>
          <p:cNvPr id="3" name="Content Placeholder 2"/>
          <p:cNvSpPr>
            <a:spLocks noGrp="1"/>
          </p:cNvSpPr>
          <p:nvPr>
            <p:ph idx="1"/>
          </p:nvPr>
        </p:nvSpPr>
        <p:spPr/>
        <p:txBody>
          <a:bodyPr/>
          <a:lstStyle/>
          <a:p>
            <a:r>
              <a:rPr lang="en-US" dirty="0" smtClean="0"/>
              <a:t>Demand paging will perform poorly if most memory references require disk access</a:t>
            </a:r>
          </a:p>
          <a:p>
            <a:pPr lvl="1"/>
            <a:r>
              <a:rPr lang="en-US" dirty="0" smtClean="0"/>
              <a:t>Worse than bringing in all the pages at once, maybe</a:t>
            </a:r>
          </a:p>
          <a:p>
            <a:r>
              <a:rPr lang="en-US" dirty="0" smtClean="0"/>
              <a:t>So we need to be sure most don’t</a:t>
            </a:r>
          </a:p>
          <a:p>
            <a:r>
              <a:rPr lang="en-US" dirty="0" smtClean="0"/>
              <a:t>How?</a:t>
            </a:r>
          </a:p>
          <a:p>
            <a:r>
              <a:rPr lang="en-US" dirty="0" smtClean="0"/>
              <a:t>By ensuring that the page holding the next memory reference is already there</a:t>
            </a:r>
          </a:p>
          <a:p>
            <a:pPr lvl="1"/>
            <a:r>
              <a:rPr lang="en-US" dirty="0" smtClean="0"/>
              <a:t>Almost always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Paging and </a:t>
            </a:r>
            <a:br>
              <a:rPr lang="en-US" dirty="0" smtClean="0"/>
            </a:br>
            <a:r>
              <a:rPr lang="en-US" dirty="0" smtClean="0"/>
              <a:t>Locality of Reference</a:t>
            </a:r>
            <a:endParaRPr lang="en-US" dirty="0"/>
          </a:p>
        </p:txBody>
      </p:sp>
      <p:sp>
        <p:nvSpPr>
          <p:cNvPr id="3" name="Content Placeholder 2"/>
          <p:cNvSpPr>
            <a:spLocks noGrp="1"/>
          </p:cNvSpPr>
          <p:nvPr>
            <p:ph idx="1"/>
          </p:nvPr>
        </p:nvSpPr>
        <p:spPr/>
        <p:txBody>
          <a:bodyPr/>
          <a:lstStyle/>
          <a:p>
            <a:r>
              <a:rPr lang="en-US" dirty="0" smtClean="0"/>
              <a:t>How can we predict what pages we need in memory?</a:t>
            </a:r>
          </a:p>
          <a:p>
            <a:pPr lvl="1"/>
            <a:r>
              <a:rPr lang="en-US" dirty="0" smtClean="0"/>
              <a:t>Since they’d better be there when we ask</a:t>
            </a:r>
          </a:p>
          <a:p>
            <a:r>
              <a:rPr lang="en-US" dirty="0" smtClean="0"/>
              <a:t>Primarily, rely on </a:t>
            </a:r>
            <a:r>
              <a:rPr lang="en-US" i="1" dirty="0" smtClean="0"/>
              <a:t>locality of reference</a:t>
            </a:r>
          </a:p>
          <a:p>
            <a:pPr lvl="1"/>
            <a:r>
              <a:rPr lang="en-US" dirty="0" smtClean="0"/>
              <a:t>Put simply, the next address you ask for is likely to be close to the last address you asked for</a:t>
            </a:r>
          </a:p>
          <a:p>
            <a:r>
              <a:rPr lang="en-US" dirty="0" smtClean="0"/>
              <a:t>Do programs typically display locality of reference?</a:t>
            </a:r>
          </a:p>
          <a:p>
            <a:r>
              <a:rPr lang="en-US" dirty="0" smtClean="0"/>
              <a:t>Fortunately, yes!</a:t>
            </a:r>
          </a:p>
        </p:txBody>
      </p:sp>
      <p:sp>
        <p:nvSpPr>
          <p:cNvPr id="4" name="Rounded Rectangle 3"/>
          <p:cNvSpPr/>
          <p:nvPr/>
        </p:nvSpPr>
        <p:spPr>
          <a:xfrm>
            <a:off x="2010689" y="304283"/>
            <a:ext cx="5132544" cy="1295917"/>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Why Locality of Reference Works</a:t>
            </a:r>
            <a:endParaRPr lang="en-US" dirty="0"/>
          </a:p>
        </p:txBody>
      </p:sp>
      <p:sp>
        <p:nvSpPr>
          <p:cNvPr id="3" name="Content Placeholder 2"/>
          <p:cNvSpPr>
            <a:spLocks noGrp="1"/>
          </p:cNvSpPr>
          <p:nvPr>
            <p:ph idx="1"/>
          </p:nvPr>
        </p:nvSpPr>
        <p:spPr/>
        <p:txBody>
          <a:bodyPr/>
          <a:lstStyle/>
          <a:p>
            <a:r>
              <a:rPr lang="en-US" dirty="0" smtClean="0"/>
              <a:t>For program instructions?</a:t>
            </a:r>
          </a:p>
          <a:p>
            <a:r>
              <a:rPr lang="en-US" dirty="0" smtClean="0"/>
              <a:t>For stack access?</a:t>
            </a:r>
          </a:p>
          <a:p>
            <a:r>
              <a:rPr lang="en-US" dirty="0" smtClean="0"/>
              <a:t>For data access?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65635</TotalTime>
  <Words>1132</Words>
  <Application>Microsoft Macintosh PowerPoint</Application>
  <PresentationFormat>On-screen Show (4:3)</PresentationFormat>
  <Paragraphs>127</Paragraphs>
  <Slides>17</Slides>
  <Notes>0</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Default Theme</vt:lpstr>
      <vt:lpstr>Swapping</vt:lpstr>
      <vt:lpstr>Swapping Segments To Disk</vt:lpstr>
      <vt:lpstr>Downsides To Segment Swapping</vt:lpstr>
      <vt:lpstr>Demand Paging</vt:lpstr>
      <vt:lpstr>What Is Demand Paging?</vt:lpstr>
      <vt:lpstr>How To Make Demand  Paging Work</vt:lpstr>
      <vt:lpstr>Achieving Good Performance for Demand Paging</vt:lpstr>
      <vt:lpstr>Demand Paging and  Locality of Reference</vt:lpstr>
      <vt:lpstr>Reasons Why Locality of Reference Works</vt:lpstr>
      <vt:lpstr>Instruction Locality of Reference</vt:lpstr>
      <vt:lpstr>Stack Locality of Reference</vt:lpstr>
      <vt:lpstr>Heap Data Locality of Reference</vt:lpstr>
      <vt:lpstr>Page Faults</vt:lpstr>
      <vt:lpstr>Handling a Page Fault</vt:lpstr>
      <vt:lpstr>Pages and Secondary Storage</vt:lpstr>
      <vt:lpstr>Swap Space and Segments</vt:lpstr>
      <vt:lpstr>Demand Paging Performance</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86</cp:revision>
  <dcterms:created xsi:type="dcterms:W3CDTF">2013-04-10T21:18:50Z</dcterms:created>
  <dcterms:modified xsi:type="dcterms:W3CDTF">2013-04-11T19:56:10Z</dcterms:modified>
</cp:coreProperties>
</file>