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318" r:id="rId2"/>
    <p:sldId id="319" r:id="rId3"/>
    <p:sldId id="321" r:id="rId4"/>
    <p:sldId id="320" r:id="rId5"/>
    <p:sldId id="322" r:id="rId6"/>
    <p:sldId id="323" r:id="rId7"/>
    <p:sldId id="324" r:id="rId8"/>
    <p:sldId id="325" r:id="rId9"/>
    <p:sldId id="326" r:id="rId10"/>
    <p:sldId id="327" r:id="rId11"/>
    <p:sldId id="328" r:id="rId12"/>
    <p:sldId id="329" r:id="rId13"/>
    <p:sldId id="330" r:id="rId14"/>
    <p:sldId id="331" r:id="rId15"/>
    <p:sldId id="332" r:id="rId16"/>
    <p:sldId id="333" r:id="rId17"/>
    <p:sldId id="334" r:id="rId18"/>
    <p:sldId id="336" r:id="rId19"/>
    <p:sldId id="335" r:id="rId2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A839"/>
    <a:srgbClr val="CBCBCB"/>
    <a:srgbClr val="A2D6E2"/>
    <a:srgbClr val="E2A8A6"/>
    <a:srgbClr val="70F965"/>
    <a:srgbClr val="FDDDC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 varScale="1">
        <p:scale>
          <a:sx n="96" d="100"/>
          <a:sy n="96" d="100"/>
        </p:scale>
        <p:origin x="-10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handoutMaster" Target="handoutMasters/handout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4/12/13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4/12/13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 dirty="0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4/12/13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4/12/13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4/12/13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4/12/13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4/12/13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4/12/13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4/12/13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4/12/13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4/12/13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4/12/13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4/12/13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2453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11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Memory Management: Paging and Virtual Memory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On-Line MS Program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Paging and </a:t>
            </a:r>
            <a:r>
              <a:rPr lang="en-US" dirty="0" err="1" smtClean="0"/>
              <a:t>MMUs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79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297113" y="1894938"/>
            <a:ext cx="1219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page #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5954713" y="1894938"/>
            <a:ext cx="1220787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page #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3516313" y="1894938"/>
            <a:ext cx="1219200" cy="381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offset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7175500" y="1894938"/>
            <a:ext cx="1217613" cy="381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offset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2678113" y="1361538"/>
            <a:ext cx="1741863" cy="40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Times New Roman"/>
                <a:cs typeface="Times New Roman"/>
              </a:rPr>
              <a:t>V</a:t>
            </a:r>
            <a:r>
              <a:rPr lang="en-US" sz="2000" b="0" dirty="0" smtClean="0">
                <a:latin typeface="Times New Roman"/>
                <a:cs typeface="Times New Roman"/>
              </a:rPr>
              <a:t>irtual </a:t>
            </a:r>
            <a:r>
              <a:rPr lang="en-US" sz="2000" b="0" dirty="0">
                <a:latin typeface="Times New Roman"/>
                <a:cs typeface="Times New Roman"/>
              </a:rPr>
              <a:t>address</a:t>
            </a: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6183313" y="1361538"/>
            <a:ext cx="1887085" cy="40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Times New Roman"/>
                <a:cs typeface="Times New Roman"/>
              </a:rPr>
              <a:t>P</a:t>
            </a:r>
            <a:r>
              <a:rPr lang="en-US" sz="2000" b="0" dirty="0" smtClean="0">
                <a:latin typeface="Times New Roman"/>
                <a:cs typeface="Times New Roman"/>
              </a:rPr>
              <a:t>hysical </a:t>
            </a:r>
            <a:r>
              <a:rPr lang="en-US" sz="2000" b="0" dirty="0">
                <a:latin typeface="Times New Roman"/>
                <a:cs typeface="Times New Roman"/>
              </a:rPr>
              <a:t>address</a:t>
            </a: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4354513" y="3037938"/>
            <a:ext cx="1220787" cy="382587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page #</a:t>
            </a:r>
          </a:p>
        </p:txBody>
      </p:sp>
      <p:sp>
        <p:nvSpPr>
          <p:cNvPr id="11" name="Rectangle 19"/>
          <p:cNvSpPr>
            <a:spLocks noChangeArrowheads="1"/>
          </p:cNvSpPr>
          <p:nvPr/>
        </p:nvSpPr>
        <p:spPr bwMode="auto">
          <a:xfrm>
            <a:off x="4354513" y="3420525"/>
            <a:ext cx="1220787" cy="379413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page #</a:t>
            </a:r>
          </a:p>
        </p:txBody>
      </p:sp>
      <p:sp>
        <p:nvSpPr>
          <p:cNvPr id="12" name="Rectangle 20"/>
          <p:cNvSpPr>
            <a:spLocks noChangeArrowheads="1"/>
          </p:cNvSpPr>
          <p:nvPr/>
        </p:nvSpPr>
        <p:spPr bwMode="auto">
          <a:xfrm>
            <a:off x="4354513" y="3799938"/>
            <a:ext cx="1220787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page #</a:t>
            </a:r>
          </a:p>
        </p:txBody>
      </p:sp>
      <p:sp>
        <p:nvSpPr>
          <p:cNvPr id="13" name="Rectangle 21"/>
          <p:cNvSpPr>
            <a:spLocks noChangeArrowheads="1"/>
          </p:cNvSpPr>
          <p:nvPr/>
        </p:nvSpPr>
        <p:spPr bwMode="auto">
          <a:xfrm>
            <a:off x="4354513" y="4180938"/>
            <a:ext cx="1220787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Times New Roman"/>
              <a:cs typeface="Times New Roman"/>
            </a:endParaRPr>
          </a:p>
        </p:txBody>
      </p:sp>
      <p:sp>
        <p:nvSpPr>
          <p:cNvPr id="14" name="Rectangle 22"/>
          <p:cNvSpPr>
            <a:spLocks noChangeArrowheads="1"/>
          </p:cNvSpPr>
          <p:nvPr/>
        </p:nvSpPr>
        <p:spPr bwMode="auto">
          <a:xfrm>
            <a:off x="4354513" y="4561938"/>
            <a:ext cx="1220787" cy="379412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page #</a:t>
            </a:r>
          </a:p>
        </p:txBody>
      </p:sp>
      <p:sp>
        <p:nvSpPr>
          <p:cNvPr id="15" name="Rectangle 23"/>
          <p:cNvSpPr>
            <a:spLocks noChangeArrowheads="1"/>
          </p:cNvSpPr>
          <p:nvPr/>
        </p:nvSpPr>
        <p:spPr bwMode="auto">
          <a:xfrm>
            <a:off x="4354513" y="4941350"/>
            <a:ext cx="1220787" cy="382588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Times New Roman"/>
              <a:cs typeface="Times New Roman"/>
            </a:endParaRPr>
          </a:p>
        </p:txBody>
      </p:sp>
      <p:sp>
        <p:nvSpPr>
          <p:cNvPr id="16" name="Rectangle 24"/>
          <p:cNvSpPr>
            <a:spLocks noChangeArrowheads="1"/>
          </p:cNvSpPr>
          <p:nvPr/>
        </p:nvSpPr>
        <p:spPr bwMode="auto">
          <a:xfrm>
            <a:off x="4354513" y="5323938"/>
            <a:ext cx="1220787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page #</a:t>
            </a:r>
          </a:p>
        </p:txBody>
      </p:sp>
      <p:sp>
        <p:nvSpPr>
          <p:cNvPr id="17" name="Rectangle 25"/>
          <p:cNvSpPr>
            <a:spLocks noChangeArrowheads="1"/>
          </p:cNvSpPr>
          <p:nvPr/>
        </p:nvSpPr>
        <p:spPr bwMode="auto">
          <a:xfrm>
            <a:off x="4354513" y="5704938"/>
            <a:ext cx="1220787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page #</a:t>
            </a:r>
          </a:p>
        </p:txBody>
      </p:sp>
      <p:sp>
        <p:nvSpPr>
          <p:cNvPr id="18" name="Text Box 26"/>
          <p:cNvSpPr txBox="1">
            <a:spLocks noChangeArrowheads="1"/>
          </p:cNvSpPr>
          <p:nvPr/>
        </p:nvSpPr>
        <p:spPr bwMode="auto">
          <a:xfrm>
            <a:off x="4102625" y="6112398"/>
            <a:ext cx="1313160" cy="40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Times New Roman"/>
                <a:cs typeface="Times New Roman"/>
              </a:rPr>
              <a:t>P</a:t>
            </a:r>
            <a:r>
              <a:rPr lang="en-US" sz="2000" b="0" dirty="0" smtClean="0">
                <a:latin typeface="Times New Roman"/>
                <a:cs typeface="Times New Roman"/>
              </a:rPr>
              <a:t>age </a:t>
            </a:r>
            <a:r>
              <a:rPr lang="en-US" sz="2000" dirty="0">
                <a:latin typeface="Times New Roman"/>
                <a:cs typeface="Times New Roman"/>
              </a:rPr>
              <a:t>T</a:t>
            </a:r>
            <a:r>
              <a:rPr lang="en-US" sz="2000" b="0" dirty="0" smtClean="0">
                <a:latin typeface="Times New Roman"/>
                <a:cs typeface="Times New Roman"/>
              </a:rPr>
              <a:t>able</a:t>
            </a:r>
            <a:endParaRPr lang="en-US" sz="2000" b="0" dirty="0">
              <a:latin typeface="Times New Roman"/>
              <a:cs typeface="Times New Roman"/>
            </a:endParaRPr>
          </a:p>
        </p:txBody>
      </p:sp>
      <p:sp>
        <p:nvSpPr>
          <p:cNvPr id="19" name="Rectangle 27"/>
          <p:cNvSpPr>
            <a:spLocks noChangeArrowheads="1"/>
          </p:cNvSpPr>
          <p:nvPr/>
        </p:nvSpPr>
        <p:spPr bwMode="auto">
          <a:xfrm>
            <a:off x="3971925" y="3037938"/>
            <a:ext cx="382588" cy="382587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20" name="Rectangle 28"/>
          <p:cNvSpPr>
            <a:spLocks noChangeArrowheads="1"/>
          </p:cNvSpPr>
          <p:nvPr/>
        </p:nvSpPr>
        <p:spPr bwMode="auto">
          <a:xfrm>
            <a:off x="3971925" y="3420525"/>
            <a:ext cx="382588" cy="379413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21" name="Rectangle 29"/>
          <p:cNvSpPr>
            <a:spLocks noChangeArrowheads="1"/>
          </p:cNvSpPr>
          <p:nvPr/>
        </p:nvSpPr>
        <p:spPr bwMode="auto">
          <a:xfrm>
            <a:off x="3971925" y="3799938"/>
            <a:ext cx="382588" cy="3810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22" name="Rectangle 30"/>
          <p:cNvSpPr>
            <a:spLocks noChangeArrowheads="1"/>
          </p:cNvSpPr>
          <p:nvPr/>
        </p:nvSpPr>
        <p:spPr bwMode="auto">
          <a:xfrm>
            <a:off x="3971925" y="4561938"/>
            <a:ext cx="382588" cy="379412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23" name="Rectangle 31"/>
          <p:cNvSpPr>
            <a:spLocks noChangeArrowheads="1"/>
          </p:cNvSpPr>
          <p:nvPr/>
        </p:nvSpPr>
        <p:spPr bwMode="auto">
          <a:xfrm>
            <a:off x="3971925" y="5704938"/>
            <a:ext cx="382588" cy="3810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24" name="Rectangle 32"/>
          <p:cNvSpPr>
            <a:spLocks noChangeArrowheads="1"/>
          </p:cNvSpPr>
          <p:nvPr/>
        </p:nvSpPr>
        <p:spPr bwMode="auto">
          <a:xfrm>
            <a:off x="3971925" y="5323938"/>
            <a:ext cx="382588" cy="3810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25" name="Rectangle 33"/>
          <p:cNvSpPr>
            <a:spLocks noChangeArrowheads="1"/>
          </p:cNvSpPr>
          <p:nvPr/>
        </p:nvSpPr>
        <p:spPr bwMode="auto">
          <a:xfrm>
            <a:off x="3971925" y="4941350"/>
            <a:ext cx="382588" cy="382588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6" name="Rectangle 34"/>
          <p:cNvSpPr>
            <a:spLocks noChangeArrowheads="1"/>
          </p:cNvSpPr>
          <p:nvPr/>
        </p:nvSpPr>
        <p:spPr bwMode="auto">
          <a:xfrm>
            <a:off x="3971925" y="4180938"/>
            <a:ext cx="382588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0</a:t>
            </a:r>
          </a:p>
        </p:txBody>
      </p:sp>
      <p:cxnSp>
        <p:nvCxnSpPr>
          <p:cNvPr id="27" name="AutoShape 35"/>
          <p:cNvCxnSpPr>
            <a:cxnSpLocks noChangeShapeType="1"/>
            <a:stCxn id="4" idx="2"/>
            <a:endCxn id="22" idx="1"/>
          </p:cNvCxnSpPr>
          <p:nvPr/>
        </p:nvCxnSpPr>
        <p:spPr bwMode="auto">
          <a:xfrm rot="16200000" flipH="1">
            <a:off x="2201069" y="2981582"/>
            <a:ext cx="2476500" cy="1065212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8" name="AutoShape 36"/>
          <p:cNvCxnSpPr>
            <a:cxnSpLocks noChangeShapeType="1"/>
            <a:stCxn id="14" idx="3"/>
            <a:endCxn id="5" idx="2"/>
          </p:cNvCxnSpPr>
          <p:nvPr/>
        </p:nvCxnSpPr>
        <p:spPr bwMode="auto">
          <a:xfrm flipV="1">
            <a:off x="5575300" y="2275938"/>
            <a:ext cx="990600" cy="24765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9" name="Rectangle 37"/>
          <p:cNvSpPr>
            <a:spLocks noChangeArrowheads="1"/>
          </p:cNvSpPr>
          <p:nvPr/>
        </p:nvSpPr>
        <p:spPr bwMode="auto">
          <a:xfrm>
            <a:off x="5954713" y="1894938"/>
            <a:ext cx="2438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0" name="Text Box 38"/>
          <p:cNvSpPr txBox="1">
            <a:spLocks noChangeArrowheads="1"/>
          </p:cNvSpPr>
          <p:nvPr/>
        </p:nvSpPr>
        <p:spPr bwMode="auto">
          <a:xfrm>
            <a:off x="544513" y="3420525"/>
            <a:ext cx="2286000" cy="923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latin typeface="Times New Roman"/>
                <a:cs typeface="Times New Roman"/>
              </a:rPr>
              <a:t>V</a:t>
            </a:r>
            <a:r>
              <a:rPr lang="en-US" b="0" dirty="0" smtClean="0">
                <a:latin typeface="Times New Roman"/>
                <a:cs typeface="Times New Roman"/>
              </a:rPr>
              <a:t>irtual </a:t>
            </a:r>
            <a:r>
              <a:rPr lang="en-US" b="0" dirty="0">
                <a:latin typeface="Times New Roman"/>
                <a:cs typeface="Times New Roman"/>
              </a:rPr>
              <a:t>page</a:t>
            </a:r>
            <a:r>
              <a:rPr lang="en-US" b="0" dirty="0" smtClean="0">
                <a:latin typeface="Times New Roman"/>
                <a:cs typeface="Times New Roman"/>
              </a:rPr>
              <a:t> number </a:t>
            </a:r>
            <a:r>
              <a:rPr lang="en-US" b="0" dirty="0">
                <a:latin typeface="Times New Roman"/>
                <a:cs typeface="Times New Roman"/>
              </a:rPr>
              <a:t>is used as an index into the page table</a:t>
            </a:r>
          </a:p>
        </p:txBody>
      </p:sp>
      <p:sp>
        <p:nvSpPr>
          <p:cNvPr id="31" name="Text Box 39"/>
          <p:cNvSpPr txBox="1">
            <a:spLocks noChangeArrowheads="1"/>
          </p:cNvSpPr>
          <p:nvPr/>
        </p:nvSpPr>
        <p:spPr bwMode="auto">
          <a:xfrm>
            <a:off x="6108700" y="4788950"/>
            <a:ext cx="2436813" cy="646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latin typeface="Times New Roman"/>
                <a:cs typeface="Times New Roman"/>
              </a:rPr>
              <a:t>S</a:t>
            </a:r>
            <a:r>
              <a:rPr lang="en-US" b="0" dirty="0" smtClean="0">
                <a:latin typeface="Times New Roman"/>
                <a:cs typeface="Times New Roman"/>
              </a:rPr>
              <a:t>elected </a:t>
            </a:r>
            <a:r>
              <a:rPr lang="en-US" b="0" dirty="0">
                <a:latin typeface="Times New Roman"/>
                <a:cs typeface="Times New Roman"/>
              </a:rPr>
              <a:t>entry contains physical page </a:t>
            </a:r>
            <a:r>
              <a:rPr lang="en-US" b="0" dirty="0" smtClean="0">
                <a:latin typeface="Times New Roman"/>
                <a:cs typeface="Times New Roman"/>
              </a:rPr>
              <a:t>number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32" name="Text Box 40"/>
          <p:cNvSpPr txBox="1">
            <a:spLocks noChangeArrowheads="1"/>
          </p:cNvSpPr>
          <p:nvPr/>
        </p:nvSpPr>
        <p:spPr bwMode="auto">
          <a:xfrm>
            <a:off x="6320964" y="2477555"/>
            <a:ext cx="2438400" cy="646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latin typeface="Times New Roman"/>
                <a:cs typeface="Times New Roman"/>
              </a:rPr>
              <a:t>O</a:t>
            </a:r>
            <a:r>
              <a:rPr lang="en-US" b="0" dirty="0" smtClean="0">
                <a:latin typeface="Times New Roman"/>
                <a:cs typeface="Times New Roman"/>
              </a:rPr>
              <a:t>ffset </a:t>
            </a:r>
            <a:r>
              <a:rPr lang="en-US" b="0" dirty="0">
                <a:latin typeface="Times New Roman"/>
                <a:cs typeface="Times New Roman"/>
              </a:rPr>
              <a:t>within page remains the </a:t>
            </a:r>
            <a:r>
              <a:rPr lang="en-US" b="0" dirty="0" smtClean="0">
                <a:latin typeface="Times New Roman"/>
                <a:cs typeface="Times New Roman"/>
              </a:rPr>
              <a:t>same</a:t>
            </a:r>
            <a:endParaRPr lang="en-US" b="0" dirty="0">
              <a:latin typeface="Times New Roman"/>
              <a:cs typeface="Times New Roman"/>
            </a:endParaRPr>
          </a:p>
        </p:txBody>
      </p:sp>
      <p:cxnSp>
        <p:nvCxnSpPr>
          <p:cNvPr id="33" name="AutoShape 42"/>
          <p:cNvCxnSpPr>
            <a:cxnSpLocks noChangeShapeType="1"/>
            <a:stCxn id="6" idx="2"/>
            <a:endCxn id="7" idx="2"/>
          </p:cNvCxnSpPr>
          <p:nvPr/>
        </p:nvCxnSpPr>
        <p:spPr bwMode="auto">
          <a:xfrm rot="16200000" flipH="1">
            <a:off x="5954713" y="447138"/>
            <a:ext cx="1587" cy="3659187"/>
          </a:xfrm>
          <a:prstGeom prst="bent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4" name="Text Box 43"/>
          <p:cNvSpPr txBox="1">
            <a:spLocks noChangeArrowheads="1"/>
          </p:cNvSpPr>
          <p:nvPr/>
        </p:nvSpPr>
        <p:spPr bwMode="auto">
          <a:xfrm>
            <a:off x="392113" y="4863563"/>
            <a:ext cx="2438400" cy="923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latin typeface="Times New Roman"/>
                <a:cs typeface="Times New Roman"/>
              </a:rPr>
              <a:t>V</a:t>
            </a:r>
            <a:r>
              <a:rPr lang="en-US" b="0" dirty="0" smtClean="0">
                <a:latin typeface="Times New Roman"/>
                <a:cs typeface="Times New Roman"/>
              </a:rPr>
              <a:t>alid </a:t>
            </a:r>
            <a:r>
              <a:rPr lang="en-US" b="0" dirty="0">
                <a:latin typeface="Times New Roman"/>
                <a:cs typeface="Times New Roman"/>
              </a:rPr>
              <a:t>bit is checked to ensure that this virtual page</a:t>
            </a:r>
            <a:r>
              <a:rPr lang="en-US" b="0" dirty="0" smtClean="0">
                <a:latin typeface="Times New Roman"/>
                <a:cs typeface="Times New Roman"/>
              </a:rPr>
              <a:t> number </a:t>
            </a:r>
            <a:r>
              <a:rPr lang="en-US" b="0" dirty="0">
                <a:latin typeface="Times New Roman"/>
                <a:cs typeface="Times New Roman"/>
              </a:rPr>
              <a:t>is </a:t>
            </a:r>
            <a:r>
              <a:rPr lang="en-US" b="0" dirty="0" smtClean="0">
                <a:latin typeface="Times New Roman"/>
                <a:cs typeface="Times New Roman"/>
              </a:rPr>
              <a:t>legal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297113" y="1894938"/>
            <a:ext cx="2438400" cy="380999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100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30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150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4" grpId="0" animBg="1"/>
      <p:bldP spid="22" grpId="0" animBg="1"/>
      <p:bldP spid="30" grpId="0"/>
      <p:bldP spid="31" grpId="0"/>
      <p:bldP spid="32" grpId="0"/>
      <p:bldP spid="34" grpId="0"/>
      <p:bldP spid="3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032553" y="1894938"/>
            <a:ext cx="1219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0004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690153" y="1894938"/>
            <a:ext cx="1220787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041F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251753" y="1894938"/>
            <a:ext cx="1219200" cy="381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1C08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910940" y="1894938"/>
            <a:ext cx="1217613" cy="381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1C08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413553" y="1361538"/>
            <a:ext cx="1741863" cy="40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Times New Roman"/>
                <a:cs typeface="Times New Roman"/>
              </a:rPr>
              <a:t>V</a:t>
            </a:r>
            <a:r>
              <a:rPr lang="en-US" sz="2000" b="0" dirty="0" smtClean="0">
                <a:latin typeface="Times New Roman"/>
                <a:cs typeface="Times New Roman"/>
              </a:rPr>
              <a:t>irtual </a:t>
            </a:r>
            <a:r>
              <a:rPr lang="en-US" sz="2000" b="0" dirty="0">
                <a:latin typeface="Times New Roman"/>
                <a:cs typeface="Times New Roman"/>
              </a:rPr>
              <a:t>address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5918753" y="1361538"/>
            <a:ext cx="1887085" cy="40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Times New Roman"/>
                <a:cs typeface="Times New Roman"/>
              </a:rPr>
              <a:t>P</a:t>
            </a:r>
            <a:r>
              <a:rPr lang="en-US" sz="2000" b="0" dirty="0" smtClean="0">
                <a:latin typeface="Times New Roman"/>
                <a:cs typeface="Times New Roman"/>
              </a:rPr>
              <a:t>hysical </a:t>
            </a:r>
            <a:r>
              <a:rPr lang="en-US" sz="2000" b="0" dirty="0">
                <a:latin typeface="Times New Roman"/>
                <a:cs typeface="Times New Roman"/>
              </a:rPr>
              <a:t>address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089953" y="3037938"/>
            <a:ext cx="1220787" cy="382587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0C20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089953" y="3420525"/>
            <a:ext cx="1220787" cy="379413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0105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089953" y="3799938"/>
            <a:ext cx="1220787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00A1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089953" y="4180938"/>
            <a:ext cx="1220787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Times New Roman"/>
              <a:cs typeface="Times New Roman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089953" y="4561938"/>
            <a:ext cx="1220787" cy="379412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041F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4089953" y="4941350"/>
            <a:ext cx="1220787" cy="382588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Times New Roman"/>
              <a:cs typeface="Times New Roman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4089953" y="5323938"/>
            <a:ext cx="1220787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0D10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4089953" y="5704938"/>
            <a:ext cx="1220787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0AC3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3785153" y="6085938"/>
            <a:ext cx="1313160" cy="40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Times New Roman"/>
                <a:cs typeface="Times New Roman"/>
              </a:rPr>
              <a:t>P</a:t>
            </a:r>
            <a:r>
              <a:rPr lang="en-US" sz="2000" b="0" dirty="0" smtClean="0">
                <a:latin typeface="Times New Roman"/>
                <a:cs typeface="Times New Roman"/>
              </a:rPr>
              <a:t>age </a:t>
            </a:r>
            <a:r>
              <a:rPr lang="en-US" sz="2000" dirty="0">
                <a:latin typeface="Times New Roman"/>
                <a:cs typeface="Times New Roman"/>
              </a:rPr>
              <a:t>T</a:t>
            </a:r>
            <a:r>
              <a:rPr lang="en-US" sz="2000" b="0" dirty="0" smtClean="0">
                <a:latin typeface="Times New Roman"/>
                <a:cs typeface="Times New Roman"/>
              </a:rPr>
              <a:t>able</a:t>
            </a:r>
            <a:endParaRPr lang="en-US" sz="2000" b="0" dirty="0">
              <a:latin typeface="Times New Roman"/>
              <a:cs typeface="Times New Roman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3707365" y="3037938"/>
            <a:ext cx="382588" cy="382587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3707365" y="3420525"/>
            <a:ext cx="382588" cy="379413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3707365" y="3799938"/>
            <a:ext cx="382588" cy="3810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3707365" y="4561938"/>
            <a:ext cx="382588" cy="379412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3707365" y="5704938"/>
            <a:ext cx="382588" cy="3810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3707365" y="5323938"/>
            <a:ext cx="382588" cy="3810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3707365" y="4941350"/>
            <a:ext cx="382588" cy="382588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3707365" y="4180938"/>
            <a:ext cx="382588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7" name="Rectangle 28"/>
          <p:cNvSpPr>
            <a:spLocks noChangeArrowheads="1"/>
          </p:cNvSpPr>
          <p:nvPr/>
        </p:nvSpPr>
        <p:spPr bwMode="auto">
          <a:xfrm>
            <a:off x="5690153" y="1894938"/>
            <a:ext cx="2438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28" name="AutoShape 33"/>
          <p:cNvCxnSpPr>
            <a:cxnSpLocks noChangeShapeType="1"/>
            <a:stCxn id="6" idx="2"/>
            <a:endCxn id="7" idx="2"/>
          </p:cNvCxnSpPr>
          <p:nvPr/>
        </p:nvCxnSpPr>
        <p:spPr bwMode="auto">
          <a:xfrm rot="16200000" flipH="1">
            <a:off x="5690153" y="447138"/>
            <a:ext cx="1587" cy="3659187"/>
          </a:xfrm>
          <a:prstGeom prst="bent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9" name="Rectangle 35"/>
          <p:cNvSpPr>
            <a:spLocks noChangeArrowheads="1"/>
          </p:cNvSpPr>
          <p:nvPr/>
        </p:nvSpPr>
        <p:spPr bwMode="auto">
          <a:xfrm>
            <a:off x="2032553" y="1894938"/>
            <a:ext cx="2438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30" name="AutoShape 36"/>
          <p:cNvCxnSpPr>
            <a:cxnSpLocks noChangeShapeType="1"/>
            <a:stCxn id="4" idx="2"/>
            <a:endCxn id="22" idx="1"/>
          </p:cNvCxnSpPr>
          <p:nvPr/>
        </p:nvCxnSpPr>
        <p:spPr bwMode="auto">
          <a:xfrm rot="16200000" flipH="1">
            <a:off x="1936509" y="2981582"/>
            <a:ext cx="2476500" cy="1065212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31" name="AutoShape 37"/>
          <p:cNvCxnSpPr>
            <a:cxnSpLocks noChangeShapeType="1"/>
            <a:stCxn id="14" idx="3"/>
            <a:endCxn id="5" idx="2"/>
          </p:cNvCxnSpPr>
          <p:nvPr/>
        </p:nvCxnSpPr>
        <p:spPr bwMode="auto">
          <a:xfrm flipV="1">
            <a:off x="5310740" y="2275938"/>
            <a:ext cx="990600" cy="24765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2" name="Rectangle 40"/>
          <p:cNvSpPr>
            <a:spLocks noChangeArrowheads="1"/>
          </p:cNvSpPr>
          <p:nvPr/>
        </p:nvSpPr>
        <p:spPr bwMode="auto">
          <a:xfrm>
            <a:off x="2032553" y="1894938"/>
            <a:ext cx="1219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0000</a:t>
            </a:r>
          </a:p>
        </p:txBody>
      </p:sp>
      <p:sp>
        <p:nvSpPr>
          <p:cNvPr id="33" name="Rectangle 41"/>
          <p:cNvSpPr>
            <a:spLocks noChangeArrowheads="1"/>
          </p:cNvSpPr>
          <p:nvPr/>
        </p:nvSpPr>
        <p:spPr bwMode="auto">
          <a:xfrm>
            <a:off x="3251753" y="1894938"/>
            <a:ext cx="1219200" cy="381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0100</a:t>
            </a:r>
          </a:p>
        </p:txBody>
      </p:sp>
      <p:sp>
        <p:nvSpPr>
          <p:cNvPr id="34" name="Rectangle 42"/>
          <p:cNvSpPr>
            <a:spLocks noChangeArrowheads="1"/>
          </p:cNvSpPr>
          <p:nvPr/>
        </p:nvSpPr>
        <p:spPr bwMode="auto">
          <a:xfrm>
            <a:off x="5690153" y="1894938"/>
            <a:ext cx="1220787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0C20</a:t>
            </a:r>
          </a:p>
        </p:txBody>
      </p:sp>
      <p:sp>
        <p:nvSpPr>
          <p:cNvPr id="35" name="Rectangle 43"/>
          <p:cNvSpPr>
            <a:spLocks noChangeArrowheads="1"/>
          </p:cNvSpPr>
          <p:nvPr/>
        </p:nvSpPr>
        <p:spPr bwMode="auto">
          <a:xfrm>
            <a:off x="6910940" y="1894938"/>
            <a:ext cx="1217613" cy="381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0100</a:t>
            </a:r>
          </a:p>
        </p:txBody>
      </p:sp>
      <p:cxnSp>
        <p:nvCxnSpPr>
          <p:cNvPr id="36" name="AutoShape 44"/>
          <p:cNvCxnSpPr>
            <a:cxnSpLocks noChangeShapeType="1"/>
            <a:stCxn id="32" idx="2"/>
            <a:endCxn id="19" idx="1"/>
          </p:cNvCxnSpPr>
          <p:nvPr/>
        </p:nvCxnSpPr>
        <p:spPr bwMode="auto">
          <a:xfrm rot="16200000" flipH="1">
            <a:off x="2697715" y="2220376"/>
            <a:ext cx="954087" cy="1065212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37" name="AutoShape 45"/>
          <p:cNvCxnSpPr>
            <a:cxnSpLocks noChangeShapeType="1"/>
            <a:stCxn id="10" idx="3"/>
            <a:endCxn id="34" idx="2"/>
          </p:cNvCxnSpPr>
          <p:nvPr/>
        </p:nvCxnSpPr>
        <p:spPr bwMode="auto">
          <a:xfrm flipV="1">
            <a:off x="5310740" y="2275938"/>
            <a:ext cx="990600" cy="954087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8" name="Rectangle 47"/>
          <p:cNvSpPr>
            <a:spLocks noChangeArrowheads="1"/>
          </p:cNvSpPr>
          <p:nvPr/>
        </p:nvSpPr>
        <p:spPr bwMode="auto">
          <a:xfrm>
            <a:off x="2032553" y="1894938"/>
            <a:ext cx="1219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0005</a:t>
            </a:r>
          </a:p>
        </p:txBody>
      </p:sp>
      <p:sp>
        <p:nvSpPr>
          <p:cNvPr id="39" name="Rectangle 48"/>
          <p:cNvSpPr>
            <a:spLocks noChangeArrowheads="1"/>
          </p:cNvSpPr>
          <p:nvPr/>
        </p:nvSpPr>
        <p:spPr bwMode="auto">
          <a:xfrm>
            <a:off x="3251753" y="1894938"/>
            <a:ext cx="1219200" cy="381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3E28</a:t>
            </a:r>
          </a:p>
        </p:txBody>
      </p:sp>
      <p:cxnSp>
        <p:nvCxnSpPr>
          <p:cNvPr id="40" name="AutoShape 49"/>
          <p:cNvCxnSpPr>
            <a:cxnSpLocks noChangeShapeType="1"/>
            <a:stCxn id="38" idx="2"/>
            <a:endCxn id="25" idx="1"/>
          </p:cNvCxnSpPr>
          <p:nvPr/>
        </p:nvCxnSpPr>
        <p:spPr bwMode="auto">
          <a:xfrm rot="16200000" flipH="1">
            <a:off x="1746009" y="3172082"/>
            <a:ext cx="2857500" cy="1065212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41" name="AutoShape 50"/>
          <p:cNvCxnSpPr>
            <a:cxnSpLocks noChangeShapeType="1"/>
            <a:stCxn id="15" idx="3"/>
            <a:endCxn id="34" idx="2"/>
          </p:cNvCxnSpPr>
          <p:nvPr/>
        </p:nvCxnSpPr>
        <p:spPr bwMode="auto">
          <a:xfrm flipV="1">
            <a:off x="5310740" y="2275938"/>
            <a:ext cx="990600" cy="28575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42" name="Rectangle 51"/>
          <p:cNvSpPr>
            <a:spLocks noChangeArrowheads="1"/>
          </p:cNvSpPr>
          <p:nvPr/>
        </p:nvSpPr>
        <p:spPr bwMode="auto">
          <a:xfrm>
            <a:off x="5690153" y="1894938"/>
            <a:ext cx="1220787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Times New Roman"/>
              <a:cs typeface="Times New Roman"/>
            </a:endParaRPr>
          </a:p>
        </p:txBody>
      </p:sp>
      <p:sp>
        <p:nvSpPr>
          <p:cNvPr id="43" name="Rectangle 52"/>
          <p:cNvSpPr>
            <a:spLocks noChangeArrowheads="1"/>
          </p:cNvSpPr>
          <p:nvPr/>
        </p:nvSpPr>
        <p:spPr bwMode="auto">
          <a:xfrm>
            <a:off x="6910940" y="1894938"/>
            <a:ext cx="1217613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Times New Roman"/>
              <a:cs typeface="Times New Roman"/>
            </a:endParaRPr>
          </a:p>
        </p:txBody>
      </p:sp>
      <p:sp>
        <p:nvSpPr>
          <p:cNvPr id="44" name="Text Box 53"/>
          <p:cNvSpPr txBox="1">
            <a:spLocks noChangeArrowheads="1"/>
          </p:cNvSpPr>
          <p:nvPr/>
        </p:nvSpPr>
        <p:spPr bwMode="auto">
          <a:xfrm>
            <a:off x="6299753" y="2656938"/>
            <a:ext cx="1986897" cy="40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 b="0" dirty="0" smtClean="0">
                <a:latin typeface="Times New Roman"/>
                <a:cs typeface="Times New Roman"/>
              </a:rPr>
              <a:t>Hmm, no address</a:t>
            </a:r>
            <a:endParaRPr lang="en-US" sz="2000" b="0" dirty="0">
              <a:latin typeface="Times New Roman"/>
              <a:cs typeface="Times New Roman"/>
            </a:endParaRPr>
          </a:p>
        </p:txBody>
      </p:sp>
      <p:sp>
        <p:nvSpPr>
          <p:cNvPr id="45" name="Text Box 53"/>
          <p:cNvSpPr txBox="1">
            <a:spLocks noChangeArrowheads="1"/>
          </p:cNvSpPr>
          <p:nvPr/>
        </p:nvSpPr>
        <p:spPr bwMode="auto">
          <a:xfrm>
            <a:off x="6306645" y="2968098"/>
            <a:ext cx="2380155" cy="707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 b="0" dirty="0" smtClean="0">
                <a:latin typeface="Times New Roman"/>
                <a:cs typeface="Times New Roman"/>
              </a:rPr>
              <a:t>Why might that happen?</a:t>
            </a:r>
            <a:endParaRPr lang="en-US" sz="2000" b="0" dirty="0">
              <a:latin typeface="Times New Roman"/>
              <a:cs typeface="Times New Roman"/>
            </a:endParaRPr>
          </a:p>
        </p:txBody>
      </p:sp>
      <p:sp>
        <p:nvSpPr>
          <p:cNvPr id="46" name="Text Box 53"/>
          <p:cNvSpPr txBox="1">
            <a:spLocks noChangeArrowheads="1"/>
          </p:cNvSpPr>
          <p:nvPr/>
        </p:nvSpPr>
        <p:spPr bwMode="auto">
          <a:xfrm>
            <a:off x="6287081" y="3623238"/>
            <a:ext cx="2380155" cy="707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 b="0" dirty="0" smtClean="0">
                <a:latin typeface="Times New Roman"/>
                <a:cs typeface="Times New Roman"/>
              </a:rPr>
              <a:t>And what can we do about it?</a:t>
            </a:r>
            <a:endParaRPr lang="en-US" sz="2000" b="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100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30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150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000"/>
                            </p:stCondLst>
                            <p:childTnLst>
                              <p:par>
                                <p:cTn id="37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8500"/>
                            </p:stCondLst>
                            <p:childTnLst>
                              <p:par>
                                <p:cTn id="49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30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2" dur="150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500"/>
                            </p:stCondLst>
                            <p:childTnLst>
                              <p:par>
                                <p:cTn id="84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4000"/>
                            </p:stCondLst>
                            <p:childTnLst>
                              <p:par>
                                <p:cTn id="88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30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0" dur="150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7000"/>
                            </p:stCondLst>
                            <p:childTnLst>
                              <p:par>
                                <p:cTn id="9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7500"/>
                            </p:stCondLst>
                            <p:childTnLst>
                              <p:par>
                                <p:cTn id="9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8000"/>
                            </p:stCondLst>
                            <p:childTnLst>
                              <p:par>
                                <p:cTn id="100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8500"/>
                            </p:stCondLst>
                            <p:childTnLst>
                              <p:par>
                                <p:cTn id="10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9000"/>
                            </p:stCondLst>
                            <p:childTnLst>
                              <p:par>
                                <p:cTn id="10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9500"/>
                            </p:stCondLst>
                            <p:childTnLst>
                              <p:par>
                                <p:cTn id="112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30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5" dur="150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3500"/>
                            </p:stCondLst>
                            <p:childTnLst>
                              <p:par>
                                <p:cTn id="147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4000"/>
                            </p:stCondLst>
                            <p:childTnLst>
                              <p:par>
                                <p:cTn id="1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4500"/>
                            </p:stCondLst>
                            <p:childTnLst>
                              <p:par>
                                <p:cTn id="1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000"/>
                            </p:stCondLst>
                            <p:childTnLst>
                              <p:par>
                                <p:cTn id="1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5000"/>
                            </p:stCondLst>
                            <p:childTnLst>
                              <p:par>
                                <p:cTn id="165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5500"/>
                            </p:stCondLst>
                            <p:childTnLst>
                              <p:par>
                                <p:cTn id="169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7500"/>
                            </p:stCondLst>
                            <p:childTnLst>
                              <p:par>
                                <p:cTn id="172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10" grpId="0" animBg="1"/>
      <p:bldP spid="14" grpId="0" animBg="1"/>
      <p:bldP spid="19" grpId="0" animBg="1"/>
      <p:bldP spid="22" grpId="0" animBg="1"/>
      <p:bldP spid="25" grpId="0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8" grpId="0" animBg="1"/>
      <p:bldP spid="39" grpId="0" animBg="1"/>
      <p:bldP spid="42" grpId="0" animBg="1"/>
      <p:bldP spid="43" grpId="0" animBg="1"/>
      <p:bldP spid="44" grpId="0"/>
      <p:bldP spid="45" grpId="0"/>
      <p:bldP spid="4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MMU Hardware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6840"/>
            <a:ext cx="8229600" cy="4525963"/>
          </a:xfrm>
        </p:spPr>
        <p:txBody>
          <a:bodyPr/>
          <a:lstStyle/>
          <a:p>
            <a:r>
              <a:rPr lang="en-GB" dirty="0" err="1" smtClean="0"/>
              <a:t>MMUs</a:t>
            </a:r>
            <a:r>
              <a:rPr lang="en-GB" dirty="0" smtClean="0"/>
              <a:t> used to sit between the CPU and bus</a:t>
            </a:r>
          </a:p>
          <a:p>
            <a:pPr lvl="1"/>
            <a:r>
              <a:rPr lang="en-GB" dirty="0" smtClean="0"/>
              <a:t> Now they are typically integrated into the CPU</a:t>
            </a:r>
          </a:p>
          <a:p>
            <a:r>
              <a:rPr lang="en-GB" dirty="0" smtClean="0"/>
              <a:t>What about the page tables? </a:t>
            </a:r>
          </a:p>
          <a:p>
            <a:pPr lvl="1"/>
            <a:r>
              <a:rPr lang="en-GB" dirty="0" smtClean="0"/>
              <a:t>Originally implemented in special fast registers</a:t>
            </a:r>
          </a:p>
          <a:p>
            <a:pPr lvl="1"/>
            <a:r>
              <a:rPr lang="en-GB" dirty="0" smtClean="0"/>
              <a:t>But there’s a problem with that today</a:t>
            </a:r>
          </a:p>
          <a:p>
            <a:pPr lvl="1"/>
            <a:r>
              <a:rPr lang="en-GB" dirty="0" smtClean="0"/>
              <a:t>If we have 4K pages, and a 64 </a:t>
            </a:r>
            <a:r>
              <a:rPr lang="en-GB" dirty="0" err="1" smtClean="0"/>
              <a:t>Gbyte</a:t>
            </a:r>
            <a:r>
              <a:rPr lang="en-GB" dirty="0" smtClean="0"/>
              <a:t> memory, how many pages are there?</a:t>
            </a:r>
          </a:p>
          <a:p>
            <a:pPr lvl="1"/>
            <a:r>
              <a:rPr lang="en-GB" dirty="0" smtClean="0"/>
              <a:t>2</a:t>
            </a:r>
            <a:r>
              <a:rPr lang="en-GB" baseline="30000" dirty="0" smtClean="0"/>
              <a:t>36</a:t>
            </a:r>
            <a:r>
              <a:rPr lang="en-GB" dirty="0" smtClean="0"/>
              <a:t>/2</a:t>
            </a:r>
            <a:r>
              <a:rPr lang="en-GB" baseline="30000" dirty="0" smtClean="0"/>
              <a:t>12</a:t>
            </a:r>
            <a:r>
              <a:rPr lang="en-GB" dirty="0" smtClean="0"/>
              <a:t> = 2</a:t>
            </a:r>
            <a:r>
              <a:rPr lang="en-GB" baseline="30000" dirty="0" smtClean="0"/>
              <a:t>24</a:t>
            </a:r>
            <a:endParaRPr lang="en-GB" dirty="0" smtClean="0"/>
          </a:p>
          <a:p>
            <a:pPr lvl="1"/>
            <a:r>
              <a:rPr lang="en-GB" dirty="0" smtClean="0"/>
              <a:t>Or 16 M of pages</a:t>
            </a:r>
          </a:p>
          <a:p>
            <a:pPr lvl="1"/>
            <a:r>
              <a:rPr lang="en-GB" dirty="0" smtClean="0"/>
              <a:t>We can’t afford 16 M of fast registers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8488"/>
            <a:ext cx="8229600" cy="1143000"/>
          </a:xfrm>
        </p:spPr>
        <p:txBody>
          <a:bodyPr/>
          <a:lstStyle/>
          <a:p>
            <a:r>
              <a:rPr lang="en-US" dirty="0" smtClean="0"/>
              <a:t>Handling Big Page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000"/>
            <a:ext cx="8229600" cy="4525963"/>
          </a:xfrm>
        </p:spPr>
        <p:txBody>
          <a:bodyPr/>
          <a:lstStyle/>
          <a:p>
            <a:r>
              <a:rPr lang="en-GB" sz="2800" dirty="0" smtClean="0"/>
              <a:t>16 M entries in a page table means we can’t use registers</a:t>
            </a:r>
          </a:p>
          <a:p>
            <a:r>
              <a:rPr lang="en-GB" sz="2800" dirty="0" smtClean="0"/>
              <a:t>So now they are stored in normal memory</a:t>
            </a:r>
          </a:p>
          <a:p>
            <a:r>
              <a:rPr lang="en-GB" sz="2800" dirty="0" smtClean="0"/>
              <a:t>But we can’t afford 2 bus cycles for each memory access</a:t>
            </a:r>
          </a:p>
          <a:p>
            <a:pPr lvl="1"/>
            <a:r>
              <a:rPr lang="en-GB" sz="2400" dirty="0" smtClean="0"/>
              <a:t>One to look up the page table entry</a:t>
            </a:r>
          </a:p>
          <a:p>
            <a:pPr lvl="1"/>
            <a:r>
              <a:rPr lang="en-GB" sz="2400" dirty="0" smtClean="0"/>
              <a:t>One to get the actual data</a:t>
            </a:r>
          </a:p>
          <a:p>
            <a:r>
              <a:rPr lang="en-GB" sz="2800" dirty="0" smtClean="0"/>
              <a:t>So we have a very fast set of MMU registers used as a cache</a:t>
            </a:r>
          </a:p>
          <a:p>
            <a:pPr lvl="1"/>
            <a:r>
              <a:rPr lang="en-GB" sz="2400" dirty="0" smtClean="0"/>
              <a:t>Which means we need to worry about hit ratios, cache invalidation, and other nasty issues</a:t>
            </a:r>
          </a:p>
          <a:p>
            <a:pPr lvl="1"/>
            <a:r>
              <a:rPr lang="en-GB" sz="2400" dirty="0" smtClean="0"/>
              <a:t>TANSTAAFL</a:t>
            </a:r>
          </a:p>
          <a:p>
            <a:pPr lvl="1"/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MMU and Multiple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several processes running</a:t>
            </a:r>
          </a:p>
          <a:p>
            <a:r>
              <a:rPr lang="en-US" dirty="0" smtClean="0"/>
              <a:t>Each needs a set of pages</a:t>
            </a:r>
          </a:p>
          <a:p>
            <a:r>
              <a:rPr lang="en-US" dirty="0" smtClean="0"/>
              <a:t>We can put any page anywhere</a:t>
            </a:r>
          </a:p>
          <a:p>
            <a:r>
              <a:rPr lang="en-US" dirty="0" smtClean="0"/>
              <a:t>But if they need, in total, more pages than we’ve physically got,</a:t>
            </a:r>
          </a:p>
          <a:p>
            <a:r>
              <a:rPr lang="en-US" dirty="0" smtClean="0"/>
              <a:t>Something’s got to go</a:t>
            </a:r>
          </a:p>
          <a:p>
            <a:r>
              <a:rPr lang="en-US" dirty="0" smtClean="0"/>
              <a:t>How do we handle these ongoing paging requirements?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Ongoing MMU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What if the current process adds or removes pages? </a:t>
            </a:r>
          </a:p>
          <a:p>
            <a:pPr lvl="1"/>
            <a:r>
              <a:rPr lang="en-GB" sz="2400" dirty="0" smtClean="0"/>
              <a:t> Directly update active page table in memory</a:t>
            </a:r>
          </a:p>
          <a:p>
            <a:pPr lvl="1"/>
            <a:r>
              <a:rPr lang="en-GB" sz="2400" dirty="0" smtClean="0"/>
              <a:t> Privileged instruction to flush (stale) cached entries</a:t>
            </a:r>
          </a:p>
          <a:p>
            <a:r>
              <a:rPr lang="en-GB" sz="2800" dirty="0" smtClean="0"/>
              <a:t>What if we switch from one process to another?</a:t>
            </a:r>
          </a:p>
          <a:p>
            <a:pPr lvl="1"/>
            <a:r>
              <a:rPr lang="en-GB" sz="2400" dirty="0" smtClean="0"/>
              <a:t> Maintain separate page tables for each process</a:t>
            </a:r>
          </a:p>
          <a:p>
            <a:pPr lvl="1"/>
            <a:r>
              <a:rPr lang="en-GB" sz="2400" dirty="0" smtClean="0"/>
              <a:t> Privileged instruction loads pointer to new page table</a:t>
            </a:r>
          </a:p>
          <a:p>
            <a:pPr lvl="1"/>
            <a:r>
              <a:rPr lang="en-GB" sz="2400" dirty="0" smtClean="0"/>
              <a:t> A reload instruction flushes previously cached entries</a:t>
            </a:r>
          </a:p>
          <a:p>
            <a:r>
              <a:rPr lang="en-GB" sz="2800" dirty="0" smtClean="0"/>
              <a:t>How to share pages between multiple processes?</a:t>
            </a:r>
          </a:p>
          <a:p>
            <a:pPr lvl="1"/>
            <a:r>
              <a:rPr lang="en-GB" sz="2400" dirty="0" smtClean="0"/>
              <a:t> Make each page table point to same physical page</a:t>
            </a:r>
          </a:p>
          <a:p>
            <a:pPr lvl="1"/>
            <a:r>
              <a:rPr lang="en-GB" sz="2400" dirty="0" smtClean="0"/>
              <a:t> Can be read-only or read/write sharing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Is Paging Perfect?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4360"/>
            <a:ext cx="8229600" cy="4525963"/>
          </a:xfrm>
        </p:spPr>
        <p:txBody>
          <a:bodyPr/>
          <a:lstStyle/>
          <a:p>
            <a:pPr>
              <a:lnSpc>
                <a:spcPct val="73000"/>
              </a:lnSpc>
            </a:pPr>
            <a:r>
              <a:rPr lang="en-GB" dirty="0" smtClean="0"/>
              <a:t>Pages are a very nice memory allocation unit</a:t>
            </a:r>
          </a:p>
          <a:p>
            <a:pPr lvl="1">
              <a:lnSpc>
                <a:spcPct val="73000"/>
              </a:lnSpc>
            </a:pPr>
            <a:r>
              <a:rPr lang="en-GB" dirty="0" smtClean="0"/>
              <a:t>They eliminate internal and external fragmentation</a:t>
            </a:r>
          </a:p>
          <a:p>
            <a:pPr lvl="1">
              <a:lnSpc>
                <a:spcPct val="73000"/>
              </a:lnSpc>
            </a:pPr>
            <a:r>
              <a:rPr lang="en-GB" dirty="0" smtClean="0"/>
              <a:t>They require a very simple but powerful MMU</a:t>
            </a:r>
          </a:p>
          <a:p>
            <a:pPr>
              <a:lnSpc>
                <a:spcPct val="73000"/>
              </a:lnSpc>
            </a:pPr>
            <a:r>
              <a:rPr lang="en-GB" dirty="0" smtClean="0"/>
              <a:t>They are not a particularly natural unit of data</a:t>
            </a:r>
          </a:p>
          <a:p>
            <a:pPr lvl="1">
              <a:lnSpc>
                <a:spcPct val="73000"/>
              </a:lnSpc>
            </a:pPr>
            <a:r>
              <a:rPr lang="en-GB" dirty="0" smtClean="0"/>
              <a:t>Programmers don’t think in terms of pages </a:t>
            </a:r>
          </a:p>
          <a:p>
            <a:pPr lvl="1">
              <a:lnSpc>
                <a:spcPct val="73000"/>
              </a:lnSpc>
            </a:pPr>
            <a:r>
              <a:rPr lang="en-GB" dirty="0" smtClean="0"/>
              <a:t>Programs are comprised of, and operate on, segments</a:t>
            </a:r>
          </a:p>
          <a:p>
            <a:pPr lvl="1">
              <a:lnSpc>
                <a:spcPct val="73000"/>
              </a:lnSpc>
            </a:pPr>
            <a:r>
              <a:rPr lang="en-GB" dirty="0" smtClean="0"/>
              <a:t>Segments are the natural “chunks” of virtual address space</a:t>
            </a:r>
          </a:p>
          <a:p>
            <a:pPr lvl="2">
              <a:lnSpc>
                <a:spcPct val="73000"/>
              </a:lnSpc>
            </a:pPr>
            <a:r>
              <a:rPr lang="en-GB" dirty="0" smtClean="0"/>
              <a:t>E.g., we map a new segment into the virtual address space</a:t>
            </a:r>
          </a:p>
          <a:p>
            <a:pPr lvl="1">
              <a:lnSpc>
                <a:spcPct val="73000"/>
              </a:lnSpc>
            </a:pPr>
            <a:r>
              <a:rPr lang="en-GB" dirty="0" smtClean="0"/>
              <a:t>Each code, data, stack segment contains many pages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Paging and Segmentation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7900"/>
            <a:ext cx="8229600" cy="4525963"/>
          </a:xfrm>
        </p:spPr>
        <p:txBody>
          <a:bodyPr/>
          <a:lstStyle/>
          <a:p>
            <a:pPr>
              <a:lnSpc>
                <a:spcPct val="73000"/>
              </a:lnSpc>
            </a:pPr>
            <a:r>
              <a:rPr lang="en-GB" dirty="0" smtClean="0"/>
              <a:t>We can use both segments and pages</a:t>
            </a:r>
          </a:p>
          <a:p>
            <a:pPr>
              <a:lnSpc>
                <a:spcPct val="73000"/>
              </a:lnSpc>
            </a:pPr>
            <a:r>
              <a:rPr lang="en-GB" dirty="0" smtClean="0"/>
              <a:t>Programs request segments</a:t>
            </a:r>
          </a:p>
          <a:p>
            <a:pPr lvl="1">
              <a:lnSpc>
                <a:spcPct val="73000"/>
              </a:lnSpc>
            </a:pPr>
            <a:r>
              <a:rPr lang="en-GB" dirty="0" smtClean="0"/>
              <a:t>Each code, data, stack segment contains many pages</a:t>
            </a:r>
          </a:p>
          <a:p>
            <a:pPr>
              <a:lnSpc>
                <a:spcPct val="73000"/>
              </a:lnSpc>
            </a:pPr>
            <a:r>
              <a:rPr lang="en-GB" dirty="0" smtClean="0"/>
              <a:t>Requires </a:t>
            </a:r>
            <a:r>
              <a:rPr lang="en-GB" sz="3600" dirty="0" smtClean="0"/>
              <a:t>t</a:t>
            </a:r>
            <a:r>
              <a:rPr lang="en-GB" dirty="0" smtClean="0"/>
              <a:t>wo levels of memory management abstraction</a:t>
            </a:r>
          </a:p>
          <a:p>
            <a:pPr lvl="1">
              <a:lnSpc>
                <a:spcPct val="73000"/>
              </a:lnSpc>
            </a:pPr>
            <a:r>
              <a:rPr lang="en-GB" dirty="0" smtClean="0"/>
              <a:t>A virtual address space is comprised of segments</a:t>
            </a:r>
          </a:p>
          <a:p>
            <a:pPr lvl="1">
              <a:lnSpc>
                <a:spcPct val="73000"/>
              </a:lnSpc>
            </a:pPr>
            <a:r>
              <a:rPr lang="en-GB" dirty="0" smtClean="0"/>
              <a:t>Relocation &amp; swapping is done on a page basis</a:t>
            </a:r>
          </a:p>
          <a:p>
            <a:pPr lvl="1">
              <a:lnSpc>
                <a:spcPct val="73000"/>
              </a:lnSpc>
            </a:pPr>
            <a:r>
              <a:rPr lang="en-GB" dirty="0" smtClean="0"/>
              <a:t>Segment based addressing, with page based relocation</a:t>
            </a:r>
          </a:p>
          <a:p>
            <a:pPr>
              <a:lnSpc>
                <a:spcPct val="73000"/>
              </a:lnSpc>
            </a:pPr>
            <a:r>
              <a:rPr lang="en-GB" dirty="0" smtClean="0"/>
              <a:t>User processes see segments, paging is invisible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Relationships Between </a:t>
            </a:r>
            <a:br>
              <a:rPr lang="en-US" dirty="0" smtClean="0"/>
            </a:br>
            <a:r>
              <a:rPr lang="en-US" dirty="0" smtClean="0"/>
              <a:t>Segments and Pages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segment is a named collection of pages</a:t>
            </a:r>
          </a:p>
          <a:p>
            <a:r>
              <a:rPr lang="en-GB" dirty="0" smtClean="0"/>
              <a:t>Operations on segments:</a:t>
            </a:r>
          </a:p>
          <a:p>
            <a:pPr lvl="1"/>
            <a:r>
              <a:rPr lang="en-GB" dirty="0" smtClean="0"/>
              <a:t>Create/open/destroy</a:t>
            </a:r>
          </a:p>
          <a:p>
            <a:pPr lvl="1"/>
            <a:r>
              <a:rPr lang="en-GB" dirty="0" smtClean="0"/>
              <a:t>Map/</a:t>
            </a:r>
            <a:r>
              <a:rPr lang="en-GB" dirty="0" err="1" smtClean="0"/>
              <a:t>unmap</a:t>
            </a:r>
            <a:r>
              <a:rPr lang="en-GB" dirty="0" smtClean="0"/>
              <a:t> segment to/from process</a:t>
            </a:r>
          </a:p>
          <a:p>
            <a:pPr lvl="1"/>
            <a:r>
              <a:rPr lang="en-GB" dirty="0" smtClean="0"/>
              <a:t>Find physical page number of virtual page </a:t>
            </a:r>
            <a:r>
              <a:rPr lang="en-GB" i="1" dirty="0" err="1" smtClean="0"/>
              <a:t>n</a:t>
            </a:r>
            <a:endParaRPr lang="en-GB" i="1" dirty="0" smtClean="0"/>
          </a:p>
          <a:p>
            <a:r>
              <a:rPr lang="en-GB" dirty="0" smtClean="0"/>
              <a:t>Connection between paging &amp; segmentation</a:t>
            </a:r>
          </a:p>
          <a:p>
            <a:pPr lvl="1"/>
            <a:r>
              <a:rPr lang="en-GB" dirty="0" smtClean="0"/>
              <a:t>Segment mapping implemented with page mapping</a:t>
            </a:r>
          </a:p>
          <a:p>
            <a:pPr lvl="1"/>
            <a:r>
              <a:rPr lang="en-GB" dirty="0" smtClean="0"/>
              <a:t>Page faulting uses segments to find requested page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Group 129"/>
          <p:cNvGrpSpPr/>
          <p:nvPr/>
        </p:nvGrpSpPr>
        <p:grpSpPr>
          <a:xfrm>
            <a:off x="3155562" y="2024568"/>
            <a:ext cx="5163866" cy="4196360"/>
            <a:chOff x="3155562" y="2024568"/>
            <a:chExt cx="5163866" cy="4196360"/>
          </a:xfrm>
        </p:grpSpPr>
        <p:grpSp>
          <p:nvGrpSpPr>
            <p:cNvPr id="67" name="Group 66"/>
            <p:cNvGrpSpPr/>
            <p:nvPr/>
          </p:nvGrpSpPr>
          <p:grpSpPr>
            <a:xfrm>
              <a:off x="3157757" y="2545653"/>
              <a:ext cx="5148501" cy="548765"/>
              <a:chOff x="3169217" y="1874363"/>
              <a:chExt cx="5148501" cy="548765"/>
            </a:xfrm>
            <a:solidFill>
              <a:schemeClr val="tx1"/>
            </a:solidFill>
          </p:grpSpPr>
          <p:sp>
            <p:nvSpPr>
              <p:cNvPr id="68" name="Rectangle 67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" name="Group 75"/>
            <p:cNvGrpSpPr/>
            <p:nvPr/>
          </p:nvGrpSpPr>
          <p:grpSpPr>
            <a:xfrm>
              <a:off x="3159952" y="3066738"/>
              <a:ext cx="5148501" cy="548765"/>
              <a:chOff x="3169217" y="1874363"/>
              <a:chExt cx="5148501" cy="548765"/>
            </a:xfrm>
            <a:solidFill>
              <a:schemeClr val="tx1"/>
            </a:solidFill>
          </p:grpSpPr>
          <p:sp>
            <p:nvSpPr>
              <p:cNvPr id="77" name="Rectangle 76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5" name="Group 84"/>
            <p:cNvGrpSpPr/>
            <p:nvPr/>
          </p:nvGrpSpPr>
          <p:grpSpPr>
            <a:xfrm>
              <a:off x="3162147" y="3587823"/>
              <a:ext cx="5148501" cy="548765"/>
              <a:chOff x="3169217" y="1874363"/>
              <a:chExt cx="5148501" cy="548765"/>
            </a:xfrm>
            <a:solidFill>
              <a:schemeClr val="tx1"/>
            </a:solidFill>
          </p:grpSpPr>
          <p:sp>
            <p:nvSpPr>
              <p:cNvPr id="86" name="Rectangle 85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Rectangle 89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4" name="Group 93"/>
            <p:cNvGrpSpPr/>
            <p:nvPr/>
          </p:nvGrpSpPr>
          <p:grpSpPr>
            <a:xfrm>
              <a:off x="3164342" y="4108908"/>
              <a:ext cx="5148501" cy="548765"/>
              <a:chOff x="3169217" y="1874363"/>
              <a:chExt cx="5148501" cy="548765"/>
            </a:xfrm>
            <a:solidFill>
              <a:schemeClr val="tx1"/>
            </a:solidFill>
          </p:grpSpPr>
          <p:sp>
            <p:nvSpPr>
              <p:cNvPr id="95" name="Rectangle 94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 97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Rectangle 99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3" name="Group 102"/>
            <p:cNvGrpSpPr/>
            <p:nvPr/>
          </p:nvGrpSpPr>
          <p:grpSpPr>
            <a:xfrm>
              <a:off x="3166537" y="4629993"/>
              <a:ext cx="5148501" cy="548765"/>
              <a:chOff x="3169217" y="1874363"/>
              <a:chExt cx="5148501" cy="548765"/>
            </a:xfrm>
            <a:solidFill>
              <a:schemeClr val="tx1"/>
            </a:solidFill>
          </p:grpSpPr>
          <p:sp>
            <p:nvSpPr>
              <p:cNvPr id="104" name="Rectangle 103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Rectangle 107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Rectangle 108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Rectangle 109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2" name="Group 111"/>
            <p:cNvGrpSpPr/>
            <p:nvPr/>
          </p:nvGrpSpPr>
          <p:grpSpPr>
            <a:xfrm>
              <a:off x="3168732" y="5151078"/>
              <a:ext cx="5148501" cy="548765"/>
              <a:chOff x="3169217" y="1874363"/>
              <a:chExt cx="5148501" cy="548765"/>
            </a:xfrm>
            <a:solidFill>
              <a:schemeClr val="tx1"/>
            </a:solidFill>
          </p:grpSpPr>
          <p:sp>
            <p:nvSpPr>
              <p:cNvPr id="113" name="Rectangle 112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 116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1" name="Group 120"/>
            <p:cNvGrpSpPr/>
            <p:nvPr/>
          </p:nvGrpSpPr>
          <p:grpSpPr>
            <a:xfrm>
              <a:off x="3170927" y="5672163"/>
              <a:ext cx="5148501" cy="548765"/>
              <a:chOff x="3169217" y="1874363"/>
              <a:chExt cx="5148501" cy="548765"/>
            </a:xfrm>
            <a:solidFill>
              <a:schemeClr val="tx1"/>
            </a:solidFill>
          </p:grpSpPr>
          <p:sp>
            <p:nvSpPr>
              <p:cNvPr id="122" name="Rectangle 121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Rectangle 126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Rectangle 127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" name="Rectangle 128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3155562" y="2024568"/>
              <a:ext cx="5148501" cy="548765"/>
              <a:chOff x="3169217" y="1874363"/>
              <a:chExt cx="5148501" cy="548765"/>
            </a:xfrm>
            <a:solidFill>
              <a:schemeClr val="tx1"/>
            </a:solidFill>
          </p:grpSpPr>
          <p:sp>
            <p:nvSpPr>
              <p:cNvPr id="53" name="Rectangle 52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568"/>
            <a:ext cx="8229600" cy="1143000"/>
          </a:xfrm>
        </p:spPr>
        <p:txBody>
          <a:bodyPr/>
          <a:lstStyle/>
          <a:p>
            <a:r>
              <a:rPr lang="en-US" dirty="0" smtClean="0"/>
              <a:t>Segmentation on Top of Paging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548629" y="1262568"/>
            <a:ext cx="4649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imes New Roman"/>
                <a:cs typeface="Times New Roman"/>
              </a:rPr>
              <a:t>P</a:t>
            </a:r>
            <a:r>
              <a:rPr lang="en-US" sz="2400" b="0" dirty="0" smtClean="0">
                <a:latin typeface="Times New Roman"/>
                <a:cs typeface="Times New Roman"/>
              </a:rPr>
              <a:t>rocess </a:t>
            </a:r>
            <a:r>
              <a:rPr lang="en-US" sz="2400" b="0" dirty="0">
                <a:latin typeface="Times New Roman"/>
                <a:cs typeface="Times New Roman"/>
              </a:rPr>
              <a:t>virtual address space</a:t>
            </a:r>
          </a:p>
        </p:txBody>
      </p:sp>
      <p:sp>
        <p:nvSpPr>
          <p:cNvPr id="10" name="Rectangle 21"/>
          <p:cNvSpPr>
            <a:spLocks noChangeArrowheads="1"/>
          </p:cNvSpPr>
          <p:nvPr/>
        </p:nvSpPr>
        <p:spPr bwMode="auto">
          <a:xfrm>
            <a:off x="3169217" y="2024568"/>
            <a:ext cx="3221512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4" name="Rectangle 23"/>
          <p:cNvSpPr>
            <a:spLocks noChangeArrowheads="1"/>
          </p:cNvSpPr>
          <p:nvPr/>
        </p:nvSpPr>
        <p:spPr bwMode="auto">
          <a:xfrm>
            <a:off x="6365585" y="5612148"/>
            <a:ext cx="1936891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4" name="Rectangle 25"/>
          <p:cNvSpPr>
            <a:spLocks noChangeArrowheads="1"/>
          </p:cNvSpPr>
          <p:nvPr/>
        </p:nvSpPr>
        <p:spPr bwMode="auto">
          <a:xfrm>
            <a:off x="730817" y="2062668"/>
            <a:ext cx="1066800" cy="4572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cs</a:t>
            </a:r>
          </a:p>
        </p:txBody>
      </p:sp>
      <p:sp>
        <p:nvSpPr>
          <p:cNvPr id="27" name="Rectangle 28"/>
          <p:cNvSpPr>
            <a:spLocks noChangeArrowheads="1"/>
          </p:cNvSpPr>
          <p:nvPr/>
        </p:nvSpPr>
        <p:spPr bwMode="auto">
          <a:xfrm>
            <a:off x="730817" y="5682168"/>
            <a:ext cx="1066800" cy="4572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ss</a:t>
            </a:r>
          </a:p>
        </p:txBody>
      </p:sp>
      <p:sp>
        <p:nvSpPr>
          <p:cNvPr id="28" name="Text Box 29"/>
          <p:cNvSpPr txBox="1">
            <a:spLocks noChangeArrowheads="1"/>
          </p:cNvSpPr>
          <p:nvPr/>
        </p:nvSpPr>
        <p:spPr bwMode="auto">
          <a:xfrm>
            <a:off x="121217" y="1032380"/>
            <a:ext cx="2438400" cy="830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imes New Roman"/>
                <a:cs typeface="Times New Roman"/>
              </a:rPr>
              <a:t>S</a:t>
            </a:r>
            <a:r>
              <a:rPr lang="en-US" sz="2400" b="0" dirty="0" smtClean="0">
                <a:latin typeface="Times New Roman"/>
                <a:cs typeface="Times New Roman"/>
              </a:rPr>
              <a:t>egment </a:t>
            </a:r>
            <a:r>
              <a:rPr lang="en-US" sz="2400" b="0" dirty="0">
                <a:latin typeface="Times New Roman"/>
                <a:cs typeface="Times New Roman"/>
              </a:rPr>
              <a:t>base registers</a:t>
            </a:r>
          </a:p>
        </p:txBody>
      </p:sp>
      <p:cxnSp>
        <p:nvCxnSpPr>
          <p:cNvPr id="29" name="AutoShape 30"/>
          <p:cNvCxnSpPr>
            <a:cxnSpLocks noChangeShapeType="1"/>
            <a:stCxn id="24" idx="3"/>
            <a:endCxn id="10" idx="1"/>
          </p:cNvCxnSpPr>
          <p:nvPr/>
        </p:nvCxnSpPr>
        <p:spPr bwMode="auto">
          <a:xfrm>
            <a:off x="1797617" y="2291268"/>
            <a:ext cx="13716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0" name="AutoShape 31"/>
          <p:cNvCxnSpPr>
            <a:cxnSpLocks noChangeShapeType="1"/>
            <a:stCxn id="25" idx="3"/>
          </p:cNvCxnSpPr>
          <p:nvPr/>
        </p:nvCxnSpPr>
        <p:spPr bwMode="auto">
          <a:xfrm>
            <a:off x="1797617" y="3335818"/>
            <a:ext cx="1371600" cy="15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1" name="AutoShape 32"/>
          <p:cNvCxnSpPr>
            <a:cxnSpLocks noChangeShapeType="1"/>
            <a:stCxn id="26" idx="3"/>
          </p:cNvCxnSpPr>
          <p:nvPr/>
        </p:nvCxnSpPr>
        <p:spPr bwMode="auto">
          <a:xfrm>
            <a:off x="1797617" y="4404813"/>
            <a:ext cx="1371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2" name="AutoShape 35"/>
          <p:cNvCxnSpPr>
            <a:cxnSpLocks noChangeShapeType="1"/>
            <a:stCxn id="27" idx="2"/>
            <a:endCxn id="14" idx="3"/>
          </p:cNvCxnSpPr>
          <p:nvPr/>
        </p:nvCxnSpPr>
        <p:spPr bwMode="auto">
          <a:xfrm rot="5400000" flipH="1" flipV="1">
            <a:off x="4672136" y="2509028"/>
            <a:ext cx="222420" cy="7038259"/>
          </a:xfrm>
          <a:prstGeom prst="bentConnector4">
            <a:avLst>
              <a:gd name="adj1" fmla="val -139817"/>
              <a:gd name="adj2" fmla="val 10324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51" name="Rectangle 21"/>
          <p:cNvSpPr>
            <a:spLocks noChangeArrowheads="1"/>
          </p:cNvSpPr>
          <p:nvPr/>
        </p:nvSpPr>
        <p:spPr bwMode="auto">
          <a:xfrm>
            <a:off x="3169217" y="3071983"/>
            <a:ext cx="2558926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2" name="Rectangle 21"/>
          <p:cNvSpPr>
            <a:spLocks noChangeArrowheads="1"/>
          </p:cNvSpPr>
          <p:nvPr/>
        </p:nvSpPr>
        <p:spPr bwMode="auto">
          <a:xfrm>
            <a:off x="3171412" y="4098303"/>
            <a:ext cx="3192007" cy="5334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grpSp>
        <p:nvGrpSpPr>
          <p:cNvPr id="131" name="Group 130"/>
          <p:cNvGrpSpPr/>
          <p:nvPr/>
        </p:nvGrpSpPr>
        <p:grpSpPr>
          <a:xfrm>
            <a:off x="3144360" y="2020958"/>
            <a:ext cx="5163924" cy="4196360"/>
            <a:chOff x="3155562" y="2024568"/>
            <a:chExt cx="5163924" cy="4196360"/>
          </a:xfrm>
          <a:solidFill>
            <a:srgbClr val="CBCBCB"/>
          </a:solidFill>
        </p:grpSpPr>
        <p:grpSp>
          <p:nvGrpSpPr>
            <p:cNvPr id="132" name="Group 131"/>
            <p:cNvGrpSpPr/>
            <p:nvPr/>
          </p:nvGrpSpPr>
          <p:grpSpPr>
            <a:xfrm>
              <a:off x="3157757" y="2545653"/>
              <a:ext cx="5161729" cy="548765"/>
              <a:chOff x="3169217" y="1874363"/>
              <a:chExt cx="5161729" cy="548765"/>
            </a:xfrm>
            <a:grpFill/>
          </p:grpSpPr>
          <p:sp>
            <p:nvSpPr>
              <p:cNvPr id="196" name="Rectangle 195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" name="Rectangle 196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" name="Rectangle 197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" name="Rectangle 198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0" name="Rectangle 199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1" name="Rectangle 200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2" name="Rectangle 201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3" name="Rectangle 202"/>
              <p:cNvSpPr/>
              <p:nvPr/>
            </p:nvSpPr>
            <p:spPr>
              <a:xfrm>
                <a:off x="7690305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3" name="Group 132"/>
            <p:cNvGrpSpPr/>
            <p:nvPr/>
          </p:nvGrpSpPr>
          <p:grpSpPr>
            <a:xfrm>
              <a:off x="3159952" y="3066738"/>
              <a:ext cx="5148501" cy="548765"/>
              <a:chOff x="3169217" y="1874363"/>
              <a:chExt cx="5148501" cy="548765"/>
            </a:xfrm>
            <a:grpFill/>
          </p:grpSpPr>
          <p:sp>
            <p:nvSpPr>
              <p:cNvPr id="188" name="Rectangle 187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9" name="Rectangle 188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0" name="Rectangle 189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1" name="Rectangle 190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2" name="Rectangle 191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3" name="Rectangle 192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4" name="Rectangle 193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5" name="Rectangle 194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4" name="Group 133"/>
            <p:cNvGrpSpPr/>
            <p:nvPr/>
          </p:nvGrpSpPr>
          <p:grpSpPr>
            <a:xfrm>
              <a:off x="3162147" y="3587823"/>
              <a:ext cx="5148501" cy="548765"/>
              <a:chOff x="3169217" y="1874363"/>
              <a:chExt cx="5148501" cy="548765"/>
            </a:xfrm>
            <a:grpFill/>
          </p:grpSpPr>
          <p:sp>
            <p:nvSpPr>
              <p:cNvPr id="180" name="Rectangle 179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1" name="Rectangle 180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2" name="Rectangle 181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3" name="Rectangle 182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4" name="Rectangle 183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5" name="Rectangle 184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" name="Rectangle 185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7" name="Rectangle 186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5" name="Group 134"/>
            <p:cNvGrpSpPr/>
            <p:nvPr/>
          </p:nvGrpSpPr>
          <p:grpSpPr>
            <a:xfrm>
              <a:off x="3164342" y="4108908"/>
              <a:ext cx="5148501" cy="548765"/>
              <a:chOff x="3169217" y="1874363"/>
              <a:chExt cx="5148501" cy="548765"/>
            </a:xfrm>
            <a:grpFill/>
          </p:grpSpPr>
          <p:sp>
            <p:nvSpPr>
              <p:cNvPr id="172" name="Rectangle 171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Rectangle 172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Rectangle 173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Rectangle 174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Rectangle 175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7" name="Rectangle 176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8" name="Rectangle 177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9" name="Rectangle 178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6" name="Group 135"/>
            <p:cNvGrpSpPr/>
            <p:nvPr/>
          </p:nvGrpSpPr>
          <p:grpSpPr>
            <a:xfrm>
              <a:off x="3166537" y="4629993"/>
              <a:ext cx="5148501" cy="548765"/>
              <a:chOff x="3169217" y="1874363"/>
              <a:chExt cx="5148501" cy="548765"/>
            </a:xfrm>
            <a:grpFill/>
          </p:grpSpPr>
          <p:sp>
            <p:nvSpPr>
              <p:cNvPr id="164" name="Rectangle 163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5" name="Rectangle 164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6" name="Rectangle 165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7" name="Rectangle 166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8" name="Rectangle 167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9" name="Rectangle 168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0" name="Rectangle 169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Rectangle 170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7" name="Group 136"/>
            <p:cNvGrpSpPr/>
            <p:nvPr/>
          </p:nvGrpSpPr>
          <p:grpSpPr>
            <a:xfrm>
              <a:off x="3168732" y="5151078"/>
              <a:ext cx="5148501" cy="548765"/>
              <a:chOff x="3169217" y="1874363"/>
              <a:chExt cx="5148501" cy="548765"/>
            </a:xfrm>
            <a:grpFill/>
          </p:grpSpPr>
          <p:sp>
            <p:nvSpPr>
              <p:cNvPr id="156" name="Rectangle 155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7" name="Rectangle 156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8" name="Rectangle 157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" name="Rectangle 158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" name="Rectangle 159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1" name="Rectangle 160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" name="Rectangle 161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3" name="Rectangle 162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8" name="Group 137"/>
            <p:cNvGrpSpPr/>
            <p:nvPr/>
          </p:nvGrpSpPr>
          <p:grpSpPr>
            <a:xfrm>
              <a:off x="3170927" y="5672163"/>
              <a:ext cx="5148501" cy="548765"/>
              <a:chOff x="3169217" y="1874363"/>
              <a:chExt cx="5148501" cy="548765"/>
            </a:xfrm>
            <a:grpFill/>
          </p:grpSpPr>
          <p:sp>
            <p:nvSpPr>
              <p:cNvPr id="148" name="Rectangle 147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" name="Rectangle 148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" name="Rectangle 149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Rectangle 150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Rectangle 151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Rectangle 152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4" name="Rectangle 153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" name="Rectangle 154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9" name="Group 138"/>
            <p:cNvGrpSpPr/>
            <p:nvPr/>
          </p:nvGrpSpPr>
          <p:grpSpPr>
            <a:xfrm>
              <a:off x="3155562" y="2024568"/>
              <a:ext cx="5148501" cy="548765"/>
              <a:chOff x="3169217" y="1874363"/>
              <a:chExt cx="5148501" cy="548765"/>
            </a:xfrm>
            <a:grpFill/>
          </p:grpSpPr>
          <p:sp>
            <p:nvSpPr>
              <p:cNvPr id="140" name="Rectangle 139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1" name="Rectangle 140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2" name="Rectangle 141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" name="Rectangle 142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4" name="Rectangle 143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5" name="Rectangle 144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" name="Rectangle 145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" name="Rectangle 146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5" name="Rectangle 26"/>
          <p:cNvSpPr>
            <a:spLocks noChangeArrowheads="1"/>
          </p:cNvSpPr>
          <p:nvPr/>
        </p:nvSpPr>
        <p:spPr bwMode="auto">
          <a:xfrm>
            <a:off x="730817" y="3107218"/>
            <a:ext cx="1066800" cy="4572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 dirty="0" err="1">
                <a:latin typeface="Times New Roman"/>
                <a:cs typeface="Times New Roman"/>
              </a:rPr>
              <a:t>ds</a:t>
            </a:r>
            <a:endParaRPr lang="en-US" sz="2000" b="0" dirty="0">
              <a:latin typeface="Times New Roman"/>
              <a:cs typeface="Times New Roman"/>
            </a:endParaRPr>
          </a:p>
        </p:txBody>
      </p:sp>
      <p:sp>
        <p:nvSpPr>
          <p:cNvPr id="26" name="Rectangle 27"/>
          <p:cNvSpPr>
            <a:spLocks noChangeArrowheads="1"/>
          </p:cNvSpPr>
          <p:nvPr/>
        </p:nvSpPr>
        <p:spPr bwMode="auto">
          <a:xfrm>
            <a:off x="730817" y="4176213"/>
            <a:ext cx="1066800" cy="4572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es</a:t>
            </a:r>
          </a:p>
        </p:txBody>
      </p:sp>
      <p:sp>
        <p:nvSpPr>
          <p:cNvPr id="205" name="Rectangle 204"/>
          <p:cNvSpPr/>
          <p:nvPr/>
        </p:nvSpPr>
        <p:spPr>
          <a:xfrm>
            <a:off x="4445659" y="2568513"/>
            <a:ext cx="653811" cy="525475"/>
          </a:xfrm>
          <a:prstGeom prst="rect">
            <a:avLst/>
          </a:prstGeom>
          <a:solidFill>
            <a:srgbClr val="70F96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" name="Rectangle 205"/>
          <p:cNvSpPr/>
          <p:nvPr/>
        </p:nvSpPr>
        <p:spPr>
          <a:xfrm>
            <a:off x="5724897" y="3594408"/>
            <a:ext cx="653811" cy="525475"/>
          </a:xfrm>
          <a:prstGeom prst="rect">
            <a:avLst/>
          </a:prstGeom>
          <a:solidFill>
            <a:srgbClr val="70F96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Rectangle 206"/>
          <p:cNvSpPr/>
          <p:nvPr/>
        </p:nvSpPr>
        <p:spPr>
          <a:xfrm>
            <a:off x="4438068" y="4620303"/>
            <a:ext cx="653811" cy="525475"/>
          </a:xfrm>
          <a:prstGeom prst="rect">
            <a:avLst/>
          </a:prstGeom>
          <a:solidFill>
            <a:srgbClr val="70F96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Rectangle 207"/>
          <p:cNvSpPr/>
          <p:nvPr/>
        </p:nvSpPr>
        <p:spPr>
          <a:xfrm>
            <a:off x="3779867" y="5682283"/>
            <a:ext cx="653811" cy="525475"/>
          </a:xfrm>
          <a:prstGeom prst="rect">
            <a:avLst/>
          </a:prstGeom>
          <a:solidFill>
            <a:srgbClr val="70F96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" name="Rectangle 208"/>
          <p:cNvSpPr/>
          <p:nvPr/>
        </p:nvSpPr>
        <p:spPr>
          <a:xfrm>
            <a:off x="4441327" y="5685333"/>
            <a:ext cx="653811" cy="525475"/>
          </a:xfrm>
          <a:prstGeom prst="rect">
            <a:avLst/>
          </a:prstGeom>
          <a:solidFill>
            <a:srgbClr val="70F96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" name="Rectangle 209"/>
          <p:cNvSpPr/>
          <p:nvPr/>
        </p:nvSpPr>
        <p:spPr>
          <a:xfrm>
            <a:off x="5725784" y="2023448"/>
            <a:ext cx="653811" cy="525475"/>
          </a:xfrm>
          <a:prstGeom prst="rect">
            <a:avLst/>
          </a:prstGeom>
          <a:solidFill>
            <a:srgbClr val="E2A8A6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" name="Rectangle 210"/>
          <p:cNvSpPr/>
          <p:nvPr/>
        </p:nvSpPr>
        <p:spPr>
          <a:xfrm>
            <a:off x="6355480" y="3078633"/>
            <a:ext cx="653811" cy="525475"/>
          </a:xfrm>
          <a:prstGeom prst="rect">
            <a:avLst/>
          </a:prstGeom>
          <a:solidFill>
            <a:srgbClr val="E2A8A6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Rectangle 211"/>
          <p:cNvSpPr/>
          <p:nvPr/>
        </p:nvSpPr>
        <p:spPr>
          <a:xfrm>
            <a:off x="3146070" y="4107938"/>
            <a:ext cx="653811" cy="525475"/>
          </a:xfrm>
          <a:prstGeom prst="rect">
            <a:avLst/>
          </a:prstGeom>
          <a:solidFill>
            <a:srgbClr val="E2A8A6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Rectangle 212"/>
          <p:cNvSpPr/>
          <p:nvPr/>
        </p:nvSpPr>
        <p:spPr>
          <a:xfrm>
            <a:off x="5725784" y="5165528"/>
            <a:ext cx="653811" cy="525475"/>
          </a:xfrm>
          <a:prstGeom prst="rect">
            <a:avLst/>
          </a:prstGeom>
          <a:solidFill>
            <a:srgbClr val="E2A8A6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Rectangle 213"/>
          <p:cNvSpPr/>
          <p:nvPr/>
        </p:nvSpPr>
        <p:spPr>
          <a:xfrm>
            <a:off x="7638636" y="3079053"/>
            <a:ext cx="653811" cy="525475"/>
          </a:xfrm>
          <a:prstGeom prst="rect">
            <a:avLst/>
          </a:prstGeom>
          <a:solidFill>
            <a:srgbClr val="A2D6E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" name="Rectangle 214"/>
          <p:cNvSpPr/>
          <p:nvPr/>
        </p:nvSpPr>
        <p:spPr>
          <a:xfrm>
            <a:off x="6998480" y="2573333"/>
            <a:ext cx="653811" cy="525475"/>
          </a:xfrm>
          <a:prstGeom prst="rect">
            <a:avLst/>
          </a:prstGeom>
          <a:solidFill>
            <a:srgbClr val="FFA839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Rectangle 215"/>
          <p:cNvSpPr/>
          <p:nvPr/>
        </p:nvSpPr>
        <p:spPr>
          <a:xfrm>
            <a:off x="7650818" y="4108483"/>
            <a:ext cx="653811" cy="525475"/>
          </a:xfrm>
          <a:prstGeom prst="rect">
            <a:avLst/>
          </a:prstGeom>
          <a:solidFill>
            <a:srgbClr val="A2D6E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Rectangle 216"/>
          <p:cNvSpPr/>
          <p:nvPr/>
        </p:nvSpPr>
        <p:spPr>
          <a:xfrm>
            <a:off x="7007560" y="5137913"/>
            <a:ext cx="653811" cy="525475"/>
          </a:xfrm>
          <a:prstGeom prst="rect">
            <a:avLst/>
          </a:prstGeom>
          <a:solidFill>
            <a:srgbClr val="A2D6E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" name="Rectangle 217"/>
          <p:cNvSpPr/>
          <p:nvPr/>
        </p:nvSpPr>
        <p:spPr>
          <a:xfrm>
            <a:off x="3796862" y="2562578"/>
            <a:ext cx="653811" cy="525475"/>
          </a:xfrm>
          <a:prstGeom prst="rect">
            <a:avLst/>
          </a:prstGeom>
          <a:solidFill>
            <a:srgbClr val="A2D6E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Rectangle 218"/>
          <p:cNvSpPr/>
          <p:nvPr/>
        </p:nvSpPr>
        <p:spPr>
          <a:xfrm>
            <a:off x="5082885" y="4094828"/>
            <a:ext cx="653811" cy="525475"/>
          </a:xfrm>
          <a:prstGeom prst="rect">
            <a:avLst/>
          </a:prstGeom>
          <a:solidFill>
            <a:srgbClr val="A2D6E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Rectangle 219"/>
          <p:cNvSpPr/>
          <p:nvPr/>
        </p:nvSpPr>
        <p:spPr>
          <a:xfrm>
            <a:off x="5728802" y="4632968"/>
            <a:ext cx="653811" cy="525475"/>
          </a:xfrm>
          <a:prstGeom prst="rect">
            <a:avLst/>
          </a:prstGeom>
          <a:solidFill>
            <a:srgbClr val="FFA839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Rectangle 220"/>
          <p:cNvSpPr/>
          <p:nvPr/>
        </p:nvSpPr>
        <p:spPr>
          <a:xfrm>
            <a:off x="3777365" y="5159298"/>
            <a:ext cx="653811" cy="525475"/>
          </a:xfrm>
          <a:prstGeom prst="rect">
            <a:avLst/>
          </a:prstGeom>
          <a:solidFill>
            <a:srgbClr val="FFA839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2" name="Text Box 5"/>
          <p:cNvSpPr txBox="1">
            <a:spLocks noChangeArrowheads="1"/>
          </p:cNvSpPr>
          <p:nvPr/>
        </p:nvSpPr>
        <p:spPr bwMode="auto">
          <a:xfrm>
            <a:off x="3687374" y="1264763"/>
            <a:ext cx="4649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imes New Roman"/>
                <a:cs typeface="Times New Roman"/>
              </a:rPr>
              <a:t>P</a:t>
            </a:r>
            <a:r>
              <a:rPr lang="en-US" sz="2400" b="0" dirty="0" smtClean="0">
                <a:latin typeface="Times New Roman"/>
                <a:cs typeface="Times New Roman"/>
              </a:rPr>
              <a:t>rocess </a:t>
            </a:r>
            <a:r>
              <a:rPr lang="en-US" sz="2400" b="1" dirty="0" smtClean="0">
                <a:latin typeface="Times New Roman"/>
                <a:cs typeface="Times New Roman"/>
              </a:rPr>
              <a:t>physical</a:t>
            </a:r>
            <a:r>
              <a:rPr lang="en-US" sz="2400" b="0" dirty="0" smtClean="0">
                <a:latin typeface="Times New Roman"/>
                <a:cs typeface="Times New Roman"/>
              </a:rPr>
              <a:t> address </a:t>
            </a:r>
            <a:r>
              <a:rPr lang="en-US" sz="2400" b="0" dirty="0">
                <a:latin typeface="Times New Roman"/>
                <a:cs typeface="Times New Roman"/>
              </a:rPr>
              <a:t>space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2661E-6 9.72898E-8 L -0.36766 -0.00371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4" y="-2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69885E-6 -3.8499E-6 L -0.33137 -0.00393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" y="-2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447E-6 3.55339E-6 L -0.36628 3.55339E-6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3" y="0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68565E-6 3.24763E-6 L -0.64641 -0.01552 " pathEditMode="relative" ptsTypes="AA">
                                      <p:cBhvr>
                                        <p:cTn id="2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 animBg="1"/>
      <p:bldP spid="10" grpId="1" animBg="1"/>
      <p:bldP spid="14" grpId="0" animBg="1"/>
      <p:bldP spid="14" grpId="1" animBg="1"/>
      <p:bldP spid="51" grpId="0" animBg="1"/>
      <p:bldP spid="51" grpId="1" animBg="1"/>
      <p:bldP spid="52" grpId="0" animBg="1"/>
      <p:bldP spid="52" grpId="1" animBg="1"/>
      <p:bldP spid="205" grpId="0" animBg="1"/>
      <p:bldP spid="206" grpId="0" animBg="1"/>
      <p:bldP spid="207" grpId="0" animBg="1"/>
      <p:bldP spid="208" grpId="0" animBg="1"/>
      <p:bldP spid="209" grpId="0" animBg="1"/>
      <p:bldP spid="210" grpId="0" animBg="1"/>
      <p:bldP spid="211" grpId="0" animBg="1"/>
      <p:bldP spid="212" grpId="0" animBg="1"/>
      <p:bldP spid="213" grpId="0" animBg="1"/>
      <p:bldP spid="214" grpId="0" animBg="1"/>
      <p:bldP spid="215" grpId="0" animBg="1"/>
      <p:bldP spid="216" grpId="0" animBg="1"/>
      <p:bldP spid="217" grpId="0" animBg="1"/>
      <p:bldP spid="218" grpId="0" animBg="1"/>
      <p:bldP spid="219" grpId="0" animBg="1"/>
      <p:bldP spid="220" grpId="0" animBg="1"/>
      <p:bldP spid="221" grpId="0" animBg="1"/>
      <p:bldP spid="2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210"/>
            <a:ext cx="8229600" cy="4525963"/>
          </a:xfrm>
        </p:spPr>
        <p:txBody>
          <a:bodyPr/>
          <a:lstStyle/>
          <a:p>
            <a:r>
              <a:rPr lang="en-US" dirty="0" smtClean="0"/>
              <a:t>Paging </a:t>
            </a:r>
          </a:p>
          <a:p>
            <a:r>
              <a:rPr lang="en-US" dirty="0" smtClean="0"/>
              <a:t>Swapping and demand paging</a:t>
            </a:r>
          </a:p>
          <a:p>
            <a:r>
              <a:rPr lang="en-US" dirty="0" smtClean="0"/>
              <a:t>Virtual memory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461431" y="502733"/>
            <a:ext cx="2142481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paging?</a:t>
            </a:r>
          </a:p>
          <a:p>
            <a:pPr lvl="1"/>
            <a:r>
              <a:rPr lang="en-US" dirty="0" smtClean="0"/>
              <a:t>What problem does it solve?</a:t>
            </a:r>
          </a:p>
          <a:p>
            <a:pPr lvl="1"/>
            <a:r>
              <a:rPr lang="en-US" dirty="0" smtClean="0"/>
              <a:t>How does it do so?</a:t>
            </a:r>
          </a:p>
          <a:p>
            <a:r>
              <a:rPr lang="en-GB" dirty="0" smtClean="0"/>
              <a:t>Paged address translation</a:t>
            </a:r>
          </a:p>
          <a:p>
            <a:r>
              <a:rPr lang="en-GB" dirty="0" smtClean="0"/>
              <a:t>Paging and fragmentation</a:t>
            </a:r>
          </a:p>
          <a:p>
            <a:r>
              <a:rPr lang="en-GB" dirty="0" smtClean="0"/>
              <a:t>Paging memory management units</a:t>
            </a:r>
          </a:p>
          <a:p>
            <a:r>
              <a:rPr lang="en-GB" dirty="0" smtClean="0"/>
              <a:t>Paging and segmentation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461431" y="502733"/>
            <a:ext cx="2142481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Segmentation Revisited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73000"/>
              </a:lnSpc>
            </a:pPr>
            <a:r>
              <a:rPr lang="en-GB" sz="3100" dirty="0" smtClean="0"/>
              <a:t>Segment relocation solved the relocation problem for us</a:t>
            </a:r>
          </a:p>
          <a:p>
            <a:pPr>
              <a:lnSpc>
                <a:spcPct val="73000"/>
              </a:lnSpc>
            </a:pPr>
            <a:r>
              <a:rPr lang="en-GB" sz="3100" dirty="0" smtClean="0"/>
              <a:t>It used base registers to compute a physical address from a virtual address</a:t>
            </a:r>
          </a:p>
          <a:p>
            <a:pPr lvl="1">
              <a:lnSpc>
                <a:spcPct val="73000"/>
              </a:lnSpc>
            </a:pPr>
            <a:r>
              <a:rPr lang="en-GB" dirty="0" smtClean="0"/>
              <a:t>Allowing us to move data around in physical memory</a:t>
            </a:r>
          </a:p>
          <a:p>
            <a:pPr lvl="1">
              <a:lnSpc>
                <a:spcPct val="73000"/>
              </a:lnSpc>
            </a:pPr>
            <a:r>
              <a:rPr lang="en-GB" dirty="0" smtClean="0"/>
              <a:t>By only updating the base register</a:t>
            </a:r>
          </a:p>
          <a:p>
            <a:pPr>
              <a:lnSpc>
                <a:spcPct val="73000"/>
              </a:lnSpc>
            </a:pPr>
            <a:r>
              <a:rPr lang="en-GB" dirty="0" smtClean="0"/>
              <a:t>It did nothing about external fragmentation</a:t>
            </a:r>
          </a:p>
          <a:p>
            <a:pPr lvl="1">
              <a:lnSpc>
                <a:spcPct val="73000"/>
              </a:lnSpc>
            </a:pPr>
            <a:r>
              <a:rPr lang="en-GB" sz="2400" dirty="0" smtClean="0"/>
              <a:t> </a:t>
            </a:r>
            <a:r>
              <a:rPr lang="en-GB" dirty="0" smtClean="0"/>
              <a:t>Because segments are still required to be </a:t>
            </a:r>
            <a:r>
              <a:rPr lang="en-GB" u="sng" dirty="0" smtClean="0"/>
              <a:t>contiguous</a:t>
            </a:r>
            <a:endParaRPr lang="en-GB" sz="2400" u="sng" dirty="0" smtClean="0"/>
          </a:p>
          <a:p>
            <a:pPr>
              <a:lnSpc>
                <a:spcPct val="73000"/>
              </a:lnSpc>
            </a:pPr>
            <a:r>
              <a:rPr lang="en-GB" dirty="0" smtClean="0"/>
              <a:t>We need to eliminate the “contiguity requirement”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Paging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4670"/>
            <a:ext cx="8229600" cy="4525963"/>
          </a:xfrm>
        </p:spPr>
        <p:txBody>
          <a:bodyPr/>
          <a:lstStyle/>
          <a:p>
            <a:r>
              <a:rPr lang="en-US" dirty="0" smtClean="0"/>
              <a:t>Divide physical memory into units of a single fixed size</a:t>
            </a:r>
          </a:p>
          <a:p>
            <a:pPr lvl="1"/>
            <a:r>
              <a:rPr lang="en-US" dirty="0" smtClean="0"/>
              <a:t>A pretty small one, like 1-4K bytes or words</a:t>
            </a:r>
          </a:p>
          <a:p>
            <a:pPr lvl="1"/>
            <a:r>
              <a:rPr lang="en-US" dirty="0" smtClean="0"/>
              <a:t>Typically called a </a:t>
            </a:r>
            <a:r>
              <a:rPr lang="en-US" i="1" dirty="0" smtClean="0"/>
              <a:t>page frame</a:t>
            </a:r>
          </a:p>
          <a:p>
            <a:r>
              <a:rPr lang="en-US" dirty="0" smtClean="0"/>
              <a:t>Treat the virtual address space in the same way</a:t>
            </a:r>
          </a:p>
          <a:p>
            <a:r>
              <a:rPr lang="en-US" dirty="0" smtClean="0"/>
              <a:t>For each virtual address space page, store its data in one physical address page frame</a:t>
            </a:r>
          </a:p>
          <a:p>
            <a:r>
              <a:rPr lang="en-US" dirty="0" smtClean="0"/>
              <a:t>Use some magic per-page translation mechanism to convert virtual to physical pages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046035" y="502733"/>
            <a:ext cx="5057514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Paged Address Translation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2076" y="16002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512277" y="1874838"/>
            <a:ext cx="8229600" cy="685800"/>
          </a:xfrm>
          <a:prstGeom prst="rect">
            <a:avLst/>
          </a:prstGeom>
          <a:solidFill>
            <a:srgbClr val="77777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588477" y="1952625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198077" y="1952625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807677" y="1952625"/>
            <a:ext cx="608012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3103077" y="1952625"/>
            <a:ext cx="6096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3712677" y="1952625"/>
            <a:ext cx="6096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4322277" y="1952625"/>
            <a:ext cx="6096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8056077" y="1952625"/>
            <a:ext cx="609600" cy="5334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7446477" y="1952625"/>
            <a:ext cx="609600" cy="5334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1121877" y="2027238"/>
            <a:ext cx="1447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latin typeface="Times New Roman"/>
                <a:cs typeface="Times New Roman"/>
              </a:rPr>
              <a:t>CODE</a:t>
            </a:r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3636477" y="2027238"/>
            <a:ext cx="1219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latin typeface="Times New Roman"/>
                <a:cs typeface="Times New Roman"/>
              </a:rPr>
              <a:t>DATA</a:t>
            </a:r>
          </a:p>
        </p:txBody>
      </p:sp>
      <p:sp>
        <p:nvSpPr>
          <p:cNvPr id="15" name="Text Box 17"/>
          <p:cNvSpPr txBox="1">
            <a:spLocks noChangeArrowheads="1"/>
          </p:cNvSpPr>
          <p:nvPr/>
        </p:nvSpPr>
        <p:spPr bwMode="auto">
          <a:xfrm>
            <a:off x="7675077" y="2027238"/>
            <a:ext cx="1066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latin typeface="Times New Roman"/>
                <a:cs typeface="Times New Roman"/>
              </a:rPr>
              <a:t>STACK</a:t>
            </a:r>
          </a:p>
        </p:txBody>
      </p:sp>
      <p:sp>
        <p:nvSpPr>
          <p:cNvPr id="16" name="Rectangle 19"/>
          <p:cNvSpPr>
            <a:spLocks noChangeArrowheads="1"/>
          </p:cNvSpPr>
          <p:nvPr/>
        </p:nvSpPr>
        <p:spPr bwMode="auto">
          <a:xfrm>
            <a:off x="586333" y="3398838"/>
            <a:ext cx="611188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1197521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auto">
          <a:xfrm>
            <a:off x="1807121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2416721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0" name="Rectangle 23"/>
          <p:cNvSpPr>
            <a:spLocks noChangeArrowheads="1"/>
          </p:cNvSpPr>
          <p:nvPr/>
        </p:nvSpPr>
        <p:spPr bwMode="auto">
          <a:xfrm>
            <a:off x="3026321" y="3398838"/>
            <a:ext cx="609600" cy="533400"/>
          </a:xfrm>
          <a:prstGeom prst="rect">
            <a:avLst/>
          </a:prstGeom>
          <a:solidFill>
            <a:srgbClr val="93C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1" name="Rectangle 24"/>
          <p:cNvSpPr>
            <a:spLocks noChangeArrowheads="1"/>
          </p:cNvSpPr>
          <p:nvPr/>
        </p:nvSpPr>
        <p:spPr bwMode="auto">
          <a:xfrm>
            <a:off x="3635921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4245521" y="3398838"/>
            <a:ext cx="611187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3" name="Rectangle 26"/>
          <p:cNvSpPr>
            <a:spLocks noChangeArrowheads="1"/>
          </p:cNvSpPr>
          <p:nvPr/>
        </p:nvSpPr>
        <p:spPr bwMode="auto">
          <a:xfrm>
            <a:off x="586333" y="3932238"/>
            <a:ext cx="611188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4" name="Rectangle 27"/>
          <p:cNvSpPr>
            <a:spLocks noChangeArrowheads="1"/>
          </p:cNvSpPr>
          <p:nvPr/>
        </p:nvSpPr>
        <p:spPr bwMode="auto">
          <a:xfrm>
            <a:off x="1197521" y="3932238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5" name="Rectangle 28"/>
          <p:cNvSpPr>
            <a:spLocks noChangeArrowheads="1"/>
          </p:cNvSpPr>
          <p:nvPr/>
        </p:nvSpPr>
        <p:spPr bwMode="auto">
          <a:xfrm>
            <a:off x="1807121" y="3932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6" name="Rectangle 29"/>
          <p:cNvSpPr>
            <a:spLocks noChangeArrowheads="1"/>
          </p:cNvSpPr>
          <p:nvPr/>
        </p:nvSpPr>
        <p:spPr bwMode="auto">
          <a:xfrm>
            <a:off x="2416721" y="3932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7" name="Rectangle 30"/>
          <p:cNvSpPr>
            <a:spLocks noChangeArrowheads="1"/>
          </p:cNvSpPr>
          <p:nvPr/>
        </p:nvSpPr>
        <p:spPr bwMode="auto">
          <a:xfrm>
            <a:off x="3026321" y="3932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8" name="Rectangle 31"/>
          <p:cNvSpPr>
            <a:spLocks noChangeArrowheads="1"/>
          </p:cNvSpPr>
          <p:nvPr/>
        </p:nvSpPr>
        <p:spPr bwMode="auto">
          <a:xfrm>
            <a:off x="3635921" y="3932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9" name="Rectangle 32"/>
          <p:cNvSpPr>
            <a:spLocks noChangeArrowheads="1"/>
          </p:cNvSpPr>
          <p:nvPr/>
        </p:nvSpPr>
        <p:spPr bwMode="auto">
          <a:xfrm>
            <a:off x="4245521" y="3932238"/>
            <a:ext cx="611187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0" name="Rectangle 33"/>
          <p:cNvSpPr>
            <a:spLocks noChangeArrowheads="1"/>
          </p:cNvSpPr>
          <p:nvPr/>
        </p:nvSpPr>
        <p:spPr bwMode="auto">
          <a:xfrm>
            <a:off x="586333" y="4465638"/>
            <a:ext cx="611188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1" name="Rectangle 34"/>
          <p:cNvSpPr>
            <a:spLocks noChangeArrowheads="1"/>
          </p:cNvSpPr>
          <p:nvPr/>
        </p:nvSpPr>
        <p:spPr bwMode="auto">
          <a:xfrm>
            <a:off x="1197521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2" name="Rectangle 35"/>
          <p:cNvSpPr>
            <a:spLocks noChangeArrowheads="1"/>
          </p:cNvSpPr>
          <p:nvPr/>
        </p:nvSpPr>
        <p:spPr bwMode="auto">
          <a:xfrm>
            <a:off x="1807121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3" name="Rectangle 36"/>
          <p:cNvSpPr>
            <a:spLocks noChangeArrowheads="1"/>
          </p:cNvSpPr>
          <p:nvPr/>
        </p:nvSpPr>
        <p:spPr bwMode="auto">
          <a:xfrm>
            <a:off x="2416721" y="4465638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4" name="Rectangle 37"/>
          <p:cNvSpPr>
            <a:spLocks noChangeArrowheads="1"/>
          </p:cNvSpPr>
          <p:nvPr/>
        </p:nvSpPr>
        <p:spPr bwMode="auto">
          <a:xfrm>
            <a:off x="3026321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5" name="Rectangle 38"/>
          <p:cNvSpPr>
            <a:spLocks noChangeArrowheads="1"/>
          </p:cNvSpPr>
          <p:nvPr/>
        </p:nvSpPr>
        <p:spPr bwMode="auto">
          <a:xfrm>
            <a:off x="3635921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6" name="Rectangle 39"/>
          <p:cNvSpPr>
            <a:spLocks noChangeArrowheads="1"/>
          </p:cNvSpPr>
          <p:nvPr/>
        </p:nvSpPr>
        <p:spPr bwMode="auto">
          <a:xfrm>
            <a:off x="4245521" y="4465638"/>
            <a:ext cx="611187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7" name="Rectangle 40"/>
          <p:cNvSpPr>
            <a:spLocks noChangeArrowheads="1"/>
          </p:cNvSpPr>
          <p:nvPr/>
        </p:nvSpPr>
        <p:spPr bwMode="auto">
          <a:xfrm>
            <a:off x="586333" y="4999038"/>
            <a:ext cx="611188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8" name="Rectangle 41"/>
          <p:cNvSpPr>
            <a:spLocks noChangeArrowheads="1"/>
          </p:cNvSpPr>
          <p:nvPr/>
        </p:nvSpPr>
        <p:spPr bwMode="auto">
          <a:xfrm>
            <a:off x="1197521" y="4999038"/>
            <a:ext cx="6096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9" name="Rectangle 42"/>
          <p:cNvSpPr>
            <a:spLocks noChangeArrowheads="1"/>
          </p:cNvSpPr>
          <p:nvPr/>
        </p:nvSpPr>
        <p:spPr bwMode="auto">
          <a:xfrm>
            <a:off x="1807121" y="4999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0" name="Rectangle 43"/>
          <p:cNvSpPr>
            <a:spLocks noChangeArrowheads="1"/>
          </p:cNvSpPr>
          <p:nvPr/>
        </p:nvSpPr>
        <p:spPr bwMode="auto">
          <a:xfrm>
            <a:off x="2416721" y="4999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1" name="Rectangle 44"/>
          <p:cNvSpPr>
            <a:spLocks noChangeArrowheads="1"/>
          </p:cNvSpPr>
          <p:nvPr/>
        </p:nvSpPr>
        <p:spPr bwMode="auto">
          <a:xfrm>
            <a:off x="3026321" y="4999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2" name="Rectangle 45"/>
          <p:cNvSpPr>
            <a:spLocks noChangeArrowheads="1"/>
          </p:cNvSpPr>
          <p:nvPr/>
        </p:nvSpPr>
        <p:spPr bwMode="auto">
          <a:xfrm>
            <a:off x="3635921" y="4999038"/>
            <a:ext cx="6096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3" name="Rectangle 46"/>
          <p:cNvSpPr>
            <a:spLocks noChangeArrowheads="1"/>
          </p:cNvSpPr>
          <p:nvPr/>
        </p:nvSpPr>
        <p:spPr bwMode="auto">
          <a:xfrm>
            <a:off x="4245521" y="4999038"/>
            <a:ext cx="611187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4" name="Rectangle 47"/>
          <p:cNvSpPr>
            <a:spLocks noChangeArrowheads="1"/>
          </p:cNvSpPr>
          <p:nvPr/>
        </p:nvSpPr>
        <p:spPr bwMode="auto">
          <a:xfrm>
            <a:off x="586333" y="5532438"/>
            <a:ext cx="611188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5" name="Rectangle 48"/>
          <p:cNvSpPr>
            <a:spLocks noChangeArrowheads="1"/>
          </p:cNvSpPr>
          <p:nvPr/>
        </p:nvSpPr>
        <p:spPr bwMode="auto">
          <a:xfrm>
            <a:off x="1197521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6" name="Rectangle 49"/>
          <p:cNvSpPr>
            <a:spLocks noChangeArrowheads="1"/>
          </p:cNvSpPr>
          <p:nvPr/>
        </p:nvSpPr>
        <p:spPr bwMode="auto">
          <a:xfrm>
            <a:off x="1807121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7" name="Rectangle 50"/>
          <p:cNvSpPr>
            <a:spLocks noChangeArrowheads="1"/>
          </p:cNvSpPr>
          <p:nvPr/>
        </p:nvSpPr>
        <p:spPr bwMode="auto">
          <a:xfrm>
            <a:off x="2416721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8" name="Rectangle 51"/>
          <p:cNvSpPr>
            <a:spLocks noChangeArrowheads="1"/>
          </p:cNvSpPr>
          <p:nvPr/>
        </p:nvSpPr>
        <p:spPr bwMode="auto">
          <a:xfrm>
            <a:off x="3026321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9" name="Rectangle 52"/>
          <p:cNvSpPr>
            <a:spLocks noChangeArrowheads="1"/>
          </p:cNvSpPr>
          <p:nvPr/>
        </p:nvSpPr>
        <p:spPr bwMode="auto">
          <a:xfrm>
            <a:off x="3635921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0" name="Rectangle 53"/>
          <p:cNvSpPr>
            <a:spLocks noChangeArrowheads="1"/>
          </p:cNvSpPr>
          <p:nvPr/>
        </p:nvSpPr>
        <p:spPr bwMode="auto">
          <a:xfrm>
            <a:off x="4245521" y="5532438"/>
            <a:ext cx="611187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1" name="Rectangle 54"/>
          <p:cNvSpPr>
            <a:spLocks noChangeArrowheads="1"/>
          </p:cNvSpPr>
          <p:nvPr/>
        </p:nvSpPr>
        <p:spPr bwMode="auto">
          <a:xfrm>
            <a:off x="4856708" y="3398838"/>
            <a:ext cx="608013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2" name="Rectangle 57"/>
          <p:cNvSpPr>
            <a:spLocks noChangeArrowheads="1"/>
          </p:cNvSpPr>
          <p:nvPr/>
        </p:nvSpPr>
        <p:spPr bwMode="auto">
          <a:xfrm>
            <a:off x="4856708" y="3932238"/>
            <a:ext cx="608013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3" name="Rectangle 60"/>
          <p:cNvSpPr>
            <a:spLocks noChangeArrowheads="1"/>
          </p:cNvSpPr>
          <p:nvPr/>
        </p:nvSpPr>
        <p:spPr bwMode="auto">
          <a:xfrm>
            <a:off x="4856708" y="4465638"/>
            <a:ext cx="608013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4" name="Rectangle 63"/>
          <p:cNvSpPr>
            <a:spLocks noChangeArrowheads="1"/>
          </p:cNvSpPr>
          <p:nvPr/>
        </p:nvSpPr>
        <p:spPr bwMode="auto">
          <a:xfrm>
            <a:off x="4856708" y="4999038"/>
            <a:ext cx="608013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5" name="Rectangle 66"/>
          <p:cNvSpPr>
            <a:spLocks noChangeArrowheads="1"/>
          </p:cNvSpPr>
          <p:nvPr/>
        </p:nvSpPr>
        <p:spPr bwMode="auto">
          <a:xfrm>
            <a:off x="4856708" y="5532438"/>
            <a:ext cx="608013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6" name="Rectangle 69"/>
          <p:cNvSpPr>
            <a:spLocks noChangeArrowheads="1"/>
          </p:cNvSpPr>
          <p:nvPr/>
        </p:nvSpPr>
        <p:spPr bwMode="auto">
          <a:xfrm>
            <a:off x="5464721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7" name="Rectangle 70"/>
          <p:cNvSpPr>
            <a:spLocks noChangeArrowheads="1"/>
          </p:cNvSpPr>
          <p:nvPr/>
        </p:nvSpPr>
        <p:spPr bwMode="auto">
          <a:xfrm>
            <a:off x="6074321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8" name="Rectangle 71"/>
          <p:cNvSpPr>
            <a:spLocks noChangeArrowheads="1"/>
          </p:cNvSpPr>
          <p:nvPr/>
        </p:nvSpPr>
        <p:spPr bwMode="auto">
          <a:xfrm>
            <a:off x="5464721" y="3932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9" name="Rectangle 72"/>
          <p:cNvSpPr>
            <a:spLocks noChangeArrowheads="1"/>
          </p:cNvSpPr>
          <p:nvPr/>
        </p:nvSpPr>
        <p:spPr bwMode="auto">
          <a:xfrm>
            <a:off x="6074321" y="3932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0" name="Rectangle 73"/>
          <p:cNvSpPr>
            <a:spLocks noChangeArrowheads="1"/>
          </p:cNvSpPr>
          <p:nvPr/>
        </p:nvSpPr>
        <p:spPr bwMode="auto">
          <a:xfrm>
            <a:off x="5464721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1" name="Rectangle 74"/>
          <p:cNvSpPr>
            <a:spLocks noChangeArrowheads="1"/>
          </p:cNvSpPr>
          <p:nvPr/>
        </p:nvSpPr>
        <p:spPr bwMode="auto">
          <a:xfrm>
            <a:off x="6074321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2" name="Rectangle 75"/>
          <p:cNvSpPr>
            <a:spLocks noChangeArrowheads="1"/>
          </p:cNvSpPr>
          <p:nvPr/>
        </p:nvSpPr>
        <p:spPr bwMode="auto">
          <a:xfrm>
            <a:off x="5464721" y="4999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3" name="Rectangle 76"/>
          <p:cNvSpPr>
            <a:spLocks noChangeArrowheads="1"/>
          </p:cNvSpPr>
          <p:nvPr/>
        </p:nvSpPr>
        <p:spPr bwMode="auto">
          <a:xfrm>
            <a:off x="6074321" y="4999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4" name="Rectangle 77"/>
          <p:cNvSpPr>
            <a:spLocks noChangeArrowheads="1"/>
          </p:cNvSpPr>
          <p:nvPr/>
        </p:nvSpPr>
        <p:spPr bwMode="auto">
          <a:xfrm>
            <a:off x="5464721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5" name="Rectangle 78"/>
          <p:cNvSpPr>
            <a:spLocks noChangeArrowheads="1"/>
          </p:cNvSpPr>
          <p:nvPr/>
        </p:nvSpPr>
        <p:spPr bwMode="auto">
          <a:xfrm>
            <a:off x="6074321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6" name="Rectangle 79"/>
          <p:cNvSpPr>
            <a:spLocks noChangeArrowheads="1"/>
          </p:cNvSpPr>
          <p:nvPr/>
        </p:nvSpPr>
        <p:spPr bwMode="auto">
          <a:xfrm>
            <a:off x="6683921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7" name="Rectangle 80"/>
          <p:cNvSpPr>
            <a:spLocks noChangeArrowheads="1"/>
          </p:cNvSpPr>
          <p:nvPr/>
        </p:nvSpPr>
        <p:spPr bwMode="auto">
          <a:xfrm>
            <a:off x="6683921" y="3932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8" name="Rectangle 81"/>
          <p:cNvSpPr>
            <a:spLocks noChangeArrowheads="1"/>
          </p:cNvSpPr>
          <p:nvPr/>
        </p:nvSpPr>
        <p:spPr bwMode="auto">
          <a:xfrm>
            <a:off x="6683921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9" name="Rectangle 82"/>
          <p:cNvSpPr>
            <a:spLocks noChangeArrowheads="1"/>
          </p:cNvSpPr>
          <p:nvPr/>
        </p:nvSpPr>
        <p:spPr bwMode="auto">
          <a:xfrm>
            <a:off x="6683921" y="4999038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0" name="Rectangle 83"/>
          <p:cNvSpPr>
            <a:spLocks noChangeArrowheads="1"/>
          </p:cNvSpPr>
          <p:nvPr/>
        </p:nvSpPr>
        <p:spPr bwMode="auto">
          <a:xfrm>
            <a:off x="6683921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1" name="Rectangle 84"/>
          <p:cNvSpPr>
            <a:spLocks noChangeArrowheads="1"/>
          </p:cNvSpPr>
          <p:nvPr/>
        </p:nvSpPr>
        <p:spPr bwMode="auto">
          <a:xfrm>
            <a:off x="7293521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2" name="Rectangle 85"/>
          <p:cNvSpPr>
            <a:spLocks noChangeArrowheads="1"/>
          </p:cNvSpPr>
          <p:nvPr/>
        </p:nvSpPr>
        <p:spPr bwMode="auto">
          <a:xfrm>
            <a:off x="7903121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3" name="Rectangle 86"/>
          <p:cNvSpPr>
            <a:spLocks noChangeArrowheads="1"/>
          </p:cNvSpPr>
          <p:nvPr/>
        </p:nvSpPr>
        <p:spPr bwMode="auto">
          <a:xfrm>
            <a:off x="7293521" y="3932238"/>
            <a:ext cx="609600" cy="533400"/>
          </a:xfrm>
          <a:prstGeom prst="rect">
            <a:avLst/>
          </a:prstGeom>
          <a:solidFill>
            <a:srgbClr val="93C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4" name="Rectangle 87"/>
          <p:cNvSpPr>
            <a:spLocks noChangeArrowheads="1"/>
          </p:cNvSpPr>
          <p:nvPr/>
        </p:nvSpPr>
        <p:spPr bwMode="auto">
          <a:xfrm>
            <a:off x="7903121" y="3932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5" name="Rectangle 88"/>
          <p:cNvSpPr>
            <a:spLocks noChangeArrowheads="1"/>
          </p:cNvSpPr>
          <p:nvPr/>
        </p:nvSpPr>
        <p:spPr bwMode="auto">
          <a:xfrm>
            <a:off x="7293521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6" name="Rectangle 89"/>
          <p:cNvSpPr>
            <a:spLocks noChangeArrowheads="1"/>
          </p:cNvSpPr>
          <p:nvPr/>
        </p:nvSpPr>
        <p:spPr bwMode="auto">
          <a:xfrm>
            <a:off x="7903121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7" name="Rectangle 90"/>
          <p:cNvSpPr>
            <a:spLocks noChangeArrowheads="1"/>
          </p:cNvSpPr>
          <p:nvPr/>
        </p:nvSpPr>
        <p:spPr bwMode="auto">
          <a:xfrm>
            <a:off x="7293521" y="4999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8" name="Rectangle 91"/>
          <p:cNvSpPr>
            <a:spLocks noChangeArrowheads="1"/>
          </p:cNvSpPr>
          <p:nvPr/>
        </p:nvSpPr>
        <p:spPr bwMode="auto">
          <a:xfrm>
            <a:off x="7903121" y="4999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9" name="Rectangle 92"/>
          <p:cNvSpPr>
            <a:spLocks noChangeArrowheads="1"/>
          </p:cNvSpPr>
          <p:nvPr/>
        </p:nvSpPr>
        <p:spPr bwMode="auto">
          <a:xfrm>
            <a:off x="7293521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0" name="Rectangle 93"/>
          <p:cNvSpPr>
            <a:spLocks noChangeArrowheads="1"/>
          </p:cNvSpPr>
          <p:nvPr/>
        </p:nvSpPr>
        <p:spPr bwMode="auto">
          <a:xfrm>
            <a:off x="7903121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6" name="Text Box 100"/>
          <p:cNvSpPr txBox="1">
            <a:spLocks noChangeArrowheads="1"/>
          </p:cNvSpPr>
          <p:nvPr/>
        </p:nvSpPr>
        <p:spPr bwMode="auto">
          <a:xfrm>
            <a:off x="2112477" y="1279525"/>
            <a:ext cx="525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0">
                <a:latin typeface="Times New Roman"/>
                <a:cs typeface="Times New Roman"/>
              </a:rPr>
              <a:t>process virtual address space</a:t>
            </a:r>
          </a:p>
        </p:txBody>
      </p:sp>
      <p:sp>
        <p:nvSpPr>
          <p:cNvPr id="87" name="Text Box 101"/>
          <p:cNvSpPr txBox="1">
            <a:spLocks noChangeArrowheads="1"/>
          </p:cNvSpPr>
          <p:nvPr/>
        </p:nvSpPr>
        <p:spPr bwMode="auto">
          <a:xfrm>
            <a:off x="2268045" y="6011325"/>
            <a:ext cx="5257800" cy="52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0" dirty="0">
                <a:latin typeface="Times New Roman"/>
                <a:cs typeface="Times New Roman"/>
              </a:rPr>
              <a:t>physical memory</a:t>
            </a:r>
          </a:p>
        </p:txBody>
      </p:sp>
      <p:cxnSp>
        <p:nvCxnSpPr>
          <p:cNvPr id="88" name="AutoShape 102"/>
          <p:cNvCxnSpPr>
            <a:cxnSpLocks noChangeShapeType="1"/>
            <a:stCxn id="5" idx="2"/>
            <a:endCxn id="24" idx="0"/>
          </p:cNvCxnSpPr>
          <p:nvPr/>
        </p:nvCxnSpPr>
        <p:spPr bwMode="auto">
          <a:xfrm rot="16200000" flipH="1">
            <a:off x="474693" y="2904609"/>
            <a:ext cx="1446213" cy="60904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89" name="AutoShape 103"/>
          <p:cNvCxnSpPr>
            <a:cxnSpLocks noChangeShapeType="1"/>
            <a:stCxn id="6" idx="2"/>
            <a:endCxn id="33" idx="0"/>
          </p:cNvCxnSpPr>
          <p:nvPr/>
        </p:nvCxnSpPr>
        <p:spPr bwMode="auto">
          <a:xfrm rot="16200000" flipH="1">
            <a:off x="1122393" y="2866509"/>
            <a:ext cx="1979613" cy="121864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0" name="AutoShape 104"/>
          <p:cNvCxnSpPr>
            <a:cxnSpLocks noChangeShapeType="1"/>
            <a:stCxn id="7" idx="2"/>
            <a:endCxn id="69" idx="0"/>
          </p:cNvCxnSpPr>
          <p:nvPr/>
        </p:nvCxnSpPr>
        <p:spPr bwMode="auto">
          <a:xfrm rot="16200000" flipH="1">
            <a:off x="3293696" y="1304012"/>
            <a:ext cx="2513013" cy="48770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1" name="AutoShape 105"/>
          <p:cNvCxnSpPr>
            <a:cxnSpLocks noChangeShapeType="1"/>
            <a:stCxn id="8" idx="2"/>
            <a:endCxn id="38" idx="0"/>
          </p:cNvCxnSpPr>
          <p:nvPr/>
        </p:nvCxnSpPr>
        <p:spPr bwMode="auto">
          <a:xfrm rot="5400000">
            <a:off x="1198593" y="2789753"/>
            <a:ext cx="2513013" cy="190555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2" name="AutoShape 106"/>
          <p:cNvCxnSpPr>
            <a:cxnSpLocks noChangeShapeType="1"/>
            <a:stCxn id="9" idx="2"/>
            <a:endCxn id="42" idx="0"/>
          </p:cNvCxnSpPr>
          <p:nvPr/>
        </p:nvCxnSpPr>
        <p:spPr bwMode="auto">
          <a:xfrm rot="5400000">
            <a:off x="2722593" y="3704153"/>
            <a:ext cx="2513013" cy="7675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3" name="AutoShape 107"/>
          <p:cNvCxnSpPr>
            <a:cxnSpLocks noChangeShapeType="1"/>
            <a:stCxn id="10" idx="2"/>
            <a:endCxn id="52" idx="0"/>
          </p:cNvCxnSpPr>
          <p:nvPr/>
        </p:nvCxnSpPr>
        <p:spPr bwMode="auto">
          <a:xfrm rot="16200000" flipH="1">
            <a:off x="4170790" y="2942312"/>
            <a:ext cx="1446213" cy="5336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4" name="AutoShape 108"/>
          <p:cNvCxnSpPr>
            <a:cxnSpLocks noChangeShapeType="1"/>
            <a:stCxn id="12" idx="2"/>
            <a:endCxn id="21" idx="1"/>
          </p:cNvCxnSpPr>
          <p:nvPr/>
        </p:nvCxnSpPr>
        <p:spPr bwMode="auto">
          <a:xfrm rot="5400000">
            <a:off x="5103843" y="1018103"/>
            <a:ext cx="1179513" cy="411535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5" name="AutoShape 109"/>
          <p:cNvCxnSpPr>
            <a:cxnSpLocks noChangeShapeType="1"/>
            <a:stCxn id="11" idx="2"/>
            <a:endCxn id="73" idx="0"/>
          </p:cNvCxnSpPr>
          <p:nvPr/>
        </p:nvCxnSpPr>
        <p:spPr bwMode="auto">
          <a:xfrm rot="5400000">
            <a:off x="7256493" y="2827853"/>
            <a:ext cx="1446213" cy="76255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Paging and 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segment is implemented as a set of virtual pages</a:t>
            </a:r>
          </a:p>
          <a:p>
            <a:endParaRPr lang="en-US" sz="3100" dirty="0" smtClean="0"/>
          </a:p>
          <a:p>
            <a:endParaRPr lang="en-US" sz="3100" dirty="0" smtClean="0"/>
          </a:p>
          <a:p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1211861" y="2909448"/>
            <a:ext cx="5867400" cy="533400"/>
            <a:chOff x="841477" y="2909448"/>
            <a:chExt cx="5867400" cy="533400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8414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13748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19082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4416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29750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35084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40418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45752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51086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56420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6175477" y="2909448"/>
              <a:ext cx="533400" cy="533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6188177" y="2909448"/>
              <a:ext cx="304800" cy="533400"/>
            </a:xfrm>
            <a:prstGeom prst="rect">
              <a:avLst/>
            </a:prstGeom>
            <a:solidFill>
              <a:srgbClr val="00B8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505092" y="3955710"/>
            <a:ext cx="814838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3200" dirty="0" smtClean="0">
                <a:latin typeface="Times New Roman"/>
                <a:cs typeface="Times New Roman"/>
              </a:rPr>
              <a:t> Internal fragmentation</a:t>
            </a:r>
          </a:p>
          <a:p>
            <a:pPr lvl="1">
              <a:buFont typeface="Lucida Grande"/>
              <a:buChar char="−"/>
            </a:pPr>
            <a:r>
              <a:rPr lang="en-US" sz="3200" dirty="0" smtClean="0">
                <a:latin typeface="Times New Roman"/>
                <a:cs typeface="Times New Roman"/>
              </a:rPr>
              <a:t> Averages only ½ page (half of the last one)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rot="16200000" flipV="1">
            <a:off x="6356366" y="3990338"/>
            <a:ext cx="1015591" cy="2"/>
          </a:xfrm>
          <a:prstGeom prst="straightConnector1">
            <a:avLst/>
          </a:prstGeom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98756" y="4928370"/>
            <a:ext cx="51347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3200" dirty="0" smtClean="0">
                <a:latin typeface="Times New Roman"/>
                <a:cs typeface="Times New Roman"/>
              </a:rPr>
              <a:t> External fragmentation</a:t>
            </a:r>
          </a:p>
          <a:p>
            <a:pPr lvl="1">
              <a:buFont typeface="Lucida Grande"/>
              <a:buChar char="−"/>
            </a:pPr>
            <a:r>
              <a:rPr lang="en-US" sz="3200" dirty="0" smtClean="0">
                <a:latin typeface="Times New Roman"/>
                <a:cs typeface="Times New Roman"/>
              </a:rPr>
              <a:t> Completely non-existent </a:t>
            </a:r>
          </a:p>
          <a:p>
            <a:pPr lvl="1">
              <a:buFont typeface="Lucida Grande"/>
              <a:buChar char="−"/>
            </a:pPr>
            <a:r>
              <a:rPr lang="en-US" sz="3200" dirty="0" smtClean="0">
                <a:latin typeface="Times New Roman"/>
                <a:cs typeface="Times New Roman"/>
              </a:rPr>
              <a:t> We never carve up pages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This Compare To Segment Fragmentation?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4360"/>
            <a:ext cx="8229600" cy="4525963"/>
          </a:xfrm>
        </p:spPr>
        <p:txBody>
          <a:bodyPr/>
          <a:lstStyle/>
          <a:p>
            <a:r>
              <a:rPr lang="en-US" sz="2400" dirty="0" smtClean="0"/>
              <a:t>Consider this scenario:</a:t>
            </a:r>
          </a:p>
          <a:p>
            <a:pPr lvl="1"/>
            <a:r>
              <a:rPr lang="en-US" sz="2000" dirty="0" smtClean="0"/>
              <a:t>Average requested allocation is 128K</a:t>
            </a:r>
          </a:p>
          <a:p>
            <a:pPr lvl="1"/>
            <a:r>
              <a:rPr lang="en-US" sz="2000" dirty="0" smtClean="0"/>
              <a:t>256K fixed size segments available</a:t>
            </a:r>
          </a:p>
          <a:p>
            <a:pPr lvl="1"/>
            <a:r>
              <a:rPr lang="en-US" sz="2000" dirty="0" smtClean="0"/>
              <a:t>In the paging system, 4K pages</a:t>
            </a:r>
          </a:p>
          <a:p>
            <a:r>
              <a:rPr lang="en-US" sz="2400" dirty="0" smtClean="0"/>
              <a:t>For segmentation, average internal fragmentation is 50% (128K of 256K used)</a:t>
            </a:r>
          </a:p>
          <a:p>
            <a:r>
              <a:rPr lang="en-US" sz="2400" dirty="0" smtClean="0"/>
              <a:t>For paging?</a:t>
            </a:r>
          </a:p>
          <a:p>
            <a:pPr lvl="1"/>
            <a:r>
              <a:rPr lang="en-US" sz="2000" dirty="0" smtClean="0"/>
              <a:t>Only the last page of an allocation </a:t>
            </a:r>
            <a:r>
              <a:rPr lang="en-US" sz="2000" smtClean="0"/>
              <a:t>is not </a:t>
            </a:r>
            <a:r>
              <a:rPr lang="en-US" sz="2000" dirty="0" smtClean="0"/>
              <a:t>full</a:t>
            </a:r>
          </a:p>
          <a:p>
            <a:pPr lvl="1"/>
            <a:r>
              <a:rPr lang="en-US" sz="2000" dirty="0" smtClean="0"/>
              <a:t>On average, half of it is unused, or 2K</a:t>
            </a:r>
          </a:p>
          <a:p>
            <a:pPr lvl="1"/>
            <a:r>
              <a:rPr lang="en-US" sz="2000" dirty="0" smtClean="0"/>
              <a:t>So 2K of 128K is wasted, or around 1.5%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5497103"/>
            <a:ext cx="43524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800" b="1" dirty="0" smtClean="0">
                <a:latin typeface="Times New Roman"/>
                <a:cs typeface="Times New Roman"/>
              </a:rPr>
              <a:t> Segmentation: 50% waste 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73807" y="5483873"/>
            <a:ext cx="34034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800" b="1" dirty="0" smtClean="0">
                <a:latin typeface="Times New Roman"/>
                <a:cs typeface="Times New Roman"/>
              </a:rPr>
              <a:t> Paging: 1.5% waste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6" name="Cloud Callout 5"/>
          <p:cNvSpPr/>
          <p:nvPr/>
        </p:nvSpPr>
        <p:spPr>
          <a:xfrm>
            <a:off x="4418208" y="1521405"/>
            <a:ext cx="4550504" cy="2441018"/>
          </a:xfrm>
          <a:prstGeom prst="cloudCallou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If paging’s space savings is based on wasting only half a page, should we use smaller pages?  At the extreme, should we provide translation magic on a per-word basis?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Providing the Magic </a:t>
            </a:r>
            <a:br>
              <a:rPr lang="en-US" dirty="0" smtClean="0"/>
            </a:br>
            <a:r>
              <a:rPr lang="en-US" dirty="0" smtClean="0"/>
              <a:t>Translation Mechanism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per page basis, we need to change a virtual address to a physical address</a:t>
            </a:r>
          </a:p>
          <a:p>
            <a:r>
              <a:rPr lang="en-US" dirty="0" smtClean="0"/>
              <a:t>Needs to be fast</a:t>
            </a:r>
          </a:p>
          <a:p>
            <a:pPr lvl="1"/>
            <a:r>
              <a:rPr lang="en-US" dirty="0" smtClean="0"/>
              <a:t>So we’ll use hardware</a:t>
            </a:r>
          </a:p>
          <a:p>
            <a:r>
              <a:rPr lang="en-US" dirty="0" smtClean="0"/>
              <a:t>The Memory Management Unit (MMU)</a:t>
            </a:r>
          </a:p>
          <a:p>
            <a:pPr lvl="1"/>
            <a:r>
              <a:rPr lang="en-US" dirty="0" smtClean="0"/>
              <a:t>A piece of hardware designed to perform the magic quickly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70105</TotalTime>
  <Words>1076</Words>
  <Application>Microsoft Macintosh PowerPoint</Application>
  <PresentationFormat>On-screen Show (4:3)</PresentationFormat>
  <Paragraphs>197</Paragraphs>
  <Slides>19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Default Theme</vt:lpstr>
      <vt:lpstr>Memory Management: Paging and Virtual Memory CS 111 On-Line MS Program Operating Systems  Peter Reiher </vt:lpstr>
      <vt:lpstr>Outline</vt:lpstr>
      <vt:lpstr>Paging</vt:lpstr>
      <vt:lpstr>Segmentation Revisited</vt:lpstr>
      <vt:lpstr>The Paging Approach</vt:lpstr>
      <vt:lpstr>Paged Address Translation</vt:lpstr>
      <vt:lpstr>Paging and Fragmentation</vt:lpstr>
      <vt:lpstr>How Does This Compare To Segment Fragmentation?</vt:lpstr>
      <vt:lpstr>Providing the Magic  Translation Mechanism </vt:lpstr>
      <vt:lpstr>Paging and MMUs</vt:lpstr>
      <vt:lpstr>Some Examples</vt:lpstr>
      <vt:lpstr>The MMU Hardware</vt:lpstr>
      <vt:lpstr>Handling Big Page Tables</vt:lpstr>
      <vt:lpstr>The MMU and Multiple Processes</vt:lpstr>
      <vt:lpstr>Ongoing MMU Operations</vt:lpstr>
      <vt:lpstr>So Is Paging Perfect?</vt:lpstr>
      <vt:lpstr>Paging and Segmentation</vt:lpstr>
      <vt:lpstr>Relationships Between  Segments and Pages</vt:lpstr>
      <vt:lpstr>Segmentation on Top of Paging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83</cp:revision>
  <dcterms:created xsi:type="dcterms:W3CDTF">2013-04-12T22:38:26Z</dcterms:created>
  <dcterms:modified xsi:type="dcterms:W3CDTF">2013-04-15T23:40:17Z</dcterms:modified>
</cp:coreProperties>
</file>