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heme/theme3.xml" ContentType="application/vnd.openxmlformats-officedocument.them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theme/theme1.xml" ContentType="application/vnd.openxmlformats-officedocument.them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7"/>
  </p:notesMasterIdLst>
  <p:handoutMasterIdLst>
    <p:handoutMasterId r:id="rId28"/>
  </p:handoutMasterIdLst>
  <p:sldIdLst>
    <p:sldId id="325" r:id="rId2"/>
    <p:sldId id="328" r:id="rId3"/>
    <p:sldId id="329" r:id="rId4"/>
    <p:sldId id="330" r:id="rId5"/>
    <p:sldId id="331" r:id="rId6"/>
    <p:sldId id="339" r:id="rId7"/>
    <p:sldId id="332" r:id="rId8"/>
    <p:sldId id="333" r:id="rId9"/>
    <p:sldId id="334" r:id="rId10"/>
    <p:sldId id="340" r:id="rId11"/>
    <p:sldId id="341" r:id="rId12"/>
    <p:sldId id="335" r:id="rId13"/>
    <p:sldId id="336" r:id="rId14"/>
    <p:sldId id="337" r:id="rId15"/>
    <p:sldId id="338" r:id="rId16"/>
    <p:sldId id="342" r:id="rId17"/>
    <p:sldId id="343" r:id="rId18"/>
    <p:sldId id="344" r:id="rId19"/>
    <p:sldId id="346" r:id="rId20"/>
    <p:sldId id="345" r:id="rId21"/>
    <p:sldId id="347" r:id="rId22"/>
    <p:sldId id="348" r:id="rId23"/>
    <p:sldId id="349" r:id="rId24"/>
    <p:sldId id="350" r:id="rId25"/>
    <p:sldId id="351" r:id="rId2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DDDC5"/>
    <a:srgbClr val="FFA83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1420" autoAdjust="0"/>
  </p:normalViewPr>
  <p:slideViewPr>
    <p:cSldViewPr snapToGrid="0" snapToObjects="1">
      <p:cViewPr>
        <p:scale>
          <a:sx n="100" d="100"/>
          <a:sy n="100" d="100"/>
        </p:scale>
        <p:origin x="-880" y="-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4/2/13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4/2/13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939A981-F631-6C4A-86DB-307E6383E623}" type="datetime1">
              <a:rPr lang="en-US" smtClean="0"/>
              <a:pPr>
                <a:defRPr/>
              </a:pPr>
              <a:t>4/2/13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046EC38-4D31-2140-9931-D5E726EF7D3D}" type="datetime1">
              <a:rPr lang="en-US" smtClean="0"/>
              <a:pPr>
                <a:defRPr/>
              </a:pPr>
              <a:t>4/2/13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747BC0C-7003-E94A-804F-54184BF50984}" type="datetime1">
              <a:rPr lang="en-US" smtClean="0"/>
              <a:pPr>
                <a:defRPr/>
              </a:pPr>
              <a:t>4/2/13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4C65804-5B58-034F-A3DB-4CECB6DAC7FB}" type="datetime1">
              <a:rPr lang="en-US" smtClean="0"/>
              <a:pPr>
                <a:defRPr/>
              </a:pPr>
              <a:t>4/2/13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01522B3-B141-814F-8D8A-F6B0FA2B162F}" type="datetime1">
              <a:rPr lang="en-US" smtClean="0"/>
              <a:pPr>
                <a:defRPr/>
              </a:pPr>
              <a:t>4/2/13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29D0BDD-213E-954F-94A2-56F86D9FBDD9}" type="datetime1">
              <a:rPr lang="en-US" smtClean="0"/>
              <a:pPr>
                <a:defRPr/>
              </a:pPr>
              <a:t>4/2/13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8C729DD-0AC1-8446-A7E7-2EA7DFEFC0B8}" type="datetime1">
              <a:rPr lang="en-US" smtClean="0"/>
              <a:pPr>
                <a:defRPr/>
              </a:pPr>
              <a:t>4/2/13</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22DEDBE-692C-744D-A80D-82742EE06E44}" type="datetime1">
              <a:rPr lang="en-US" smtClean="0"/>
              <a:pPr>
                <a:defRPr/>
              </a:pPr>
              <a:t>4/2/13</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554258B-B662-424E-993C-09FB0781EA91}" type="datetime1">
              <a:rPr lang="en-US" smtClean="0"/>
              <a:pPr>
                <a:defRPr/>
              </a:pPr>
              <a:t>4/2/13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4891CE8-11C5-144F-8C0A-6B1192B9AA31}" type="datetime1">
              <a:rPr lang="en-US" smtClean="0"/>
              <a:pPr>
                <a:defRPr/>
              </a:pPr>
              <a:t>4/2/13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9F5D738-D4A0-DC48-A21B-E749BF07505E}" type="datetime1">
              <a:rPr lang="en-US" smtClean="0"/>
              <a:pPr>
                <a:defRPr/>
              </a:pPr>
              <a:t>4/2/13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274638"/>
            <a:ext cx="8445500" cy="6272212"/>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dirty="0">
              <a:latin typeface="Courier New" pitchFamily="-107" charset="0"/>
            </a:endParaRPr>
          </a:p>
        </p:txBody>
      </p:sp>
      <p:sp useBgFill="1">
        <p:nvSpPr>
          <p:cNvPr id="8" name="Rectangle 9"/>
          <p:cNvSpPr>
            <a:spLocks noChangeArrowheads="1"/>
          </p:cNvSpPr>
          <p:nvPr userDrawn="1"/>
        </p:nvSpPr>
        <p:spPr bwMode="auto">
          <a:xfrm>
            <a:off x="8213725" y="6218238"/>
            <a:ext cx="84816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smtClean="0">
                <a:latin typeface="Times New Roman" pitchFamily="-107" charset="0"/>
              </a:rPr>
              <a:t>Lecture</a:t>
            </a:r>
            <a:r>
              <a:rPr lang="en-US" sz="1200" baseline="0" dirty="0" smtClean="0">
                <a:latin typeface="Times New Roman" pitchFamily="-107" charset="0"/>
              </a:rPr>
              <a:t> 10 </a:t>
            </a:r>
            <a:endParaRPr lang="en-US" sz="1200" dirty="0" smtClean="0">
              <a:latin typeface="Times New Roman" pitchFamily="-107" charset="0"/>
            </a:endParaRPr>
          </a:p>
          <a:p>
            <a:pPr>
              <a:defRPr/>
            </a:pPr>
            <a:r>
              <a:rPr lang="en-US" sz="1200" dirty="0">
                <a:latin typeface="Times New Roman" pitchFamily="-107" charset="0"/>
              </a:rPr>
              <a:t>Page </a:t>
            </a:r>
            <a:fld id="{8DEFEB2B-9FA0-4F4D-A070-42F5B2E48911}" type="slidenum">
              <a:rPr lang="en-US" sz="1200" smtClean="0">
                <a:latin typeface="Times New Roman" pitchFamily="-107" charset="0"/>
              </a:rPr>
              <a:pPr>
                <a:defRPr/>
              </a:pPr>
              <a:t>‹#›</a:t>
            </a:fld>
            <a:endParaRPr lang="en-US" sz="1200" dirty="0">
              <a:latin typeface="Times New Roman" pitchFamily="-107" charset="0"/>
            </a:endParaRPr>
          </a:p>
        </p:txBody>
      </p:sp>
      <p:sp useBgFill="1">
        <p:nvSpPr>
          <p:cNvPr id="10" name="Rectangle 10"/>
          <p:cNvSpPr>
            <a:spLocks noChangeArrowheads="1"/>
          </p:cNvSpPr>
          <p:nvPr userDrawn="1"/>
        </p:nvSpPr>
        <p:spPr bwMode="auto">
          <a:xfrm>
            <a:off x="974725" y="6446838"/>
            <a:ext cx="1089366" cy="277641"/>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 </a:t>
            </a:r>
            <a:r>
              <a:rPr lang="en-US" sz="1200" dirty="0">
                <a:latin typeface="Times New Roman" pitchFamily="-107" charset="0"/>
              </a:rPr>
              <a:t>Online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Option</a:t>
            </a:r>
            <a:endParaRPr lang="en-US" dirty="0"/>
          </a:p>
        </p:txBody>
      </p:sp>
      <p:sp>
        <p:nvSpPr>
          <p:cNvPr id="3" name="Content Placeholder 2"/>
          <p:cNvSpPr>
            <a:spLocks noGrp="1"/>
          </p:cNvSpPr>
          <p:nvPr>
            <p:ph idx="1"/>
          </p:nvPr>
        </p:nvSpPr>
        <p:spPr>
          <a:xfrm>
            <a:off x="457200" y="1371036"/>
            <a:ext cx="8229600" cy="4525963"/>
          </a:xfrm>
        </p:spPr>
        <p:txBody>
          <a:bodyPr/>
          <a:lstStyle/>
          <a:p>
            <a:r>
              <a:rPr lang="en-GB" dirty="0" smtClean="0"/>
              <a:t>Fixed partition allocations result in internal fragmentation</a:t>
            </a:r>
          </a:p>
          <a:p>
            <a:pPr lvl="1"/>
            <a:r>
              <a:rPr lang="en-GB" dirty="0" smtClean="0"/>
              <a:t>Processes don’t use all of the fixed partition</a:t>
            </a:r>
          </a:p>
          <a:p>
            <a:r>
              <a:rPr lang="en-GB" dirty="0" smtClean="0"/>
              <a:t>Dynamic domain allocations result in external fragmentation</a:t>
            </a:r>
          </a:p>
          <a:p>
            <a:pPr lvl="1"/>
            <a:r>
              <a:rPr lang="en-GB" dirty="0" smtClean="0"/>
              <a:t>The elements on the memory free list get smaller and less useful</a:t>
            </a:r>
          </a:p>
          <a:p>
            <a:r>
              <a:rPr lang="en-GB" dirty="0" smtClean="0"/>
              <a:t>Can we strike a balance in between?</a:t>
            </a:r>
          </a:p>
        </p:txBody>
      </p:sp>
      <p:sp>
        <p:nvSpPr>
          <p:cNvPr id="4" name="Rounded Rectangle 3"/>
          <p:cNvSpPr/>
          <p:nvPr/>
        </p:nvSpPr>
        <p:spPr>
          <a:xfrm>
            <a:off x="2537840" y="502733"/>
            <a:ext cx="3983667"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Garbage Collection</a:t>
            </a:r>
            <a:endParaRPr lang="en-US" dirty="0"/>
          </a:p>
        </p:txBody>
      </p:sp>
      <p:sp>
        <p:nvSpPr>
          <p:cNvPr id="3" name="Content Placeholder 2"/>
          <p:cNvSpPr>
            <a:spLocks noGrp="1"/>
          </p:cNvSpPr>
          <p:nvPr>
            <p:ph idx="1"/>
          </p:nvPr>
        </p:nvSpPr>
        <p:spPr/>
        <p:txBody>
          <a:bodyPr/>
          <a:lstStyle/>
          <a:p>
            <a:r>
              <a:rPr lang="en-US" dirty="0" smtClean="0"/>
              <a:t>Well, what would you need to do?</a:t>
            </a:r>
          </a:p>
          <a:p>
            <a:r>
              <a:rPr lang="en-US" dirty="0" smtClean="0"/>
              <a:t>Find all the pointers in allocated memory</a:t>
            </a:r>
          </a:p>
          <a:p>
            <a:r>
              <a:rPr lang="en-US" dirty="0" smtClean="0"/>
              <a:t>Determine “how much” each points to</a:t>
            </a:r>
          </a:p>
          <a:p>
            <a:r>
              <a:rPr lang="en-US" dirty="0" smtClean="0"/>
              <a:t>Determine what was and was not still pointed to</a:t>
            </a:r>
          </a:p>
          <a:p>
            <a:r>
              <a:rPr lang="en-US" dirty="0" smtClean="0"/>
              <a:t>Free what isn’t pointed to</a:t>
            </a:r>
          </a:p>
          <a:p>
            <a:r>
              <a:rPr lang="en-US" dirty="0" smtClean="0"/>
              <a:t>Why might that be difficult?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General Garbage Collection</a:t>
            </a:r>
            <a:endParaRPr lang="en-US" dirty="0"/>
          </a:p>
        </p:txBody>
      </p:sp>
      <p:sp>
        <p:nvSpPr>
          <p:cNvPr id="3" name="Content Placeholder 2"/>
          <p:cNvSpPr>
            <a:spLocks noGrp="1"/>
          </p:cNvSpPr>
          <p:nvPr>
            <p:ph idx="1"/>
          </p:nvPr>
        </p:nvSpPr>
        <p:spPr>
          <a:xfrm>
            <a:off x="457200" y="1534050"/>
            <a:ext cx="8229600" cy="4525963"/>
          </a:xfrm>
        </p:spPr>
        <p:txBody>
          <a:bodyPr/>
          <a:lstStyle/>
          <a:p>
            <a:pPr>
              <a:lnSpc>
                <a:spcPct val="83000"/>
              </a:lnSpc>
            </a:pPr>
            <a:r>
              <a:rPr lang="en-US" dirty="0" smtClean="0"/>
              <a:t>A location in the data or stack segments might </a:t>
            </a:r>
            <a:r>
              <a:rPr lang="en-US" u="sng" dirty="0" smtClean="0"/>
              <a:t>seem</a:t>
            </a:r>
            <a:r>
              <a:rPr lang="en-US" dirty="0" smtClean="0"/>
              <a:t> to contain addresses, but ...</a:t>
            </a:r>
          </a:p>
          <a:p>
            <a:pPr lvl="1">
              <a:lnSpc>
                <a:spcPct val="83000"/>
              </a:lnSpc>
            </a:pPr>
            <a:r>
              <a:rPr lang="en-US" dirty="0" smtClean="0"/>
              <a:t>Are they truly pointers, or might they be other data types whose values happen to resemble addresses?</a:t>
            </a:r>
          </a:p>
          <a:p>
            <a:pPr lvl="1">
              <a:lnSpc>
                <a:spcPct val="83000"/>
              </a:lnSpc>
            </a:pPr>
            <a:r>
              <a:rPr lang="en-US" dirty="0" smtClean="0"/>
              <a:t>Even if they are truly pointers, are they themselves still accessible?  </a:t>
            </a:r>
          </a:p>
          <a:p>
            <a:pPr lvl="1">
              <a:lnSpc>
                <a:spcPct val="83000"/>
              </a:lnSpc>
            </a:pPr>
            <a:r>
              <a:rPr lang="en-US" dirty="0" smtClean="0"/>
              <a:t>We might be able to infer this (recursively) for pointers in dynamically allocated structures …</a:t>
            </a:r>
          </a:p>
          <a:p>
            <a:pPr lvl="1">
              <a:lnSpc>
                <a:spcPct val="83000"/>
              </a:lnSpc>
            </a:pPr>
            <a:r>
              <a:rPr lang="en-US" dirty="0" smtClean="0"/>
              <a:t>But what about pointers in statically allocated (potentially global) areas?  </a:t>
            </a:r>
          </a:p>
          <a:p>
            <a:pPr>
              <a:lnSpc>
                <a:spcPct val="83000"/>
              </a:lnSpc>
            </a:pPr>
            <a:r>
              <a:rPr lang="en-US" dirty="0" smtClean="0"/>
              <a:t>And how much is “pointed to,” one word or a million?</a:t>
            </a:r>
          </a:p>
          <a:p>
            <a:pPr lvl="1">
              <a:lnSpc>
                <a:spcPct val="83000"/>
              </a:lnSpc>
            </a:pPr>
            <a:r>
              <a:rPr lang="en-US" sz="2400" dirty="0" smtClean="0"/>
              <a:t>			</a:t>
            </a:r>
            <a:endParaRPr lang="en-US" dirty="0"/>
          </a:p>
        </p:txBody>
      </p:sp>
      <p:sp>
        <p:nvSpPr>
          <p:cNvPr id="4" name="Cloud Callout 3"/>
          <p:cNvSpPr/>
          <p:nvPr/>
        </p:nvSpPr>
        <p:spPr>
          <a:xfrm>
            <a:off x="2738239" y="1164223"/>
            <a:ext cx="5278056" cy="2751799"/>
          </a:xfrm>
          <a:prstGeom prst="cloudCallou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What if I built a machine that only ran code written in one language?  Could that language provide me with enough information to make this process feasible?  What would it need to provide, and how would it do so?</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Compaction and Relocation</a:t>
            </a:r>
            <a:endParaRPr lang="en-US" dirty="0"/>
          </a:p>
        </p:txBody>
      </p:sp>
      <p:sp>
        <p:nvSpPr>
          <p:cNvPr id="3" name="Content Placeholder 2"/>
          <p:cNvSpPr>
            <a:spLocks noGrp="1"/>
          </p:cNvSpPr>
          <p:nvPr>
            <p:ph idx="1"/>
          </p:nvPr>
        </p:nvSpPr>
        <p:spPr>
          <a:xfrm>
            <a:off x="457200" y="1414980"/>
            <a:ext cx="8229600" cy="4525963"/>
          </a:xfrm>
        </p:spPr>
        <p:txBody>
          <a:bodyPr/>
          <a:lstStyle/>
          <a:p>
            <a:r>
              <a:rPr lang="en-GB" sz="2800" dirty="0" smtClean="0"/>
              <a:t>Garbage collection is just another way to free memory</a:t>
            </a:r>
          </a:p>
          <a:p>
            <a:pPr lvl="1"/>
            <a:r>
              <a:rPr lang="en-GB" sz="2400" dirty="0" smtClean="0"/>
              <a:t>Doesn’t greatly help or hurt fragmentation</a:t>
            </a:r>
          </a:p>
          <a:p>
            <a:r>
              <a:rPr lang="en-GB" sz="2800" dirty="0" smtClean="0"/>
              <a:t>Ongoing activity can starve coalescing</a:t>
            </a:r>
          </a:p>
          <a:p>
            <a:pPr lvl="1"/>
            <a:r>
              <a:rPr lang="en-GB" sz="2400" dirty="0" smtClean="0"/>
              <a:t>Chunks reallocated before </a:t>
            </a:r>
            <a:r>
              <a:rPr lang="en-GB" sz="2400" dirty="0" err="1" smtClean="0"/>
              <a:t>neighbors</a:t>
            </a:r>
            <a:r>
              <a:rPr lang="en-GB" sz="2400" dirty="0" smtClean="0"/>
              <a:t> become free</a:t>
            </a:r>
          </a:p>
          <a:p>
            <a:r>
              <a:rPr lang="en-GB" sz="2800" dirty="0" smtClean="0"/>
              <a:t>We could stop accepting new allocations</a:t>
            </a:r>
          </a:p>
          <a:p>
            <a:pPr lvl="1"/>
            <a:r>
              <a:rPr lang="en-GB" sz="2400" dirty="0" smtClean="0"/>
              <a:t>But resulting convoy on memory manager would trash throughput</a:t>
            </a:r>
          </a:p>
          <a:p>
            <a:r>
              <a:rPr lang="en-GB" sz="2800" dirty="0" smtClean="0"/>
              <a:t>We need a way to rearrange active memory</a:t>
            </a:r>
          </a:p>
          <a:p>
            <a:pPr lvl="1"/>
            <a:r>
              <a:rPr lang="en-GB" sz="2400" dirty="0" smtClean="0"/>
              <a:t>Re-pack all processes in one end of memory</a:t>
            </a:r>
          </a:p>
          <a:p>
            <a:pPr lvl="1"/>
            <a:r>
              <a:rPr lang="en-GB" sz="2400" dirty="0" smtClean="0"/>
              <a:t>Create one big chunk of free space at other end</a:t>
            </a:r>
            <a:endParaRPr lang="en-GB" sz="2400" dirty="0"/>
          </a:p>
        </p:txBody>
      </p:sp>
      <p:sp>
        <p:nvSpPr>
          <p:cNvPr id="4" name="Rounded Rectangle 3"/>
          <p:cNvSpPr/>
          <p:nvPr/>
        </p:nvSpPr>
        <p:spPr>
          <a:xfrm>
            <a:off x="1294408" y="502733"/>
            <a:ext cx="6602833"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Compaction</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23"/>
          <p:cNvSpPr>
            <a:spLocks noChangeArrowheads="1"/>
          </p:cNvSpPr>
          <p:nvPr/>
        </p:nvSpPr>
        <p:spPr bwMode="auto">
          <a:xfrm>
            <a:off x="4397375" y="1716088"/>
            <a:ext cx="2819400" cy="3810000"/>
          </a:xfrm>
          <a:prstGeom prst="can">
            <a:avLst>
              <a:gd name="adj" fmla="val 33784"/>
            </a:avLst>
          </a:prstGeom>
          <a:solidFill>
            <a:srgbClr val="FFFF00"/>
          </a:solidFill>
          <a:ln w="9525">
            <a:solidFill>
              <a:schemeClr val="tx1"/>
            </a:solidFill>
            <a:round/>
            <a:headEnd/>
            <a:tailEnd/>
          </a:ln>
          <a:effectLst/>
        </p:spPr>
        <p:txBody>
          <a:bodyPr wrap="none" anchor="ctr">
            <a:prstTxWarp prst="textNoShape">
              <a:avLst/>
            </a:prstTxWarp>
          </a:bodyPr>
          <a:lstStyle/>
          <a:p>
            <a:pPr algn="ctr"/>
            <a:r>
              <a:rPr lang="en-US" sz="2000" b="0">
                <a:latin typeface="Arial" charset="0"/>
                <a:ea typeface="Arial" charset="0"/>
                <a:cs typeface="Arial" charset="0"/>
              </a:rPr>
              <a:t>swap device</a:t>
            </a:r>
          </a:p>
        </p:txBody>
      </p:sp>
      <p:sp>
        <p:nvSpPr>
          <p:cNvPr id="5" name="Rectangle 13"/>
          <p:cNvSpPr>
            <a:spLocks noChangeArrowheads="1"/>
          </p:cNvSpPr>
          <p:nvPr/>
        </p:nvSpPr>
        <p:spPr bwMode="auto">
          <a:xfrm>
            <a:off x="2263775" y="15636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a:p>
        </p:txBody>
      </p:sp>
      <p:sp>
        <p:nvSpPr>
          <p:cNvPr id="6" name="Rectangle 14"/>
          <p:cNvSpPr>
            <a:spLocks noChangeArrowheads="1"/>
          </p:cNvSpPr>
          <p:nvPr/>
        </p:nvSpPr>
        <p:spPr bwMode="auto">
          <a:xfrm>
            <a:off x="2263775" y="28590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C</a:t>
            </a:r>
          </a:p>
        </p:txBody>
      </p:sp>
      <p:sp>
        <p:nvSpPr>
          <p:cNvPr id="7" name="Rectangle 16"/>
          <p:cNvSpPr>
            <a:spLocks noChangeArrowheads="1"/>
          </p:cNvSpPr>
          <p:nvPr/>
        </p:nvSpPr>
        <p:spPr bwMode="auto">
          <a:xfrm>
            <a:off x="2263775" y="40020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E</a:t>
            </a:r>
          </a:p>
        </p:txBody>
      </p:sp>
      <p:sp>
        <p:nvSpPr>
          <p:cNvPr id="8" name="Rectangle 17"/>
          <p:cNvSpPr>
            <a:spLocks noChangeArrowheads="1"/>
          </p:cNvSpPr>
          <p:nvPr/>
        </p:nvSpPr>
        <p:spPr bwMode="auto">
          <a:xfrm>
            <a:off x="2263775" y="1563688"/>
            <a:ext cx="13716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F</a:t>
            </a:r>
          </a:p>
        </p:txBody>
      </p:sp>
      <p:sp>
        <p:nvSpPr>
          <p:cNvPr id="9" name="Rectangle 15"/>
          <p:cNvSpPr>
            <a:spLocks noChangeArrowheads="1"/>
          </p:cNvSpPr>
          <p:nvPr/>
        </p:nvSpPr>
        <p:spPr bwMode="auto">
          <a:xfrm>
            <a:off x="2263775" y="2401888"/>
            <a:ext cx="1371600" cy="3048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D</a:t>
            </a:r>
          </a:p>
        </p:txBody>
      </p:sp>
      <p:sp>
        <p:nvSpPr>
          <p:cNvPr id="14" name="Left Brace 13"/>
          <p:cNvSpPr/>
          <p:nvPr/>
        </p:nvSpPr>
        <p:spPr>
          <a:xfrm>
            <a:off x="1984231" y="4805363"/>
            <a:ext cx="279544" cy="457200"/>
          </a:xfrm>
          <a:prstGeom prst="leftBrace">
            <a:avLst/>
          </a:prstGeom>
          <a:ln w="571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p:cNvSpPr txBox="1"/>
          <p:nvPr/>
        </p:nvSpPr>
        <p:spPr>
          <a:xfrm>
            <a:off x="767236" y="4696582"/>
            <a:ext cx="1216995" cy="646331"/>
          </a:xfrm>
          <a:prstGeom prst="rect">
            <a:avLst/>
          </a:prstGeom>
          <a:noFill/>
        </p:spPr>
        <p:txBody>
          <a:bodyPr wrap="square" rtlCol="0">
            <a:spAutoFit/>
          </a:bodyPr>
          <a:lstStyle/>
          <a:p>
            <a:pPr algn="ctr"/>
            <a:r>
              <a:rPr lang="en-US" dirty="0" smtClean="0">
                <a:latin typeface="Times New Roman"/>
                <a:cs typeface="Times New Roman"/>
              </a:rPr>
              <a:t>Largest free block</a:t>
            </a:r>
            <a:endParaRPr lang="en-US" dirty="0">
              <a:latin typeface="Times New Roman"/>
              <a:cs typeface="Times New Roman"/>
            </a:endParaRPr>
          </a:p>
        </p:txBody>
      </p:sp>
      <p:sp>
        <p:nvSpPr>
          <p:cNvPr id="16" name="TextBox 15"/>
          <p:cNvSpPr txBox="1"/>
          <p:nvPr/>
        </p:nvSpPr>
        <p:spPr>
          <a:xfrm>
            <a:off x="7216775" y="2972938"/>
            <a:ext cx="1566758" cy="954107"/>
          </a:xfrm>
          <a:prstGeom prst="rect">
            <a:avLst/>
          </a:prstGeom>
          <a:noFill/>
        </p:spPr>
        <p:txBody>
          <a:bodyPr wrap="square" rtlCol="0">
            <a:spAutoFit/>
          </a:bodyPr>
          <a:lstStyle/>
          <a:p>
            <a:pPr algn="ctr"/>
            <a:r>
              <a:rPr lang="en-US" sz="2800" b="1" i="1" dirty="0" smtClean="0">
                <a:latin typeface="Times New Roman"/>
                <a:cs typeface="Times New Roman"/>
              </a:rPr>
              <a:t>Now let’s compact!</a:t>
            </a:r>
            <a:endParaRPr lang="en-US" sz="2800" b="1" i="1" dirty="0">
              <a:latin typeface="Times New Roman"/>
              <a:cs typeface="Times New Roman"/>
            </a:endParaRPr>
          </a:p>
        </p:txBody>
      </p:sp>
      <p:sp>
        <p:nvSpPr>
          <p:cNvPr id="20" name="Left Brace 19"/>
          <p:cNvSpPr/>
          <p:nvPr/>
        </p:nvSpPr>
        <p:spPr>
          <a:xfrm>
            <a:off x="1746124" y="4195763"/>
            <a:ext cx="238107" cy="1066800"/>
          </a:xfrm>
          <a:prstGeom prst="leftBrace">
            <a:avLst/>
          </a:prstGeom>
          <a:ln w="57150" cap="flat" cmpd="sng" algn="ctr">
            <a:solidFill>
              <a:srgbClr val="00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p:cNvSpPr txBox="1"/>
          <p:nvPr/>
        </p:nvSpPr>
        <p:spPr>
          <a:xfrm>
            <a:off x="615392" y="4227172"/>
            <a:ext cx="1216995" cy="646331"/>
          </a:xfrm>
          <a:prstGeom prst="rect">
            <a:avLst/>
          </a:prstGeom>
          <a:noFill/>
        </p:spPr>
        <p:txBody>
          <a:bodyPr wrap="square" rtlCol="0">
            <a:spAutoFit/>
          </a:bodyPr>
          <a:lstStyle/>
          <a:p>
            <a:pPr algn="ctr"/>
            <a:r>
              <a:rPr lang="en-US" dirty="0" smtClean="0">
                <a:latin typeface="Times New Roman"/>
                <a:cs typeface="Times New Roman"/>
              </a:rPr>
              <a:t>Largest free block</a:t>
            </a:r>
            <a:endParaRPr lang="en-US" dirty="0">
              <a:latin typeface="Times New Roman"/>
              <a:cs typeface="Times New Roman"/>
            </a:endParaRPr>
          </a:p>
        </p:txBody>
      </p:sp>
      <p:sp>
        <p:nvSpPr>
          <p:cNvPr id="22" name="TextBox 21"/>
          <p:cNvSpPr txBox="1"/>
          <p:nvPr/>
        </p:nvSpPr>
        <p:spPr>
          <a:xfrm>
            <a:off x="4128263" y="5526088"/>
            <a:ext cx="3425045" cy="954107"/>
          </a:xfrm>
          <a:prstGeom prst="rect">
            <a:avLst/>
          </a:prstGeom>
          <a:noFill/>
        </p:spPr>
        <p:txBody>
          <a:bodyPr wrap="square" rtlCol="0">
            <a:spAutoFit/>
          </a:bodyPr>
          <a:lstStyle/>
          <a:p>
            <a:pPr algn="ctr"/>
            <a:r>
              <a:rPr lang="en-US" sz="2800" b="1" i="1" dirty="0" smtClean="0">
                <a:latin typeface="Times New Roman"/>
                <a:cs typeface="Times New Roman"/>
              </a:rPr>
              <a:t>An obvious improvement!</a:t>
            </a:r>
            <a:endParaRPr lang="en-US" sz="2800" b="1" i="1"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grpId="0" nodeType="afterEffect">
                                  <p:stCondLst>
                                    <p:cond delay="1000"/>
                                  </p:stCondLst>
                                  <p:childTnLst>
                                    <p:set>
                                      <p:cBhvr>
                                        <p:cTn id="9" dur="1" fill="hold">
                                          <p:stCondLst>
                                            <p:cond delay="0"/>
                                          </p:stCondLst>
                                        </p:cTn>
                                        <p:tgtEl>
                                          <p:spTgt spid="14"/>
                                        </p:tgtEl>
                                        <p:attrNameLst>
                                          <p:attrName>style.visibility</p:attrName>
                                        </p:attrNameLst>
                                      </p:cBhvr>
                                      <p:to>
                                        <p:strVal val="visible"/>
                                      </p:to>
                                    </p:set>
                                    <p:animEffect transition="in" filter="wipe(up)">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500" fill="hold"/>
                                        <p:tgtEl>
                                          <p:spTgt spid="16"/>
                                        </p:tgtEl>
                                        <p:attrNameLst>
                                          <p:attrName>ppt_w</p:attrName>
                                        </p:attrNameLst>
                                      </p:cBhvr>
                                      <p:tavLst>
                                        <p:tav tm="0">
                                          <p:val>
                                            <p:fltVal val="0"/>
                                          </p:val>
                                        </p:tav>
                                        <p:tav tm="100000">
                                          <p:val>
                                            <p:strVal val="#ppt_w"/>
                                          </p:val>
                                        </p:tav>
                                      </p:tavLst>
                                    </p:anim>
                                    <p:anim calcmode="lin" valueType="num">
                                      <p:cBhvr>
                                        <p:cTn id="16" dur="500" fill="hold"/>
                                        <p:tgtEl>
                                          <p:spTgt spid="16"/>
                                        </p:tgtEl>
                                        <p:attrNameLst>
                                          <p:attrName>ppt_h</p:attrName>
                                        </p:attrNameLst>
                                      </p:cBhvr>
                                      <p:tavLst>
                                        <p:tav tm="0">
                                          <p:val>
                                            <p:fltVal val="0"/>
                                          </p:val>
                                        </p:tav>
                                        <p:tav tm="100000">
                                          <p:val>
                                            <p:strVal val="#ppt_h"/>
                                          </p:val>
                                        </p:tav>
                                      </p:tavLst>
                                    </p:anim>
                                    <p:animEffect transition="in" filter="fade">
                                      <p:cBhvr>
                                        <p:cTn id="17" dur="500"/>
                                        <p:tgtEl>
                                          <p:spTgt spid="16"/>
                                        </p:tgtEl>
                                      </p:cBhvr>
                                    </p:animEffect>
                                  </p:childTnLst>
                                </p:cTn>
                              </p:par>
                              <p:par>
                                <p:cTn id="18" presetID="1" presetClass="exit" presetSubtype="0" fill="hold" grpId="1" nodeType="withEffect">
                                  <p:stCondLst>
                                    <p:cond delay="0"/>
                                  </p:stCondLst>
                                  <p:childTnLst>
                                    <p:set>
                                      <p:cBhvr>
                                        <p:cTn id="19" dur="1" fill="hold">
                                          <p:stCondLst>
                                            <p:cond delay="0"/>
                                          </p:stCondLst>
                                        </p:cTn>
                                        <p:tgtEl>
                                          <p:spTgt spid="15"/>
                                        </p:tgtEl>
                                        <p:attrNameLst>
                                          <p:attrName>style.visibility</p:attrName>
                                        </p:attrNameLst>
                                      </p:cBhvr>
                                      <p:to>
                                        <p:strVal val="hidden"/>
                                      </p:to>
                                    </p:set>
                                  </p:childTnLst>
                                </p:cTn>
                              </p:par>
                            </p:childTnLst>
                          </p:cTn>
                        </p:par>
                        <p:par>
                          <p:cTn id="20" fill="hold">
                            <p:stCondLst>
                              <p:cond delay="500"/>
                            </p:stCondLst>
                            <p:childTnLst>
                              <p:par>
                                <p:cTn id="21" presetID="0" presetClass="path" presetSubtype="0" accel="50000" decel="50000" fill="hold" grpId="1" nodeType="afterEffect">
                                  <p:stCondLst>
                                    <p:cond delay="0"/>
                                  </p:stCondLst>
                                  <p:childTnLst>
                                    <p:animMotion origin="layout" path="M 5.94304E-6 -2.84688E-6 L 0.15336 0.13343 " pathEditMode="relative" ptsTypes="AA">
                                      <p:cBhvr>
                                        <p:cTn id="22" dur="2000" fill="hold"/>
                                        <p:tgtEl>
                                          <p:spTgt spid="14"/>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hold" grpId="0" nodeType="clickEffect">
                                  <p:stCondLst>
                                    <p:cond delay="0"/>
                                  </p:stCondLst>
                                  <p:childTnLst>
                                    <p:animMotion origin="layout" path="M 1.4039E-6 1.96078E-6 L 0.28225 0.17059 " pathEditMode="relative" rAng="0" ptsTypes="AA">
                                      <p:cBhvr>
                                        <p:cTn id="26" dur="2000" fill="hold"/>
                                        <p:tgtEl>
                                          <p:spTgt spid="8"/>
                                        </p:tgtEl>
                                        <p:attrNameLst>
                                          <p:attrName>ppt_x</p:attrName>
                                          <p:attrName>ppt_y</p:attrName>
                                        </p:attrNameLst>
                                      </p:cBhvr>
                                      <p:rCtr x="141" y="85"/>
                                    </p:animMotion>
                                  </p:childTnLst>
                                </p:cTn>
                              </p:par>
                            </p:childTnLst>
                          </p:cTn>
                        </p:par>
                        <p:par>
                          <p:cTn id="27" fill="hold">
                            <p:stCondLst>
                              <p:cond delay="2000"/>
                            </p:stCondLst>
                            <p:childTnLst>
                              <p:par>
                                <p:cTn id="28" presetID="0" presetClass="path" presetSubtype="0" accel="50000" decel="50000" fill="hold" grpId="0" nodeType="afterEffect">
                                  <p:stCondLst>
                                    <p:cond delay="0"/>
                                  </p:stCondLst>
                                  <p:childTnLst>
                                    <p:animMotion origin="layout" path="M 1.4039E-6 -2.7451E-6 L 0.37927 0.12941 " pathEditMode="relative" rAng="0" ptsTypes="AA">
                                      <p:cBhvr>
                                        <p:cTn id="29" dur="2000" fill="hold"/>
                                        <p:tgtEl>
                                          <p:spTgt spid="9"/>
                                        </p:tgtEl>
                                        <p:attrNameLst>
                                          <p:attrName>ppt_x</p:attrName>
                                          <p:attrName>ppt_y</p:attrName>
                                        </p:attrNameLst>
                                      </p:cBhvr>
                                      <p:rCtr x="190" y="65"/>
                                    </p:animMotion>
                                  </p:childTnLst>
                                </p:cTn>
                              </p:par>
                            </p:childTnLst>
                          </p:cTn>
                        </p:par>
                        <p:par>
                          <p:cTn id="30" fill="hold">
                            <p:stCondLst>
                              <p:cond delay="4000"/>
                            </p:stCondLst>
                            <p:childTnLst>
                              <p:par>
                                <p:cTn id="31" presetID="0" presetClass="path" presetSubtype="0" accel="50000" decel="50000" fill="hold" grpId="0" nodeType="afterEffect">
                                  <p:stCondLst>
                                    <p:cond delay="0"/>
                                  </p:stCondLst>
                                  <p:childTnLst>
                                    <p:animMotion origin="layout" path="M 1.4039E-6 -2.15686E-6 L 0.25579 0.11177 " pathEditMode="relative" rAng="0" ptsTypes="AA">
                                      <p:cBhvr>
                                        <p:cTn id="32" dur="2000" fill="hold"/>
                                        <p:tgtEl>
                                          <p:spTgt spid="6"/>
                                        </p:tgtEl>
                                        <p:attrNameLst>
                                          <p:attrName>ppt_x</p:attrName>
                                          <p:attrName>ppt_y</p:attrName>
                                        </p:attrNameLst>
                                      </p:cBhvr>
                                      <p:rCtr x="128" y="56"/>
                                    </p:animMotion>
                                  </p:childTnLst>
                                </p:cTn>
                              </p:par>
                            </p:childTnLst>
                          </p:cTn>
                        </p:par>
                        <p:par>
                          <p:cTn id="33" fill="hold">
                            <p:stCondLst>
                              <p:cond delay="6000"/>
                            </p:stCondLst>
                            <p:childTnLst>
                              <p:par>
                                <p:cTn id="34" presetID="0" presetClass="path" presetSubtype="0" accel="50000" decel="50000" fill="hold" grpId="0" nodeType="afterEffect">
                                  <p:stCondLst>
                                    <p:cond delay="0"/>
                                  </p:stCondLst>
                                  <p:childTnLst>
                                    <p:animMotion origin="layout" path="M 1.4039E-6 4.90196E-6 L 0.34399 0.09632 " pathEditMode="relative" rAng="0" ptsTypes="AA">
                                      <p:cBhvr>
                                        <p:cTn id="35" dur="2000" fill="hold"/>
                                        <p:tgtEl>
                                          <p:spTgt spid="7"/>
                                        </p:tgtEl>
                                        <p:attrNameLst>
                                          <p:attrName>ppt_x</p:attrName>
                                          <p:attrName>ppt_y</p:attrName>
                                        </p:attrNameLst>
                                      </p:cBhvr>
                                      <p:rCtr x="172" y="48"/>
                                    </p:animMotion>
                                  </p:childTnLst>
                                </p:cTn>
                              </p:par>
                            </p:childTnLst>
                          </p:cTn>
                        </p:par>
                      </p:childTnLst>
                    </p:cTn>
                  </p:par>
                  <p:par>
                    <p:cTn id="36" fill="hold">
                      <p:stCondLst>
                        <p:cond delay="indefinite"/>
                      </p:stCondLst>
                      <p:childTnLst>
                        <p:par>
                          <p:cTn id="37" fill="hold">
                            <p:stCondLst>
                              <p:cond delay="0"/>
                            </p:stCondLst>
                            <p:childTnLst>
                              <p:par>
                                <p:cTn id="38" presetID="0" presetClass="path" presetSubtype="0" accel="50000" decel="50000" fill="hold" grpId="1" nodeType="clickEffect">
                                  <p:stCondLst>
                                    <p:cond delay="0"/>
                                  </p:stCondLst>
                                  <p:childTnLst>
                                    <p:animMotion origin="layout" path="M 0.25573 0.11181 L 5.55556E-7 -0.18819 " pathEditMode="relative" rAng="0" ptsTypes="AA">
                                      <p:cBhvr>
                                        <p:cTn id="39" dur="2000" fill="hold"/>
                                        <p:tgtEl>
                                          <p:spTgt spid="6"/>
                                        </p:tgtEl>
                                        <p:attrNameLst>
                                          <p:attrName>ppt_x</p:attrName>
                                          <p:attrName>ppt_y</p:attrName>
                                        </p:attrNameLst>
                                      </p:cBhvr>
                                      <p:rCtr x="-128" y="-150"/>
                                    </p:animMotion>
                                  </p:childTnLst>
                                </p:cTn>
                              </p:par>
                            </p:childTnLst>
                          </p:cTn>
                        </p:par>
                        <p:par>
                          <p:cTn id="40" fill="hold">
                            <p:stCondLst>
                              <p:cond delay="2000"/>
                            </p:stCondLst>
                            <p:childTnLst>
                              <p:par>
                                <p:cTn id="41" presetID="0" presetClass="path" presetSubtype="0" accel="50000" decel="50000" fill="hold" grpId="1" nodeType="afterEffect">
                                  <p:stCondLst>
                                    <p:cond delay="0"/>
                                  </p:stCondLst>
                                  <p:childTnLst>
                                    <p:animMotion origin="layout" path="M 0.37917 0.1294 L 5.55556E-7 0.02361 " pathEditMode="relative" rAng="0" ptsTypes="AA">
                                      <p:cBhvr>
                                        <p:cTn id="42" dur="2000" fill="hold"/>
                                        <p:tgtEl>
                                          <p:spTgt spid="9"/>
                                        </p:tgtEl>
                                        <p:attrNameLst>
                                          <p:attrName>ppt_x</p:attrName>
                                          <p:attrName>ppt_y</p:attrName>
                                        </p:attrNameLst>
                                      </p:cBhvr>
                                      <p:rCtr x="-190" y="-53"/>
                                    </p:animMotion>
                                  </p:childTnLst>
                                </p:cTn>
                              </p:par>
                            </p:childTnLst>
                          </p:cTn>
                        </p:par>
                        <p:par>
                          <p:cTn id="43" fill="hold">
                            <p:stCondLst>
                              <p:cond delay="4000"/>
                            </p:stCondLst>
                            <p:childTnLst>
                              <p:par>
                                <p:cTn id="44" presetID="0" presetClass="path" presetSubtype="0" accel="50000" decel="50000" fill="hold" grpId="1" nodeType="afterEffect">
                                  <p:stCondLst>
                                    <p:cond delay="0"/>
                                  </p:stCondLst>
                                  <p:childTnLst>
                                    <p:animMotion origin="layout" path="M 0.34392 0.0963 L 5.55556E-7 -0.16435 " pathEditMode="relative" rAng="0" ptsTypes="AA">
                                      <p:cBhvr>
                                        <p:cTn id="45" dur="2000" fill="hold"/>
                                        <p:tgtEl>
                                          <p:spTgt spid="7"/>
                                        </p:tgtEl>
                                        <p:attrNameLst>
                                          <p:attrName>ppt_x</p:attrName>
                                          <p:attrName>ppt_y</p:attrName>
                                        </p:attrNameLst>
                                      </p:cBhvr>
                                      <p:rCtr x="-172" y="-130"/>
                                    </p:animMotion>
                                  </p:childTnLst>
                                </p:cTn>
                              </p:par>
                            </p:childTnLst>
                          </p:cTn>
                        </p:par>
                        <p:par>
                          <p:cTn id="46" fill="hold">
                            <p:stCondLst>
                              <p:cond delay="6000"/>
                            </p:stCondLst>
                            <p:childTnLst>
                              <p:par>
                                <p:cTn id="47" presetID="0" presetClass="path" presetSubtype="0" accel="50000" decel="50000" fill="hold" grpId="1" nodeType="afterEffect">
                                  <p:stCondLst>
                                    <p:cond delay="0"/>
                                  </p:stCondLst>
                                  <p:childTnLst>
                                    <p:animMotion origin="layout" path="M 0.28212 0.17037 L 5.55556E-7 0.31088 " pathEditMode="relative" rAng="0" ptsTypes="AA">
                                      <p:cBhvr>
                                        <p:cTn id="48" dur="2000" fill="hold"/>
                                        <p:tgtEl>
                                          <p:spTgt spid="8"/>
                                        </p:tgtEl>
                                        <p:attrNameLst>
                                          <p:attrName>ppt_x</p:attrName>
                                          <p:attrName>ppt_y</p:attrName>
                                        </p:attrNameLst>
                                      </p:cBhvr>
                                      <p:rCtr x="-141" y="70"/>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16"/>
                                        </p:tgtEl>
                                        <p:attrNameLst>
                                          <p:attrName>style.visibility</p:attrName>
                                        </p:attrNameLst>
                                      </p:cBhvr>
                                      <p:to>
                                        <p:strVal val="hidden"/>
                                      </p:to>
                                    </p:set>
                                  </p:childTnLst>
                                </p:cTn>
                              </p:par>
                            </p:childTnLst>
                          </p:cTn>
                        </p:par>
                        <p:par>
                          <p:cTn id="55" fill="hold">
                            <p:stCondLst>
                              <p:cond delay="0"/>
                            </p:stCondLst>
                            <p:childTnLst>
                              <p:par>
                                <p:cTn id="56" presetID="22" presetClass="entr" presetSubtype="1" fill="hold" grpId="0" nodeType="afterEffect">
                                  <p:stCondLst>
                                    <p:cond delay="1000"/>
                                  </p:stCondLst>
                                  <p:childTnLst>
                                    <p:set>
                                      <p:cBhvr>
                                        <p:cTn id="57" dur="1" fill="hold">
                                          <p:stCondLst>
                                            <p:cond delay="0"/>
                                          </p:stCondLst>
                                        </p:cTn>
                                        <p:tgtEl>
                                          <p:spTgt spid="20"/>
                                        </p:tgtEl>
                                        <p:attrNameLst>
                                          <p:attrName>style.visibility</p:attrName>
                                        </p:attrNameLst>
                                      </p:cBhvr>
                                      <p:to>
                                        <p:strVal val="visible"/>
                                      </p:to>
                                    </p:set>
                                    <p:animEffect transition="in" filter="wipe(up)">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0" presetClass="path" presetSubtype="0" accel="50000" decel="50000" fill="hold" grpId="1" nodeType="clickEffect">
                                  <p:stCondLst>
                                    <p:cond delay="0"/>
                                  </p:stCondLst>
                                  <p:childTnLst>
                                    <p:animMotion origin="layout" path="M 5.98472E-6 3.43062E-6 L 0.15926 0.17721 " pathEditMode="relative" ptsTypes="AA">
                                      <p:cBhvr>
                                        <p:cTn id="62" dur="2000" fill="hold"/>
                                        <p:tgtEl>
                                          <p:spTgt spid="20"/>
                                        </p:tgtEl>
                                        <p:attrNameLst>
                                          <p:attrName>ppt_x</p:attrName>
                                          <p:attrName>ppt_y</p:attrName>
                                        </p:attrNameLst>
                                      </p:cBhvr>
                                    </p:animMotion>
                                  </p:childTnLst>
                                </p:cTn>
                              </p:par>
                              <p:par>
                                <p:cTn id="63" presetID="1" presetClass="exit" presetSubtype="0" fill="hold" grpId="1" nodeType="withEffect">
                                  <p:stCondLst>
                                    <p:cond delay="0"/>
                                  </p:stCondLst>
                                  <p:childTnLst>
                                    <p:set>
                                      <p:cBhvr>
                                        <p:cTn id="64" dur="1" fill="hold">
                                          <p:stCondLst>
                                            <p:cond delay="0"/>
                                          </p:stCondLst>
                                        </p:cTn>
                                        <p:tgtEl>
                                          <p:spTgt spid="21"/>
                                        </p:tgtEl>
                                        <p:attrNameLst>
                                          <p:attrName>style.visibility</p:attrName>
                                        </p:attrNameLst>
                                      </p:cBhvr>
                                      <p:to>
                                        <p:strVal val="hidden"/>
                                      </p:to>
                                    </p:set>
                                  </p:childTnLst>
                                </p:cTn>
                              </p:par>
                            </p:childTnLst>
                          </p:cTn>
                        </p:par>
                        <p:par>
                          <p:cTn id="65" fill="hold">
                            <p:stCondLst>
                              <p:cond delay="2000"/>
                            </p:stCondLst>
                            <p:childTnLst>
                              <p:par>
                                <p:cTn id="66" presetID="53" presetClass="entr" presetSubtype="0" fill="hold" grpId="0" nodeType="afterEffect">
                                  <p:stCondLst>
                                    <p:cond delay="2000"/>
                                  </p:stCondLst>
                                  <p:childTnLst>
                                    <p:set>
                                      <p:cBhvr>
                                        <p:cTn id="67" dur="1" fill="hold">
                                          <p:stCondLst>
                                            <p:cond delay="0"/>
                                          </p:stCondLst>
                                        </p:cTn>
                                        <p:tgtEl>
                                          <p:spTgt spid="22"/>
                                        </p:tgtEl>
                                        <p:attrNameLst>
                                          <p:attrName>style.visibility</p:attrName>
                                        </p:attrNameLst>
                                      </p:cBhvr>
                                      <p:to>
                                        <p:strVal val="visible"/>
                                      </p:to>
                                    </p:set>
                                    <p:anim calcmode="lin" valueType="num">
                                      <p:cBhvr>
                                        <p:cTn id="68" dur="500" fill="hold"/>
                                        <p:tgtEl>
                                          <p:spTgt spid="22"/>
                                        </p:tgtEl>
                                        <p:attrNameLst>
                                          <p:attrName>ppt_w</p:attrName>
                                        </p:attrNameLst>
                                      </p:cBhvr>
                                      <p:tavLst>
                                        <p:tav tm="0">
                                          <p:val>
                                            <p:fltVal val="0"/>
                                          </p:val>
                                        </p:tav>
                                        <p:tav tm="100000">
                                          <p:val>
                                            <p:strVal val="#ppt_w"/>
                                          </p:val>
                                        </p:tav>
                                      </p:tavLst>
                                    </p:anim>
                                    <p:anim calcmode="lin" valueType="num">
                                      <p:cBhvr>
                                        <p:cTn id="69" dur="500" fill="hold"/>
                                        <p:tgtEl>
                                          <p:spTgt spid="22"/>
                                        </p:tgtEl>
                                        <p:attrNameLst>
                                          <p:attrName>ppt_h</p:attrName>
                                        </p:attrNameLst>
                                      </p:cBhvr>
                                      <p:tavLst>
                                        <p:tav tm="0">
                                          <p:val>
                                            <p:fltVal val="0"/>
                                          </p:val>
                                        </p:tav>
                                        <p:tav tm="100000">
                                          <p:val>
                                            <p:strVal val="#ppt_h"/>
                                          </p:val>
                                        </p:tav>
                                      </p:tavLst>
                                    </p:anim>
                                    <p:animEffect transition="in" filter="fade">
                                      <p:cBhvr>
                                        <p:cTn id="7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4" grpId="0" animBg="1"/>
      <p:bldP spid="14" grpId="1" animBg="1"/>
      <p:bldP spid="15" grpId="0"/>
      <p:bldP spid="15" grpId="1"/>
      <p:bldP spid="16" grpId="0"/>
      <p:bldP spid="16" grpId="1"/>
      <p:bldP spid="20" grpId="0" animBg="1"/>
      <p:bldP spid="20" grpId="1" animBg="1"/>
      <p:bldP spid="21" grpId="0"/>
      <p:bldP spid="21" grpId="1"/>
      <p:bldP spid="22"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This Requires Is Relocation . . .</a:t>
            </a:r>
            <a:endParaRPr lang="en-US" dirty="0"/>
          </a:p>
        </p:txBody>
      </p:sp>
      <p:sp>
        <p:nvSpPr>
          <p:cNvPr id="3" name="Content Placeholder 2"/>
          <p:cNvSpPr>
            <a:spLocks noGrp="1"/>
          </p:cNvSpPr>
          <p:nvPr>
            <p:ph idx="1"/>
          </p:nvPr>
        </p:nvSpPr>
        <p:spPr>
          <a:xfrm>
            <a:off x="457200" y="1269450"/>
            <a:ext cx="8229600" cy="4525963"/>
          </a:xfrm>
        </p:spPr>
        <p:txBody>
          <a:bodyPr/>
          <a:lstStyle/>
          <a:p>
            <a:r>
              <a:rPr lang="en-GB" dirty="0" smtClean="0"/>
              <a:t>The ability to move a process</a:t>
            </a:r>
          </a:p>
          <a:p>
            <a:pPr lvl="1"/>
            <a:r>
              <a:rPr lang="en-GB" dirty="0" smtClean="0"/>
              <a:t>From region where it was initially loaded</a:t>
            </a:r>
          </a:p>
          <a:p>
            <a:pPr lvl="1"/>
            <a:r>
              <a:rPr lang="en-GB" dirty="0" smtClean="0"/>
              <a:t>Into a new and different region of memory</a:t>
            </a:r>
          </a:p>
          <a:p>
            <a:r>
              <a:rPr lang="en-GB" dirty="0" smtClean="0"/>
              <a:t>What’s so hard about that?</a:t>
            </a:r>
          </a:p>
          <a:p>
            <a:r>
              <a:rPr lang="en-GB" dirty="0" smtClean="0"/>
              <a:t>All addresses in the program will be wrong</a:t>
            </a:r>
          </a:p>
          <a:p>
            <a:pPr lvl="1"/>
            <a:r>
              <a:rPr lang="en-GB" dirty="0" smtClean="0"/>
              <a:t>References in the code segment</a:t>
            </a:r>
          </a:p>
          <a:p>
            <a:pPr lvl="2"/>
            <a:r>
              <a:rPr lang="en-GB" dirty="0" smtClean="0"/>
              <a:t>Calls and branches to other parts of the code</a:t>
            </a:r>
          </a:p>
          <a:p>
            <a:pPr lvl="2"/>
            <a:r>
              <a:rPr lang="en-GB" dirty="0" smtClean="0"/>
              <a:t>References to variables in the data segment</a:t>
            </a:r>
          </a:p>
          <a:p>
            <a:pPr lvl="1"/>
            <a:r>
              <a:rPr lang="en-GB" dirty="0" smtClean="0"/>
              <a:t>Plus new pointers created during execution</a:t>
            </a:r>
          </a:p>
          <a:p>
            <a:pPr lvl="2"/>
            <a:r>
              <a:rPr lang="en-GB" dirty="0" smtClean="0"/>
              <a:t>That point into data and stack segments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Relocation Problem</a:t>
            </a:r>
            <a:endParaRPr lang="en-US" dirty="0"/>
          </a:p>
        </p:txBody>
      </p:sp>
      <p:sp>
        <p:nvSpPr>
          <p:cNvPr id="3" name="Content Placeholder 2"/>
          <p:cNvSpPr>
            <a:spLocks noGrp="1"/>
          </p:cNvSpPr>
          <p:nvPr>
            <p:ph idx="1"/>
          </p:nvPr>
        </p:nvSpPr>
        <p:spPr>
          <a:xfrm>
            <a:off x="457200" y="1190070"/>
            <a:ext cx="8229600" cy="4525963"/>
          </a:xfrm>
        </p:spPr>
        <p:txBody>
          <a:bodyPr/>
          <a:lstStyle/>
          <a:p>
            <a:r>
              <a:rPr lang="en-GB" dirty="0" smtClean="0"/>
              <a:t>It is not generally feasible to re-relocate a process</a:t>
            </a:r>
          </a:p>
          <a:p>
            <a:pPr lvl="1"/>
            <a:r>
              <a:rPr lang="en-GB" dirty="0" smtClean="0"/>
              <a:t>Maybe we could relocate references to code</a:t>
            </a:r>
          </a:p>
          <a:p>
            <a:pPr lvl="2"/>
            <a:r>
              <a:rPr lang="en-GB" dirty="0" smtClean="0"/>
              <a:t>If we kept the relocation information around</a:t>
            </a:r>
          </a:p>
          <a:p>
            <a:pPr lvl="1"/>
            <a:r>
              <a:rPr lang="en-GB" dirty="0" smtClean="0"/>
              <a:t>But how can we relocate references to data?</a:t>
            </a:r>
          </a:p>
          <a:p>
            <a:pPr lvl="2"/>
            <a:r>
              <a:rPr lang="en-GB" dirty="0" smtClean="0"/>
              <a:t>Pointer values may have been changed</a:t>
            </a:r>
          </a:p>
          <a:p>
            <a:pPr lvl="2"/>
            <a:r>
              <a:rPr lang="en-GB" dirty="0" smtClean="0"/>
              <a:t>New pointers may have been created</a:t>
            </a:r>
          </a:p>
          <a:p>
            <a:r>
              <a:rPr lang="en-GB" dirty="0" smtClean="0"/>
              <a:t>We could never find/fix all address references</a:t>
            </a:r>
          </a:p>
          <a:p>
            <a:pPr lvl="1"/>
            <a:r>
              <a:rPr lang="en-GB" dirty="0" smtClean="0"/>
              <a:t>Like the general case of garbage collection</a:t>
            </a:r>
          </a:p>
          <a:p>
            <a:r>
              <a:rPr lang="en-GB" dirty="0" smtClean="0"/>
              <a:t>Can we make processes location independent?</a:t>
            </a:r>
          </a:p>
          <a:p>
            <a:endParaRPr lang="en-US" sz="3600" dirty="0"/>
          </a:p>
        </p:txBody>
      </p:sp>
      <p:cxnSp>
        <p:nvCxnSpPr>
          <p:cNvPr id="5" name="Straight Connector 4"/>
          <p:cNvCxnSpPr/>
          <p:nvPr/>
        </p:nvCxnSpPr>
        <p:spPr>
          <a:xfrm>
            <a:off x="925975" y="6257698"/>
            <a:ext cx="7447482" cy="13229"/>
          </a:xfrm>
          <a:prstGeom prst="line">
            <a:avLst/>
          </a:prstGeom>
          <a:ln w="57150" cap="flat" cmpd="sng" algn="ctr">
            <a:solidFill>
              <a:srgbClr val="00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Address Spaces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712763" y="1755775"/>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712763" y="1487488"/>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332263" y="2822575"/>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777851" y="1535113"/>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494063" y="2898775"/>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712763" y="1755775"/>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703363" y="1755775"/>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455963" y="2441575"/>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7127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3985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0843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Text Box 21"/>
          <p:cNvSpPr txBox="1">
            <a:spLocks noChangeArrowheads="1"/>
          </p:cNvSpPr>
          <p:nvPr/>
        </p:nvSpPr>
        <p:spPr bwMode="auto">
          <a:xfrm>
            <a:off x="4643366" y="1868488"/>
            <a:ext cx="2165443" cy="646331"/>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V</a:t>
            </a:r>
            <a:r>
              <a:rPr lang="en-US" sz="1800" b="0" i="1" dirty="0" smtClean="0">
                <a:latin typeface="Times New Roman"/>
                <a:cs typeface="Times New Roman"/>
              </a:rPr>
              <a:t>irtual</a:t>
            </a:r>
            <a:r>
              <a:rPr lang="en-US" sz="1800" b="0" dirty="0" smtClean="0">
                <a:latin typeface="Times New Roman"/>
                <a:cs typeface="Times New Roman"/>
              </a:rPr>
              <a:t> </a:t>
            </a:r>
            <a:r>
              <a:rPr lang="en-US" sz="1800" b="0" dirty="0">
                <a:latin typeface="Times New Roman"/>
                <a:cs typeface="Times New Roman"/>
              </a:rPr>
              <a:t>address space </a:t>
            </a:r>
          </a:p>
          <a:p>
            <a:pPr algn="ctr"/>
            <a:r>
              <a:rPr lang="en-US" sz="1800" b="0" dirty="0">
                <a:latin typeface="Times New Roman"/>
                <a:cs typeface="Times New Roman"/>
              </a:rPr>
              <a:t>(as seen by process)</a:t>
            </a:r>
          </a:p>
        </p:txBody>
      </p:sp>
      <p:sp>
        <p:nvSpPr>
          <p:cNvPr id="16" name="Rectangle 25"/>
          <p:cNvSpPr>
            <a:spLocks noChangeArrowheads="1"/>
          </p:cNvSpPr>
          <p:nvPr/>
        </p:nvSpPr>
        <p:spPr bwMode="auto">
          <a:xfrm>
            <a:off x="4217963" y="4535488"/>
            <a:ext cx="3733800" cy="11430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7" name="Text Box 26"/>
          <p:cNvSpPr txBox="1">
            <a:spLocks noChangeArrowheads="1"/>
          </p:cNvSpPr>
          <p:nvPr/>
        </p:nvSpPr>
        <p:spPr bwMode="auto">
          <a:xfrm>
            <a:off x="1282220" y="4840288"/>
            <a:ext cx="2537736" cy="646331"/>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address space </a:t>
            </a:r>
          </a:p>
          <a:p>
            <a:pPr algn="ctr"/>
            <a:r>
              <a:rPr lang="en-US" sz="1800" b="0" dirty="0">
                <a:latin typeface="Times New Roman"/>
                <a:cs typeface="Times New Roman"/>
              </a:rPr>
              <a:t>(as on CPU/memory bus)</a:t>
            </a:r>
          </a:p>
        </p:txBody>
      </p:sp>
      <p:sp>
        <p:nvSpPr>
          <p:cNvPr id="18" name="AutoShape 27"/>
          <p:cNvSpPr>
            <a:spLocks noChangeArrowheads="1"/>
          </p:cNvSpPr>
          <p:nvPr/>
        </p:nvSpPr>
        <p:spPr bwMode="auto">
          <a:xfrm>
            <a:off x="3151163" y="3392488"/>
            <a:ext cx="2819400" cy="762000"/>
          </a:xfrm>
          <a:prstGeom prst="cube">
            <a:avLst>
              <a:gd name="adj" fmla="val 25000"/>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600" b="0" dirty="0">
                <a:latin typeface="Times New Roman"/>
                <a:ea typeface="Arial" charset="0"/>
                <a:cs typeface="Times New Roman"/>
              </a:rPr>
              <a:t>address translation unit</a:t>
            </a:r>
          </a:p>
          <a:p>
            <a:pPr algn="ctr"/>
            <a:r>
              <a:rPr lang="en-US" sz="1600" b="0" dirty="0">
                <a:latin typeface="Times New Roman"/>
                <a:ea typeface="Arial" charset="0"/>
                <a:cs typeface="Times New Roman"/>
              </a:rPr>
              <a:t>(magical)</a:t>
            </a:r>
          </a:p>
        </p:txBody>
      </p:sp>
      <p:cxnSp>
        <p:nvCxnSpPr>
          <p:cNvPr id="19" name="AutoShape 28"/>
          <p:cNvCxnSpPr>
            <a:cxnSpLocks noChangeShapeType="1"/>
            <a:stCxn id="9" idx="2"/>
            <a:endCxn id="18" idx="2"/>
          </p:cNvCxnSpPr>
          <p:nvPr/>
        </p:nvCxnSpPr>
        <p:spPr bwMode="auto">
          <a:xfrm rot="16200000" flipH="1">
            <a:off x="1274738" y="1992313"/>
            <a:ext cx="1738313" cy="2014537"/>
          </a:xfrm>
          <a:prstGeom prst="curvedConnector2">
            <a:avLst/>
          </a:prstGeom>
          <a:noFill/>
          <a:ln w="76200">
            <a:solidFill>
              <a:srgbClr val="00FF00"/>
            </a:solidFill>
            <a:round/>
            <a:headEnd/>
            <a:tailEnd type="triangle" w="med" len="med"/>
          </a:ln>
          <a:effectLst/>
        </p:spPr>
      </p:cxnSp>
      <p:sp>
        <p:nvSpPr>
          <p:cNvPr id="20" name="Text Box 29"/>
          <p:cNvSpPr txBox="1">
            <a:spLocks noChangeArrowheads="1"/>
          </p:cNvSpPr>
          <p:nvPr/>
        </p:nvSpPr>
        <p:spPr bwMode="auto">
          <a:xfrm>
            <a:off x="7113563" y="544988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21" name="Text Box 30"/>
          <p:cNvSpPr txBox="1">
            <a:spLocks noChangeArrowheads="1"/>
          </p:cNvSpPr>
          <p:nvPr/>
        </p:nvSpPr>
        <p:spPr bwMode="auto">
          <a:xfrm>
            <a:off x="5132363" y="491648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cxnSp>
        <p:nvCxnSpPr>
          <p:cNvPr id="22" name="AutoShape 31"/>
          <p:cNvCxnSpPr>
            <a:cxnSpLocks noChangeShapeType="1"/>
            <a:stCxn id="18" idx="3"/>
            <a:endCxn id="21" idx="0"/>
          </p:cNvCxnSpPr>
          <p:nvPr/>
        </p:nvCxnSpPr>
        <p:spPr bwMode="auto">
          <a:xfrm rot="16200000" flipH="1">
            <a:off x="4464154" y="4155946"/>
            <a:ext cx="762000" cy="759083"/>
          </a:xfrm>
          <a:prstGeom prst="curvedConnector3">
            <a:avLst>
              <a:gd name="adj1" fmla="val 50000"/>
            </a:avLst>
          </a:prstGeom>
          <a:noFill/>
          <a:ln w="76200">
            <a:solidFill>
              <a:srgbClr val="00FF00"/>
            </a:solidFill>
            <a:round/>
            <a:headEnd/>
            <a:tailEnd type="triangle" w="med" len="med"/>
          </a:ln>
          <a:effectLst/>
        </p:spPr>
      </p:cxnSp>
      <p:cxnSp>
        <p:nvCxnSpPr>
          <p:cNvPr id="23" name="AutoShape 32"/>
          <p:cNvCxnSpPr>
            <a:cxnSpLocks noChangeShapeType="1"/>
            <a:stCxn id="10" idx="2"/>
            <a:endCxn id="18" idx="2"/>
          </p:cNvCxnSpPr>
          <p:nvPr/>
        </p:nvCxnSpPr>
        <p:spPr bwMode="auto">
          <a:xfrm rot="16200000" flipH="1">
            <a:off x="1770038" y="2487613"/>
            <a:ext cx="1738313" cy="1023937"/>
          </a:xfrm>
          <a:prstGeom prst="curvedConnector2">
            <a:avLst/>
          </a:prstGeom>
          <a:noFill/>
          <a:ln w="76200">
            <a:solidFill>
              <a:srgbClr val="FF9900"/>
            </a:solidFill>
            <a:round/>
            <a:headEnd/>
            <a:tailEnd type="triangle" w="med" len="med"/>
          </a:ln>
          <a:effectLst/>
        </p:spPr>
      </p:cxnSp>
      <p:cxnSp>
        <p:nvCxnSpPr>
          <p:cNvPr id="24" name="AutoShape 33"/>
          <p:cNvCxnSpPr>
            <a:cxnSpLocks noChangeShapeType="1"/>
            <a:stCxn id="18" idx="5"/>
          </p:cNvCxnSpPr>
          <p:nvPr/>
        </p:nvCxnSpPr>
        <p:spPr bwMode="auto">
          <a:xfrm>
            <a:off x="5970563" y="3678238"/>
            <a:ext cx="1273175" cy="1809750"/>
          </a:xfrm>
          <a:prstGeom prst="curvedConnector2">
            <a:avLst/>
          </a:prstGeom>
          <a:noFill/>
          <a:ln w="76200">
            <a:solidFill>
              <a:srgbClr val="FF9900"/>
            </a:solidFill>
            <a:round/>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20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up)">
                                      <p:cBhvr>
                                        <p:cTn id="20" dur="500"/>
                                        <p:tgtEl>
                                          <p:spTgt spid="19"/>
                                        </p:tgtEl>
                                      </p:cBhvr>
                                    </p:animEffect>
                                  </p:childTnLst>
                                </p:cTn>
                              </p:par>
                            </p:childTnLst>
                          </p:cTn>
                        </p:par>
                        <p:par>
                          <p:cTn id="21" fill="hold">
                            <p:stCondLst>
                              <p:cond delay="500"/>
                            </p:stCondLst>
                            <p:childTnLst>
                              <p:par>
                                <p:cTn id="22" presetID="22" presetClass="entr" presetSubtype="1"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up)">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1" fill="hold" nodeType="clickEffect">
                                  <p:stCondLst>
                                    <p:cond delay="0"/>
                                  </p:stCondLst>
                                  <p:childTnLst>
                                    <p:animEffect transition="out" filter="wipe(up)">
                                      <p:cBhvr>
                                        <p:cTn id="28" dur="500"/>
                                        <p:tgtEl>
                                          <p:spTgt spid="19"/>
                                        </p:tgtEl>
                                      </p:cBhvr>
                                    </p:animEffect>
                                    <p:set>
                                      <p:cBhvr>
                                        <p:cTn id="29" dur="1" fill="hold">
                                          <p:stCondLst>
                                            <p:cond delay="499"/>
                                          </p:stCondLst>
                                        </p:cTn>
                                        <p:tgtEl>
                                          <p:spTgt spid="19"/>
                                        </p:tgtEl>
                                        <p:attrNameLst>
                                          <p:attrName>style.visibility</p:attrName>
                                        </p:attrNameLst>
                                      </p:cBhvr>
                                      <p:to>
                                        <p:strVal val="hidden"/>
                                      </p:to>
                                    </p:set>
                                  </p:childTnLst>
                                </p:cTn>
                              </p:par>
                            </p:childTnLst>
                          </p:cTn>
                        </p:par>
                        <p:par>
                          <p:cTn id="30" fill="hold">
                            <p:stCondLst>
                              <p:cond delay="500"/>
                            </p:stCondLst>
                            <p:childTnLst>
                              <p:par>
                                <p:cTn id="31" presetID="22" presetClass="exit" presetSubtype="1" fill="hold" nodeType="afterEffect">
                                  <p:stCondLst>
                                    <p:cond delay="0"/>
                                  </p:stCondLst>
                                  <p:childTnLst>
                                    <p:animEffect transition="out" filter="wipe(up)">
                                      <p:cBhvr>
                                        <p:cTn id="32" dur="500"/>
                                        <p:tgtEl>
                                          <p:spTgt spid="22"/>
                                        </p:tgtEl>
                                      </p:cBhvr>
                                    </p:animEffect>
                                    <p:set>
                                      <p:cBhvr>
                                        <p:cTn id="33" dur="1" fill="hold">
                                          <p:stCondLst>
                                            <p:cond delay="499"/>
                                          </p:stCondLst>
                                        </p:cTn>
                                        <p:tgtEl>
                                          <p:spTgt spid="22"/>
                                        </p:tgtEl>
                                        <p:attrNameLst>
                                          <p:attrName>style.visibility</p:attrName>
                                        </p:attrNameLst>
                                      </p:cBhvr>
                                      <p:to>
                                        <p:strVal val="hidden"/>
                                      </p:to>
                                    </p:set>
                                  </p:childTnLst>
                                </p:cTn>
                              </p:par>
                            </p:childTnLst>
                          </p:cTn>
                        </p:par>
                        <p:par>
                          <p:cTn id="34" fill="hold">
                            <p:stCondLst>
                              <p:cond delay="1000"/>
                            </p:stCondLst>
                            <p:childTnLst>
                              <p:par>
                                <p:cTn id="35" presetID="22" presetClass="entr" presetSubtype="1" fill="hold" nodeType="after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up)">
                                      <p:cBhvr>
                                        <p:cTn id="37" dur="500"/>
                                        <p:tgtEl>
                                          <p:spTgt spid="23"/>
                                        </p:tgtEl>
                                      </p:cBhvr>
                                    </p:animEffect>
                                  </p:childTnLst>
                                </p:cTn>
                              </p:par>
                            </p:childTnLst>
                          </p:cTn>
                        </p:par>
                        <p:par>
                          <p:cTn id="38" fill="hold">
                            <p:stCondLst>
                              <p:cond delay="1500"/>
                            </p:stCondLst>
                            <p:childTnLst>
                              <p:par>
                                <p:cTn id="39" presetID="22" presetClass="entr" presetSubtype="1" fill="hold" nodeType="after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up)">
                                      <p:cBhvr>
                                        <p:cTn id="4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Segment Relocation</a:t>
            </a:r>
            <a:endParaRPr lang="en-US" dirty="0"/>
          </a:p>
        </p:txBody>
      </p:sp>
      <p:sp>
        <p:nvSpPr>
          <p:cNvPr id="3" name="Content Placeholder 2"/>
          <p:cNvSpPr>
            <a:spLocks noGrp="1"/>
          </p:cNvSpPr>
          <p:nvPr>
            <p:ph idx="1"/>
          </p:nvPr>
        </p:nvSpPr>
        <p:spPr>
          <a:xfrm>
            <a:off x="457200" y="1176840"/>
            <a:ext cx="8229600" cy="4525963"/>
          </a:xfrm>
        </p:spPr>
        <p:txBody>
          <a:bodyPr/>
          <a:lstStyle/>
          <a:p>
            <a:pPr>
              <a:lnSpc>
                <a:spcPct val="83000"/>
              </a:lnSpc>
            </a:pPr>
            <a:r>
              <a:rPr lang="en-GB" sz="2800" dirty="0" smtClean="0"/>
              <a:t>A natural model</a:t>
            </a:r>
          </a:p>
          <a:p>
            <a:pPr lvl="1">
              <a:lnSpc>
                <a:spcPct val="83000"/>
              </a:lnSpc>
            </a:pPr>
            <a:r>
              <a:rPr lang="en-GB" sz="2400" dirty="0" smtClean="0"/>
              <a:t>Process address space is made up of multiple segments</a:t>
            </a:r>
          </a:p>
          <a:p>
            <a:pPr lvl="1">
              <a:lnSpc>
                <a:spcPct val="83000"/>
              </a:lnSpc>
            </a:pPr>
            <a:r>
              <a:rPr lang="en-GB" sz="2400" dirty="0" smtClean="0"/>
              <a:t>Use the segment as the unit of relocation</a:t>
            </a:r>
          </a:p>
          <a:p>
            <a:pPr lvl="1">
              <a:lnSpc>
                <a:spcPct val="83000"/>
              </a:lnSpc>
            </a:pPr>
            <a:r>
              <a:rPr lang="en-GB" sz="2400" dirty="0" smtClean="0"/>
              <a:t>Long tradition, from the IBM system 360 to Intel x86 architecture</a:t>
            </a:r>
          </a:p>
          <a:p>
            <a:pPr>
              <a:lnSpc>
                <a:spcPct val="83000"/>
              </a:lnSpc>
            </a:pPr>
            <a:r>
              <a:rPr lang="en-GB" sz="2800" dirty="0" smtClean="0"/>
              <a:t>Computer has special relocation registers</a:t>
            </a:r>
          </a:p>
          <a:p>
            <a:pPr lvl="1">
              <a:lnSpc>
                <a:spcPct val="83000"/>
              </a:lnSpc>
            </a:pPr>
            <a:r>
              <a:rPr lang="en-GB" sz="2400" dirty="0" smtClean="0"/>
              <a:t>They are called segment base registers</a:t>
            </a:r>
          </a:p>
          <a:p>
            <a:pPr lvl="1">
              <a:lnSpc>
                <a:spcPct val="83000"/>
              </a:lnSpc>
            </a:pPr>
            <a:r>
              <a:rPr lang="en-GB" sz="2400" dirty="0" smtClean="0"/>
              <a:t>They point to the start (in physical memory) of each segment</a:t>
            </a:r>
          </a:p>
          <a:p>
            <a:pPr lvl="1">
              <a:lnSpc>
                <a:spcPct val="83000"/>
              </a:lnSpc>
            </a:pPr>
            <a:r>
              <a:rPr lang="en-GB" sz="2400" dirty="0" smtClean="0"/>
              <a:t>CPU automatically adds base register to every address</a:t>
            </a:r>
          </a:p>
          <a:p>
            <a:pPr>
              <a:lnSpc>
                <a:spcPct val="83000"/>
              </a:lnSpc>
            </a:pPr>
            <a:r>
              <a:rPr lang="en-GB" sz="2800" dirty="0" smtClean="0"/>
              <a:t>OS uses these to perform virtual address translation</a:t>
            </a:r>
          </a:p>
          <a:p>
            <a:pPr lvl="1">
              <a:lnSpc>
                <a:spcPct val="83000"/>
              </a:lnSpc>
            </a:pPr>
            <a:r>
              <a:rPr lang="en-GB" sz="2400" dirty="0" smtClean="0"/>
              <a:t>Set base register to start of region where program is loaded</a:t>
            </a:r>
          </a:p>
          <a:p>
            <a:pPr lvl="1">
              <a:lnSpc>
                <a:spcPct val="83000"/>
              </a:lnSpc>
            </a:pPr>
            <a:r>
              <a:rPr lang="en-GB" sz="2400" dirty="0" smtClean="0"/>
              <a:t>If program is moved, reset base registers to new location</a:t>
            </a:r>
          </a:p>
          <a:p>
            <a:pPr lvl="1">
              <a:lnSpc>
                <a:spcPct val="83000"/>
              </a:lnSpc>
            </a:pPr>
            <a:r>
              <a:rPr lang="en-GB" sz="2400" dirty="0" smtClean="0"/>
              <a:t>Program works no matter where its segments are loaded</a:t>
            </a:r>
          </a:p>
          <a:p>
            <a:endParaRPr lang="en-US" sz="3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Segment </a:t>
            </a:r>
            <a:br>
              <a:rPr lang="en-US" dirty="0" smtClean="0"/>
            </a:br>
            <a:r>
              <a:rPr lang="en-US" dirty="0" smtClean="0"/>
              <a:t>Relocation Work?</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871499" y="1980685"/>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871499" y="1712398"/>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490999" y="3047485"/>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936587" y="1760023"/>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652799" y="3123685"/>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871499" y="1980685"/>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862099" y="1988623"/>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614699" y="2666485"/>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8714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5572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2430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Text Box 14"/>
          <p:cNvSpPr txBox="1">
            <a:spLocks noChangeArrowheads="1"/>
          </p:cNvSpPr>
          <p:nvPr/>
        </p:nvSpPr>
        <p:spPr bwMode="auto">
          <a:xfrm>
            <a:off x="2243052" y="1574285"/>
            <a:ext cx="2165443" cy="369332"/>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V</a:t>
            </a:r>
            <a:r>
              <a:rPr lang="en-US" sz="1800" b="0" i="1" dirty="0" smtClean="0">
                <a:latin typeface="Times New Roman"/>
                <a:cs typeface="Times New Roman"/>
              </a:rPr>
              <a:t>irtual</a:t>
            </a:r>
            <a:r>
              <a:rPr lang="en-US" sz="1800" b="0" dirty="0" smtClean="0">
                <a:latin typeface="Times New Roman"/>
                <a:cs typeface="Times New Roman"/>
              </a:rPr>
              <a:t> </a:t>
            </a:r>
            <a:r>
              <a:rPr lang="en-US" sz="1800" b="0" dirty="0">
                <a:latin typeface="Times New Roman"/>
                <a:cs typeface="Times New Roman"/>
              </a:rPr>
              <a:t>address space </a:t>
            </a:r>
          </a:p>
        </p:txBody>
      </p:sp>
      <p:sp>
        <p:nvSpPr>
          <p:cNvPr id="16" name="Rectangle 16"/>
          <p:cNvSpPr>
            <a:spLocks noChangeArrowheads="1"/>
          </p:cNvSpPr>
          <p:nvPr/>
        </p:nvSpPr>
        <p:spPr bwMode="auto">
          <a:xfrm>
            <a:off x="4757699" y="4455598"/>
            <a:ext cx="3733800" cy="14478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7" name="Text Box 17"/>
          <p:cNvSpPr txBox="1">
            <a:spLocks noChangeArrowheads="1"/>
          </p:cNvSpPr>
          <p:nvPr/>
        </p:nvSpPr>
        <p:spPr bwMode="auto">
          <a:xfrm>
            <a:off x="6659480" y="3998398"/>
            <a:ext cx="1832019" cy="369332"/>
          </a:xfrm>
          <a:prstGeom prst="rect">
            <a:avLst/>
          </a:prstGeom>
          <a:noFill/>
          <a:ln w="9525">
            <a:noFill/>
            <a:miter lim="800000"/>
            <a:headEnd/>
            <a:tailEnd/>
          </a:ln>
          <a:effectLst/>
        </p:spPr>
        <p:txBody>
          <a:bodyPr wrap="none">
            <a:prstTxWarp prst="textNoShape">
              <a:avLst/>
            </a:prstTxWarp>
            <a:spAutoFit/>
          </a:bodyPr>
          <a:lstStyle/>
          <a:p>
            <a:pPr algn="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memory </a:t>
            </a:r>
          </a:p>
        </p:txBody>
      </p:sp>
      <p:sp>
        <p:nvSpPr>
          <p:cNvPr id="18" name="Text Box 21"/>
          <p:cNvSpPr txBox="1">
            <a:spLocks noChangeArrowheads="1"/>
          </p:cNvSpPr>
          <p:nvPr/>
        </p:nvSpPr>
        <p:spPr bwMode="auto">
          <a:xfrm>
            <a:off x="5672099" y="514139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19" name="Rectangle 25"/>
          <p:cNvSpPr>
            <a:spLocks noChangeArrowheads="1"/>
          </p:cNvSpPr>
          <p:nvPr/>
        </p:nvSpPr>
        <p:spPr bwMode="auto">
          <a:xfrm>
            <a:off x="4986299" y="4988998"/>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code</a:t>
            </a:r>
          </a:p>
        </p:txBody>
      </p:sp>
      <p:sp>
        <p:nvSpPr>
          <p:cNvPr id="20" name="Rectangle 26"/>
          <p:cNvSpPr>
            <a:spLocks noChangeArrowheads="1"/>
          </p:cNvSpPr>
          <p:nvPr/>
        </p:nvSpPr>
        <p:spPr bwMode="auto">
          <a:xfrm>
            <a:off x="7491374" y="4988998"/>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data</a:t>
            </a:r>
          </a:p>
        </p:txBody>
      </p:sp>
      <p:sp>
        <p:nvSpPr>
          <p:cNvPr id="21" name="Rectangle 27"/>
          <p:cNvSpPr>
            <a:spLocks noChangeArrowheads="1"/>
          </p:cNvSpPr>
          <p:nvPr/>
        </p:nvSpPr>
        <p:spPr bwMode="auto">
          <a:xfrm>
            <a:off x="5824499" y="4607998"/>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stack</a:t>
            </a:r>
          </a:p>
        </p:txBody>
      </p:sp>
      <p:sp>
        <p:nvSpPr>
          <p:cNvPr id="22" name="Rectangle 28"/>
          <p:cNvSpPr>
            <a:spLocks noChangeArrowheads="1"/>
          </p:cNvSpPr>
          <p:nvPr/>
        </p:nvSpPr>
        <p:spPr bwMode="auto">
          <a:xfrm>
            <a:off x="6846849" y="5452548"/>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a:t>
            </a:r>
          </a:p>
        </p:txBody>
      </p:sp>
      <p:sp>
        <p:nvSpPr>
          <p:cNvPr id="23" name="Rectangle 29"/>
          <p:cNvSpPr>
            <a:spLocks noChangeArrowheads="1"/>
          </p:cNvSpPr>
          <p:nvPr/>
        </p:nvSpPr>
        <p:spPr bwMode="auto">
          <a:xfrm>
            <a:off x="1252499" y="34649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dirty="0">
                <a:latin typeface="Times New Roman"/>
                <a:ea typeface="Arial" charset="0"/>
                <a:cs typeface="Times New Roman"/>
              </a:rPr>
              <a:t>code base register</a:t>
            </a:r>
          </a:p>
        </p:txBody>
      </p:sp>
      <p:sp>
        <p:nvSpPr>
          <p:cNvPr id="24" name="Rectangle 30"/>
          <p:cNvSpPr>
            <a:spLocks noChangeArrowheads="1"/>
          </p:cNvSpPr>
          <p:nvPr/>
        </p:nvSpPr>
        <p:spPr bwMode="auto">
          <a:xfrm>
            <a:off x="2928899" y="34649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data base register</a:t>
            </a:r>
          </a:p>
        </p:txBody>
      </p:sp>
      <p:sp>
        <p:nvSpPr>
          <p:cNvPr id="25" name="Rectangle 31"/>
          <p:cNvSpPr>
            <a:spLocks noChangeArrowheads="1"/>
          </p:cNvSpPr>
          <p:nvPr/>
        </p:nvSpPr>
        <p:spPr bwMode="auto">
          <a:xfrm>
            <a:off x="2928899" y="39983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26" name="Rectangle 32"/>
          <p:cNvSpPr>
            <a:spLocks noChangeArrowheads="1"/>
          </p:cNvSpPr>
          <p:nvPr/>
        </p:nvSpPr>
        <p:spPr bwMode="auto">
          <a:xfrm>
            <a:off x="1252499" y="39983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aux base register</a:t>
            </a:r>
          </a:p>
        </p:txBody>
      </p:sp>
      <p:cxnSp>
        <p:nvCxnSpPr>
          <p:cNvPr id="27" name="AutoShape 33"/>
          <p:cNvCxnSpPr>
            <a:cxnSpLocks noChangeShapeType="1"/>
            <a:stCxn id="9" idx="2"/>
            <a:endCxn id="23" idx="1"/>
          </p:cNvCxnSpPr>
          <p:nvPr/>
        </p:nvCxnSpPr>
        <p:spPr bwMode="auto">
          <a:xfrm rot="5400000">
            <a:off x="642899" y="2964935"/>
            <a:ext cx="1262063" cy="42863"/>
          </a:xfrm>
          <a:prstGeom prst="curvedConnector4">
            <a:avLst>
              <a:gd name="adj1" fmla="val 43898"/>
              <a:gd name="adj2" fmla="val 633333"/>
            </a:avLst>
          </a:prstGeom>
          <a:noFill/>
          <a:ln w="57150">
            <a:solidFill>
              <a:srgbClr val="00FF00"/>
            </a:solidFill>
            <a:round/>
            <a:headEnd/>
            <a:tailEnd type="triangle" w="med" len="med"/>
          </a:ln>
          <a:effectLst/>
        </p:spPr>
      </p:cxnSp>
      <p:cxnSp>
        <p:nvCxnSpPr>
          <p:cNvPr id="28" name="AutoShape 36"/>
          <p:cNvCxnSpPr>
            <a:cxnSpLocks noChangeShapeType="1"/>
            <a:stCxn id="23" idx="2"/>
            <a:endCxn id="19" idx="1"/>
          </p:cNvCxnSpPr>
          <p:nvPr/>
        </p:nvCxnSpPr>
        <p:spPr bwMode="auto">
          <a:xfrm rot="16200000" flipH="1">
            <a:off x="2797136" y="2987161"/>
            <a:ext cx="1406525" cy="2971800"/>
          </a:xfrm>
          <a:prstGeom prst="curvedConnector2">
            <a:avLst/>
          </a:prstGeom>
          <a:noFill/>
          <a:ln w="57150">
            <a:solidFill>
              <a:srgbClr val="00FF00"/>
            </a:solidFill>
            <a:round/>
            <a:headEnd/>
            <a:tailEnd type="triangle" w="med" len="med"/>
          </a:ln>
          <a:effectLst/>
        </p:spPr>
      </p:cxnSp>
      <p:cxnSp>
        <p:nvCxnSpPr>
          <p:cNvPr id="29" name="AutoShape 38"/>
          <p:cNvCxnSpPr>
            <a:cxnSpLocks noChangeShapeType="1"/>
            <a:stCxn id="24" idx="3"/>
            <a:endCxn id="20" idx="0"/>
          </p:cNvCxnSpPr>
          <p:nvPr/>
        </p:nvCxnSpPr>
        <p:spPr bwMode="auto">
          <a:xfrm>
            <a:off x="4452899" y="3617398"/>
            <a:ext cx="3462338" cy="1371600"/>
          </a:xfrm>
          <a:prstGeom prst="curvedConnector2">
            <a:avLst/>
          </a:prstGeom>
          <a:noFill/>
          <a:ln w="57150">
            <a:solidFill>
              <a:srgbClr val="FF9900"/>
            </a:solidFill>
            <a:round/>
            <a:headEnd/>
            <a:tailEnd type="triangle" w="med" len="med"/>
          </a:ln>
          <a:effectLst/>
        </p:spPr>
      </p:cxnSp>
      <p:cxnSp>
        <p:nvCxnSpPr>
          <p:cNvPr id="30" name="AutoShape 39"/>
          <p:cNvCxnSpPr>
            <a:cxnSpLocks noChangeShapeType="1"/>
            <a:stCxn id="10" idx="2"/>
            <a:endCxn id="24" idx="0"/>
          </p:cNvCxnSpPr>
          <p:nvPr/>
        </p:nvCxnSpPr>
        <p:spPr bwMode="auto">
          <a:xfrm rot="16200000" flipH="1">
            <a:off x="2437568" y="2211667"/>
            <a:ext cx="1101725" cy="1404937"/>
          </a:xfrm>
          <a:prstGeom prst="curvedConnector3">
            <a:avLst>
              <a:gd name="adj1" fmla="val 50000"/>
            </a:avLst>
          </a:prstGeom>
          <a:noFill/>
          <a:ln w="57150">
            <a:solidFill>
              <a:srgbClr val="FF9900"/>
            </a:solidFill>
            <a:round/>
            <a:headEnd/>
            <a:tailEnd type="triangle" w="med" len="med"/>
          </a:ln>
          <a:effectLst/>
        </p:spPr>
      </p:cxnSp>
      <p:cxnSp>
        <p:nvCxnSpPr>
          <p:cNvPr id="31" name="AutoShape 43"/>
          <p:cNvCxnSpPr>
            <a:cxnSpLocks noChangeShapeType="1"/>
            <a:stCxn id="25" idx="3"/>
            <a:endCxn id="21" idx="0"/>
          </p:cNvCxnSpPr>
          <p:nvPr/>
        </p:nvCxnSpPr>
        <p:spPr bwMode="auto">
          <a:xfrm>
            <a:off x="4452899" y="4150798"/>
            <a:ext cx="1795463" cy="457200"/>
          </a:xfrm>
          <a:prstGeom prst="curvedConnector2">
            <a:avLst/>
          </a:prstGeom>
          <a:noFill/>
          <a:ln w="57150">
            <a:solidFill>
              <a:srgbClr val="FF9900"/>
            </a:solidFill>
            <a:round/>
            <a:headEnd/>
            <a:tailEnd type="triangle" w="med" len="med"/>
          </a:ln>
          <a:effectLst/>
        </p:spPr>
      </p:cxnSp>
      <p:cxnSp>
        <p:nvCxnSpPr>
          <p:cNvPr id="32" name="AutoShape 44"/>
          <p:cNvCxnSpPr>
            <a:cxnSpLocks noChangeShapeType="1"/>
            <a:stCxn id="11" idx="2"/>
            <a:endCxn id="25" idx="0"/>
          </p:cNvCxnSpPr>
          <p:nvPr/>
        </p:nvCxnSpPr>
        <p:spPr bwMode="auto">
          <a:xfrm rot="5400000">
            <a:off x="3386099" y="3345935"/>
            <a:ext cx="957263" cy="347663"/>
          </a:xfrm>
          <a:prstGeom prst="curvedConnector3">
            <a:avLst>
              <a:gd name="adj1" fmla="val 49917"/>
            </a:avLst>
          </a:prstGeom>
          <a:noFill/>
          <a:ln w="57150">
            <a:solidFill>
              <a:srgbClr val="FF9900"/>
            </a:solidFill>
            <a:round/>
            <a:headEnd/>
            <a:tailEnd type="triangle" w="med" len="med"/>
          </a:ln>
          <a:effectLst/>
        </p:spPr>
      </p:cxnSp>
      <p:cxnSp>
        <p:nvCxnSpPr>
          <p:cNvPr id="33" name="AutoShape 45"/>
          <p:cNvCxnSpPr>
            <a:cxnSpLocks noChangeShapeType="1"/>
            <a:stCxn id="12" idx="1"/>
            <a:endCxn id="26" idx="1"/>
          </p:cNvCxnSpPr>
          <p:nvPr/>
        </p:nvCxnSpPr>
        <p:spPr bwMode="auto">
          <a:xfrm rot="10800000" flipH="1" flipV="1">
            <a:off x="871499" y="2853810"/>
            <a:ext cx="381000" cy="1296988"/>
          </a:xfrm>
          <a:prstGeom prst="curvedConnector3">
            <a:avLst>
              <a:gd name="adj1" fmla="val -60000"/>
            </a:avLst>
          </a:prstGeom>
          <a:noFill/>
          <a:ln w="57150">
            <a:solidFill>
              <a:srgbClr val="00FF00"/>
            </a:solidFill>
            <a:round/>
            <a:headEnd/>
            <a:tailEnd type="triangle" w="med" len="med"/>
          </a:ln>
          <a:effectLst/>
        </p:spPr>
      </p:cxnSp>
      <p:cxnSp>
        <p:nvCxnSpPr>
          <p:cNvPr id="34" name="AutoShape 46"/>
          <p:cNvCxnSpPr>
            <a:cxnSpLocks noChangeShapeType="1"/>
            <a:stCxn id="26" idx="2"/>
            <a:endCxn id="22" idx="1"/>
          </p:cNvCxnSpPr>
          <p:nvPr/>
        </p:nvCxnSpPr>
        <p:spPr bwMode="auto">
          <a:xfrm rot="16200000" flipH="1">
            <a:off x="3762336" y="2555361"/>
            <a:ext cx="1336675" cy="4832350"/>
          </a:xfrm>
          <a:prstGeom prst="curvedConnector2">
            <a:avLst/>
          </a:prstGeom>
          <a:noFill/>
          <a:ln w="57150">
            <a:solidFill>
              <a:srgbClr val="00FF00"/>
            </a:solidFill>
            <a:round/>
            <a:headEnd/>
            <a:tailEnd type="triangle" w="med" len="med"/>
          </a:ln>
          <a:effectLst/>
        </p:spPr>
      </p:cxnSp>
      <p:sp>
        <p:nvSpPr>
          <p:cNvPr id="35" name="Text Box 47"/>
          <p:cNvSpPr txBox="1">
            <a:spLocks noChangeArrowheads="1"/>
          </p:cNvSpPr>
          <p:nvPr/>
        </p:nvSpPr>
        <p:spPr bwMode="auto">
          <a:xfrm>
            <a:off x="1366144" y="4531798"/>
            <a:ext cx="3057247" cy="400110"/>
          </a:xfrm>
          <a:prstGeom prst="rect">
            <a:avLst/>
          </a:prstGeom>
          <a:noFill/>
          <a:ln w="9525">
            <a:noFill/>
            <a:miter lim="800000"/>
            <a:headEnd/>
            <a:tailEnd/>
          </a:ln>
          <a:effectLst/>
        </p:spPr>
        <p:txBody>
          <a:bodyPr wrap="none">
            <a:prstTxWarp prst="textNoShape">
              <a:avLst/>
            </a:prstTxWarp>
            <a:spAutoFit/>
          </a:bodyPr>
          <a:lstStyle/>
          <a:p>
            <a:pPr algn="ctr"/>
            <a:r>
              <a:rPr lang="en-US" sz="2000" b="0" i="1" dirty="0">
                <a:latin typeface="Times New Roman"/>
                <a:cs typeface="Times New Roman"/>
              </a:rPr>
              <a:t>physical = virtual</a:t>
            </a:r>
            <a:r>
              <a:rPr lang="en-US" sz="2000" b="0" dirty="0">
                <a:latin typeface="Times New Roman"/>
                <a:cs typeface="Times New Roman"/>
              </a:rPr>
              <a:t> + </a:t>
            </a:r>
            <a:r>
              <a:rPr lang="en-US" sz="2000" b="0" i="1" dirty="0" err="1">
                <a:latin typeface="Times New Roman"/>
                <a:cs typeface="Times New Roman"/>
              </a:rPr>
              <a:t>base</a:t>
            </a:r>
            <a:r>
              <a:rPr lang="en-US" sz="2000" b="0" i="1" baseline="-25000" dirty="0" err="1">
                <a:latin typeface="Times New Roman"/>
                <a:cs typeface="Times New Roman"/>
              </a:rPr>
              <a:t>seg</a:t>
            </a:r>
            <a:r>
              <a:rPr lang="en-US" sz="1800" b="0" dirty="0">
                <a:latin typeface="Times New Roman"/>
                <a:cs typeface="Times New Roman"/>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000"/>
                                        <p:tgtEl>
                                          <p:spTgt spid="2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2000"/>
                                        <p:tgtEl>
                                          <p:spTgt spid="26"/>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2000"/>
                                        <p:tgtEl>
                                          <p:spTgt spid="24"/>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20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4" nodeType="clickEffect">
                                  <p:stCondLst>
                                    <p:cond delay="0"/>
                                  </p:stCondLst>
                                  <p:childTnLst>
                                    <p:set>
                                      <p:cBhvr>
                                        <p:cTn id="23" dur="1" fill="hold">
                                          <p:stCondLst>
                                            <p:cond delay="0"/>
                                          </p:stCondLst>
                                        </p:cTn>
                                        <p:tgtEl>
                                          <p:spTgt spid="3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9"/>
                                        </p:tgtEl>
                                      </p:cBhvr>
                                    </p:animEffect>
                                    <p:animScale>
                                      <p:cBhvr>
                                        <p:cTn id="28" dur="250" autoRev="1" fill="hold"/>
                                        <p:tgtEl>
                                          <p:spTgt spid="9"/>
                                        </p:tgtEl>
                                      </p:cBhvr>
                                      <p:by x="105000" y="105000"/>
                                    </p:animScale>
                                  </p:childTnLst>
                                </p:cTn>
                              </p:par>
                            </p:childTnLst>
                          </p:cTn>
                        </p:par>
                        <p:par>
                          <p:cTn id="29" fill="hold">
                            <p:stCondLst>
                              <p:cond delay="500"/>
                            </p:stCondLst>
                            <p:childTnLst>
                              <p:par>
                                <p:cTn id="30" presetID="22" presetClass="entr" presetSubtype="1" fill="hold" nodeType="after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up)">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35"/>
                                        </p:tgtEl>
                                      </p:cBhvr>
                                    </p:animEffect>
                                    <p:animScale>
                                      <p:cBhvr>
                                        <p:cTn id="37" dur="250" autoRev="1" fill="hold"/>
                                        <p:tgtEl>
                                          <p:spTgt spid="35"/>
                                        </p:tgtEl>
                                      </p:cBhvr>
                                      <p:by x="105000" y="105000"/>
                                    </p:animScale>
                                  </p:childTnLst>
                                </p:cTn>
                              </p:par>
                            </p:childTnLst>
                          </p:cTn>
                        </p:par>
                        <p:par>
                          <p:cTn id="38" fill="hold">
                            <p:stCondLst>
                              <p:cond delay="500"/>
                            </p:stCondLst>
                            <p:childTnLst>
                              <p:par>
                                <p:cTn id="39" presetID="22" presetClass="entr" presetSubtype="1" fill="hold" nodeType="after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wipe(up)">
                                      <p:cBhvr>
                                        <p:cTn id="41" dur="500"/>
                                        <p:tgtEl>
                                          <p:spTgt spid="28"/>
                                        </p:tgtEl>
                                      </p:cBhvr>
                                    </p:animEffect>
                                  </p:childTnLst>
                                </p:cTn>
                              </p:par>
                            </p:childTnLst>
                          </p:cTn>
                        </p:par>
                        <p:par>
                          <p:cTn id="42" fill="hold">
                            <p:stCondLst>
                              <p:cond delay="1000"/>
                            </p:stCondLst>
                            <p:childTnLst>
                              <p:par>
                                <p:cTn id="43" presetID="22" presetClass="exit" presetSubtype="1" fill="hold" nodeType="afterEffect">
                                  <p:stCondLst>
                                    <p:cond delay="0"/>
                                  </p:stCondLst>
                                  <p:childTnLst>
                                    <p:animEffect transition="out" filter="wipe(up)">
                                      <p:cBhvr>
                                        <p:cTn id="44" dur="500"/>
                                        <p:tgtEl>
                                          <p:spTgt spid="27"/>
                                        </p:tgtEl>
                                      </p:cBhvr>
                                    </p:animEffect>
                                    <p:set>
                                      <p:cBhvr>
                                        <p:cTn id="45" dur="1" fill="hold">
                                          <p:stCondLst>
                                            <p:cond delay="499"/>
                                          </p:stCondLst>
                                        </p:cTn>
                                        <p:tgtEl>
                                          <p:spTgt spid="27"/>
                                        </p:tgtEl>
                                        <p:attrNameLst>
                                          <p:attrName>style.visibility</p:attrName>
                                        </p:attrNameLst>
                                      </p:cBhvr>
                                      <p:to>
                                        <p:strVal val="hidden"/>
                                      </p:to>
                                    </p:set>
                                  </p:childTnLst>
                                </p:cTn>
                              </p:par>
                            </p:childTnLst>
                          </p:cTn>
                        </p:par>
                        <p:par>
                          <p:cTn id="46" fill="hold">
                            <p:stCondLst>
                              <p:cond delay="1500"/>
                            </p:stCondLst>
                            <p:childTnLst>
                              <p:par>
                                <p:cTn id="47" presetID="22" presetClass="exit" presetSubtype="1" fill="hold" nodeType="afterEffect">
                                  <p:stCondLst>
                                    <p:cond delay="0"/>
                                  </p:stCondLst>
                                  <p:childTnLst>
                                    <p:animEffect transition="out" filter="wipe(up)">
                                      <p:cBhvr>
                                        <p:cTn id="48" dur="500"/>
                                        <p:tgtEl>
                                          <p:spTgt spid="28"/>
                                        </p:tgtEl>
                                      </p:cBhvr>
                                    </p:animEffect>
                                    <p:set>
                                      <p:cBhvr>
                                        <p:cTn id="49" dur="1" fill="hold">
                                          <p:stCondLst>
                                            <p:cond delay="499"/>
                                          </p:stCondLst>
                                        </p:cTn>
                                        <p:tgtEl>
                                          <p:spTgt spid="28"/>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6" presetClass="emph" presetSubtype="0" fill="hold" grpId="0" nodeType="clickEffect">
                                  <p:stCondLst>
                                    <p:cond delay="0"/>
                                  </p:stCondLst>
                                  <p:childTnLst>
                                    <p:animEffect transition="out" filter="fade">
                                      <p:cBhvr>
                                        <p:cTn id="53" dur="500" tmFilter="0, 0; .2, .5; .8, .5; 1, 0"/>
                                        <p:tgtEl>
                                          <p:spTgt spid="10"/>
                                        </p:tgtEl>
                                      </p:cBhvr>
                                    </p:animEffect>
                                    <p:animScale>
                                      <p:cBhvr>
                                        <p:cTn id="54" dur="250" autoRev="1" fill="hold"/>
                                        <p:tgtEl>
                                          <p:spTgt spid="10"/>
                                        </p:tgtEl>
                                      </p:cBhvr>
                                      <p:by x="105000" y="105000"/>
                                    </p:animScale>
                                  </p:childTnLst>
                                </p:cTn>
                              </p:par>
                            </p:childTnLst>
                          </p:cTn>
                        </p:par>
                        <p:par>
                          <p:cTn id="55" fill="hold">
                            <p:stCondLst>
                              <p:cond delay="500"/>
                            </p:stCondLst>
                            <p:childTnLst>
                              <p:par>
                                <p:cTn id="56" presetID="22" presetClass="entr" presetSubtype="1" fill="hold" nodeType="after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wipe(up)">
                                      <p:cBhvr>
                                        <p:cTn id="58" dur="500"/>
                                        <p:tgtEl>
                                          <p:spTgt spid="30"/>
                                        </p:tgtEl>
                                      </p:cBhvr>
                                    </p:animEffect>
                                  </p:childTnLst>
                                </p:cTn>
                              </p:par>
                            </p:childTnLst>
                          </p:cTn>
                        </p:par>
                      </p:childTnLst>
                    </p:cTn>
                  </p:par>
                  <p:par>
                    <p:cTn id="59" fill="hold">
                      <p:stCondLst>
                        <p:cond delay="indefinite"/>
                      </p:stCondLst>
                      <p:childTnLst>
                        <p:par>
                          <p:cTn id="60" fill="hold">
                            <p:stCondLst>
                              <p:cond delay="0"/>
                            </p:stCondLst>
                            <p:childTnLst>
                              <p:par>
                                <p:cTn id="61" presetID="26" presetClass="emph" presetSubtype="0" fill="hold" grpId="1" nodeType="clickEffect">
                                  <p:stCondLst>
                                    <p:cond delay="0"/>
                                  </p:stCondLst>
                                  <p:childTnLst>
                                    <p:animEffect transition="out" filter="fade">
                                      <p:cBhvr>
                                        <p:cTn id="62" dur="500" tmFilter="0, 0; .2, .5; .8, .5; 1, 0"/>
                                        <p:tgtEl>
                                          <p:spTgt spid="35"/>
                                        </p:tgtEl>
                                      </p:cBhvr>
                                    </p:animEffect>
                                    <p:animScale>
                                      <p:cBhvr>
                                        <p:cTn id="63" dur="250" autoRev="1" fill="hold"/>
                                        <p:tgtEl>
                                          <p:spTgt spid="35"/>
                                        </p:tgtEl>
                                      </p:cBhvr>
                                      <p:by x="105000" y="105000"/>
                                    </p:animScale>
                                  </p:childTnLst>
                                </p:cTn>
                              </p:par>
                            </p:childTnLst>
                          </p:cTn>
                        </p:par>
                        <p:par>
                          <p:cTn id="64" fill="hold">
                            <p:stCondLst>
                              <p:cond delay="500"/>
                            </p:stCondLst>
                            <p:childTnLst>
                              <p:par>
                                <p:cTn id="65" presetID="22" presetClass="entr" presetSubtype="1" fill="hold" nodeType="after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wipe(up)">
                                      <p:cBhvr>
                                        <p:cTn id="67" dur="500"/>
                                        <p:tgtEl>
                                          <p:spTgt spid="29"/>
                                        </p:tgtEl>
                                      </p:cBhvr>
                                    </p:animEffect>
                                  </p:childTnLst>
                                </p:cTn>
                              </p:par>
                            </p:childTnLst>
                          </p:cTn>
                        </p:par>
                        <p:par>
                          <p:cTn id="68" fill="hold">
                            <p:stCondLst>
                              <p:cond delay="1000"/>
                            </p:stCondLst>
                            <p:childTnLst>
                              <p:par>
                                <p:cTn id="69" presetID="22" presetClass="exit" presetSubtype="1" fill="hold" nodeType="afterEffect">
                                  <p:stCondLst>
                                    <p:cond delay="0"/>
                                  </p:stCondLst>
                                  <p:childTnLst>
                                    <p:animEffect transition="out" filter="wipe(up)">
                                      <p:cBhvr>
                                        <p:cTn id="70" dur="500"/>
                                        <p:tgtEl>
                                          <p:spTgt spid="30"/>
                                        </p:tgtEl>
                                      </p:cBhvr>
                                    </p:animEffect>
                                    <p:set>
                                      <p:cBhvr>
                                        <p:cTn id="71" dur="1" fill="hold">
                                          <p:stCondLst>
                                            <p:cond delay="499"/>
                                          </p:stCondLst>
                                        </p:cTn>
                                        <p:tgtEl>
                                          <p:spTgt spid="30"/>
                                        </p:tgtEl>
                                        <p:attrNameLst>
                                          <p:attrName>style.visibility</p:attrName>
                                        </p:attrNameLst>
                                      </p:cBhvr>
                                      <p:to>
                                        <p:strVal val="hidden"/>
                                      </p:to>
                                    </p:set>
                                  </p:childTnLst>
                                </p:cTn>
                              </p:par>
                            </p:childTnLst>
                          </p:cTn>
                        </p:par>
                        <p:par>
                          <p:cTn id="72" fill="hold">
                            <p:stCondLst>
                              <p:cond delay="1500"/>
                            </p:stCondLst>
                            <p:childTnLst>
                              <p:par>
                                <p:cTn id="73" presetID="22" presetClass="exit" presetSubtype="1" fill="hold" nodeType="afterEffect">
                                  <p:stCondLst>
                                    <p:cond delay="0"/>
                                  </p:stCondLst>
                                  <p:childTnLst>
                                    <p:animEffect transition="out" filter="wipe(up)">
                                      <p:cBhvr>
                                        <p:cTn id="74" dur="500"/>
                                        <p:tgtEl>
                                          <p:spTgt spid="29"/>
                                        </p:tgtEl>
                                      </p:cBhvr>
                                    </p:animEffect>
                                    <p:set>
                                      <p:cBhvr>
                                        <p:cTn id="75" dur="1" fill="hold">
                                          <p:stCondLst>
                                            <p:cond delay="499"/>
                                          </p:stCondLst>
                                        </p:cTn>
                                        <p:tgtEl>
                                          <p:spTgt spid="29"/>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26" presetClass="emph" presetSubtype="0" fill="hold" grpId="0" nodeType="clickEffect">
                                  <p:stCondLst>
                                    <p:cond delay="0"/>
                                  </p:stCondLst>
                                  <p:childTnLst>
                                    <p:animEffect transition="out" filter="fade">
                                      <p:cBhvr>
                                        <p:cTn id="79" dur="500" tmFilter="0, 0; .2, .5; .8, .5; 1, 0"/>
                                        <p:tgtEl>
                                          <p:spTgt spid="11"/>
                                        </p:tgtEl>
                                      </p:cBhvr>
                                    </p:animEffect>
                                    <p:animScale>
                                      <p:cBhvr>
                                        <p:cTn id="80" dur="250" autoRev="1" fill="hold"/>
                                        <p:tgtEl>
                                          <p:spTgt spid="11"/>
                                        </p:tgtEl>
                                      </p:cBhvr>
                                      <p:by x="105000" y="105000"/>
                                    </p:animScale>
                                  </p:childTnLst>
                                </p:cTn>
                              </p:par>
                            </p:childTnLst>
                          </p:cTn>
                        </p:par>
                        <p:par>
                          <p:cTn id="81" fill="hold">
                            <p:stCondLst>
                              <p:cond delay="500"/>
                            </p:stCondLst>
                            <p:childTnLst>
                              <p:par>
                                <p:cTn id="82" presetID="22" presetClass="entr" presetSubtype="1" fill="hold" nodeType="afterEffect">
                                  <p:stCondLst>
                                    <p:cond delay="0"/>
                                  </p:stCondLst>
                                  <p:childTnLst>
                                    <p:set>
                                      <p:cBhvr>
                                        <p:cTn id="83" dur="1" fill="hold">
                                          <p:stCondLst>
                                            <p:cond delay="0"/>
                                          </p:stCondLst>
                                        </p:cTn>
                                        <p:tgtEl>
                                          <p:spTgt spid="32"/>
                                        </p:tgtEl>
                                        <p:attrNameLst>
                                          <p:attrName>style.visibility</p:attrName>
                                        </p:attrNameLst>
                                      </p:cBhvr>
                                      <p:to>
                                        <p:strVal val="visible"/>
                                      </p:to>
                                    </p:set>
                                    <p:animEffect transition="in" filter="wipe(up)">
                                      <p:cBhvr>
                                        <p:cTn id="84" dur="500"/>
                                        <p:tgtEl>
                                          <p:spTgt spid="32"/>
                                        </p:tgtEl>
                                      </p:cBhvr>
                                    </p:animEffect>
                                  </p:childTnLst>
                                </p:cTn>
                              </p:par>
                            </p:childTnLst>
                          </p:cTn>
                        </p:par>
                      </p:childTnLst>
                    </p:cTn>
                  </p:par>
                  <p:par>
                    <p:cTn id="85" fill="hold">
                      <p:stCondLst>
                        <p:cond delay="indefinite"/>
                      </p:stCondLst>
                      <p:childTnLst>
                        <p:par>
                          <p:cTn id="86" fill="hold">
                            <p:stCondLst>
                              <p:cond delay="0"/>
                            </p:stCondLst>
                            <p:childTnLst>
                              <p:par>
                                <p:cTn id="87" presetID="26" presetClass="emph" presetSubtype="0" fill="hold" grpId="2" nodeType="clickEffect">
                                  <p:stCondLst>
                                    <p:cond delay="0"/>
                                  </p:stCondLst>
                                  <p:childTnLst>
                                    <p:animEffect transition="out" filter="fade">
                                      <p:cBhvr>
                                        <p:cTn id="88" dur="500" tmFilter="0, 0; .2, .5; .8, .5; 1, 0"/>
                                        <p:tgtEl>
                                          <p:spTgt spid="35"/>
                                        </p:tgtEl>
                                      </p:cBhvr>
                                    </p:animEffect>
                                    <p:animScale>
                                      <p:cBhvr>
                                        <p:cTn id="89" dur="250" autoRev="1" fill="hold"/>
                                        <p:tgtEl>
                                          <p:spTgt spid="35"/>
                                        </p:tgtEl>
                                      </p:cBhvr>
                                      <p:by x="105000" y="105000"/>
                                    </p:animScale>
                                  </p:childTnLst>
                                </p:cTn>
                              </p:par>
                            </p:childTnLst>
                          </p:cTn>
                        </p:par>
                        <p:par>
                          <p:cTn id="90" fill="hold">
                            <p:stCondLst>
                              <p:cond delay="500"/>
                            </p:stCondLst>
                            <p:childTnLst>
                              <p:par>
                                <p:cTn id="91" presetID="22" presetClass="entr" presetSubtype="1" fill="hold" nodeType="afterEffect">
                                  <p:stCondLst>
                                    <p:cond delay="0"/>
                                  </p:stCondLst>
                                  <p:childTnLst>
                                    <p:set>
                                      <p:cBhvr>
                                        <p:cTn id="92" dur="1" fill="hold">
                                          <p:stCondLst>
                                            <p:cond delay="0"/>
                                          </p:stCondLst>
                                        </p:cTn>
                                        <p:tgtEl>
                                          <p:spTgt spid="31"/>
                                        </p:tgtEl>
                                        <p:attrNameLst>
                                          <p:attrName>style.visibility</p:attrName>
                                        </p:attrNameLst>
                                      </p:cBhvr>
                                      <p:to>
                                        <p:strVal val="visible"/>
                                      </p:to>
                                    </p:set>
                                    <p:animEffect transition="in" filter="wipe(up)">
                                      <p:cBhvr>
                                        <p:cTn id="93" dur="500"/>
                                        <p:tgtEl>
                                          <p:spTgt spid="31"/>
                                        </p:tgtEl>
                                      </p:cBhvr>
                                    </p:animEffect>
                                  </p:childTnLst>
                                </p:cTn>
                              </p:par>
                            </p:childTnLst>
                          </p:cTn>
                        </p:par>
                        <p:par>
                          <p:cTn id="94" fill="hold">
                            <p:stCondLst>
                              <p:cond delay="1000"/>
                            </p:stCondLst>
                            <p:childTnLst>
                              <p:par>
                                <p:cTn id="95" presetID="22" presetClass="exit" presetSubtype="1" fill="hold" nodeType="afterEffect">
                                  <p:stCondLst>
                                    <p:cond delay="0"/>
                                  </p:stCondLst>
                                  <p:childTnLst>
                                    <p:animEffect transition="out" filter="wipe(up)">
                                      <p:cBhvr>
                                        <p:cTn id="96" dur="500"/>
                                        <p:tgtEl>
                                          <p:spTgt spid="32"/>
                                        </p:tgtEl>
                                      </p:cBhvr>
                                    </p:animEffect>
                                    <p:set>
                                      <p:cBhvr>
                                        <p:cTn id="97" dur="1" fill="hold">
                                          <p:stCondLst>
                                            <p:cond delay="499"/>
                                          </p:stCondLst>
                                        </p:cTn>
                                        <p:tgtEl>
                                          <p:spTgt spid="32"/>
                                        </p:tgtEl>
                                        <p:attrNameLst>
                                          <p:attrName>style.visibility</p:attrName>
                                        </p:attrNameLst>
                                      </p:cBhvr>
                                      <p:to>
                                        <p:strVal val="hidden"/>
                                      </p:to>
                                    </p:set>
                                  </p:childTnLst>
                                </p:cTn>
                              </p:par>
                            </p:childTnLst>
                          </p:cTn>
                        </p:par>
                        <p:par>
                          <p:cTn id="98" fill="hold">
                            <p:stCondLst>
                              <p:cond delay="1500"/>
                            </p:stCondLst>
                            <p:childTnLst>
                              <p:par>
                                <p:cTn id="99" presetID="22" presetClass="exit" presetSubtype="1" fill="hold" nodeType="afterEffect">
                                  <p:stCondLst>
                                    <p:cond delay="0"/>
                                  </p:stCondLst>
                                  <p:childTnLst>
                                    <p:animEffect transition="out" filter="wipe(up)">
                                      <p:cBhvr>
                                        <p:cTn id="100" dur="500"/>
                                        <p:tgtEl>
                                          <p:spTgt spid="31"/>
                                        </p:tgtEl>
                                      </p:cBhvr>
                                    </p:animEffect>
                                    <p:set>
                                      <p:cBhvr>
                                        <p:cTn id="101" dur="1" fill="hold">
                                          <p:stCondLst>
                                            <p:cond delay="499"/>
                                          </p:stCondLst>
                                        </p:cTn>
                                        <p:tgtEl>
                                          <p:spTgt spid="31"/>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26" presetClass="emph" presetSubtype="0" fill="hold" grpId="0" nodeType="clickEffect">
                                  <p:stCondLst>
                                    <p:cond delay="0"/>
                                  </p:stCondLst>
                                  <p:childTnLst>
                                    <p:animEffect transition="out" filter="fade">
                                      <p:cBhvr>
                                        <p:cTn id="105" dur="500" tmFilter="0, 0; .2, .5; .8, .5; 1, 0"/>
                                        <p:tgtEl>
                                          <p:spTgt spid="12"/>
                                        </p:tgtEl>
                                      </p:cBhvr>
                                    </p:animEffect>
                                    <p:animScale>
                                      <p:cBhvr>
                                        <p:cTn id="106" dur="250" autoRev="1" fill="hold"/>
                                        <p:tgtEl>
                                          <p:spTgt spid="12"/>
                                        </p:tgtEl>
                                      </p:cBhvr>
                                      <p:by x="105000" y="105000"/>
                                    </p:animScale>
                                  </p:childTnLst>
                                </p:cTn>
                              </p:par>
                            </p:childTnLst>
                          </p:cTn>
                        </p:par>
                        <p:par>
                          <p:cTn id="107" fill="hold">
                            <p:stCondLst>
                              <p:cond delay="500"/>
                            </p:stCondLst>
                            <p:childTnLst>
                              <p:par>
                                <p:cTn id="108" presetID="22" presetClass="entr" presetSubtype="1" fill="hold" nodeType="afterEffect">
                                  <p:stCondLst>
                                    <p:cond delay="0"/>
                                  </p:stCondLst>
                                  <p:childTnLst>
                                    <p:set>
                                      <p:cBhvr>
                                        <p:cTn id="109" dur="1" fill="hold">
                                          <p:stCondLst>
                                            <p:cond delay="0"/>
                                          </p:stCondLst>
                                        </p:cTn>
                                        <p:tgtEl>
                                          <p:spTgt spid="33"/>
                                        </p:tgtEl>
                                        <p:attrNameLst>
                                          <p:attrName>style.visibility</p:attrName>
                                        </p:attrNameLst>
                                      </p:cBhvr>
                                      <p:to>
                                        <p:strVal val="visible"/>
                                      </p:to>
                                    </p:set>
                                    <p:animEffect transition="in" filter="wipe(up)">
                                      <p:cBhvr>
                                        <p:cTn id="110" dur="500"/>
                                        <p:tgtEl>
                                          <p:spTgt spid="33"/>
                                        </p:tgtEl>
                                      </p:cBhvr>
                                    </p:animEffect>
                                  </p:childTnLst>
                                </p:cTn>
                              </p:par>
                            </p:childTnLst>
                          </p:cTn>
                        </p:par>
                      </p:childTnLst>
                    </p:cTn>
                  </p:par>
                  <p:par>
                    <p:cTn id="111" fill="hold">
                      <p:stCondLst>
                        <p:cond delay="indefinite"/>
                      </p:stCondLst>
                      <p:childTnLst>
                        <p:par>
                          <p:cTn id="112" fill="hold">
                            <p:stCondLst>
                              <p:cond delay="0"/>
                            </p:stCondLst>
                            <p:childTnLst>
                              <p:par>
                                <p:cTn id="113" presetID="26" presetClass="emph" presetSubtype="0" fill="hold" grpId="3" nodeType="clickEffect">
                                  <p:stCondLst>
                                    <p:cond delay="0"/>
                                  </p:stCondLst>
                                  <p:childTnLst>
                                    <p:animEffect transition="out" filter="fade">
                                      <p:cBhvr>
                                        <p:cTn id="114" dur="500" tmFilter="0, 0; .2, .5; .8, .5; 1, 0"/>
                                        <p:tgtEl>
                                          <p:spTgt spid="35"/>
                                        </p:tgtEl>
                                      </p:cBhvr>
                                    </p:animEffect>
                                    <p:animScale>
                                      <p:cBhvr>
                                        <p:cTn id="115" dur="250" autoRev="1" fill="hold"/>
                                        <p:tgtEl>
                                          <p:spTgt spid="35"/>
                                        </p:tgtEl>
                                      </p:cBhvr>
                                      <p:by x="105000" y="105000"/>
                                    </p:animScale>
                                  </p:childTnLst>
                                </p:cTn>
                              </p:par>
                            </p:childTnLst>
                          </p:cTn>
                        </p:par>
                        <p:par>
                          <p:cTn id="116" fill="hold">
                            <p:stCondLst>
                              <p:cond delay="500"/>
                            </p:stCondLst>
                            <p:childTnLst>
                              <p:par>
                                <p:cTn id="117" presetID="22" presetClass="entr" presetSubtype="1" fill="hold" nodeType="after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wipe(up)">
                                      <p:cBhvr>
                                        <p:cTn id="119" dur="500"/>
                                        <p:tgtEl>
                                          <p:spTgt spid="34"/>
                                        </p:tgtEl>
                                      </p:cBhvr>
                                    </p:animEffect>
                                  </p:childTnLst>
                                </p:cTn>
                              </p:par>
                            </p:childTnLst>
                          </p:cTn>
                        </p:par>
                        <p:par>
                          <p:cTn id="120" fill="hold">
                            <p:stCondLst>
                              <p:cond delay="1000"/>
                            </p:stCondLst>
                            <p:childTnLst>
                              <p:par>
                                <p:cTn id="121" presetID="22" presetClass="exit" presetSubtype="1" fill="hold" nodeType="afterEffect">
                                  <p:stCondLst>
                                    <p:cond delay="0"/>
                                  </p:stCondLst>
                                  <p:childTnLst>
                                    <p:animEffect transition="out" filter="wipe(up)">
                                      <p:cBhvr>
                                        <p:cTn id="122" dur="500"/>
                                        <p:tgtEl>
                                          <p:spTgt spid="33"/>
                                        </p:tgtEl>
                                      </p:cBhvr>
                                    </p:animEffect>
                                    <p:set>
                                      <p:cBhvr>
                                        <p:cTn id="123" dur="1" fill="hold">
                                          <p:stCondLst>
                                            <p:cond delay="499"/>
                                          </p:stCondLst>
                                        </p:cTn>
                                        <p:tgtEl>
                                          <p:spTgt spid="33"/>
                                        </p:tgtEl>
                                        <p:attrNameLst>
                                          <p:attrName>style.visibility</p:attrName>
                                        </p:attrNameLst>
                                      </p:cBhvr>
                                      <p:to>
                                        <p:strVal val="hidden"/>
                                      </p:to>
                                    </p:set>
                                  </p:childTnLst>
                                </p:cTn>
                              </p:par>
                            </p:childTnLst>
                          </p:cTn>
                        </p:par>
                        <p:par>
                          <p:cTn id="124" fill="hold">
                            <p:stCondLst>
                              <p:cond delay="1500"/>
                            </p:stCondLst>
                            <p:childTnLst>
                              <p:par>
                                <p:cTn id="125" presetID="22" presetClass="exit" presetSubtype="1" fill="hold" nodeType="afterEffect">
                                  <p:stCondLst>
                                    <p:cond delay="0"/>
                                  </p:stCondLst>
                                  <p:childTnLst>
                                    <p:animEffect transition="out" filter="wipe(up)">
                                      <p:cBhvr>
                                        <p:cTn id="126" dur="500"/>
                                        <p:tgtEl>
                                          <p:spTgt spid="34"/>
                                        </p:tgtEl>
                                      </p:cBhvr>
                                    </p:animEffect>
                                    <p:set>
                                      <p:cBhvr>
                                        <p:cTn id="127"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23" grpId="0" animBg="1"/>
      <p:bldP spid="24" grpId="0" animBg="1"/>
      <p:bldP spid="25" grpId="0" animBg="1"/>
      <p:bldP spid="26" grpId="0" animBg="1"/>
      <p:bldP spid="35" grpId="0"/>
      <p:bldP spid="35" grpId="1"/>
      <p:bldP spid="35" grpId="2"/>
      <p:bldP spid="35" grpId="3"/>
      <p:bldP spid="35" grpId="4"/>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Relocating a Segment</a:t>
            </a:r>
            <a:endParaRPr lang="en-US" dirty="0"/>
          </a:p>
        </p:txBody>
      </p:sp>
      <p:sp>
        <p:nvSpPr>
          <p:cNvPr id="3" name="Content Placeholder 2"/>
          <p:cNvSpPr>
            <a:spLocks noGrp="1"/>
          </p:cNvSpPr>
          <p:nvPr>
            <p:ph idx="1"/>
          </p:nvPr>
        </p:nvSpPr>
        <p:spPr>
          <a:xfrm>
            <a:off x="457200" y="1777715"/>
            <a:ext cx="8229600" cy="4525963"/>
          </a:xfrm>
        </p:spPr>
        <p:txBody>
          <a:bodyPr/>
          <a:lstStyle/>
          <a:p>
            <a:pPr>
              <a:buNone/>
            </a:pPr>
            <a:r>
              <a:rPr lang="en-US" dirty="0" smtClean="0"/>
              <a:t> </a:t>
            </a:r>
            <a:endParaRPr lang="en-US" dirty="0"/>
          </a:p>
        </p:txBody>
      </p:sp>
      <p:sp>
        <p:nvSpPr>
          <p:cNvPr id="4" name="Rectangle 3"/>
          <p:cNvSpPr>
            <a:spLocks noChangeArrowheads="1"/>
          </p:cNvSpPr>
          <p:nvPr/>
        </p:nvSpPr>
        <p:spPr bwMode="auto">
          <a:xfrm>
            <a:off x="871499" y="2158200"/>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871499" y="1889913"/>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490999" y="3225000"/>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936587" y="1937538"/>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652799" y="3301200"/>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871499" y="2158200"/>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862099" y="2166138"/>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614699" y="2844000"/>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8714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5572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2430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Rectangle 16"/>
          <p:cNvSpPr>
            <a:spLocks noChangeArrowheads="1"/>
          </p:cNvSpPr>
          <p:nvPr/>
        </p:nvSpPr>
        <p:spPr bwMode="auto">
          <a:xfrm>
            <a:off x="4757699" y="4633113"/>
            <a:ext cx="3733800" cy="14478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6" name="Text Box 17"/>
          <p:cNvSpPr txBox="1">
            <a:spLocks noChangeArrowheads="1"/>
          </p:cNvSpPr>
          <p:nvPr/>
        </p:nvSpPr>
        <p:spPr bwMode="auto">
          <a:xfrm>
            <a:off x="6659480" y="4175913"/>
            <a:ext cx="1832019" cy="369332"/>
          </a:xfrm>
          <a:prstGeom prst="rect">
            <a:avLst/>
          </a:prstGeom>
          <a:noFill/>
          <a:ln w="9525">
            <a:noFill/>
            <a:miter lim="800000"/>
            <a:headEnd/>
            <a:tailEnd/>
          </a:ln>
          <a:effectLst/>
        </p:spPr>
        <p:txBody>
          <a:bodyPr wrap="none">
            <a:prstTxWarp prst="textNoShape">
              <a:avLst/>
            </a:prstTxWarp>
            <a:spAutoFit/>
          </a:bodyPr>
          <a:lstStyle/>
          <a:p>
            <a:pPr algn="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memory </a:t>
            </a:r>
          </a:p>
        </p:txBody>
      </p:sp>
      <p:sp>
        <p:nvSpPr>
          <p:cNvPr id="17" name="Text Box 21"/>
          <p:cNvSpPr txBox="1">
            <a:spLocks noChangeArrowheads="1"/>
          </p:cNvSpPr>
          <p:nvPr/>
        </p:nvSpPr>
        <p:spPr bwMode="auto">
          <a:xfrm>
            <a:off x="5672099" y="5318913"/>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18" name="Rectangle 25"/>
          <p:cNvSpPr>
            <a:spLocks noChangeArrowheads="1"/>
          </p:cNvSpPr>
          <p:nvPr/>
        </p:nvSpPr>
        <p:spPr bwMode="auto">
          <a:xfrm>
            <a:off x="4986299" y="5166513"/>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code</a:t>
            </a:r>
          </a:p>
        </p:txBody>
      </p:sp>
      <p:sp>
        <p:nvSpPr>
          <p:cNvPr id="19" name="Rectangle 26"/>
          <p:cNvSpPr>
            <a:spLocks noChangeArrowheads="1"/>
          </p:cNvSpPr>
          <p:nvPr/>
        </p:nvSpPr>
        <p:spPr bwMode="auto">
          <a:xfrm>
            <a:off x="7491374" y="5166513"/>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data</a:t>
            </a:r>
          </a:p>
        </p:txBody>
      </p:sp>
      <p:sp>
        <p:nvSpPr>
          <p:cNvPr id="20" name="Rectangle 27"/>
          <p:cNvSpPr>
            <a:spLocks noChangeArrowheads="1"/>
          </p:cNvSpPr>
          <p:nvPr/>
        </p:nvSpPr>
        <p:spPr bwMode="auto">
          <a:xfrm>
            <a:off x="5824499" y="4785513"/>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stack</a:t>
            </a:r>
          </a:p>
        </p:txBody>
      </p:sp>
      <p:sp>
        <p:nvSpPr>
          <p:cNvPr id="21" name="Rectangle 28"/>
          <p:cNvSpPr>
            <a:spLocks noChangeArrowheads="1"/>
          </p:cNvSpPr>
          <p:nvPr/>
        </p:nvSpPr>
        <p:spPr bwMode="auto">
          <a:xfrm>
            <a:off x="6846849" y="5630063"/>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a:t>
            </a:r>
          </a:p>
        </p:txBody>
      </p:sp>
      <p:sp>
        <p:nvSpPr>
          <p:cNvPr id="22" name="Rectangle 29"/>
          <p:cNvSpPr>
            <a:spLocks noChangeArrowheads="1"/>
          </p:cNvSpPr>
          <p:nvPr/>
        </p:nvSpPr>
        <p:spPr bwMode="auto">
          <a:xfrm>
            <a:off x="1252499" y="36425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dirty="0">
                <a:latin typeface="Times New Roman"/>
                <a:ea typeface="Arial" charset="0"/>
                <a:cs typeface="Times New Roman"/>
              </a:rPr>
              <a:t>code base register</a:t>
            </a:r>
          </a:p>
        </p:txBody>
      </p:sp>
      <p:sp>
        <p:nvSpPr>
          <p:cNvPr id="23" name="Rectangle 30"/>
          <p:cNvSpPr>
            <a:spLocks noChangeArrowheads="1"/>
          </p:cNvSpPr>
          <p:nvPr/>
        </p:nvSpPr>
        <p:spPr bwMode="auto">
          <a:xfrm>
            <a:off x="2928899" y="36425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data base register</a:t>
            </a:r>
          </a:p>
        </p:txBody>
      </p:sp>
      <p:sp>
        <p:nvSpPr>
          <p:cNvPr id="24" name="Rectangle 31"/>
          <p:cNvSpPr>
            <a:spLocks noChangeArrowheads="1"/>
          </p:cNvSpPr>
          <p:nvPr/>
        </p:nvSpPr>
        <p:spPr bwMode="auto">
          <a:xfrm>
            <a:off x="2928899" y="41759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25" name="Rectangle 32"/>
          <p:cNvSpPr>
            <a:spLocks noChangeArrowheads="1"/>
          </p:cNvSpPr>
          <p:nvPr/>
        </p:nvSpPr>
        <p:spPr bwMode="auto">
          <a:xfrm>
            <a:off x="1252499" y="41759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aux base register</a:t>
            </a:r>
          </a:p>
        </p:txBody>
      </p:sp>
      <p:cxnSp>
        <p:nvCxnSpPr>
          <p:cNvPr id="30" name="AutoShape 43"/>
          <p:cNvCxnSpPr>
            <a:cxnSpLocks noChangeShapeType="1"/>
            <a:stCxn id="24" idx="3"/>
          </p:cNvCxnSpPr>
          <p:nvPr/>
        </p:nvCxnSpPr>
        <p:spPr bwMode="auto">
          <a:xfrm>
            <a:off x="4452899" y="4328313"/>
            <a:ext cx="2206581" cy="457200"/>
          </a:xfrm>
          <a:prstGeom prst="curvedConnector3">
            <a:avLst>
              <a:gd name="adj1" fmla="val 50000"/>
            </a:avLst>
          </a:prstGeom>
          <a:noFill/>
          <a:ln w="57150">
            <a:solidFill>
              <a:srgbClr val="FF9900"/>
            </a:solidFill>
            <a:round/>
            <a:headEnd/>
            <a:tailEnd type="triangle" w="med" len="med"/>
          </a:ln>
          <a:effectLst/>
        </p:spPr>
      </p:cxnSp>
      <p:cxnSp>
        <p:nvCxnSpPr>
          <p:cNvPr id="31" name="AutoShape 44"/>
          <p:cNvCxnSpPr>
            <a:cxnSpLocks noChangeShapeType="1"/>
            <a:stCxn id="11" idx="2"/>
            <a:endCxn id="24" idx="0"/>
          </p:cNvCxnSpPr>
          <p:nvPr/>
        </p:nvCxnSpPr>
        <p:spPr bwMode="auto">
          <a:xfrm rot="5400000">
            <a:off x="3386099" y="3523450"/>
            <a:ext cx="957263" cy="347663"/>
          </a:xfrm>
          <a:prstGeom prst="curvedConnector3">
            <a:avLst>
              <a:gd name="adj1" fmla="val 49917"/>
            </a:avLst>
          </a:prstGeom>
          <a:noFill/>
          <a:ln w="57150">
            <a:solidFill>
              <a:srgbClr val="FF9900"/>
            </a:solidFill>
            <a:round/>
            <a:headEnd/>
            <a:tailEnd type="triangle" w="med" len="med"/>
          </a:ln>
          <a:effectLst/>
        </p:spPr>
      </p:cxnSp>
      <p:sp>
        <p:nvSpPr>
          <p:cNvPr id="34" name="Text Box 47"/>
          <p:cNvSpPr txBox="1">
            <a:spLocks noChangeArrowheads="1"/>
          </p:cNvSpPr>
          <p:nvPr/>
        </p:nvSpPr>
        <p:spPr bwMode="auto">
          <a:xfrm>
            <a:off x="1366144" y="4709313"/>
            <a:ext cx="3057247" cy="400110"/>
          </a:xfrm>
          <a:prstGeom prst="rect">
            <a:avLst/>
          </a:prstGeom>
          <a:noFill/>
          <a:ln w="9525">
            <a:noFill/>
            <a:miter lim="800000"/>
            <a:headEnd/>
            <a:tailEnd/>
          </a:ln>
          <a:effectLst/>
        </p:spPr>
        <p:txBody>
          <a:bodyPr wrap="none">
            <a:prstTxWarp prst="textNoShape">
              <a:avLst/>
            </a:prstTxWarp>
            <a:spAutoFit/>
          </a:bodyPr>
          <a:lstStyle/>
          <a:p>
            <a:pPr algn="ctr"/>
            <a:r>
              <a:rPr lang="en-US" sz="2000" b="0" i="1" dirty="0">
                <a:latin typeface="Times New Roman"/>
                <a:cs typeface="Times New Roman"/>
              </a:rPr>
              <a:t>physical = virtual</a:t>
            </a:r>
            <a:r>
              <a:rPr lang="en-US" sz="2000" b="0" dirty="0">
                <a:latin typeface="Times New Roman"/>
                <a:cs typeface="Times New Roman"/>
              </a:rPr>
              <a:t> + </a:t>
            </a:r>
            <a:r>
              <a:rPr lang="en-US" sz="2000" b="0" i="1" dirty="0" err="1">
                <a:latin typeface="Times New Roman"/>
                <a:cs typeface="Times New Roman"/>
              </a:rPr>
              <a:t>base</a:t>
            </a:r>
            <a:r>
              <a:rPr lang="en-US" sz="2000" b="0" i="1" baseline="-25000" dirty="0" err="1">
                <a:latin typeface="Times New Roman"/>
                <a:cs typeface="Times New Roman"/>
              </a:rPr>
              <a:t>seg</a:t>
            </a:r>
            <a:r>
              <a:rPr lang="en-US" sz="1800" b="0" dirty="0">
                <a:latin typeface="Times New Roman"/>
                <a:cs typeface="Times New Roman"/>
              </a:rPr>
              <a:t> </a:t>
            </a:r>
          </a:p>
        </p:txBody>
      </p:sp>
      <p:sp>
        <p:nvSpPr>
          <p:cNvPr id="35" name="TextBox 34"/>
          <p:cNvSpPr txBox="1"/>
          <p:nvPr/>
        </p:nvSpPr>
        <p:spPr>
          <a:xfrm>
            <a:off x="4939786" y="1777715"/>
            <a:ext cx="3541026" cy="1384995"/>
          </a:xfrm>
          <a:prstGeom prst="rect">
            <a:avLst/>
          </a:prstGeom>
          <a:noFill/>
        </p:spPr>
        <p:txBody>
          <a:bodyPr wrap="square" rtlCol="0">
            <a:spAutoFit/>
          </a:bodyPr>
          <a:lstStyle/>
          <a:p>
            <a:pPr algn="ctr"/>
            <a:r>
              <a:rPr lang="en-US" sz="2800" dirty="0" smtClean="0">
                <a:latin typeface="Times New Roman"/>
                <a:cs typeface="Times New Roman"/>
              </a:rPr>
              <a:t>Let’s say we need to move the stack in physical memory</a:t>
            </a:r>
            <a:endParaRPr lang="en-US" sz="2800" dirty="0">
              <a:latin typeface="Times New Roman"/>
              <a:cs typeface="Times New Roman"/>
            </a:endParaRPr>
          </a:p>
        </p:txBody>
      </p:sp>
      <p:sp>
        <p:nvSpPr>
          <p:cNvPr id="36" name="TextBox 35"/>
          <p:cNvSpPr txBox="1"/>
          <p:nvPr/>
        </p:nvSpPr>
        <p:spPr>
          <a:xfrm>
            <a:off x="457200" y="1082181"/>
            <a:ext cx="4048054" cy="954107"/>
          </a:xfrm>
          <a:prstGeom prst="rect">
            <a:avLst/>
          </a:prstGeom>
          <a:noFill/>
        </p:spPr>
        <p:txBody>
          <a:bodyPr wrap="square" rtlCol="0">
            <a:spAutoFit/>
          </a:bodyPr>
          <a:lstStyle/>
          <a:p>
            <a:pPr algn="ctr"/>
            <a:r>
              <a:rPr lang="en-US" sz="2800" dirty="0" smtClean="0">
                <a:latin typeface="Times New Roman"/>
                <a:cs typeface="Times New Roman"/>
              </a:rPr>
              <a:t>The virtual address of the stack </a:t>
            </a:r>
            <a:r>
              <a:rPr lang="en-US" sz="2800" u="sng" dirty="0" smtClean="0">
                <a:latin typeface="Times New Roman"/>
                <a:cs typeface="Times New Roman"/>
              </a:rPr>
              <a:t>doesn’t</a:t>
            </a:r>
            <a:r>
              <a:rPr lang="en-US" sz="2800" dirty="0" smtClean="0">
                <a:latin typeface="Times New Roman"/>
                <a:cs typeface="Times New Roman"/>
              </a:rPr>
              <a:t> change</a:t>
            </a:r>
            <a:endParaRPr lang="en-US" sz="2800" dirty="0">
              <a:latin typeface="Times New Roman"/>
              <a:cs typeface="Times New Roman"/>
            </a:endParaRPr>
          </a:p>
        </p:txBody>
      </p:sp>
      <p:sp>
        <p:nvSpPr>
          <p:cNvPr id="40" name="Rectangle 31"/>
          <p:cNvSpPr>
            <a:spLocks noChangeArrowheads="1"/>
          </p:cNvSpPr>
          <p:nvPr/>
        </p:nvSpPr>
        <p:spPr bwMode="auto">
          <a:xfrm>
            <a:off x="2931094" y="4177153"/>
            <a:ext cx="1524000" cy="304800"/>
          </a:xfrm>
          <a:prstGeom prst="rect">
            <a:avLst/>
          </a:prstGeom>
          <a:solidFill>
            <a:schemeClr val="accent3">
              <a:lumMod val="60000"/>
              <a:lumOff val="40000"/>
            </a:schemeClr>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41" name="TextBox 40"/>
          <p:cNvSpPr txBox="1"/>
          <p:nvPr/>
        </p:nvSpPr>
        <p:spPr>
          <a:xfrm>
            <a:off x="688900" y="5166513"/>
            <a:ext cx="3260763" cy="1384995"/>
          </a:xfrm>
          <a:prstGeom prst="rect">
            <a:avLst/>
          </a:prstGeom>
          <a:noFill/>
        </p:spPr>
        <p:txBody>
          <a:bodyPr wrap="square" rtlCol="0">
            <a:spAutoFit/>
          </a:bodyPr>
          <a:lstStyle/>
          <a:p>
            <a:pPr algn="ctr"/>
            <a:r>
              <a:rPr lang="en-US" sz="2800" dirty="0" smtClean="0">
                <a:latin typeface="Times New Roman"/>
                <a:cs typeface="Times New Roman"/>
              </a:rPr>
              <a:t>We just change the value in the stack base register</a:t>
            </a:r>
            <a:endParaRPr lang="en-US" sz="28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0"/>
                            </p:stCondLst>
                            <p:childTnLst>
                              <p:par>
                                <p:cTn id="8" presetID="0" presetClass="path" presetSubtype="0" accel="50000" decel="50000" fill="hold" grpId="0" nodeType="afterEffect">
                                  <p:stCondLst>
                                    <p:cond delay="2000"/>
                                  </p:stCondLst>
                                  <p:childTnLst>
                                    <p:animMotion origin="layout" path="M -1.21465E-8 -1.9824E-6 L 0.09405 -0.01204 " pathEditMode="relative" rAng="0" ptsTypes="AA">
                                      <p:cBhvr>
                                        <p:cTn id="9" dur="2000" fill="hold"/>
                                        <p:tgtEl>
                                          <p:spTgt spid="20"/>
                                        </p:tgtEl>
                                        <p:attrNameLst>
                                          <p:attrName>ppt_x</p:attrName>
                                          <p:attrName>ppt_y</p:attrName>
                                        </p:attrNameLst>
                                      </p:cBhvr>
                                      <p:rCtr x="47" y="-6"/>
                                    </p:animMotion>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childTnLst>
                                </p:cTn>
                              </p:par>
                              <p:par>
                                <p:cTn id="14" presetID="1" presetClass="exit" presetSubtype="0" fill="hold" grpId="1" nodeType="withEffect">
                                  <p:stCondLst>
                                    <p:cond delay="0"/>
                                  </p:stCondLst>
                                  <p:childTnLst>
                                    <p:set>
                                      <p:cBhvr>
                                        <p:cTn id="15" dur="1" fill="hold">
                                          <p:stCondLst>
                                            <p:cond delay="0"/>
                                          </p:stCondLst>
                                        </p:cTn>
                                        <p:tgtEl>
                                          <p:spTgt spid="35"/>
                                        </p:tgtEl>
                                        <p:attrNameLst>
                                          <p:attrName>style.visibility</p:attrName>
                                        </p:attrNameLst>
                                      </p:cBhvr>
                                      <p:to>
                                        <p:strVal val="hidden"/>
                                      </p:to>
                                    </p:set>
                                  </p:childTnLst>
                                </p:cTn>
                              </p:par>
                            </p:childTnLst>
                          </p:cTn>
                        </p:par>
                        <p:par>
                          <p:cTn id="16" fill="hold">
                            <p:stCondLst>
                              <p:cond delay="0"/>
                            </p:stCondLst>
                            <p:childTnLst>
                              <p:par>
                                <p:cTn id="17" presetID="35" presetClass="emph" presetSubtype="0" fill="hold" grpId="0" nodeType="afterEffect">
                                  <p:stCondLst>
                                    <p:cond delay="1000"/>
                                  </p:stCondLst>
                                  <p:childTnLst>
                                    <p:anim calcmode="discrete" valueType="str">
                                      <p:cBhvr>
                                        <p:cTn id="18" dur="1000" fill="hold"/>
                                        <p:tgtEl>
                                          <p:spTgt spid="11"/>
                                        </p:tgtEl>
                                        <p:attrNameLst>
                                          <p:attrName>style.visibility</p:attrName>
                                        </p:attrNameLst>
                                      </p:cBhvr>
                                      <p:tavLst>
                                        <p:tav tm="0">
                                          <p:val>
                                            <p:strVal val="hidden"/>
                                          </p:val>
                                        </p:tav>
                                        <p:tav tm="50000">
                                          <p:val>
                                            <p:strVal val="visible"/>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par>
                          <p:cTn id="23" fill="hold">
                            <p:stCondLst>
                              <p:cond delay="0"/>
                            </p:stCondLst>
                            <p:childTnLst>
                              <p:par>
                                <p:cTn id="24" presetID="10" presetClass="entr" presetSubtype="0" fill="hold" grpId="0" nodeType="afterEffect">
                                  <p:stCondLst>
                                    <p:cond delay="100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2000"/>
                                        <p:tgtEl>
                                          <p:spTgt spid="4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wipe(up)">
                                      <p:cBhvr>
                                        <p:cTn id="31" dur="500"/>
                                        <p:tgtEl>
                                          <p:spTgt spid="31"/>
                                        </p:tgtEl>
                                      </p:cBhvr>
                                    </p:animEffect>
                                  </p:childTnLst>
                                </p:cTn>
                              </p:par>
                            </p:childTnLst>
                          </p:cTn>
                        </p:par>
                        <p:par>
                          <p:cTn id="32" fill="hold">
                            <p:stCondLst>
                              <p:cond delay="500"/>
                            </p:stCondLst>
                            <p:childTnLst>
                              <p:par>
                                <p:cTn id="33" presetID="35" presetClass="emph" presetSubtype="0" fill="hold" grpId="0" nodeType="afterEffect">
                                  <p:stCondLst>
                                    <p:cond delay="0"/>
                                  </p:stCondLst>
                                  <p:childTnLst>
                                    <p:anim calcmode="discrete" valueType="str">
                                      <p:cBhvr>
                                        <p:cTn id="34" dur="2000" fill="hold"/>
                                        <p:tgtEl>
                                          <p:spTgt spid="34"/>
                                        </p:tgtEl>
                                        <p:attrNameLst>
                                          <p:attrName>style.visibility</p:attrName>
                                        </p:attrNameLst>
                                      </p:cBhvr>
                                      <p:tavLst>
                                        <p:tav tm="0">
                                          <p:val>
                                            <p:strVal val="hidden"/>
                                          </p:val>
                                        </p:tav>
                                        <p:tav tm="50000">
                                          <p:val>
                                            <p:strVal val="visible"/>
                                          </p:val>
                                        </p:tav>
                                      </p:tavLst>
                                    </p:anim>
                                  </p:childTnLst>
                                </p:cTn>
                              </p:par>
                            </p:childTnLst>
                          </p:cTn>
                        </p:par>
                        <p:par>
                          <p:cTn id="35" fill="hold">
                            <p:stCondLst>
                              <p:cond delay="2500"/>
                            </p:stCondLst>
                            <p:childTnLst>
                              <p:par>
                                <p:cTn id="36" presetID="22" presetClass="entr" presetSubtype="8" fill="hold" nodeType="after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wipe(left)">
                                      <p:cBhvr>
                                        <p:cTn id="3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0" grpId="0" animBg="1"/>
      <p:bldP spid="34" grpId="0"/>
      <p:bldP spid="35" grpId="0"/>
      <p:bldP spid="35" grpId="1"/>
      <p:bldP spid="36" grpId="0"/>
      <p:bldP spid="40" grpId="0" animBg="1"/>
      <p:bldP spid="41"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Special Case for Fixed Allocations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Freeform 30"/>
          <p:cNvSpPr>
            <a:spLocks/>
          </p:cNvSpPr>
          <p:nvPr/>
        </p:nvSpPr>
        <p:spPr bwMode="auto">
          <a:xfrm>
            <a:off x="1120775" y="3859228"/>
            <a:ext cx="6604000" cy="1600200"/>
          </a:xfrm>
          <a:custGeom>
            <a:avLst/>
            <a:gdLst/>
            <a:ahLst/>
            <a:cxnLst>
              <a:cxn ang="0">
                <a:pos x="4128" y="1008"/>
              </a:cxn>
              <a:cxn ang="0">
                <a:pos x="4128" y="912"/>
              </a:cxn>
              <a:cxn ang="0">
                <a:pos x="4080" y="864"/>
              </a:cxn>
              <a:cxn ang="0">
                <a:pos x="3648" y="672"/>
              </a:cxn>
              <a:cxn ang="0">
                <a:pos x="3168" y="240"/>
              </a:cxn>
              <a:cxn ang="0">
                <a:pos x="2448" y="0"/>
              </a:cxn>
              <a:cxn ang="0">
                <a:pos x="1440" y="240"/>
              </a:cxn>
              <a:cxn ang="0">
                <a:pos x="0" y="1008"/>
              </a:cxn>
            </a:cxnLst>
            <a:rect l="0" t="0" r="r" b="b"/>
            <a:pathLst>
              <a:path w="4160" h="1008">
                <a:moveTo>
                  <a:pt x="4128" y="1008"/>
                </a:moveTo>
                <a:cubicBezTo>
                  <a:pt x="4132" y="972"/>
                  <a:pt x="4136" y="936"/>
                  <a:pt x="4128" y="912"/>
                </a:cubicBezTo>
                <a:cubicBezTo>
                  <a:pt x="4120" y="888"/>
                  <a:pt x="4160" y="904"/>
                  <a:pt x="4080" y="864"/>
                </a:cubicBezTo>
                <a:cubicBezTo>
                  <a:pt x="4000" y="824"/>
                  <a:pt x="3800" y="776"/>
                  <a:pt x="3648" y="672"/>
                </a:cubicBezTo>
                <a:cubicBezTo>
                  <a:pt x="3496" y="568"/>
                  <a:pt x="3368" y="352"/>
                  <a:pt x="3168" y="240"/>
                </a:cubicBezTo>
                <a:cubicBezTo>
                  <a:pt x="2968" y="128"/>
                  <a:pt x="2736" y="0"/>
                  <a:pt x="2448" y="0"/>
                </a:cubicBezTo>
                <a:cubicBezTo>
                  <a:pt x="2160" y="0"/>
                  <a:pt x="1848" y="72"/>
                  <a:pt x="1440" y="240"/>
                </a:cubicBezTo>
                <a:cubicBezTo>
                  <a:pt x="1032" y="408"/>
                  <a:pt x="516" y="708"/>
                  <a:pt x="0" y="1008"/>
                </a:cubicBezTo>
              </a:path>
            </a:pathLst>
          </a:custGeom>
          <a:solidFill>
            <a:srgbClr val="00FF00"/>
          </a:solid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5" name="Freeform 29"/>
          <p:cNvSpPr>
            <a:spLocks/>
          </p:cNvSpPr>
          <p:nvPr/>
        </p:nvSpPr>
        <p:spPr bwMode="auto">
          <a:xfrm>
            <a:off x="1120775" y="4849828"/>
            <a:ext cx="6591300" cy="603250"/>
          </a:xfrm>
          <a:custGeom>
            <a:avLst/>
            <a:gdLst/>
            <a:ahLst/>
            <a:cxnLst>
              <a:cxn ang="0">
                <a:pos x="4128" y="512"/>
              </a:cxn>
              <a:cxn ang="0">
                <a:pos x="4128" y="416"/>
              </a:cxn>
              <a:cxn ang="0">
                <a:pos x="4080" y="368"/>
              </a:cxn>
              <a:cxn ang="0">
                <a:pos x="3696" y="224"/>
              </a:cxn>
              <a:cxn ang="0">
                <a:pos x="2736" y="32"/>
              </a:cxn>
              <a:cxn ang="0">
                <a:pos x="1776" y="80"/>
              </a:cxn>
              <a:cxn ang="0">
                <a:pos x="0" y="512"/>
              </a:cxn>
            </a:cxnLst>
            <a:rect l="0" t="0" r="r" b="b"/>
            <a:pathLst>
              <a:path w="4152" h="512">
                <a:moveTo>
                  <a:pt x="4128" y="512"/>
                </a:moveTo>
                <a:cubicBezTo>
                  <a:pt x="4132" y="476"/>
                  <a:pt x="4136" y="440"/>
                  <a:pt x="4128" y="416"/>
                </a:cubicBezTo>
                <a:cubicBezTo>
                  <a:pt x="4120" y="392"/>
                  <a:pt x="4152" y="400"/>
                  <a:pt x="4080" y="368"/>
                </a:cubicBezTo>
                <a:cubicBezTo>
                  <a:pt x="4008" y="336"/>
                  <a:pt x="3920" y="280"/>
                  <a:pt x="3696" y="224"/>
                </a:cubicBezTo>
                <a:cubicBezTo>
                  <a:pt x="3472" y="168"/>
                  <a:pt x="3056" y="56"/>
                  <a:pt x="2736" y="32"/>
                </a:cubicBezTo>
                <a:cubicBezTo>
                  <a:pt x="2416" y="8"/>
                  <a:pt x="2232" y="0"/>
                  <a:pt x="1776" y="80"/>
                </a:cubicBezTo>
                <a:cubicBezTo>
                  <a:pt x="1320" y="160"/>
                  <a:pt x="660" y="336"/>
                  <a:pt x="0" y="512"/>
                </a:cubicBezTo>
              </a:path>
            </a:pathLst>
          </a:custGeom>
          <a:solidFill>
            <a:srgbClr val="00FF00"/>
          </a:solidFill>
          <a:ln w="9525">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6" name="Line 4"/>
          <p:cNvSpPr>
            <a:spLocks noChangeShapeType="1"/>
          </p:cNvSpPr>
          <p:nvPr/>
        </p:nvSpPr>
        <p:spPr bwMode="auto">
          <a:xfrm>
            <a:off x="1120775" y="2030428"/>
            <a:ext cx="0" cy="34290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7" name="Line 5"/>
          <p:cNvSpPr>
            <a:spLocks noChangeShapeType="1"/>
          </p:cNvSpPr>
          <p:nvPr/>
        </p:nvSpPr>
        <p:spPr bwMode="auto">
          <a:xfrm>
            <a:off x="1120775" y="5459428"/>
            <a:ext cx="6553200" cy="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8" name="Line 8"/>
          <p:cNvSpPr>
            <a:spLocks noChangeShapeType="1"/>
          </p:cNvSpPr>
          <p:nvPr/>
        </p:nvSpPr>
        <p:spPr bwMode="auto">
          <a:xfrm>
            <a:off x="4092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9" name="Line 9"/>
          <p:cNvSpPr>
            <a:spLocks noChangeShapeType="1"/>
          </p:cNvSpPr>
          <p:nvPr/>
        </p:nvSpPr>
        <p:spPr bwMode="auto">
          <a:xfrm>
            <a:off x="5616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0" name="Line 10"/>
          <p:cNvSpPr>
            <a:spLocks noChangeShapeType="1"/>
          </p:cNvSpPr>
          <p:nvPr/>
        </p:nvSpPr>
        <p:spPr bwMode="auto">
          <a:xfrm>
            <a:off x="4854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1" name="Line 12"/>
          <p:cNvSpPr>
            <a:spLocks noChangeShapeType="1"/>
          </p:cNvSpPr>
          <p:nvPr/>
        </p:nvSpPr>
        <p:spPr bwMode="auto">
          <a:xfrm>
            <a:off x="3330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2" name="Line 14"/>
          <p:cNvSpPr>
            <a:spLocks noChangeShapeType="1"/>
          </p:cNvSpPr>
          <p:nvPr/>
        </p:nvSpPr>
        <p:spPr bwMode="auto">
          <a:xfrm>
            <a:off x="6378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3" name="Line 16"/>
          <p:cNvSpPr>
            <a:spLocks noChangeShapeType="1"/>
          </p:cNvSpPr>
          <p:nvPr/>
        </p:nvSpPr>
        <p:spPr bwMode="auto">
          <a:xfrm>
            <a:off x="7140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4" name="Text Box 17"/>
          <p:cNvSpPr txBox="1">
            <a:spLocks noChangeArrowheads="1"/>
          </p:cNvSpPr>
          <p:nvPr/>
        </p:nvSpPr>
        <p:spPr bwMode="auto">
          <a:xfrm>
            <a:off x="587375" y="1663715"/>
            <a:ext cx="1120820" cy="369332"/>
          </a:xfrm>
          <a:prstGeom prst="rect">
            <a:avLst/>
          </a:prstGeom>
          <a:noFill/>
          <a:ln w="9525">
            <a:noFill/>
            <a:miter lim="800000"/>
            <a:headEnd/>
            <a:tailEnd/>
          </a:ln>
          <a:effectLst/>
        </p:spPr>
        <p:txBody>
          <a:bodyPr wrap="none">
            <a:prstTxWarp prst="textNoShape">
              <a:avLst/>
            </a:prstTxWarp>
            <a:spAutoFit/>
          </a:bodyPr>
          <a:lstStyle/>
          <a:p>
            <a:r>
              <a:rPr lang="en-US" sz="1800" b="0">
                <a:latin typeface="Times New Roman"/>
                <a:ea typeface="Arial" charset="0"/>
                <a:cs typeface="Times New Roman"/>
              </a:rPr>
              <a:t>frequency</a:t>
            </a:r>
          </a:p>
        </p:txBody>
      </p:sp>
      <p:sp>
        <p:nvSpPr>
          <p:cNvPr id="15" name="Text Box 18"/>
          <p:cNvSpPr txBox="1">
            <a:spLocks noChangeArrowheads="1"/>
          </p:cNvSpPr>
          <p:nvPr/>
        </p:nvSpPr>
        <p:spPr bwMode="auto">
          <a:xfrm>
            <a:off x="6165850" y="5532453"/>
            <a:ext cx="431800" cy="336550"/>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4K</a:t>
            </a:r>
          </a:p>
        </p:txBody>
      </p:sp>
      <p:sp>
        <p:nvSpPr>
          <p:cNvPr id="16" name="Text Box 19"/>
          <p:cNvSpPr txBox="1">
            <a:spLocks noChangeArrowheads="1"/>
          </p:cNvSpPr>
          <p:nvPr/>
        </p:nvSpPr>
        <p:spPr bwMode="auto">
          <a:xfrm>
            <a:off x="3065463" y="5535628"/>
            <a:ext cx="492443" cy="338554"/>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256</a:t>
            </a:r>
          </a:p>
        </p:txBody>
      </p:sp>
      <p:sp>
        <p:nvSpPr>
          <p:cNvPr id="17" name="Text Box 20"/>
          <p:cNvSpPr txBox="1">
            <a:spLocks noChangeArrowheads="1"/>
          </p:cNvSpPr>
          <p:nvPr/>
        </p:nvSpPr>
        <p:spPr bwMode="auto">
          <a:xfrm>
            <a:off x="1597025" y="5541978"/>
            <a:ext cx="389850" cy="338554"/>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64</a:t>
            </a:r>
          </a:p>
        </p:txBody>
      </p:sp>
      <p:sp>
        <p:nvSpPr>
          <p:cNvPr id="18" name="Text Box 21"/>
          <p:cNvSpPr txBox="1">
            <a:spLocks noChangeArrowheads="1"/>
          </p:cNvSpPr>
          <p:nvPr/>
        </p:nvSpPr>
        <p:spPr bwMode="auto">
          <a:xfrm>
            <a:off x="4632325" y="5535628"/>
            <a:ext cx="431800" cy="336550"/>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1K</a:t>
            </a:r>
          </a:p>
        </p:txBody>
      </p:sp>
      <p:sp>
        <p:nvSpPr>
          <p:cNvPr id="19" name="Text Box 22"/>
          <p:cNvSpPr txBox="1">
            <a:spLocks noChangeArrowheads="1"/>
          </p:cNvSpPr>
          <p:nvPr/>
        </p:nvSpPr>
        <p:spPr bwMode="auto">
          <a:xfrm>
            <a:off x="1806575" y="1601803"/>
            <a:ext cx="4438650" cy="1190625"/>
          </a:xfrm>
          <a:prstGeom prst="rect">
            <a:avLst/>
          </a:prstGeom>
          <a:noFill/>
          <a:ln w="9525">
            <a:noFill/>
            <a:miter lim="800000"/>
            <a:headEnd/>
            <a:tailEnd/>
          </a:ln>
          <a:effectLst/>
        </p:spPr>
        <p:txBody>
          <a:bodyPr>
            <a:prstTxWarp prst="textNoShape">
              <a:avLst/>
            </a:prstTxWarp>
            <a:spAutoFit/>
          </a:bodyPr>
          <a:lstStyle/>
          <a:p>
            <a:r>
              <a:rPr lang="en-US" sz="1800" b="0">
                <a:latin typeface="Times New Roman"/>
                <a:ea typeface="Arial" charset="0"/>
                <a:cs typeface="Times New Roman"/>
              </a:rPr>
              <a:t>Internal fragmentation results from mismatches between chunk sizes and request sizes (which we have assumed to be randomly distributed)</a:t>
            </a:r>
          </a:p>
        </p:txBody>
      </p:sp>
      <p:sp>
        <p:nvSpPr>
          <p:cNvPr id="20" name="Text Box 28"/>
          <p:cNvSpPr txBox="1">
            <a:spLocks noChangeArrowheads="1"/>
          </p:cNvSpPr>
          <p:nvPr/>
        </p:nvSpPr>
        <p:spPr bwMode="auto">
          <a:xfrm>
            <a:off x="3082925" y="2668603"/>
            <a:ext cx="3524250" cy="1190625"/>
          </a:xfrm>
          <a:prstGeom prst="rect">
            <a:avLst/>
          </a:prstGeom>
          <a:noFill/>
          <a:ln w="9525">
            <a:noFill/>
            <a:miter lim="800000"/>
            <a:headEnd/>
            <a:tailEnd/>
          </a:ln>
          <a:effectLst/>
        </p:spPr>
        <p:txBody>
          <a:bodyPr>
            <a:prstTxWarp prst="textNoShape">
              <a:avLst/>
            </a:prstTxWarp>
            <a:spAutoFit/>
          </a:bodyPr>
          <a:lstStyle/>
          <a:p>
            <a:r>
              <a:rPr lang="en-US" sz="1800" b="0">
                <a:latin typeface="Times New Roman"/>
                <a:ea typeface="Arial" charset="0"/>
                <a:cs typeface="Times New Roman"/>
              </a:rPr>
              <a:t>But if we look at what actually happens, it turns out that memory allocation requests aren’t random at all.</a:t>
            </a:r>
          </a:p>
        </p:txBody>
      </p:sp>
      <p:sp>
        <p:nvSpPr>
          <p:cNvPr id="21" name="Line 33"/>
          <p:cNvSpPr>
            <a:spLocks noChangeShapeType="1"/>
          </p:cNvSpPr>
          <p:nvPr/>
        </p:nvSpPr>
        <p:spPr bwMode="auto">
          <a:xfrm flipV="1">
            <a:off x="6378575" y="2030428"/>
            <a:ext cx="0" cy="31242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2" name="Line 34"/>
          <p:cNvSpPr>
            <a:spLocks noChangeShapeType="1"/>
          </p:cNvSpPr>
          <p:nvPr/>
        </p:nvSpPr>
        <p:spPr bwMode="auto">
          <a:xfrm flipV="1">
            <a:off x="1806575" y="3783028"/>
            <a:ext cx="0" cy="15240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3" name="Line 35"/>
          <p:cNvSpPr>
            <a:spLocks noChangeShapeType="1"/>
          </p:cNvSpPr>
          <p:nvPr/>
        </p:nvSpPr>
        <p:spPr bwMode="auto">
          <a:xfrm flipV="1">
            <a:off x="2568575" y="3173428"/>
            <a:ext cx="0" cy="20574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4" name="Line 13"/>
          <p:cNvSpPr>
            <a:spLocks noChangeShapeType="1"/>
          </p:cNvSpPr>
          <p:nvPr/>
        </p:nvSpPr>
        <p:spPr bwMode="auto">
          <a:xfrm>
            <a:off x="2568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5" name="Line 11"/>
          <p:cNvSpPr>
            <a:spLocks noChangeShapeType="1"/>
          </p:cNvSpPr>
          <p:nvPr/>
        </p:nvSpPr>
        <p:spPr bwMode="auto">
          <a:xfrm>
            <a:off x="1806575" y="515462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6" name="Rounded Rectangle 25"/>
          <p:cNvSpPr/>
          <p:nvPr/>
        </p:nvSpPr>
        <p:spPr>
          <a:xfrm>
            <a:off x="1625108" y="317513"/>
            <a:ext cx="5888515" cy="1282687"/>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dissolve">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dissolv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wipe(down)">
                                      <p:cBhvr>
                                        <p:cTn id="21" dur="500"/>
                                        <p:tgtEl>
                                          <p:spTgt spid="22"/>
                                        </p:tgtEl>
                                      </p:cBhvr>
                                    </p:animEffect>
                                  </p:childTnLst>
                                </p:cTn>
                              </p:par>
                            </p:childTnLst>
                          </p:cTn>
                        </p:par>
                        <p:par>
                          <p:cTn id="22" fill="hold">
                            <p:stCondLst>
                              <p:cond delay="1000"/>
                            </p:stCondLst>
                            <p:childTnLst>
                              <p:par>
                                <p:cTn id="23" presetID="22" presetClass="entr" presetSubtype="4"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wipe(down)">
                                      <p:cBhvr>
                                        <p:cTn id="25" dur="500"/>
                                        <p:tgtEl>
                                          <p:spTgt spid="23"/>
                                        </p:tgtEl>
                                      </p:cBhvr>
                                    </p:animEffect>
                                  </p:childTnLst>
                                </p:cTn>
                              </p:par>
                            </p:childTnLst>
                          </p:cTn>
                        </p:par>
                        <p:par>
                          <p:cTn id="26" fill="hold">
                            <p:stCondLst>
                              <p:cond delay="1500"/>
                            </p:stCondLst>
                            <p:childTnLst>
                              <p:par>
                                <p:cTn id="27" presetID="22" presetClass="entr" presetSubtype="4"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wipe(down)">
                                      <p:cBhvr>
                                        <p:cTn id="2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0" grpId="0"/>
      <p:bldP spid="21" grpId="0" animBg="1"/>
      <p:bldP spid="22" grpId="0" animBg="1"/>
      <p:bldP spid="23" grpId="0" animBg="1"/>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Relocation and Safety</a:t>
            </a:r>
            <a:endParaRPr lang="en-US" dirty="0"/>
          </a:p>
        </p:txBody>
      </p:sp>
      <p:sp>
        <p:nvSpPr>
          <p:cNvPr id="3" name="Content Placeholder 2"/>
          <p:cNvSpPr>
            <a:spLocks noGrp="1"/>
          </p:cNvSpPr>
          <p:nvPr>
            <p:ph idx="1"/>
          </p:nvPr>
        </p:nvSpPr>
        <p:spPr/>
        <p:txBody>
          <a:bodyPr/>
          <a:lstStyle/>
          <a:p>
            <a:pPr>
              <a:lnSpc>
                <a:spcPct val="83000"/>
              </a:lnSpc>
            </a:pPr>
            <a:r>
              <a:rPr lang="en-GB" sz="2800" dirty="0" smtClean="0"/>
              <a:t>A relocation mechanism (like base registers) is good</a:t>
            </a:r>
          </a:p>
          <a:p>
            <a:pPr lvl="1">
              <a:lnSpc>
                <a:spcPct val="83000"/>
              </a:lnSpc>
            </a:pPr>
            <a:r>
              <a:rPr lang="en-GB" sz="2400" dirty="0" smtClean="0"/>
              <a:t>It solves the relocation problem</a:t>
            </a:r>
          </a:p>
          <a:p>
            <a:pPr lvl="1">
              <a:lnSpc>
                <a:spcPct val="83000"/>
              </a:lnSpc>
            </a:pPr>
            <a:r>
              <a:rPr lang="en-GB" sz="2400" dirty="0" smtClean="0"/>
              <a:t>Enables us to move process segments in physical memory</a:t>
            </a:r>
          </a:p>
          <a:p>
            <a:pPr lvl="1">
              <a:lnSpc>
                <a:spcPct val="83000"/>
              </a:lnSpc>
            </a:pPr>
            <a:r>
              <a:rPr lang="en-GB" sz="2400" dirty="0" smtClean="0"/>
              <a:t>Such relocation turns out to be insufficient</a:t>
            </a:r>
          </a:p>
          <a:p>
            <a:pPr>
              <a:lnSpc>
                <a:spcPct val="83000"/>
              </a:lnSpc>
            </a:pPr>
            <a:r>
              <a:rPr lang="en-GB" sz="2800" dirty="0" smtClean="0"/>
              <a:t>We also need protection</a:t>
            </a:r>
          </a:p>
          <a:p>
            <a:pPr lvl="1">
              <a:lnSpc>
                <a:spcPct val="83000"/>
              </a:lnSpc>
            </a:pPr>
            <a:r>
              <a:rPr lang="en-GB" sz="2400" dirty="0" smtClean="0"/>
              <a:t>Prevent process from reaching outside its allocated memory</a:t>
            </a:r>
          </a:p>
          <a:p>
            <a:pPr lvl="2">
              <a:lnSpc>
                <a:spcPct val="83000"/>
              </a:lnSpc>
            </a:pPr>
            <a:r>
              <a:rPr lang="en-GB" sz="2000" dirty="0" smtClean="0"/>
              <a:t>E.g., by overrunning the end of  a mapped segment</a:t>
            </a:r>
          </a:p>
          <a:p>
            <a:pPr>
              <a:lnSpc>
                <a:spcPct val="83000"/>
              </a:lnSpc>
            </a:pPr>
            <a:r>
              <a:rPr lang="en-GB" sz="2800" dirty="0" smtClean="0"/>
              <a:t>Segments also need a length (or limit) register</a:t>
            </a:r>
          </a:p>
          <a:p>
            <a:pPr lvl="1">
              <a:lnSpc>
                <a:spcPct val="83000"/>
              </a:lnSpc>
            </a:pPr>
            <a:r>
              <a:rPr lang="en-GB" sz="2400" dirty="0" smtClean="0"/>
              <a:t>Specifies maximum legal offset (from start of segment)</a:t>
            </a:r>
          </a:p>
          <a:p>
            <a:pPr lvl="1">
              <a:lnSpc>
                <a:spcPct val="83000"/>
              </a:lnSpc>
            </a:pPr>
            <a:r>
              <a:rPr lang="en-GB" sz="2400" dirty="0" smtClean="0"/>
              <a:t>Any address greater than this is illegal (in the hole)</a:t>
            </a:r>
          </a:p>
          <a:p>
            <a:pPr lvl="1">
              <a:lnSpc>
                <a:spcPct val="83000"/>
              </a:lnSpc>
            </a:pPr>
            <a:r>
              <a:rPr lang="en-GB" sz="2400" dirty="0" smtClean="0"/>
              <a:t>CPU should report it via a </a:t>
            </a:r>
            <a:r>
              <a:rPr lang="en-GB" sz="2400" u="sng" dirty="0" smtClean="0"/>
              <a:t>segmentation </a:t>
            </a:r>
            <a:r>
              <a:rPr lang="en-GB" sz="2400" dirty="0" smtClean="0"/>
              <a:t>exception (trap)</a:t>
            </a:r>
            <a:endParaRPr lang="en-US"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of Our Problem </a:t>
            </a:r>
            <a:br>
              <a:rPr lang="en-US" dirty="0" smtClean="0"/>
            </a:br>
            <a:r>
              <a:rPr lang="en-US" dirty="0" smtClean="0"/>
              <a:t>Does Relocation Solve?</a:t>
            </a:r>
            <a:endParaRPr lang="en-US" dirty="0"/>
          </a:p>
        </p:txBody>
      </p:sp>
      <p:sp>
        <p:nvSpPr>
          <p:cNvPr id="3" name="Content Placeholder 2"/>
          <p:cNvSpPr>
            <a:spLocks noGrp="1"/>
          </p:cNvSpPr>
          <p:nvPr>
            <p:ph idx="1"/>
          </p:nvPr>
        </p:nvSpPr>
        <p:spPr/>
        <p:txBody>
          <a:bodyPr/>
          <a:lstStyle/>
          <a:p>
            <a:r>
              <a:rPr lang="en-US" dirty="0" smtClean="0"/>
              <a:t>We can use variable sized domains</a:t>
            </a:r>
          </a:p>
          <a:p>
            <a:pPr lvl="1"/>
            <a:r>
              <a:rPr lang="en-US" dirty="0" smtClean="0"/>
              <a:t>Cutting down on internal fragmentation</a:t>
            </a:r>
          </a:p>
          <a:p>
            <a:r>
              <a:rPr lang="en-US" dirty="0" smtClean="0"/>
              <a:t>We can move domains around</a:t>
            </a:r>
          </a:p>
          <a:p>
            <a:pPr lvl="1"/>
            <a:r>
              <a:rPr lang="en-US" dirty="0" smtClean="0"/>
              <a:t>Which helps coalescing be more effective</a:t>
            </a:r>
          </a:p>
          <a:p>
            <a:pPr lvl="1"/>
            <a:r>
              <a:rPr lang="en-US" dirty="0" smtClean="0"/>
              <a:t>But still requires contiguous chunks of data for segments</a:t>
            </a:r>
          </a:p>
          <a:p>
            <a:pPr lvl="1"/>
            <a:r>
              <a:rPr lang="en-US" dirty="0" smtClean="0"/>
              <a:t>So external fragmentation is still a problem</a:t>
            </a:r>
          </a:p>
          <a:p>
            <a:r>
              <a:rPr lang="en-US" dirty="0" smtClean="0"/>
              <a:t>We need to get rid of the requirement of contiguous segments </a:t>
            </a:r>
          </a:p>
          <a:p>
            <a:pPr lvl="1"/>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Overlays</a:t>
            </a:r>
            <a:endParaRPr lang="en-US" dirty="0"/>
          </a:p>
        </p:txBody>
      </p:sp>
      <p:sp>
        <p:nvSpPr>
          <p:cNvPr id="3" name="Content Placeholder 2"/>
          <p:cNvSpPr>
            <a:spLocks noGrp="1"/>
          </p:cNvSpPr>
          <p:nvPr>
            <p:ph idx="1"/>
          </p:nvPr>
        </p:nvSpPr>
        <p:spPr/>
        <p:txBody>
          <a:bodyPr/>
          <a:lstStyle/>
          <a:p>
            <a:r>
              <a:rPr lang="en-US" dirty="0" smtClean="0"/>
              <a:t>Another problem not yet addressed is limiting a process’ memory to the amount of RAM</a:t>
            </a:r>
          </a:p>
          <a:p>
            <a:r>
              <a:rPr lang="en-US" dirty="0" smtClean="0"/>
              <a:t>Even </a:t>
            </a:r>
            <a:r>
              <a:rPr lang="en-US" dirty="0" err="1" smtClean="0"/>
              <a:t>relocatable</a:t>
            </a:r>
            <a:r>
              <a:rPr lang="en-US" dirty="0" smtClean="0"/>
              <a:t> segments doesn’t solve that</a:t>
            </a:r>
          </a:p>
          <a:p>
            <a:pPr lvl="1"/>
            <a:r>
              <a:rPr lang="en-US" dirty="0" smtClean="0"/>
              <a:t>Since it just moves them from place to place</a:t>
            </a:r>
          </a:p>
          <a:p>
            <a:r>
              <a:rPr lang="en-US" dirty="0" smtClean="0"/>
              <a:t>One solution is overlays</a:t>
            </a:r>
          </a:p>
          <a:p>
            <a:pPr lvl="1"/>
            <a:r>
              <a:rPr lang="en-US" dirty="0" smtClean="0"/>
              <a:t>Define parts of the address space not needed simultaneously</a:t>
            </a:r>
          </a:p>
          <a:p>
            <a:pPr lvl="1"/>
            <a:r>
              <a:rPr lang="en-US" dirty="0" smtClean="0"/>
              <a:t>Have such </a:t>
            </a:r>
            <a:r>
              <a:rPr lang="en-US" dirty="0" err="1" smtClean="0"/>
              <a:t>overlayed</a:t>
            </a:r>
            <a:r>
              <a:rPr lang="en-US" dirty="0" smtClean="0"/>
              <a:t> segments “share” a portion of the physical address space</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Overlays</a:t>
            </a:r>
            <a:endParaRPr lang="en-US" dirty="0"/>
          </a:p>
        </p:txBody>
      </p:sp>
      <p:sp>
        <p:nvSpPr>
          <p:cNvPr id="3" name="Content Placeholder 2"/>
          <p:cNvSpPr>
            <a:spLocks noGrp="1"/>
          </p:cNvSpPr>
          <p:nvPr>
            <p:ph idx="1"/>
          </p:nvPr>
        </p:nvSpPr>
        <p:spPr/>
        <p:txBody>
          <a:bodyPr/>
          <a:lstStyle/>
          <a:p>
            <a:r>
              <a:rPr lang="en-US" sz="2800" dirty="0" smtClean="0"/>
              <a:t>Typically defined at the program level</a:t>
            </a:r>
          </a:p>
          <a:p>
            <a:pPr lvl="1"/>
            <a:r>
              <a:rPr lang="en-US" sz="2400" dirty="0" smtClean="0"/>
              <a:t>By program authors</a:t>
            </a:r>
          </a:p>
          <a:p>
            <a:r>
              <a:rPr lang="en-US" sz="2800" dirty="0" smtClean="0"/>
              <a:t>For example, consider a two pass assembler</a:t>
            </a:r>
          </a:p>
          <a:p>
            <a:pPr lvl="1"/>
            <a:r>
              <a:rPr lang="en-US" sz="2400" dirty="0" smtClean="0"/>
              <a:t>Pass 1 produces a symbol table</a:t>
            </a:r>
          </a:p>
          <a:p>
            <a:pPr lvl="1"/>
            <a:r>
              <a:rPr lang="en-US" sz="2400" dirty="0" smtClean="0"/>
              <a:t>Pass 2 generates machine code</a:t>
            </a:r>
          </a:p>
          <a:p>
            <a:pPr lvl="1"/>
            <a:r>
              <a:rPr lang="en-US" sz="2400" dirty="0" smtClean="0"/>
              <a:t>The instructions for the two passes need not be in memory simultaneously</a:t>
            </a:r>
          </a:p>
          <a:p>
            <a:pPr lvl="1"/>
            <a:r>
              <a:rPr lang="en-US" sz="2400" dirty="0" smtClean="0"/>
              <a:t>So we could </a:t>
            </a:r>
          </a:p>
          <a:p>
            <a:pPr lvl="2"/>
            <a:r>
              <a:rPr lang="en-US" sz="2000" dirty="0" smtClean="0"/>
              <a:t>R</a:t>
            </a:r>
            <a:r>
              <a:rPr lang="en-US" sz="2000" dirty="0" smtClean="0"/>
              <a:t>un pass 1</a:t>
            </a:r>
          </a:p>
          <a:p>
            <a:pPr lvl="2"/>
            <a:r>
              <a:rPr lang="en-US" sz="2000" dirty="0" smtClean="0"/>
              <a:t>Load the code for pass 2 on top of pass 1’s code</a:t>
            </a:r>
          </a:p>
          <a:p>
            <a:pPr lvl="2"/>
            <a:r>
              <a:rPr lang="en-US" sz="2000" dirty="0" smtClean="0"/>
              <a:t>Run pass 2</a:t>
            </a:r>
            <a:endParaRPr 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Overlays Work</a:t>
            </a:r>
            <a:endParaRPr lang="en-US" dirty="0"/>
          </a:p>
        </p:txBody>
      </p:sp>
      <p:sp>
        <p:nvSpPr>
          <p:cNvPr id="3" name="Content Placeholder 2"/>
          <p:cNvSpPr>
            <a:spLocks noGrp="1"/>
          </p:cNvSpPr>
          <p:nvPr>
            <p:ph idx="1"/>
          </p:nvPr>
        </p:nvSpPr>
        <p:spPr/>
        <p:txBody>
          <a:bodyPr/>
          <a:lstStyle/>
          <a:p>
            <a:r>
              <a:rPr lang="en-US" dirty="0" smtClean="0"/>
              <a:t>Need a special loader that is overlay aware</a:t>
            </a:r>
          </a:p>
          <a:p>
            <a:r>
              <a:rPr lang="en-US" dirty="0" smtClean="0"/>
              <a:t>Explicit instructions are used to invoke the loader</a:t>
            </a:r>
          </a:p>
          <a:p>
            <a:pPr lvl="1"/>
            <a:r>
              <a:rPr lang="en-US" dirty="0" smtClean="0"/>
              <a:t>Which knows which segments can be used as overlays</a:t>
            </a:r>
          </a:p>
          <a:p>
            <a:pPr lvl="1"/>
            <a:r>
              <a:rPr lang="en-US" dirty="0" smtClean="0"/>
              <a:t>Also need to fiddle with linking</a:t>
            </a:r>
          </a:p>
          <a:p>
            <a:r>
              <a:rPr lang="en-US" dirty="0" smtClean="0"/>
              <a:t>Can be done without OS support</a:t>
            </a:r>
          </a:p>
          <a:p>
            <a:r>
              <a:rPr lang="en-US" dirty="0" smtClean="0"/>
              <a:t>But very complicated and not widely used today</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Overlays Suggest Something</a:t>
            </a:r>
            <a:endParaRPr lang="en-US" dirty="0"/>
          </a:p>
        </p:txBody>
      </p:sp>
      <p:sp>
        <p:nvSpPr>
          <p:cNvPr id="3" name="Content Placeholder 2"/>
          <p:cNvSpPr>
            <a:spLocks noGrp="1"/>
          </p:cNvSpPr>
          <p:nvPr>
            <p:ph idx="1"/>
          </p:nvPr>
        </p:nvSpPr>
        <p:spPr>
          <a:xfrm>
            <a:off x="457200" y="1473200"/>
            <a:ext cx="8229600" cy="4525963"/>
          </a:xfrm>
        </p:spPr>
        <p:txBody>
          <a:bodyPr/>
          <a:lstStyle/>
          <a:p>
            <a:r>
              <a:rPr lang="en-US" dirty="0" smtClean="0"/>
              <a:t>Overlays are bad because they require users to think about what memory segments are disjoint</a:t>
            </a:r>
          </a:p>
          <a:p>
            <a:r>
              <a:rPr lang="en-US" dirty="0" smtClean="0"/>
              <a:t>Why force the users to think about it?</a:t>
            </a:r>
          </a:p>
          <a:p>
            <a:r>
              <a:rPr lang="en-US" dirty="0" smtClean="0"/>
              <a:t>Why not have the system do it for them?</a:t>
            </a:r>
          </a:p>
          <a:p>
            <a:r>
              <a:rPr lang="en-US" dirty="0" smtClean="0"/>
              <a:t>Could be done statically (e.g., program analysis), but why not dynamically?</a:t>
            </a:r>
          </a:p>
          <a:p>
            <a:r>
              <a:rPr lang="en-US" dirty="0" smtClean="0"/>
              <a:t>Why not have the system determine at run time what needs to be in memory?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Aren’t Memory Request </a:t>
            </a:r>
            <a:br>
              <a:rPr lang="en-US" dirty="0" smtClean="0"/>
            </a:br>
            <a:r>
              <a:rPr lang="en-US" dirty="0" smtClean="0"/>
              <a:t>Sizes Randomly Distributed?</a:t>
            </a:r>
            <a:endParaRPr lang="en-US" dirty="0"/>
          </a:p>
        </p:txBody>
      </p:sp>
      <p:sp>
        <p:nvSpPr>
          <p:cNvPr id="3" name="Content Placeholder 2"/>
          <p:cNvSpPr>
            <a:spLocks noGrp="1"/>
          </p:cNvSpPr>
          <p:nvPr>
            <p:ph idx="1"/>
          </p:nvPr>
        </p:nvSpPr>
        <p:spPr/>
        <p:txBody>
          <a:bodyPr/>
          <a:lstStyle/>
          <a:p>
            <a:r>
              <a:rPr lang="en-GB" dirty="0" smtClean="0"/>
              <a:t>In real systems, some sizes are requested much more often than others</a:t>
            </a:r>
          </a:p>
          <a:p>
            <a:r>
              <a:rPr lang="en-GB" dirty="0" smtClean="0"/>
              <a:t>Many key services use fixed-size buffers</a:t>
            </a:r>
          </a:p>
          <a:p>
            <a:pPr lvl="1"/>
            <a:r>
              <a:rPr lang="en-GB" dirty="0" smtClean="0"/>
              <a:t>File systems (for disk I/O)</a:t>
            </a:r>
          </a:p>
          <a:p>
            <a:pPr lvl="1"/>
            <a:r>
              <a:rPr lang="en-GB" dirty="0" smtClean="0"/>
              <a:t>Network protocols (for packet assembly)</a:t>
            </a:r>
          </a:p>
          <a:p>
            <a:pPr lvl="1"/>
            <a:r>
              <a:rPr lang="en-GB" dirty="0" smtClean="0"/>
              <a:t>Standard request descriptors</a:t>
            </a:r>
          </a:p>
          <a:p>
            <a:r>
              <a:rPr lang="en-GB" dirty="0" smtClean="0"/>
              <a:t>These account for much transient use</a:t>
            </a:r>
          </a:p>
          <a:p>
            <a:pPr lvl="1"/>
            <a:r>
              <a:rPr lang="en-GB" dirty="0" smtClean="0"/>
              <a:t>They are continuously allocated and freed</a:t>
            </a:r>
          </a:p>
          <a:p>
            <a:r>
              <a:rPr lang="en-GB" dirty="0" smtClean="0"/>
              <a:t>OS might want to handle them specially</a:t>
            </a:r>
          </a:p>
          <a:p>
            <a:pPr lvl="1"/>
            <a:endParaRPr lang="en-GB"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028"/>
            <a:ext cx="8229600" cy="1143000"/>
          </a:xfrm>
        </p:spPr>
        <p:txBody>
          <a:bodyPr/>
          <a:lstStyle/>
          <a:p>
            <a:r>
              <a:rPr lang="en-US" dirty="0" smtClean="0"/>
              <a:t>Buffer Pools</a:t>
            </a:r>
            <a:endParaRPr lang="en-US" dirty="0"/>
          </a:p>
        </p:txBody>
      </p:sp>
      <p:sp>
        <p:nvSpPr>
          <p:cNvPr id="3" name="Content Placeholder 2"/>
          <p:cNvSpPr>
            <a:spLocks noGrp="1"/>
          </p:cNvSpPr>
          <p:nvPr>
            <p:ph idx="1"/>
          </p:nvPr>
        </p:nvSpPr>
        <p:spPr>
          <a:xfrm>
            <a:off x="457200" y="978390"/>
            <a:ext cx="8229600" cy="4525963"/>
          </a:xfrm>
        </p:spPr>
        <p:txBody>
          <a:bodyPr/>
          <a:lstStyle/>
          <a:p>
            <a:r>
              <a:rPr lang="en-GB" sz="2800" dirty="0" smtClean="0"/>
              <a:t>If there are popular sizes,</a:t>
            </a:r>
          </a:p>
          <a:p>
            <a:pPr lvl="1"/>
            <a:r>
              <a:rPr lang="en-GB" sz="2400" dirty="0" smtClean="0"/>
              <a:t>Reserve special pools of fixed size buffers</a:t>
            </a:r>
          </a:p>
          <a:p>
            <a:pPr lvl="1"/>
            <a:r>
              <a:rPr lang="en-GB" sz="2400" dirty="0" smtClean="0"/>
              <a:t>Satisfy matching requests from those pools</a:t>
            </a:r>
          </a:p>
          <a:p>
            <a:r>
              <a:rPr lang="en-GB" sz="2800" dirty="0" smtClean="0"/>
              <a:t>Benefit: improved efficiency</a:t>
            </a:r>
          </a:p>
          <a:p>
            <a:pPr lvl="1"/>
            <a:r>
              <a:rPr lang="en-GB" sz="2400" dirty="0" smtClean="0"/>
              <a:t>Much simpler than variable domain allocation</a:t>
            </a:r>
          </a:p>
          <a:p>
            <a:pPr lvl="2"/>
            <a:r>
              <a:rPr lang="en-GB" sz="2000" dirty="0" smtClean="0"/>
              <a:t>Eliminates searching, carving, coalescing</a:t>
            </a:r>
          </a:p>
          <a:p>
            <a:pPr lvl="1"/>
            <a:r>
              <a:rPr lang="en-GB" sz="2400" dirty="0" smtClean="0"/>
              <a:t>Reduces (or eliminates) external fragmentation</a:t>
            </a:r>
          </a:p>
          <a:p>
            <a:r>
              <a:rPr lang="en-GB" sz="2800" dirty="0" smtClean="0"/>
              <a:t>But we must know how much to reserve</a:t>
            </a:r>
          </a:p>
          <a:p>
            <a:pPr lvl="1"/>
            <a:r>
              <a:rPr lang="en-GB" sz="2400" dirty="0" smtClean="0"/>
              <a:t>Too little, and the buffer pool will become a bottleneck </a:t>
            </a:r>
          </a:p>
          <a:p>
            <a:pPr lvl="1"/>
            <a:r>
              <a:rPr lang="en-GB" sz="2400" dirty="0" smtClean="0"/>
              <a:t>Too much, and we will have a lot of unused buffer space</a:t>
            </a:r>
          </a:p>
          <a:p>
            <a:r>
              <a:rPr lang="en-GB" sz="2800" u="sng" dirty="0" smtClean="0"/>
              <a:t>Only</a:t>
            </a:r>
            <a:r>
              <a:rPr lang="en-GB" sz="2800" dirty="0" smtClean="0"/>
              <a:t> satisfy perfectly matching requests</a:t>
            </a:r>
          </a:p>
          <a:p>
            <a:pPr lvl="1"/>
            <a:r>
              <a:rPr lang="en-GB" dirty="0" smtClean="0"/>
              <a:t>Otherwise, back to internal fragmentation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Buffer Pools Used?</a:t>
            </a:r>
            <a:endParaRPr lang="en-US" dirty="0"/>
          </a:p>
        </p:txBody>
      </p:sp>
      <p:sp>
        <p:nvSpPr>
          <p:cNvPr id="3" name="Content Placeholder 2"/>
          <p:cNvSpPr>
            <a:spLocks noGrp="1"/>
          </p:cNvSpPr>
          <p:nvPr>
            <p:ph idx="1"/>
          </p:nvPr>
        </p:nvSpPr>
        <p:spPr>
          <a:xfrm>
            <a:off x="457200" y="1507590"/>
            <a:ext cx="8229600" cy="4525963"/>
          </a:xfrm>
        </p:spPr>
        <p:txBody>
          <a:bodyPr/>
          <a:lstStyle/>
          <a:p>
            <a:r>
              <a:rPr lang="en-US" dirty="0" smtClean="0"/>
              <a:t>Process requests a piece of memory for a special purpose</a:t>
            </a:r>
          </a:p>
          <a:p>
            <a:pPr lvl="1"/>
            <a:r>
              <a:rPr lang="en-US" dirty="0" smtClean="0"/>
              <a:t>E.g., to send a message</a:t>
            </a:r>
          </a:p>
          <a:p>
            <a:r>
              <a:rPr lang="en-US" dirty="0" smtClean="0"/>
              <a:t>System supplies one element from buffer pool</a:t>
            </a:r>
          </a:p>
          <a:p>
            <a:r>
              <a:rPr lang="en-US" dirty="0" smtClean="0"/>
              <a:t>Process uses it, completes, frees memory</a:t>
            </a:r>
          </a:p>
          <a:p>
            <a:pPr lvl="1"/>
            <a:r>
              <a:rPr lang="en-US" dirty="0" smtClean="0"/>
              <a:t>Maybe explicitly</a:t>
            </a:r>
          </a:p>
          <a:p>
            <a:pPr lvl="1"/>
            <a:r>
              <a:rPr lang="en-US" dirty="0" smtClean="0"/>
              <a:t>Maybe implicitly, based on how such buffers are used</a:t>
            </a:r>
          </a:p>
          <a:p>
            <a:pPr lvl="2"/>
            <a:r>
              <a:rPr lang="en-US" dirty="0" smtClean="0"/>
              <a:t>E.g., sending the message will free the buffer “behind the process’ back” once the message is gone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408"/>
            <a:ext cx="8229600" cy="1143000"/>
          </a:xfrm>
        </p:spPr>
        <p:txBody>
          <a:bodyPr/>
          <a:lstStyle/>
          <a:p>
            <a:r>
              <a:rPr lang="en-US" dirty="0" smtClean="0"/>
              <a:t>Dynamically Sizing Buffer Pools</a:t>
            </a:r>
            <a:endParaRPr lang="en-US" dirty="0"/>
          </a:p>
        </p:txBody>
      </p:sp>
      <p:sp>
        <p:nvSpPr>
          <p:cNvPr id="3" name="Content Placeholder 2"/>
          <p:cNvSpPr>
            <a:spLocks noGrp="1"/>
          </p:cNvSpPr>
          <p:nvPr>
            <p:ph idx="1"/>
          </p:nvPr>
        </p:nvSpPr>
        <p:spPr>
          <a:xfrm>
            <a:off x="457200" y="1520820"/>
            <a:ext cx="8229600" cy="4525963"/>
          </a:xfrm>
        </p:spPr>
        <p:txBody>
          <a:bodyPr/>
          <a:lstStyle/>
          <a:p>
            <a:pPr>
              <a:lnSpc>
                <a:spcPct val="73000"/>
              </a:lnSpc>
            </a:pPr>
            <a:r>
              <a:rPr lang="en-GB" sz="2800" dirty="0" smtClean="0"/>
              <a:t>If we run low on fixed sized buffers</a:t>
            </a:r>
          </a:p>
          <a:p>
            <a:pPr lvl="1">
              <a:lnSpc>
                <a:spcPct val="73000"/>
              </a:lnSpc>
            </a:pPr>
            <a:r>
              <a:rPr lang="en-GB" sz="2400" dirty="0" smtClean="0"/>
              <a:t>Get more memory from the free list</a:t>
            </a:r>
          </a:p>
          <a:p>
            <a:pPr lvl="1">
              <a:lnSpc>
                <a:spcPct val="73000"/>
              </a:lnSpc>
            </a:pPr>
            <a:r>
              <a:rPr lang="en-GB" sz="2400" dirty="0" smtClean="0"/>
              <a:t>Carve it up into more fixed sized buffers</a:t>
            </a:r>
          </a:p>
          <a:p>
            <a:pPr>
              <a:lnSpc>
                <a:spcPct val="73000"/>
              </a:lnSpc>
            </a:pPr>
            <a:r>
              <a:rPr lang="en-GB" sz="2800" dirty="0" smtClean="0"/>
              <a:t>If our free buffer list gets too large</a:t>
            </a:r>
          </a:p>
          <a:p>
            <a:pPr lvl="1">
              <a:lnSpc>
                <a:spcPct val="73000"/>
              </a:lnSpc>
            </a:pPr>
            <a:r>
              <a:rPr lang="en-GB" sz="2400" dirty="0" smtClean="0"/>
              <a:t>Return some buffers to the free list</a:t>
            </a:r>
          </a:p>
          <a:p>
            <a:pPr>
              <a:lnSpc>
                <a:spcPct val="73000"/>
              </a:lnSpc>
            </a:pPr>
            <a:r>
              <a:rPr lang="en-GB" sz="2800" dirty="0" smtClean="0"/>
              <a:t>If the free list gets dangerously low</a:t>
            </a:r>
          </a:p>
          <a:p>
            <a:pPr lvl="1">
              <a:lnSpc>
                <a:spcPct val="73000"/>
              </a:lnSpc>
            </a:pPr>
            <a:r>
              <a:rPr lang="en-GB" sz="2400" dirty="0" smtClean="0"/>
              <a:t>Ask each major service with a buffer pool to return space</a:t>
            </a:r>
          </a:p>
          <a:p>
            <a:pPr>
              <a:lnSpc>
                <a:spcPct val="73000"/>
              </a:lnSpc>
            </a:pPr>
            <a:r>
              <a:rPr lang="en-GB" sz="2800" dirty="0" smtClean="0"/>
              <a:t>This can be tuned by a few parameters:</a:t>
            </a:r>
          </a:p>
          <a:p>
            <a:pPr lvl="1">
              <a:lnSpc>
                <a:spcPct val="73000"/>
              </a:lnSpc>
            </a:pPr>
            <a:r>
              <a:rPr lang="en-GB" sz="2400" dirty="0" smtClean="0"/>
              <a:t>Low space (need more) threshold</a:t>
            </a:r>
          </a:p>
          <a:p>
            <a:pPr lvl="1">
              <a:lnSpc>
                <a:spcPct val="73000"/>
              </a:lnSpc>
            </a:pPr>
            <a:r>
              <a:rPr lang="en-GB" sz="2400" dirty="0" smtClean="0"/>
              <a:t>High space (have too much) threshold</a:t>
            </a:r>
          </a:p>
          <a:p>
            <a:pPr lvl="1">
              <a:lnSpc>
                <a:spcPct val="73000"/>
              </a:lnSpc>
            </a:pPr>
            <a:r>
              <a:rPr lang="en-GB" sz="2400" dirty="0" smtClean="0"/>
              <a:t>Nominal allocation (what we free down to)</a:t>
            </a:r>
          </a:p>
          <a:p>
            <a:pPr>
              <a:lnSpc>
                <a:spcPct val="73000"/>
              </a:lnSpc>
            </a:pPr>
            <a:r>
              <a:rPr lang="en-GB" sz="2800" dirty="0" smtClean="0"/>
              <a:t>Resulting system is highly adaptive to changing loads</a:t>
            </a:r>
          </a:p>
          <a:p>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Lost Memory</a:t>
            </a:r>
            <a:endParaRPr lang="en-US" dirty="0"/>
          </a:p>
        </p:txBody>
      </p:sp>
      <p:sp>
        <p:nvSpPr>
          <p:cNvPr id="3" name="Content Placeholder 2"/>
          <p:cNvSpPr>
            <a:spLocks noGrp="1"/>
          </p:cNvSpPr>
          <p:nvPr>
            <p:ph idx="1"/>
          </p:nvPr>
        </p:nvSpPr>
        <p:spPr>
          <a:xfrm>
            <a:off x="457200" y="1295910"/>
            <a:ext cx="8229600" cy="4525963"/>
          </a:xfrm>
        </p:spPr>
        <p:txBody>
          <a:bodyPr/>
          <a:lstStyle/>
          <a:p>
            <a:r>
              <a:rPr lang="en-US" dirty="0" smtClean="0"/>
              <a:t>One problem with buffer pools is memory leaks</a:t>
            </a:r>
          </a:p>
          <a:p>
            <a:pPr lvl="1"/>
            <a:r>
              <a:rPr lang="en-US" dirty="0" smtClean="0"/>
              <a:t>The process is done with the memory</a:t>
            </a:r>
          </a:p>
          <a:p>
            <a:pPr lvl="1"/>
            <a:r>
              <a:rPr lang="en-US" dirty="0" smtClean="0"/>
              <a:t>But doesn’t free it</a:t>
            </a:r>
          </a:p>
          <a:p>
            <a:r>
              <a:rPr lang="en-US" dirty="0" smtClean="0"/>
              <a:t>Also a problem when a process manages its own memory space</a:t>
            </a:r>
          </a:p>
          <a:p>
            <a:pPr lvl="1"/>
            <a:r>
              <a:rPr lang="en-US" dirty="0" smtClean="0"/>
              <a:t>E.g.,</a:t>
            </a:r>
            <a:r>
              <a:rPr lang="en-US" dirty="0" smtClean="0"/>
              <a:t> it allocates </a:t>
            </a:r>
            <a:r>
              <a:rPr lang="en-US" dirty="0" smtClean="0"/>
              <a:t>a big area and maintains its own free list</a:t>
            </a:r>
          </a:p>
          <a:p>
            <a:r>
              <a:rPr lang="en-US" dirty="0" smtClean="0"/>
              <a:t>Long running processes with memory leaks can waste huge amounts of memory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Garbage Collection</a:t>
            </a:r>
            <a:endParaRPr lang="en-US" dirty="0"/>
          </a:p>
        </p:txBody>
      </p:sp>
      <p:sp>
        <p:nvSpPr>
          <p:cNvPr id="3" name="Content Placeholder 2"/>
          <p:cNvSpPr>
            <a:spLocks noGrp="1"/>
          </p:cNvSpPr>
          <p:nvPr>
            <p:ph idx="1"/>
          </p:nvPr>
        </p:nvSpPr>
        <p:spPr/>
        <p:txBody>
          <a:bodyPr/>
          <a:lstStyle/>
          <a:p>
            <a:r>
              <a:rPr lang="en-US" dirty="0" smtClean="0"/>
              <a:t>One solution to memory leaks</a:t>
            </a:r>
          </a:p>
          <a:p>
            <a:r>
              <a:rPr lang="en-US" dirty="0" smtClean="0"/>
              <a:t>Don’t count on processes to release memory</a:t>
            </a:r>
          </a:p>
          <a:p>
            <a:r>
              <a:rPr lang="en-GB" dirty="0" smtClean="0"/>
              <a:t>Monitor how much free memory we’ve got</a:t>
            </a:r>
          </a:p>
          <a:p>
            <a:r>
              <a:rPr lang="en-GB" dirty="0" smtClean="0"/>
              <a:t>When we run low, start garbage collection</a:t>
            </a:r>
          </a:p>
          <a:p>
            <a:pPr lvl="1"/>
            <a:r>
              <a:rPr lang="en-GB" dirty="0" smtClean="0"/>
              <a:t>Search data space finding every object pointer</a:t>
            </a:r>
          </a:p>
          <a:p>
            <a:pPr lvl="1"/>
            <a:r>
              <a:rPr lang="en-GB" dirty="0" smtClean="0"/>
              <a:t>Note address/size of all accessible objects</a:t>
            </a:r>
          </a:p>
          <a:p>
            <a:pPr lvl="1"/>
            <a:r>
              <a:rPr lang="en-GB" dirty="0" smtClean="0"/>
              <a:t>Compute the compliment (what is inaccessible)</a:t>
            </a:r>
          </a:p>
          <a:p>
            <a:pPr lvl="1"/>
            <a:r>
              <a:rPr lang="en-GB" dirty="0" smtClean="0"/>
              <a:t>Add all inaccessible memory to the free list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Find All </a:t>
            </a:r>
            <a:br>
              <a:rPr lang="en-US" dirty="0" smtClean="0"/>
            </a:br>
            <a:r>
              <a:rPr lang="en-US" dirty="0" smtClean="0"/>
              <a:t>Accessible Memory?</a:t>
            </a:r>
            <a:endParaRPr lang="en-US" dirty="0"/>
          </a:p>
        </p:txBody>
      </p:sp>
      <p:sp>
        <p:nvSpPr>
          <p:cNvPr id="3" name="Content Placeholder 2"/>
          <p:cNvSpPr>
            <a:spLocks noGrp="1"/>
          </p:cNvSpPr>
          <p:nvPr>
            <p:ph idx="1"/>
          </p:nvPr>
        </p:nvSpPr>
        <p:spPr/>
        <p:txBody>
          <a:bodyPr/>
          <a:lstStyle/>
          <a:p>
            <a:r>
              <a:rPr lang="en-GB" dirty="0" smtClean="0"/>
              <a:t>Object oriented languages often enable this</a:t>
            </a:r>
          </a:p>
          <a:p>
            <a:pPr lvl="1"/>
            <a:r>
              <a:rPr lang="en-GB" dirty="0" smtClean="0"/>
              <a:t>All object references are tagged</a:t>
            </a:r>
          </a:p>
          <a:p>
            <a:pPr lvl="1"/>
            <a:r>
              <a:rPr lang="en-GB" dirty="0" smtClean="0"/>
              <a:t>All object descriptors include size information</a:t>
            </a:r>
          </a:p>
          <a:p>
            <a:r>
              <a:rPr lang="en-GB" dirty="0" smtClean="0"/>
              <a:t>It is often possible for system resources</a:t>
            </a:r>
          </a:p>
          <a:p>
            <a:pPr lvl="1"/>
            <a:r>
              <a:rPr lang="en-GB" dirty="0" smtClean="0"/>
              <a:t>Where all possible references are known </a:t>
            </a:r>
          </a:p>
          <a:p>
            <a:pPr lvl="2"/>
            <a:r>
              <a:rPr lang="en-GB" dirty="0" smtClean="0"/>
              <a:t>	(</a:t>
            </a:r>
            <a:r>
              <a:rPr lang="en-GB" dirty="0" smtClean="0"/>
              <a:t>E.g., we know who has which files open)</a:t>
            </a:r>
          </a:p>
          <a:p>
            <a:r>
              <a:rPr lang="en-GB" dirty="0" smtClean="0"/>
              <a:t>How about for the general case?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56244</TotalTime>
  <Words>1717</Words>
  <Application>Microsoft Macintosh PowerPoint</Application>
  <PresentationFormat>On-screen Show (4:3)</PresentationFormat>
  <Paragraphs>269</Paragraphs>
  <Slides>25</Slides>
  <Notes>0</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Default Theme</vt:lpstr>
      <vt:lpstr>Another Option</vt:lpstr>
      <vt:lpstr>A Special Case for Fixed Allocations</vt:lpstr>
      <vt:lpstr>Why Aren’t Memory Request  Sizes Randomly Distributed?</vt:lpstr>
      <vt:lpstr>Buffer Pools</vt:lpstr>
      <vt:lpstr>How Are Buffer Pools Used?</vt:lpstr>
      <vt:lpstr>Dynamically Sizing Buffer Pools</vt:lpstr>
      <vt:lpstr>Lost Memory</vt:lpstr>
      <vt:lpstr>Garbage Collection</vt:lpstr>
      <vt:lpstr>How Do We Find All  Accessible Memory?</vt:lpstr>
      <vt:lpstr>General Garbage Collection</vt:lpstr>
      <vt:lpstr>Problems With General Garbage Collection</vt:lpstr>
      <vt:lpstr>Compaction and Relocation</vt:lpstr>
      <vt:lpstr>Memory Compaction</vt:lpstr>
      <vt:lpstr>All This Requires Is Relocation . . .</vt:lpstr>
      <vt:lpstr>The Relocation Problem</vt:lpstr>
      <vt:lpstr>Virtual Address Spaces</vt:lpstr>
      <vt:lpstr>Memory Segment Relocation</vt:lpstr>
      <vt:lpstr>How Does Segment  Relocation Work?</vt:lpstr>
      <vt:lpstr>Relocating a Segment</vt:lpstr>
      <vt:lpstr>Relocation and Safety</vt:lpstr>
      <vt:lpstr>How Much of Our Problem  Does Relocation Solve?</vt:lpstr>
      <vt:lpstr>Overlays</vt:lpstr>
      <vt:lpstr>Using Overlays</vt:lpstr>
      <vt:lpstr>Making Overlays Work</vt:lpstr>
      <vt:lpstr>But Overlays Suggest Something</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79</cp:revision>
  <dcterms:created xsi:type="dcterms:W3CDTF">2013-04-02T21:30:19Z</dcterms:created>
  <dcterms:modified xsi:type="dcterms:W3CDTF">2013-04-03T21:21:33Z</dcterms:modified>
</cp:coreProperties>
</file>