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Default Extension="rels" ContentType="application/vnd.openxmlformats-package.relationships+xml"/>
  <Default Extension="jpeg" ContentType="image/jpeg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6.xml" ContentType="application/vnd.openxmlformats-officedocument.presentationml.slide+xml"/>
  <Override PartName="/docProps/app.xml" ContentType="application/vnd.openxmlformats-officedocument.extended-properties+xml"/>
  <Override PartName="/ppt/handoutMasters/handoutMaster1.xml" ContentType="application/vnd.openxmlformats-officedocument.presentationml.handoutMaster+xml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22.xml" ContentType="application/vnd.openxmlformats-officedocument.presentationml.slide+xml"/>
  <Default Extension="xml" ContentType="application/xml"/>
  <Override PartName="/ppt/slides/slide19.xml" ContentType="application/vnd.openxmlformats-officedocument.presentationml.slide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s/slide6.xml" ContentType="application/vnd.openxmlformats-officedocument.presentationml.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theme/theme3.xml" ContentType="application/vnd.openxmlformats-officedocument.theme+xml"/>
  <Override PartName="/ppt/slideLayouts/slideLayout2.xml" ContentType="application/vnd.openxmlformats-officedocument.presentationml.slideLayout+xml"/>
  <Override PartName="/ppt/slides/slide23.xml" ContentType="application/vnd.openxmlformats-officedocument.presentationml.slide+xml"/>
  <Override PartName="/ppt/slides/slide16.xml" ContentType="application/vnd.openxmlformats-officedocument.presentationml.slide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3.xml" ContentType="application/vnd.openxmlformats-officedocument.presentationml.slideLayout+xml"/>
  <Override PartName="/ppt/slides/slide24.xml" ContentType="application/vnd.openxmlformats-officedocument.presentationml.slide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s/slide25.xml" ContentType="application/vnd.openxmlformats-officedocument.presentationml.slide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28"/>
  </p:notesMasterIdLst>
  <p:handoutMasterIdLst>
    <p:handoutMasterId r:id="rId29"/>
  </p:handoutMasterIdLst>
  <p:sldIdLst>
    <p:sldId id="360" r:id="rId2"/>
    <p:sldId id="361" r:id="rId3"/>
    <p:sldId id="362" r:id="rId4"/>
    <p:sldId id="363" r:id="rId5"/>
    <p:sldId id="364" r:id="rId6"/>
    <p:sldId id="365" r:id="rId7"/>
    <p:sldId id="366" r:id="rId8"/>
    <p:sldId id="367" r:id="rId9"/>
    <p:sldId id="368" r:id="rId10"/>
    <p:sldId id="369" r:id="rId11"/>
    <p:sldId id="370" r:id="rId12"/>
    <p:sldId id="346" r:id="rId13"/>
    <p:sldId id="371" r:id="rId14"/>
    <p:sldId id="347" r:id="rId15"/>
    <p:sldId id="348" r:id="rId16"/>
    <p:sldId id="349" r:id="rId17"/>
    <p:sldId id="350" r:id="rId18"/>
    <p:sldId id="351" r:id="rId19"/>
    <p:sldId id="352" r:id="rId20"/>
    <p:sldId id="353" r:id="rId21"/>
    <p:sldId id="354" r:id="rId22"/>
    <p:sldId id="355" r:id="rId23"/>
    <p:sldId id="356" r:id="rId24"/>
    <p:sldId id="357" r:id="rId25"/>
    <p:sldId id="359" r:id="rId26"/>
    <p:sldId id="358" r:id="rId27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46" d="100"/>
          <a:sy n="46" d="100"/>
        </p:scale>
        <p:origin x="-1040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notesMaster" Target="notesMasters/notesMaster1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printerSettings" Target="printerSettings/printerSettings1.bin"/><Relationship Id="rId31" Type="http://schemas.openxmlformats.org/officeDocument/2006/relationships/presProps" Target="presProps.xml"/><Relationship Id="rId32" Type="http://schemas.openxmlformats.org/officeDocument/2006/relationships/viewProps" Target="viewProps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theme" Target="theme/theme1.xml"/><Relationship Id="rId3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4/2/13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4/2/13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4/2/13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848164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10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Domain Allocation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72586"/>
            <a:ext cx="8229600" cy="4525963"/>
          </a:xfrm>
        </p:spPr>
        <p:txBody>
          <a:bodyPr/>
          <a:lstStyle/>
          <a:p>
            <a:r>
              <a:rPr lang="en-US" dirty="0" smtClean="0"/>
              <a:t>A concept covered in a previous lecture</a:t>
            </a:r>
          </a:p>
          <a:p>
            <a:r>
              <a:rPr lang="en-US" dirty="0" smtClean="0"/>
              <a:t>We’ll just review it here</a:t>
            </a:r>
          </a:p>
          <a:p>
            <a:r>
              <a:rPr lang="en-US" dirty="0" smtClean="0"/>
              <a:t>Domains are regions of memory made available to a process</a:t>
            </a:r>
          </a:p>
          <a:p>
            <a:pPr lvl="1"/>
            <a:r>
              <a:rPr lang="en-US" dirty="0" smtClean="0"/>
              <a:t>Variable </a:t>
            </a:r>
            <a:r>
              <a:rPr lang="en-US" dirty="0" smtClean="0"/>
              <a:t>sized, usually any size requested</a:t>
            </a:r>
          </a:p>
          <a:p>
            <a:pPr lvl="1"/>
            <a:r>
              <a:rPr lang="en-US" dirty="0" smtClean="0"/>
              <a:t>Each domain is contiguous in memory addresses</a:t>
            </a:r>
          </a:p>
          <a:p>
            <a:pPr lvl="1"/>
            <a:r>
              <a:rPr lang="en-US" dirty="0" smtClean="0"/>
              <a:t>Domains have access permissions for the process</a:t>
            </a:r>
          </a:p>
          <a:p>
            <a:pPr lvl="1"/>
            <a:r>
              <a:rPr lang="en-US" dirty="0" smtClean="0"/>
              <a:t>Potentially shared between processes</a:t>
            </a:r>
          </a:p>
          <a:p>
            <a:r>
              <a:rPr lang="en-US" dirty="0" smtClean="0"/>
              <a:t>Each process could have multiple domains</a:t>
            </a:r>
          </a:p>
          <a:p>
            <a:pPr lvl="1"/>
            <a:r>
              <a:rPr lang="en-US" dirty="0" smtClean="0"/>
              <a:t>With different sizes and characteristics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081174" y="502733"/>
            <a:ext cx="6924139" cy="740869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Managing 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Fixed sized blocks are easy to track</a:t>
            </a:r>
          </a:p>
          <a:p>
            <a:pPr lvl="1"/>
            <a:r>
              <a:rPr lang="en-GB" dirty="0" smtClean="0"/>
              <a:t>A bit map indicating which blocks are free</a:t>
            </a:r>
          </a:p>
          <a:p>
            <a:r>
              <a:rPr lang="en-GB" dirty="0" smtClean="0"/>
              <a:t>Variable chunks require more information</a:t>
            </a:r>
          </a:p>
          <a:p>
            <a:pPr lvl="1"/>
            <a:r>
              <a:rPr lang="en-GB" dirty="0" smtClean="0"/>
              <a:t>A linked list of descriptors, one per chunk</a:t>
            </a:r>
          </a:p>
          <a:p>
            <a:pPr lvl="1"/>
            <a:r>
              <a:rPr lang="en-GB" dirty="0" smtClean="0"/>
              <a:t>Each</a:t>
            </a:r>
            <a:r>
              <a:rPr lang="en-GB" dirty="0" smtClean="0"/>
              <a:t> descriptor lists the size </a:t>
            </a:r>
            <a:r>
              <a:rPr lang="en-GB" dirty="0" smtClean="0"/>
              <a:t>of the chunk and whether it is free</a:t>
            </a:r>
          </a:p>
          <a:p>
            <a:pPr lvl="1"/>
            <a:r>
              <a:rPr lang="en-GB" dirty="0" smtClean="0"/>
              <a:t>Each has a pointer to the next chunk on list</a:t>
            </a:r>
          </a:p>
          <a:p>
            <a:pPr lvl="1"/>
            <a:r>
              <a:rPr lang="en-GB" dirty="0" smtClean="0"/>
              <a:t>Descriptors often</a:t>
            </a:r>
            <a:r>
              <a:rPr lang="en-GB" dirty="0" smtClean="0"/>
              <a:t> kept at </a:t>
            </a:r>
            <a:r>
              <a:rPr lang="en-GB" dirty="0" smtClean="0"/>
              <a:t>front of each chunk</a:t>
            </a:r>
          </a:p>
          <a:p>
            <a:r>
              <a:rPr lang="en-GB" dirty="0" smtClean="0"/>
              <a:t>Allocated memory may have descriptors too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Free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17"/>
          <p:cNvSpPr>
            <a:spLocks noChangeArrowheads="1"/>
          </p:cNvSpPr>
          <p:nvPr/>
        </p:nvSpPr>
        <p:spPr bwMode="auto">
          <a:xfrm>
            <a:off x="1564989" y="1549539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 dirty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46189" y="1511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19"/>
          <p:cNvSpPr>
            <a:spLocks noChangeArrowheads="1"/>
          </p:cNvSpPr>
          <p:nvPr/>
        </p:nvSpPr>
        <p:spPr bwMode="auto">
          <a:xfrm>
            <a:off x="3698589" y="1511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20"/>
          <p:cNvSpPr>
            <a:spLocks noChangeArrowheads="1"/>
          </p:cNvSpPr>
          <p:nvPr/>
        </p:nvSpPr>
        <p:spPr bwMode="auto">
          <a:xfrm>
            <a:off x="4003389" y="1511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21"/>
          <p:cNvSpPr>
            <a:spLocks noChangeArrowheads="1"/>
          </p:cNvSpPr>
          <p:nvPr/>
        </p:nvSpPr>
        <p:spPr bwMode="auto">
          <a:xfrm>
            <a:off x="4308189" y="1511439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22"/>
          <p:cNvSpPr>
            <a:spLocks noChangeArrowheads="1"/>
          </p:cNvSpPr>
          <p:nvPr/>
        </p:nvSpPr>
        <p:spPr bwMode="auto">
          <a:xfrm>
            <a:off x="3546189" y="2273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auto">
          <a:xfrm>
            <a:off x="3698589" y="2273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auto">
          <a:xfrm>
            <a:off x="4003389" y="2273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25"/>
          <p:cNvSpPr>
            <a:spLocks noChangeArrowheads="1"/>
          </p:cNvSpPr>
          <p:nvPr/>
        </p:nvSpPr>
        <p:spPr bwMode="auto">
          <a:xfrm>
            <a:off x="4308189" y="2273439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Arial" charset="0"/>
            </a:endParaRPr>
          </a:p>
        </p:txBody>
      </p:sp>
      <p:sp>
        <p:nvSpPr>
          <p:cNvPr id="13" name="Rectangle 26"/>
          <p:cNvSpPr>
            <a:spLocks noChangeArrowheads="1"/>
          </p:cNvSpPr>
          <p:nvPr/>
        </p:nvSpPr>
        <p:spPr bwMode="auto">
          <a:xfrm>
            <a:off x="3546189" y="3035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27"/>
          <p:cNvSpPr>
            <a:spLocks noChangeArrowheads="1"/>
          </p:cNvSpPr>
          <p:nvPr/>
        </p:nvSpPr>
        <p:spPr bwMode="auto">
          <a:xfrm>
            <a:off x="3698589" y="3035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28"/>
          <p:cNvSpPr>
            <a:spLocks noChangeArrowheads="1"/>
          </p:cNvSpPr>
          <p:nvPr/>
        </p:nvSpPr>
        <p:spPr bwMode="auto">
          <a:xfrm>
            <a:off x="4003389" y="3035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29"/>
          <p:cNvSpPr>
            <a:spLocks noChangeArrowheads="1"/>
          </p:cNvSpPr>
          <p:nvPr/>
        </p:nvSpPr>
        <p:spPr bwMode="auto">
          <a:xfrm>
            <a:off x="4308189" y="3035439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30"/>
          <p:cNvSpPr>
            <a:spLocks noChangeArrowheads="1"/>
          </p:cNvSpPr>
          <p:nvPr/>
        </p:nvSpPr>
        <p:spPr bwMode="auto">
          <a:xfrm>
            <a:off x="3546189" y="3797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31"/>
          <p:cNvSpPr>
            <a:spLocks noChangeArrowheads="1"/>
          </p:cNvSpPr>
          <p:nvPr/>
        </p:nvSpPr>
        <p:spPr bwMode="auto">
          <a:xfrm>
            <a:off x="3698589" y="3797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32"/>
          <p:cNvSpPr>
            <a:spLocks noChangeArrowheads="1"/>
          </p:cNvSpPr>
          <p:nvPr/>
        </p:nvSpPr>
        <p:spPr bwMode="auto">
          <a:xfrm>
            <a:off x="4003389" y="3797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33"/>
          <p:cNvSpPr>
            <a:spLocks noChangeArrowheads="1"/>
          </p:cNvSpPr>
          <p:nvPr/>
        </p:nvSpPr>
        <p:spPr bwMode="auto">
          <a:xfrm>
            <a:off x="4308189" y="3797439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38"/>
          <p:cNvSpPr>
            <a:spLocks noChangeArrowheads="1"/>
          </p:cNvSpPr>
          <p:nvPr/>
        </p:nvSpPr>
        <p:spPr bwMode="auto">
          <a:xfrm>
            <a:off x="3546189" y="4559439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39"/>
          <p:cNvSpPr>
            <a:spLocks noChangeArrowheads="1"/>
          </p:cNvSpPr>
          <p:nvPr/>
        </p:nvSpPr>
        <p:spPr bwMode="auto">
          <a:xfrm>
            <a:off x="3698589" y="4559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40"/>
          <p:cNvSpPr>
            <a:spLocks noChangeArrowheads="1"/>
          </p:cNvSpPr>
          <p:nvPr/>
        </p:nvSpPr>
        <p:spPr bwMode="auto">
          <a:xfrm>
            <a:off x="4003389" y="4559439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41"/>
          <p:cNvSpPr>
            <a:spLocks noChangeArrowheads="1"/>
          </p:cNvSpPr>
          <p:nvPr/>
        </p:nvSpPr>
        <p:spPr bwMode="auto">
          <a:xfrm>
            <a:off x="4308189" y="4559439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Arial" charset="0"/>
            </a:endParaRPr>
          </a:p>
        </p:txBody>
      </p:sp>
      <p:cxnSp>
        <p:nvCxnSpPr>
          <p:cNvPr id="25" name="AutoShape 42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707989" y="1816239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44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622389" y="2806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45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622389" y="2044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46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622389" y="3568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47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622389" y="4330839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48"/>
          <p:cNvSpPr txBox="1">
            <a:spLocks noChangeArrowheads="1"/>
          </p:cNvSpPr>
          <p:nvPr/>
        </p:nvSpPr>
        <p:spPr bwMode="auto">
          <a:xfrm>
            <a:off x="4841589" y="4940439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 dirty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49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4384389" y="4940439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50"/>
          <p:cNvSpPr txBox="1">
            <a:spLocks noChangeArrowheads="1"/>
          </p:cNvSpPr>
          <p:nvPr/>
        </p:nvSpPr>
        <p:spPr bwMode="auto">
          <a:xfrm>
            <a:off x="1260189" y="2730639"/>
            <a:ext cx="1600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List might contain all memory fragments</a:t>
            </a:r>
          </a:p>
        </p:txBody>
      </p:sp>
      <p:sp>
        <p:nvSpPr>
          <p:cNvPr id="33" name="Text Box 51"/>
          <p:cNvSpPr txBox="1">
            <a:spLocks noChangeArrowheads="1"/>
          </p:cNvSpPr>
          <p:nvPr/>
        </p:nvSpPr>
        <p:spPr bwMode="auto">
          <a:xfrm>
            <a:off x="1260189" y="4594603"/>
            <a:ext cx="1600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…or only fragments that are </a:t>
            </a:r>
            <a:r>
              <a:rPr lang="en-US" sz="2400" b="0" dirty="0" smtClean="0">
                <a:latin typeface="Times New Roman"/>
                <a:cs typeface="Times New Roman"/>
              </a:rPr>
              <a:t>free</a:t>
            </a:r>
            <a:endParaRPr lang="en-US" sz="2400" b="0" dirty="0">
              <a:latin typeface="Times New Roman"/>
              <a:cs typeface="Times New Roman"/>
            </a:endParaRPr>
          </a:p>
        </p:txBody>
      </p:sp>
      <p:cxnSp>
        <p:nvCxnSpPr>
          <p:cNvPr id="34" name="AutoShape 52"/>
          <p:cNvCxnSpPr>
            <a:cxnSpLocks noChangeShapeType="1"/>
            <a:stCxn id="7" idx="2"/>
            <a:endCxn id="13" idx="1"/>
          </p:cNvCxnSpPr>
          <p:nvPr/>
        </p:nvCxnSpPr>
        <p:spPr bwMode="auto">
          <a:xfrm rot="5400000">
            <a:off x="3241389" y="2425839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5" name="AutoShape 53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3241389" y="3949839"/>
            <a:ext cx="1219200" cy="609600"/>
          </a:xfrm>
          <a:prstGeom prst="bentConnector4">
            <a:avLst>
              <a:gd name="adj1" fmla="val 5468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500"/>
                            </p:stCondLst>
                            <p:childTnLst>
                              <p:par>
                                <p:cTn id="73" presetID="25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8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8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9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9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9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0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1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0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0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8" presetID="25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0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animClr clrSpc="hsl" dir="cw">
                                      <p:cBhvr>
                                        <p:cTn id="11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-70588" l="0"/>
                                      </p:by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0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3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30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2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3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3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4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5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5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30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6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 dir="cw">
                                      <p:cBhvr>
                                        <p:cTn id="16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16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1500"/>
                            </p:stCondLst>
                            <p:childTnLst>
                              <p:par>
                                <p:cTn id="16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0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9" grpId="1" animBg="1"/>
      <p:bldP spid="9" grpId="2" animBg="1"/>
      <p:bldP spid="10" grpId="0" animBg="1"/>
      <p:bldP spid="10" grpId="1" animBg="1"/>
      <p:bldP spid="10" grpId="2" animBg="1"/>
      <p:bldP spid="11" grpId="0" animBg="1"/>
      <p:bldP spid="11" grpId="1" animBg="1"/>
      <p:bldP spid="11" grpId="2" animBg="1"/>
      <p:bldP spid="12" grpId="0" animBg="1"/>
      <p:bldP spid="12" grpId="1" animBg="1"/>
      <p:bldP spid="12" grpId="2" animBg="1"/>
      <p:bldP spid="13" grpId="0" animBg="1"/>
      <p:bldP spid="14" grpId="0" animBg="1"/>
      <p:bldP spid="15" grpId="0" animBg="1"/>
      <p:bldP spid="16" grpId="0" animBg="1"/>
      <p:bldP spid="17" grpId="0" animBg="1"/>
      <p:bldP spid="17" grpId="1" animBg="1"/>
      <p:bldP spid="17" grpId="2" animBg="1"/>
      <p:bldP spid="18" grpId="0" animBg="1"/>
      <p:bldP spid="18" grpId="1" animBg="1"/>
      <p:bldP spid="18" grpId="2" animBg="1"/>
      <p:bldP spid="19" grpId="0" animBg="1"/>
      <p:bldP spid="19" grpId="1" animBg="1"/>
      <p:bldP spid="19" grpId="2" animBg="1"/>
      <p:bldP spid="20" grpId="0" animBg="1"/>
      <p:bldP spid="20" grpId="1" animBg="1"/>
      <p:bldP spid="20" grpId="2" animBg="1"/>
      <p:bldP spid="21" grpId="0" animBg="1"/>
      <p:bldP spid="22" grpId="0" animBg="1"/>
      <p:bldP spid="23" grpId="0" animBg="1"/>
      <p:bldP spid="24" grpId="0" animBg="1"/>
      <p:bldP spid="30" grpId="0"/>
      <p:bldP spid="32" grpId="0"/>
      <p:bldP spid="3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Chunk Carving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4008078" y="1411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5" name="Rectangle 6"/>
          <p:cNvSpPr>
            <a:spLocks noChangeArrowheads="1"/>
          </p:cNvSpPr>
          <p:nvPr/>
        </p:nvSpPr>
        <p:spPr bwMode="auto">
          <a:xfrm>
            <a:off x="416047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6" name="Rectangle 7"/>
          <p:cNvSpPr>
            <a:spLocks noChangeArrowheads="1"/>
          </p:cNvSpPr>
          <p:nvPr/>
        </p:nvSpPr>
        <p:spPr bwMode="auto">
          <a:xfrm>
            <a:off x="4465278" y="1411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7" name="Rectangle 8"/>
          <p:cNvSpPr>
            <a:spLocks noChangeArrowheads="1"/>
          </p:cNvSpPr>
          <p:nvPr/>
        </p:nvSpPr>
        <p:spPr bwMode="auto">
          <a:xfrm>
            <a:off x="4770078" y="1411288"/>
            <a:ext cx="1828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8" name="Rectangle 9"/>
          <p:cNvSpPr>
            <a:spLocks noChangeArrowheads="1"/>
          </p:cNvSpPr>
          <p:nvPr/>
        </p:nvSpPr>
        <p:spPr bwMode="auto">
          <a:xfrm>
            <a:off x="4008078" y="43830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43890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0" name="Rectangle 12"/>
          <p:cNvSpPr>
            <a:spLocks noChangeArrowheads="1"/>
          </p:cNvSpPr>
          <p:nvPr/>
        </p:nvSpPr>
        <p:spPr bwMode="auto">
          <a:xfrm>
            <a:off x="4693878" y="2935288"/>
            <a:ext cx="1524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1" name="Rectangle 13"/>
          <p:cNvSpPr>
            <a:spLocks noChangeArrowheads="1"/>
          </p:cNvSpPr>
          <p:nvPr/>
        </p:nvSpPr>
        <p:spPr bwMode="auto">
          <a:xfrm>
            <a:off x="400807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416047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3" name="Rectangle 15"/>
          <p:cNvSpPr>
            <a:spLocks noChangeArrowheads="1"/>
          </p:cNvSpPr>
          <p:nvPr/>
        </p:nvSpPr>
        <p:spPr bwMode="auto">
          <a:xfrm>
            <a:off x="4465278" y="43830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4770078" y="4383088"/>
            <a:ext cx="1066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15" name="AutoShape 26"/>
          <p:cNvCxnSpPr>
            <a:cxnSpLocks noChangeShapeType="1"/>
            <a:stCxn id="9" idx="2"/>
            <a:endCxn id="8" idx="1"/>
          </p:cNvCxnSpPr>
          <p:nvPr/>
        </p:nvCxnSpPr>
        <p:spPr bwMode="auto">
          <a:xfrm rot="5400000">
            <a:off x="3703278" y="3849688"/>
            <a:ext cx="1143000" cy="533400"/>
          </a:xfrm>
          <a:prstGeom prst="bentConnector4">
            <a:avLst>
              <a:gd name="adj1" fmla="val 36667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6" name="AutoShape 27"/>
          <p:cNvCxnSpPr>
            <a:cxnSpLocks noChangeShapeType="1"/>
            <a:stCxn id="6" idx="2"/>
            <a:endCxn id="11" idx="1"/>
          </p:cNvCxnSpPr>
          <p:nvPr/>
        </p:nvCxnSpPr>
        <p:spPr bwMode="auto">
          <a:xfrm rot="5400000">
            <a:off x="3703278" y="23256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7" name="AutoShape 28"/>
          <p:cNvCxnSpPr>
            <a:cxnSpLocks noChangeShapeType="1"/>
            <a:stCxn id="13" idx="2"/>
          </p:cNvCxnSpPr>
          <p:nvPr/>
        </p:nvCxnSpPr>
        <p:spPr bwMode="auto">
          <a:xfrm rot="5400000">
            <a:off x="4084278" y="49164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9" name="Text Box 37"/>
          <p:cNvSpPr txBox="1">
            <a:spLocks noChangeArrowheads="1"/>
          </p:cNvSpPr>
          <p:nvPr/>
        </p:nvSpPr>
        <p:spPr bwMode="auto">
          <a:xfrm>
            <a:off x="3931878" y="496093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sp>
        <p:nvSpPr>
          <p:cNvPr id="20" name="Rectangle 38"/>
          <p:cNvSpPr>
            <a:spLocks noChangeArrowheads="1"/>
          </p:cNvSpPr>
          <p:nvPr/>
        </p:nvSpPr>
        <p:spPr bwMode="auto">
          <a:xfrm>
            <a:off x="41604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1" name="Rectangle 39"/>
          <p:cNvSpPr>
            <a:spLocks noChangeArrowheads="1"/>
          </p:cNvSpPr>
          <p:nvPr/>
        </p:nvSpPr>
        <p:spPr bwMode="auto">
          <a:xfrm>
            <a:off x="6217878" y="2935288"/>
            <a:ext cx="22860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2" name="Rectangle 40"/>
          <p:cNvSpPr>
            <a:spLocks noChangeArrowheads="1"/>
          </p:cNvSpPr>
          <p:nvPr/>
        </p:nvSpPr>
        <p:spPr bwMode="auto">
          <a:xfrm>
            <a:off x="6141678" y="2935288"/>
            <a:ext cx="152400" cy="609600"/>
          </a:xfrm>
          <a:prstGeom prst="rect">
            <a:avLst/>
          </a:prstGeom>
          <a:solidFill>
            <a:srgbClr val="00FF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3" name="Rectangle 41"/>
          <p:cNvSpPr>
            <a:spLocks noChangeArrowheads="1"/>
          </p:cNvSpPr>
          <p:nvPr/>
        </p:nvSpPr>
        <p:spPr bwMode="auto">
          <a:xfrm>
            <a:off x="65988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42"/>
          <p:cNvSpPr>
            <a:spLocks noChangeArrowheads="1"/>
          </p:cNvSpPr>
          <p:nvPr/>
        </p:nvSpPr>
        <p:spPr bwMode="auto">
          <a:xfrm>
            <a:off x="6217878" y="29352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5" name="Rectangle 43"/>
          <p:cNvSpPr>
            <a:spLocks noChangeArrowheads="1"/>
          </p:cNvSpPr>
          <p:nvPr/>
        </p:nvSpPr>
        <p:spPr bwMode="auto">
          <a:xfrm>
            <a:off x="6370278" y="29352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6" name="Text Box 46"/>
          <p:cNvSpPr txBox="1">
            <a:spLocks noChangeArrowheads="1"/>
          </p:cNvSpPr>
          <p:nvPr/>
        </p:nvSpPr>
        <p:spPr bwMode="auto">
          <a:xfrm>
            <a:off x="400807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27" name="Text Box 47"/>
          <p:cNvSpPr txBox="1">
            <a:spLocks noChangeArrowheads="1"/>
          </p:cNvSpPr>
          <p:nvPr/>
        </p:nvSpPr>
        <p:spPr bwMode="auto">
          <a:xfrm>
            <a:off x="4008078" y="2478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28" name="Text Box 48"/>
          <p:cNvSpPr txBox="1">
            <a:spLocks noChangeArrowheads="1"/>
          </p:cNvSpPr>
          <p:nvPr/>
        </p:nvSpPr>
        <p:spPr bwMode="auto">
          <a:xfrm>
            <a:off x="4427178" y="3741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cxnSp>
        <p:nvCxnSpPr>
          <p:cNvPr id="29" name="AutoShape 49"/>
          <p:cNvCxnSpPr>
            <a:cxnSpLocks noChangeShapeType="1"/>
            <a:stCxn id="6" idx="2"/>
            <a:endCxn id="27" idx="1"/>
          </p:cNvCxnSpPr>
          <p:nvPr/>
        </p:nvCxnSpPr>
        <p:spPr bwMode="auto">
          <a:xfrm rot="5400000">
            <a:off x="4000140" y="2028826"/>
            <a:ext cx="625475" cy="609600"/>
          </a:xfrm>
          <a:prstGeom prst="bentConnector4">
            <a:avLst>
              <a:gd name="adj1" fmla="val 36546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0" name="AutoShape 50"/>
          <p:cNvCxnSpPr>
            <a:cxnSpLocks noChangeShapeType="1"/>
            <a:stCxn id="28" idx="2"/>
            <a:endCxn id="8" idx="1"/>
          </p:cNvCxnSpPr>
          <p:nvPr/>
        </p:nvCxnSpPr>
        <p:spPr bwMode="auto">
          <a:xfrm rot="5400000">
            <a:off x="3969978" y="4116388"/>
            <a:ext cx="609600" cy="533400"/>
          </a:xfrm>
          <a:prstGeom prst="bentConnector4">
            <a:avLst>
              <a:gd name="adj1" fmla="val 25000"/>
              <a:gd name="adj2" fmla="val 14285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1" name="Text Box 51"/>
          <p:cNvSpPr txBox="1">
            <a:spLocks noChangeArrowheads="1"/>
          </p:cNvSpPr>
          <p:nvPr/>
        </p:nvSpPr>
        <p:spPr bwMode="auto">
          <a:xfrm>
            <a:off x="4008078" y="362108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sp>
        <p:nvSpPr>
          <p:cNvPr id="32" name="Text Box 52"/>
          <p:cNvSpPr txBox="1">
            <a:spLocks noChangeArrowheads="1"/>
          </p:cNvSpPr>
          <p:nvPr/>
        </p:nvSpPr>
        <p:spPr bwMode="auto">
          <a:xfrm>
            <a:off x="4424003" y="2598738"/>
            <a:ext cx="2286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600" b="0">
                <a:latin typeface="Times New Roman"/>
                <a:ea typeface="Arial" charset="0"/>
                <a:cs typeface="Times New Roman"/>
              </a:rPr>
              <a:t> </a:t>
            </a:r>
          </a:p>
        </p:txBody>
      </p:sp>
      <p:cxnSp>
        <p:nvCxnSpPr>
          <p:cNvPr id="33" name="AutoShape 53"/>
          <p:cNvCxnSpPr>
            <a:cxnSpLocks noChangeShapeType="1"/>
            <a:stCxn id="32" idx="2"/>
            <a:endCxn id="26" idx="1"/>
          </p:cNvCxnSpPr>
          <p:nvPr/>
        </p:nvCxnSpPr>
        <p:spPr bwMode="auto">
          <a:xfrm rot="5400000">
            <a:off x="3846153" y="3097213"/>
            <a:ext cx="854075" cy="530225"/>
          </a:xfrm>
          <a:prstGeom prst="bentConnector4">
            <a:avLst>
              <a:gd name="adj1" fmla="val 40148"/>
              <a:gd name="adj2" fmla="val 143116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4" name="Rectangle 54"/>
          <p:cNvSpPr>
            <a:spLocks noChangeArrowheads="1"/>
          </p:cNvSpPr>
          <p:nvPr/>
        </p:nvSpPr>
        <p:spPr bwMode="auto">
          <a:xfrm>
            <a:off x="4008078" y="2286814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66487" y="1479848"/>
            <a:ext cx="360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Times New Roman"/>
                <a:cs typeface="Times New Roman"/>
              </a:rPr>
              <a:t>1. Find a large enough free chunk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366487" y="2218512"/>
            <a:ext cx="36003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2. Reduce its </a:t>
            </a:r>
            <a:r>
              <a:rPr lang="en-US" dirty="0" err="1" smtClean="0">
                <a:latin typeface="Times New Roman"/>
                <a:cs typeface="Times New Roman"/>
              </a:rPr>
              <a:t>len</a:t>
            </a:r>
            <a:r>
              <a:rPr lang="en-US" dirty="0" smtClean="0">
                <a:latin typeface="Times New Roman"/>
                <a:cs typeface="Times New Roman"/>
              </a:rPr>
              <a:t> to requested size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366487" y="2935288"/>
            <a:ext cx="263993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3.Create a  new header for residual chunk</a:t>
            </a:r>
          </a:p>
          <a:p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476745" y="3789363"/>
            <a:ext cx="308690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4. Insert the new chunk into the list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57201" y="4591606"/>
            <a:ext cx="34746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Bef>
                <a:spcPct val="50000"/>
              </a:spcBef>
            </a:pPr>
            <a:r>
              <a:rPr lang="en-US" dirty="0" smtClean="0">
                <a:latin typeface="Times New Roman"/>
                <a:cs typeface="Times New Roman"/>
              </a:rPr>
              <a:t>5. Mark the carved piece as in use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40" name="Left Arrow 39"/>
          <p:cNvSpPr/>
          <p:nvPr/>
        </p:nvSpPr>
        <p:spPr>
          <a:xfrm rot="1663351">
            <a:off x="5754630" y="3925022"/>
            <a:ext cx="1688496" cy="392668"/>
          </a:xfrm>
          <a:prstGeom prst="leftArrow">
            <a:avLst/>
          </a:prstGeom>
          <a:solidFill>
            <a:srgbClr val="FF0000"/>
          </a:solidFill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grpId="2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 tmFilter="0, 0; .2, .5; .8, .5; 1, 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2" dur="250" autoRev="1" fill="hold"/>
                                        <p:tgtEl>
                                          <p:spTgt spid="2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000"/>
                            </p:stCondLst>
                            <p:childTnLst>
                              <p:par>
                                <p:cTn id="24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64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7647E-6 4.90196E-6 L -1.17647E-6 -0.09412 " pathEditMode="relative" rAng="0" ptsTypes="AA">
                                      <p:cBhvr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5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52941E-6 4.90196E-6 L -3.52941E-6 -0.09412 " pathEditMode="relative" rAng="0" ptsTypes="AA">
                                      <p:cBhvr>
                                        <p:cTn id="5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7" presetID="64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4.90196E-6 L 0.0 -0.09412 " pathEditMode="relative" rAng="0" ptsTypes="AA">
                                      <p:cBhvr>
                                        <p:cTn id="5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  <p:par>
                                <p:cTn id="59" presetID="6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5.88235E-7 4.90196E-6 L -5.88235E-7 -0.09412 " pathEditMode="relative" rAng="0" ptsTypes="AA">
                                      <p:cBhvr>
                                        <p:cTn id="6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4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0" presetClass="path" presetSubtype="0" accel="50000" decel="5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3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4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5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6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8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6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0" presetID="0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L -0.25588 0.08235 " pathEditMode="relative" ptsTypes="AA">
                                      <p:cBhvr>
                                        <p:cTn id="7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1500"/>
                            </p:stCondLst>
                            <p:childTnLst>
                              <p:par>
                                <p:cTn id="73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8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1" presetClass="emph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  <p:set>
                                      <p:cBhvr>
                                        <p:cTn id="9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 animBg="1"/>
      <p:bldP spid="11" grpId="0" animBg="1"/>
      <p:bldP spid="11" grpId="1" animBg="1"/>
      <p:bldP spid="11" grpId="2" animBg="1"/>
      <p:bldP spid="20" grpId="0" animBg="1"/>
      <p:bldP spid="20" grpId="1" animBg="1"/>
      <p:bldP spid="21" grpId="0" animBg="1"/>
      <p:bldP spid="22" grpId="0" animBg="1"/>
      <p:bldP spid="22" grpId="1" animBg="1"/>
      <p:bldP spid="23" grpId="0" animBg="1"/>
      <p:bldP spid="23" grpId="1" animBg="1"/>
      <p:bldP spid="24" grpId="0" animBg="1"/>
      <p:bldP spid="24" grpId="1" animBg="1"/>
      <p:bldP spid="25" grpId="0" animBg="1"/>
      <p:bldP spid="25" grpId="1" animBg="1"/>
      <p:bldP spid="34" grpId="0" animBg="1"/>
      <p:bldP spid="35" grpId="0"/>
      <p:bldP spid="36" grpId="0"/>
      <p:bldP spid="37" grpId="0"/>
      <p:bldP spid="38" grpId="0"/>
      <p:bldP spid="39" grpId="0"/>
      <p:bldP spid="40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Domain and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Variable sized domains not as subject to internal fragmentation</a:t>
            </a:r>
          </a:p>
          <a:p>
            <a:pPr lvl="1"/>
            <a:r>
              <a:rPr lang="en-US" dirty="0" smtClean="0"/>
              <a:t>Unless requestor asked for more than he will use</a:t>
            </a:r>
          </a:p>
          <a:p>
            <a:pPr lvl="1"/>
            <a:r>
              <a:rPr lang="en-US" dirty="0" smtClean="0"/>
              <a:t>Which is actually pretty common</a:t>
            </a:r>
          </a:p>
          <a:p>
            <a:pPr lvl="1"/>
            <a:r>
              <a:rPr lang="en-US" dirty="0" smtClean="0"/>
              <a:t>But at least memory manager gave him no more than he requested</a:t>
            </a:r>
          </a:p>
          <a:p>
            <a:r>
              <a:rPr lang="en-US" dirty="0" smtClean="0"/>
              <a:t>Unlike fixed sized partitions, though, subject to another kind of fragmentation</a:t>
            </a:r>
          </a:p>
          <a:p>
            <a:pPr lvl="1"/>
            <a:r>
              <a:rPr lang="en-US" i="1" dirty="0" smtClean="0"/>
              <a:t>External fragmentation</a:t>
            </a:r>
            <a:endParaRPr lang="en-US" i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8921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8921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892175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8921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auto">
          <a:xfrm>
            <a:off x="34067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3406775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A</a:t>
            </a:r>
          </a:p>
        </p:txBody>
      </p:sp>
      <p:sp>
        <p:nvSpPr>
          <p:cNvPr id="10" name="Rectangle 26"/>
          <p:cNvSpPr>
            <a:spLocks noChangeArrowheads="1"/>
          </p:cNvSpPr>
          <p:nvPr/>
        </p:nvSpPr>
        <p:spPr bwMode="auto">
          <a:xfrm>
            <a:off x="34067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1" name="Rectangle 27"/>
          <p:cNvSpPr>
            <a:spLocks noChangeArrowheads="1"/>
          </p:cNvSpPr>
          <p:nvPr/>
        </p:nvSpPr>
        <p:spPr bwMode="auto">
          <a:xfrm>
            <a:off x="34067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2" name="Rectangle 28"/>
          <p:cNvSpPr>
            <a:spLocks noChangeArrowheads="1"/>
          </p:cNvSpPr>
          <p:nvPr/>
        </p:nvSpPr>
        <p:spPr bwMode="auto">
          <a:xfrm>
            <a:off x="34067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3" name="Rectangle 29"/>
          <p:cNvSpPr>
            <a:spLocks noChangeArrowheads="1"/>
          </p:cNvSpPr>
          <p:nvPr/>
        </p:nvSpPr>
        <p:spPr bwMode="auto">
          <a:xfrm>
            <a:off x="5997575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Times New Roman"/>
              <a:cs typeface="Times New Roman"/>
            </a:endParaRPr>
          </a:p>
        </p:txBody>
      </p:sp>
      <p:sp>
        <p:nvSpPr>
          <p:cNvPr id="14" name="Rectangle 31"/>
          <p:cNvSpPr>
            <a:spLocks noChangeArrowheads="1"/>
          </p:cNvSpPr>
          <p:nvPr/>
        </p:nvSpPr>
        <p:spPr bwMode="auto">
          <a:xfrm>
            <a:off x="5997575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C</a:t>
            </a:r>
          </a:p>
        </p:txBody>
      </p:sp>
      <p:sp>
        <p:nvSpPr>
          <p:cNvPr id="15" name="Rectangle 32"/>
          <p:cNvSpPr>
            <a:spLocks noChangeArrowheads="1"/>
          </p:cNvSpPr>
          <p:nvPr/>
        </p:nvSpPr>
        <p:spPr bwMode="auto">
          <a:xfrm>
            <a:off x="5997575" y="2287588"/>
            <a:ext cx="1371600" cy="3048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6" name="Rectangle 33"/>
          <p:cNvSpPr>
            <a:spLocks noChangeArrowheads="1"/>
          </p:cNvSpPr>
          <p:nvPr/>
        </p:nvSpPr>
        <p:spPr bwMode="auto">
          <a:xfrm>
            <a:off x="5997575" y="3773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7" name="Rectangle 34"/>
          <p:cNvSpPr>
            <a:spLocks noChangeArrowheads="1"/>
          </p:cNvSpPr>
          <p:nvPr/>
        </p:nvSpPr>
        <p:spPr bwMode="auto">
          <a:xfrm>
            <a:off x="5997575" y="1487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Times New Roman"/>
                <a:cs typeface="Times New Roman"/>
              </a:rPr>
              <a:t>P</a:t>
            </a:r>
            <a:r>
              <a:rPr lang="en-US" sz="1800" b="0" baseline="-25000">
                <a:latin typeface="Times New Roman"/>
                <a:cs typeface="Times New Roman"/>
              </a:rPr>
              <a:t>F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306583" y="5415583"/>
            <a:ext cx="628666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>
                <a:latin typeface="Times New Roman"/>
                <a:cs typeface="Times New Roman"/>
              </a:rPr>
              <a:t>We gradually build up small, unusable memory chunks scattered through memory</a:t>
            </a:r>
            <a:endParaRPr lang="en-US" sz="24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6" grpId="1" animBg="1"/>
      <p:bldP spid="7" grpId="0" animBg="1"/>
      <p:bldP spid="8" grpId="0" animBg="1"/>
      <p:bldP spid="9" grpId="0" animBg="1"/>
      <p:bldP spid="9" grpId="1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External Fragmentation: Causes and Effects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Each allocation creates left-over chunks</a:t>
            </a:r>
          </a:p>
          <a:p>
            <a:pPr lvl="1"/>
            <a:r>
              <a:rPr lang="en-GB" dirty="0" smtClean="0"/>
              <a:t>Over time they become smaller and smaller</a:t>
            </a:r>
          </a:p>
          <a:p>
            <a:r>
              <a:rPr lang="en-GB" dirty="0" smtClean="0"/>
              <a:t>The small left-over fragments are useless</a:t>
            </a:r>
          </a:p>
          <a:p>
            <a:pPr lvl="1"/>
            <a:r>
              <a:rPr lang="en-GB" dirty="0" smtClean="0"/>
              <a:t>They are too small to satisfy any request</a:t>
            </a:r>
          </a:p>
          <a:p>
            <a:pPr lvl="1"/>
            <a:r>
              <a:rPr lang="en-GB" dirty="0" smtClean="0"/>
              <a:t>A second form of fragmentation waste</a:t>
            </a:r>
          </a:p>
          <a:p>
            <a:r>
              <a:rPr lang="en-GB" dirty="0" smtClean="0"/>
              <a:t>Solutions:</a:t>
            </a:r>
          </a:p>
          <a:p>
            <a:pPr lvl="1"/>
            <a:r>
              <a:rPr lang="en-GB" dirty="0" smtClean="0"/>
              <a:t>Try not to create tiny fragments</a:t>
            </a:r>
          </a:p>
          <a:p>
            <a:pPr lvl="1"/>
            <a:r>
              <a:rPr lang="en-GB" dirty="0" smtClean="0"/>
              <a:t>Try to recombine fragments into big chunks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Avoid Creating Small Fragments?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 smart about which free chunk of memory you use to satisfy a request</a:t>
            </a:r>
          </a:p>
          <a:p>
            <a:r>
              <a:rPr lang="en-US" dirty="0" smtClean="0"/>
              <a:t>But being smart costs time</a:t>
            </a:r>
          </a:p>
          <a:p>
            <a:r>
              <a:rPr lang="en-US" dirty="0" smtClean="0"/>
              <a:t>Some choices:</a:t>
            </a:r>
          </a:p>
          <a:p>
            <a:pPr lvl="1"/>
            <a:r>
              <a:rPr lang="en-US" dirty="0" smtClean="0"/>
              <a:t>Best fit</a:t>
            </a:r>
          </a:p>
          <a:p>
            <a:pPr lvl="1"/>
            <a:r>
              <a:rPr lang="en-US" dirty="0" smtClean="0"/>
              <a:t>Worst fit</a:t>
            </a:r>
          </a:p>
          <a:p>
            <a:pPr lvl="1"/>
            <a:r>
              <a:rPr lang="en-US" dirty="0" smtClean="0"/>
              <a:t>First fit</a:t>
            </a:r>
          </a:p>
          <a:p>
            <a:pPr lvl="1"/>
            <a:r>
              <a:rPr lang="en-US" dirty="0" smtClean="0"/>
              <a:t>Next fit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Search for the “best fit” chunk</a:t>
            </a:r>
          </a:p>
          <a:p>
            <a:pPr lvl="1"/>
            <a:r>
              <a:rPr lang="en-GB" dirty="0" smtClean="0"/>
              <a:t>Smallest size greater than or equal to requested size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Might find a perfect fit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Have to search entire list every time</a:t>
            </a:r>
          </a:p>
          <a:p>
            <a:pPr lvl="1"/>
            <a:r>
              <a:rPr lang="en-GB" dirty="0" smtClean="0"/>
              <a:t>Quickly creates very small fragments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Worst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Search for the “worst fit” chunk</a:t>
            </a:r>
          </a:p>
          <a:p>
            <a:pPr lvl="1"/>
            <a:r>
              <a:rPr lang="en-GB" dirty="0" smtClean="0"/>
              <a:t>Largest size greater than or equal to requested size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Tends to create very large fragments</a:t>
            </a:r>
          </a:p>
          <a:p>
            <a:pPr lvl="1">
              <a:buFont typeface="Symbol" charset="2"/>
              <a:buNone/>
            </a:pPr>
            <a:r>
              <a:rPr lang="en-GB" dirty="0" smtClean="0"/>
              <a:t>	… for a while at least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Still have to search entire list every time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First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Take first chunk you find that is big enough</a:t>
            </a:r>
          </a:p>
          <a:p>
            <a:r>
              <a:rPr lang="en-GB" dirty="0" smtClean="0"/>
              <a:t>Advantages:</a:t>
            </a:r>
          </a:p>
          <a:p>
            <a:pPr lvl="1"/>
            <a:r>
              <a:rPr lang="en-GB" dirty="0" smtClean="0"/>
              <a:t>Very short searches</a:t>
            </a:r>
          </a:p>
          <a:p>
            <a:pPr lvl="1"/>
            <a:r>
              <a:rPr lang="en-GB" dirty="0" smtClean="0"/>
              <a:t>Creates random sized fragments</a:t>
            </a:r>
          </a:p>
          <a:p>
            <a:r>
              <a:rPr lang="en-GB" dirty="0" smtClean="0"/>
              <a:t>Disadvantages:</a:t>
            </a:r>
          </a:p>
          <a:p>
            <a:pPr lvl="1"/>
            <a:r>
              <a:rPr lang="en-GB" dirty="0" smtClean="0"/>
              <a:t>The first chunks quickly fragment</a:t>
            </a:r>
          </a:p>
          <a:p>
            <a:pPr lvl="1"/>
            <a:r>
              <a:rPr lang="en-GB" dirty="0" smtClean="0"/>
              <a:t>Searches become longer</a:t>
            </a:r>
          </a:p>
          <a:p>
            <a:pPr lvl="1"/>
            <a:r>
              <a:rPr lang="en-GB" dirty="0" smtClean="0"/>
              <a:t>Ultimately it fragments as badly as best fit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Accessing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4704"/>
            <a:ext cx="8229600" cy="4525963"/>
          </a:xfrm>
        </p:spPr>
        <p:txBody>
          <a:bodyPr/>
          <a:lstStyle/>
          <a:p>
            <a:r>
              <a:rPr lang="en-US" dirty="0" smtClean="0"/>
              <a:t>The process issues a memory address</a:t>
            </a:r>
          </a:p>
          <a:p>
            <a:r>
              <a:rPr lang="en-US" dirty="0" smtClean="0"/>
              <a:t>The address is checked against the domain registers specifying the process’ access</a:t>
            </a:r>
          </a:p>
          <a:p>
            <a:pPr lvl="1"/>
            <a:r>
              <a:rPr lang="en-US" dirty="0" smtClean="0"/>
              <a:t>If address is in one of the process’ domains with proper access permissions, allow access</a:t>
            </a:r>
          </a:p>
          <a:p>
            <a:pPr lvl="1"/>
            <a:r>
              <a:rPr lang="en-US" dirty="0" smtClean="0"/>
              <a:t>Otherwise don’t</a:t>
            </a:r>
          </a:p>
          <a:p>
            <a:pPr lvl="1"/>
            <a:r>
              <a:rPr lang="en-US" dirty="0" smtClean="0"/>
              <a:t>Failures due to access permission problems are permission exceptions</a:t>
            </a:r>
          </a:p>
          <a:p>
            <a:pPr lvl="1"/>
            <a:r>
              <a:rPr lang="en-US" dirty="0" smtClean="0"/>
              <a:t>Failures due to requesting an address not in your domain are illegal address exceptions</a:t>
            </a:r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Fit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21875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41687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43211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4625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49307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41687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43211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4625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49307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41687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43211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4625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49307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41687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43211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4625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4930775" y="3773488"/>
            <a:ext cx="16002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41687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43211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4625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4930775" y="4535488"/>
            <a:ext cx="23622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25" name="AutoShape 25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33305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26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42449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27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42449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28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42449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42449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54641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50069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434975" y="2185988"/>
            <a:ext cx="1600200" cy="173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After each search, set guess pointer to chunk after the one we chose.</a:t>
            </a:r>
          </a:p>
        </p:txBody>
      </p:sp>
      <p:sp>
        <p:nvSpPr>
          <p:cNvPr id="33" name="Rectangle 36"/>
          <p:cNvSpPr>
            <a:spLocks noChangeArrowheads="1"/>
          </p:cNvSpPr>
          <p:nvPr/>
        </p:nvSpPr>
        <p:spPr bwMode="auto">
          <a:xfrm>
            <a:off x="2187575" y="2478088"/>
            <a:ext cx="1143000" cy="533400"/>
          </a:xfrm>
          <a:prstGeom prst="rect">
            <a:avLst/>
          </a:prstGeom>
          <a:solidFill>
            <a:srgbClr val="99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guess</a:t>
            </a:r>
          </a:p>
          <a:p>
            <a:pPr algn="ctr"/>
            <a:r>
              <a:rPr lang="en-US" sz="1600" b="0">
                <a:latin typeface="Times New Roman"/>
                <a:cs typeface="Times New Roman"/>
              </a:rPr>
              <a:t>pointer</a:t>
            </a:r>
          </a:p>
        </p:txBody>
      </p:sp>
      <p:cxnSp>
        <p:nvCxnSpPr>
          <p:cNvPr id="34" name="AutoShape 37"/>
          <p:cNvCxnSpPr>
            <a:cxnSpLocks noChangeShapeType="1"/>
            <a:stCxn id="33" idx="2"/>
            <a:endCxn id="35" idx="1"/>
          </p:cNvCxnSpPr>
          <p:nvPr/>
        </p:nvCxnSpPr>
        <p:spPr bwMode="auto">
          <a:xfrm rot="16200000" flipH="1">
            <a:off x="2533392" y="3237171"/>
            <a:ext cx="1861066" cy="1409700"/>
          </a:xfrm>
          <a:prstGeom prst="bentConnector2">
            <a:avLst/>
          </a:prstGeom>
          <a:noFill/>
          <a:ln w="9525">
            <a:solidFill>
              <a:srgbClr val="9966FF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5" name="Text Box 38"/>
          <p:cNvSpPr txBox="1">
            <a:spLocks noChangeArrowheads="1"/>
          </p:cNvSpPr>
          <p:nvPr/>
        </p:nvSpPr>
        <p:spPr bwMode="auto">
          <a:xfrm>
            <a:off x="4168775" y="4687888"/>
            <a:ext cx="22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b="0">
                <a:latin typeface="Times New Roman"/>
                <a:cs typeface="Times New Roman"/>
              </a:rPr>
              <a:t> </a:t>
            </a:r>
          </a:p>
        </p:txBody>
      </p:sp>
      <p:sp>
        <p:nvSpPr>
          <p:cNvPr id="36" name="Text Box 39"/>
          <p:cNvSpPr txBox="1">
            <a:spLocks noChangeArrowheads="1"/>
          </p:cNvSpPr>
          <p:nvPr/>
        </p:nvSpPr>
        <p:spPr bwMode="auto">
          <a:xfrm>
            <a:off x="434975" y="4090988"/>
            <a:ext cx="1600200" cy="1465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800" b="0">
                <a:latin typeface="Times New Roman"/>
                <a:cs typeface="Times New Roman"/>
              </a:rPr>
              <a:t>That is the point at which we will begin our next search.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" grpId="0"/>
      <p:bldP spid="33" grpId="0" animBg="1"/>
      <p:bldP spid="3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Fit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The best of both worlds</a:t>
            </a:r>
          </a:p>
          <a:p>
            <a:pPr lvl="1"/>
            <a:r>
              <a:rPr lang="en-GB" dirty="0" smtClean="0"/>
              <a:t>Short searches (maybe shorter than first fit)</a:t>
            </a:r>
          </a:p>
          <a:p>
            <a:pPr lvl="1"/>
            <a:r>
              <a:rPr lang="en-GB" dirty="0" smtClean="0"/>
              <a:t>Spreads out fragmentation (like worst fit)</a:t>
            </a:r>
          </a:p>
          <a:p>
            <a:r>
              <a:rPr lang="en-GB" dirty="0" smtClean="0"/>
              <a:t>Guess pointers are a general technique</a:t>
            </a:r>
          </a:p>
          <a:p>
            <a:pPr lvl="1"/>
            <a:r>
              <a:rPr lang="en-GB" dirty="0" smtClean="0"/>
              <a:t>Think of them as a lazy (non-coherent) cache</a:t>
            </a:r>
          </a:p>
          <a:p>
            <a:pPr lvl="1"/>
            <a:r>
              <a:rPr lang="en-GB" dirty="0" smtClean="0"/>
              <a:t>If they are right, they save a lot of time</a:t>
            </a:r>
          </a:p>
          <a:p>
            <a:pPr lvl="1"/>
            <a:r>
              <a:rPr lang="en-GB" dirty="0" smtClean="0"/>
              <a:t>If they are wrong, the algorithm still works</a:t>
            </a:r>
          </a:p>
          <a:p>
            <a:pPr lvl="1"/>
            <a:r>
              <a:rPr lang="en-GB" dirty="0" smtClean="0"/>
              <a:t>They can be used in a wide range of problems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All variable sized domain allocation algorithms have external fragmentation</a:t>
            </a:r>
          </a:p>
          <a:p>
            <a:pPr lvl="1"/>
            <a:r>
              <a:rPr lang="en-GB" dirty="0" smtClean="0"/>
              <a:t>Some get it faster, some spread it out</a:t>
            </a:r>
          </a:p>
          <a:p>
            <a:r>
              <a:rPr lang="en-GB" dirty="0" smtClean="0"/>
              <a:t>We need a way to reassemble fragments</a:t>
            </a:r>
          </a:p>
          <a:p>
            <a:pPr lvl="1"/>
            <a:r>
              <a:rPr lang="en-GB" dirty="0" smtClean="0"/>
              <a:t>Check </a:t>
            </a:r>
            <a:r>
              <a:rPr lang="en-GB" dirty="0" err="1" smtClean="0"/>
              <a:t>neighbors</a:t>
            </a:r>
            <a:r>
              <a:rPr lang="en-GB" dirty="0" smtClean="0"/>
              <a:t> whenever a chunk is freed</a:t>
            </a:r>
          </a:p>
          <a:p>
            <a:pPr lvl="1"/>
            <a:r>
              <a:rPr lang="en-GB" dirty="0" smtClean="0"/>
              <a:t>Recombine free </a:t>
            </a:r>
            <a:r>
              <a:rPr lang="en-GB" dirty="0" err="1" smtClean="0"/>
              <a:t>neighbors</a:t>
            </a:r>
            <a:r>
              <a:rPr lang="en-GB" dirty="0" smtClean="0"/>
              <a:t> whenever possible</a:t>
            </a:r>
          </a:p>
          <a:p>
            <a:pPr lvl="1"/>
            <a:r>
              <a:rPr lang="en-GB" dirty="0" smtClean="0"/>
              <a:t>Free list can be designed to make this easier</a:t>
            </a:r>
          </a:p>
          <a:p>
            <a:pPr lvl="2"/>
            <a:r>
              <a:rPr lang="en-GB" dirty="0" smtClean="0"/>
              <a:t>E.g., where are the </a:t>
            </a:r>
            <a:r>
              <a:rPr lang="en-GB" dirty="0" err="1" smtClean="0"/>
              <a:t>neighbors</a:t>
            </a:r>
            <a:r>
              <a:rPr lang="en-GB" dirty="0" smtClean="0"/>
              <a:t> of this chunk?</a:t>
            </a:r>
          </a:p>
          <a:p>
            <a:r>
              <a:rPr lang="en-GB" dirty="0" smtClean="0"/>
              <a:t>Counters forces of external fragmentation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Free Chunk 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968375" y="1525588"/>
            <a:ext cx="11430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b="0">
                <a:latin typeface="Times New Roman"/>
                <a:cs typeface="Times New Roman"/>
              </a:rPr>
              <a:t>head</a:t>
            </a:r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2949575" y="1487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31019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3406775" y="1487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8" name="Rectangle 8"/>
          <p:cNvSpPr>
            <a:spLocks noChangeArrowheads="1"/>
          </p:cNvSpPr>
          <p:nvPr/>
        </p:nvSpPr>
        <p:spPr bwMode="auto">
          <a:xfrm>
            <a:off x="3711575" y="1487488"/>
            <a:ext cx="1828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9" name="Rectangle 9"/>
          <p:cNvSpPr>
            <a:spLocks noChangeArrowheads="1"/>
          </p:cNvSpPr>
          <p:nvPr/>
        </p:nvSpPr>
        <p:spPr bwMode="auto">
          <a:xfrm>
            <a:off x="2949575" y="2249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31019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1" name="Rectangle 11"/>
          <p:cNvSpPr>
            <a:spLocks noChangeArrowheads="1"/>
          </p:cNvSpPr>
          <p:nvPr/>
        </p:nvSpPr>
        <p:spPr bwMode="auto">
          <a:xfrm>
            <a:off x="3406775" y="2249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2" name="Rectangle 12"/>
          <p:cNvSpPr>
            <a:spLocks noChangeArrowheads="1"/>
          </p:cNvSpPr>
          <p:nvPr/>
        </p:nvSpPr>
        <p:spPr bwMode="auto">
          <a:xfrm>
            <a:off x="3711575" y="2249488"/>
            <a:ext cx="22860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3" name="Rectangle 13"/>
          <p:cNvSpPr>
            <a:spLocks noChangeArrowheads="1"/>
          </p:cNvSpPr>
          <p:nvPr/>
        </p:nvSpPr>
        <p:spPr bwMode="auto">
          <a:xfrm>
            <a:off x="2949575" y="3011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14" name="Rectangle 14"/>
          <p:cNvSpPr>
            <a:spLocks noChangeArrowheads="1"/>
          </p:cNvSpPr>
          <p:nvPr/>
        </p:nvSpPr>
        <p:spPr bwMode="auto">
          <a:xfrm>
            <a:off x="31019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5" name="Rectangle 15"/>
          <p:cNvSpPr>
            <a:spLocks noChangeArrowheads="1"/>
          </p:cNvSpPr>
          <p:nvPr/>
        </p:nvSpPr>
        <p:spPr bwMode="auto">
          <a:xfrm>
            <a:off x="3406775" y="3011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16" name="Rectangle 16"/>
          <p:cNvSpPr>
            <a:spLocks noChangeArrowheads="1"/>
          </p:cNvSpPr>
          <p:nvPr/>
        </p:nvSpPr>
        <p:spPr bwMode="auto">
          <a:xfrm>
            <a:off x="3711575" y="3011488"/>
            <a:ext cx="1066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17" name="Rectangle 17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U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S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D</a:t>
            </a:r>
          </a:p>
        </p:txBody>
      </p:sp>
      <p:sp>
        <p:nvSpPr>
          <p:cNvPr id="18" name="Rectangle 18"/>
          <p:cNvSpPr>
            <a:spLocks noChangeArrowheads="1"/>
          </p:cNvSpPr>
          <p:nvPr/>
        </p:nvSpPr>
        <p:spPr bwMode="auto">
          <a:xfrm>
            <a:off x="31019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19" name="Rectangle 19"/>
          <p:cNvSpPr>
            <a:spLocks noChangeArrowheads="1"/>
          </p:cNvSpPr>
          <p:nvPr/>
        </p:nvSpPr>
        <p:spPr bwMode="auto">
          <a:xfrm>
            <a:off x="3406775" y="3773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0" name="Rectangle 20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21" name="Rectangle 21"/>
          <p:cNvSpPr>
            <a:spLocks noChangeArrowheads="1"/>
          </p:cNvSpPr>
          <p:nvPr/>
        </p:nvSpPr>
        <p:spPr bwMode="auto">
          <a:xfrm>
            <a:off x="2949575" y="4535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22" name="Rectangle 22"/>
          <p:cNvSpPr>
            <a:spLocks noChangeArrowheads="1"/>
          </p:cNvSpPr>
          <p:nvPr/>
        </p:nvSpPr>
        <p:spPr bwMode="auto">
          <a:xfrm>
            <a:off x="31019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L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</p:txBody>
      </p:sp>
      <p:sp>
        <p:nvSpPr>
          <p:cNvPr id="23" name="Rectangle 23"/>
          <p:cNvSpPr>
            <a:spLocks noChangeArrowheads="1"/>
          </p:cNvSpPr>
          <p:nvPr/>
        </p:nvSpPr>
        <p:spPr bwMode="auto">
          <a:xfrm>
            <a:off x="3406775" y="4535488"/>
            <a:ext cx="3048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N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X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T</a:t>
            </a:r>
          </a:p>
        </p:txBody>
      </p:sp>
      <p:sp>
        <p:nvSpPr>
          <p:cNvPr id="24" name="Rectangle 24"/>
          <p:cNvSpPr>
            <a:spLocks noChangeArrowheads="1"/>
          </p:cNvSpPr>
          <p:nvPr/>
        </p:nvSpPr>
        <p:spPr bwMode="auto">
          <a:xfrm>
            <a:off x="3711575" y="4535488"/>
            <a:ext cx="9144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cxnSp>
        <p:nvCxnSpPr>
          <p:cNvPr id="25" name="AutoShape 25"/>
          <p:cNvCxnSpPr>
            <a:cxnSpLocks noChangeShapeType="1"/>
            <a:stCxn id="4" idx="3"/>
            <a:endCxn id="5" idx="1"/>
          </p:cNvCxnSpPr>
          <p:nvPr/>
        </p:nvCxnSpPr>
        <p:spPr bwMode="auto">
          <a:xfrm>
            <a:off x="2111375" y="1792288"/>
            <a:ext cx="838200" cy="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6" name="AutoShape 26"/>
          <p:cNvCxnSpPr>
            <a:cxnSpLocks noChangeShapeType="1"/>
            <a:stCxn id="11" idx="2"/>
            <a:endCxn id="13" idx="1"/>
          </p:cNvCxnSpPr>
          <p:nvPr/>
        </p:nvCxnSpPr>
        <p:spPr bwMode="auto">
          <a:xfrm rot="5400000">
            <a:off x="3025775" y="2782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7" name="AutoShape 27"/>
          <p:cNvCxnSpPr>
            <a:cxnSpLocks noChangeShapeType="1"/>
            <a:stCxn id="7" idx="2"/>
            <a:endCxn id="9" idx="1"/>
          </p:cNvCxnSpPr>
          <p:nvPr/>
        </p:nvCxnSpPr>
        <p:spPr bwMode="auto">
          <a:xfrm rot="5400000">
            <a:off x="3025775" y="2020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8" name="AutoShape 28"/>
          <p:cNvCxnSpPr>
            <a:cxnSpLocks noChangeShapeType="1"/>
            <a:stCxn id="15" idx="2"/>
            <a:endCxn id="17" idx="1"/>
          </p:cNvCxnSpPr>
          <p:nvPr/>
        </p:nvCxnSpPr>
        <p:spPr bwMode="auto">
          <a:xfrm rot="5400000">
            <a:off x="3025775" y="3544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29" name="AutoShape 29"/>
          <p:cNvCxnSpPr>
            <a:cxnSpLocks noChangeShapeType="1"/>
            <a:stCxn id="19" idx="2"/>
            <a:endCxn id="21" idx="1"/>
          </p:cNvCxnSpPr>
          <p:nvPr/>
        </p:nvCxnSpPr>
        <p:spPr bwMode="auto">
          <a:xfrm rot="5400000">
            <a:off x="3025775" y="4306888"/>
            <a:ext cx="457200" cy="609600"/>
          </a:xfrm>
          <a:prstGeom prst="bentConnector4">
            <a:avLst>
              <a:gd name="adj1" fmla="val 16667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0" name="Text Box 30"/>
          <p:cNvSpPr txBox="1">
            <a:spLocks noChangeArrowheads="1"/>
          </p:cNvSpPr>
          <p:nvPr/>
        </p:nvSpPr>
        <p:spPr bwMode="auto">
          <a:xfrm>
            <a:off x="4244975" y="4916488"/>
            <a:ext cx="9906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3600" b="0">
                <a:latin typeface="Times New Roman"/>
                <a:cs typeface="Times New Roman"/>
              </a:rPr>
              <a:t>…</a:t>
            </a:r>
          </a:p>
        </p:txBody>
      </p:sp>
      <p:cxnSp>
        <p:nvCxnSpPr>
          <p:cNvPr id="31" name="AutoShape 31"/>
          <p:cNvCxnSpPr>
            <a:cxnSpLocks noChangeShapeType="1"/>
            <a:stCxn id="23" idx="2"/>
          </p:cNvCxnSpPr>
          <p:nvPr/>
        </p:nvCxnSpPr>
        <p:spPr bwMode="auto">
          <a:xfrm rot="16200000" flipH="1">
            <a:off x="3787775" y="4916488"/>
            <a:ext cx="228600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32" name="Text Box 32"/>
          <p:cNvSpPr txBox="1">
            <a:spLocks noChangeArrowheads="1"/>
          </p:cNvSpPr>
          <p:nvPr/>
        </p:nvSpPr>
        <p:spPr bwMode="auto">
          <a:xfrm>
            <a:off x="663574" y="2706688"/>
            <a:ext cx="1876241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Previous chunk is free, so coalesce backwards.</a:t>
            </a:r>
          </a:p>
        </p:txBody>
      </p:sp>
      <p:sp>
        <p:nvSpPr>
          <p:cNvPr id="33" name="Text Box 33"/>
          <p:cNvSpPr txBox="1">
            <a:spLocks noChangeArrowheads="1"/>
          </p:cNvSpPr>
          <p:nvPr/>
        </p:nvSpPr>
        <p:spPr bwMode="auto">
          <a:xfrm>
            <a:off x="5729846" y="4640263"/>
            <a:ext cx="2613026" cy="120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400" b="0" dirty="0">
                <a:latin typeface="Times New Roman"/>
                <a:cs typeface="Times New Roman"/>
              </a:rPr>
              <a:t>Next chunk is also free, so coalesce forwards.</a:t>
            </a:r>
          </a:p>
        </p:txBody>
      </p:sp>
      <p:sp>
        <p:nvSpPr>
          <p:cNvPr id="34" name="Rectangle 36"/>
          <p:cNvSpPr>
            <a:spLocks noChangeArrowheads="1"/>
          </p:cNvSpPr>
          <p:nvPr/>
        </p:nvSpPr>
        <p:spPr bwMode="auto">
          <a:xfrm>
            <a:off x="2949575" y="3773488"/>
            <a:ext cx="152400" cy="609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800" b="0">
                <a:latin typeface="Times New Roman"/>
                <a:cs typeface="Times New Roman"/>
              </a:rPr>
              <a:t>F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R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  <a:p>
            <a:pPr algn="ctr"/>
            <a:r>
              <a:rPr lang="en-US" sz="800" b="0">
                <a:latin typeface="Times New Roman"/>
                <a:cs typeface="Times New Roman"/>
              </a:rPr>
              <a:t>E</a:t>
            </a:r>
          </a:p>
        </p:txBody>
      </p:sp>
      <p:sp>
        <p:nvSpPr>
          <p:cNvPr id="35" name="Rectangle 37"/>
          <p:cNvSpPr>
            <a:spLocks noChangeArrowheads="1"/>
          </p:cNvSpPr>
          <p:nvPr/>
        </p:nvSpPr>
        <p:spPr bwMode="auto">
          <a:xfrm>
            <a:off x="3711575" y="3773488"/>
            <a:ext cx="1447800" cy="609600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800" b="0">
              <a:latin typeface="Times New Roman"/>
              <a:cs typeface="Times New Roman"/>
            </a:endParaRPr>
          </a:p>
        </p:txBody>
      </p:sp>
      <p:sp>
        <p:nvSpPr>
          <p:cNvPr id="36" name="AutoShape 38"/>
          <p:cNvSpPr>
            <a:spLocks noChangeArrowheads="1"/>
          </p:cNvSpPr>
          <p:nvPr/>
        </p:nvSpPr>
        <p:spPr bwMode="auto">
          <a:xfrm>
            <a:off x="5921375" y="3621088"/>
            <a:ext cx="1219200" cy="990600"/>
          </a:xfrm>
          <a:prstGeom prst="leftArrow">
            <a:avLst>
              <a:gd name="adj1" fmla="val 50000"/>
              <a:gd name="adj2" fmla="val 30769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b="0">
                <a:latin typeface="Times New Roman"/>
                <a:cs typeface="Times New Roman"/>
              </a:rPr>
              <a:t>FREE</a:t>
            </a:r>
          </a:p>
        </p:txBody>
      </p:sp>
      <p:cxnSp>
        <p:nvCxnSpPr>
          <p:cNvPr id="37" name="AutoShape 40"/>
          <p:cNvCxnSpPr>
            <a:cxnSpLocks noChangeShapeType="1"/>
            <a:stCxn id="15" idx="2"/>
            <a:endCxn id="21" idx="1"/>
          </p:cNvCxnSpPr>
          <p:nvPr/>
        </p:nvCxnSpPr>
        <p:spPr bwMode="auto">
          <a:xfrm rot="5400000">
            <a:off x="2644775" y="3925888"/>
            <a:ext cx="1219200" cy="609600"/>
          </a:xfrm>
          <a:prstGeom prst="bentConnector4">
            <a:avLst>
              <a:gd name="adj1" fmla="val 37500"/>
              <a:gd name="adj2" fmla="val 137500"/>
            </a:avLst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38" name="AutoShape 41"/>
          <p:cNvCxnSpPr>
            <a:cxnSpLocks noChangeShapeType="1"/>
            <a:stCxn id="15" idx="2"/>
            <a:endCxn id="30" idx="1"/>
          </p:cNvCxnSpPr>
          <p:nvPr/>
        </p:nvCxnSpPr>
        <p:spPr bwMode="auto">
          <a:xfrm rot="16200000" flipH="1">
            <a:off x="3094037" y="4086226"/>
            <a:ext cx="1616075" cy="685800"/>
          </a:xfrm>
          <a:prstGeom prst="bentConnector2">
            <a:avLst/>
          </a:prstGeom>
          <a:noFill/>
          <a:ln w="9525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9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9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500"/>
                            </p:stCondLst>
                            <p:childTnLst>
                              <p:par>
                                <p:cTn id="2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0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55556E-7 4.07407E-6 L 0.11719 -0.11204 " pathEditMode="relative" rAng="0" ptsTypes="AA">
                                      <p:cBhvr>
                                        <p:cTn id="35" dur="2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" y="-5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2000"/>
                            </p:stCondLst>
                            <p:childTnLst>
                              <p:par>
                                <p:cTn id="37" presetID="2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39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500"/>
                            </p:stCondLst>
                            <p:childTnLst>
                              <p:par>
                                <p:cTn id="41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3000"/>
                            </p:stCondLst>
                            <p:childTnLst>
                              <p:par>
                                <p:cTn id="57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500"/>
                            </p:stCondLst>
                            <p:childTnLst>
                              <p:par>
                                <p:cTn id="61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5209 -0.02199 L 0.2724 -0.22361 " pathEditMode="relative" rAng="0" ptsTypes="AA">
                                      <p:cBhvr>
                                        <p:cTn id="67" dur="2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0" y="-10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2000"/>
                            </p:stCondLst>
                            <p:childTnLst>
                              <p:par>
                                <p:cTn id="69" presetID="26" presetClass="emph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500"/>
                            </p:stCondLst>
                            <p:childTnLst>
                              <p:par>
                                <p:cTn id="73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6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3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3000"/>
                            </p:stCondLst>
                            <p:childTnLst>
                              <p:par>
                                <p:cTn id="8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4" grpId="1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32" grpId="0"/>
      <p:bldP spid="33" grpId="0"/>
      <p:bldP spid="34" grpId="0" animBg="1"/>
      <p:bldP spid="34" grpId="1" animBg="1"/>
      <p:bldP spid="35" grpId="0" animBg="1"/>
      <p:bldP spid="35" grpId="1" animBg="1"/>
      <p:bldP spid="36" grpId="0" animBg="1"/>
      <p:bldP spid="36" grpId="1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Fragmentation and Coalescing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67900"/>
            <a:ext cx="8229600" cy="4525963"/>
          </a:xfrm>
        </p:spPr>
        <p:txBody>
          <a:bodyPr/>
          <a:lstStyle/>
          <a:p>
            <a:pPr>
              <a:lnSpc>
                <a:spcPct val="83000"/>
              </a:lnSpc>
            </a:pPr>
            <a:r>
              <a:rPr lang="en-GB" dirty="0" smtClean="0"/>
              <a:t>Opposing processes that operate in parallel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Which of the two processes will dominate?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What fraction of space is typically allocated?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Coalescing works better with more free space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fast is allocated memory turned over?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Chunks held for long time cannot be coalesced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variable are requested chunk sizes?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High variability increases fragmentation rate</a:t>
            </a:r>
          </a:p>
          <a:p>
            <a:pPr>
              <a:lnSpc>
                <a:spcPct val="83000"/>
              </a:lnSpc>
            </a:pPr>
            <a:r>
              <a:rPr lang="en-GB" dirty="0" smtClean="0"/>
              <a:t>How long will the program execute?</a:t>
            </a:r>
          </a:p>
          <a:p>
            <a:pPr lvl="1">
              <a:lnSpc>
                <a:spcPct val="83000"/>
              </a:lnSpc>
            </a:pPr>
            <a:r>
              <a:rPr lang="en-GB" dirty="0" smtClean="0"/>
              <a:t>Fragmentation, like rust, gets worse with time</a:t>
            </a:r>
          </a:p>
          <a:p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Coalescing and Free List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To coalesce, we</a:t>
            </a:r>
            <a:r>
              <a:rPr lang="en-US" sz="2800" dirty="0" smtClean="0"/>
              <a:t> must know </a:t>
            </a:r>
            <a:r>
              <a:rPr lang="en-US" sz="2800" dirty="0" smtClean="0"/>
              <a:t>whether the previous and next chunks are also free</a:t>
            </a:r>
          </a:p>
          <a:p>
            <a:r>
              <a:rPr lang="en-US" sz="2800" dirty="0" smtClean="0"/>
              <a:t>If the neighbors are guaranteed to be in the free list, we can look at them and see if they are free</a:t>
            </a:r>
          </a:p>
          <a:p>
            <a:r>
              <a:rPr lang="en-US" sz="2800" dirty="0" smtClean="0"/>
              <a:t>If allocated chunks are not in the free list, we must look at the free chunks before and after us</a:t>
            </a:r>
          </a:p>
          <a:p>
            <a:pPr lvl="1"/>
            <a:r>
              <a:rPr lang="en-US" sz="2400" dirty="0" smtClean="0"/>
              <a:t>And see if they are our contiguous neighbors</a:t>
            </a:r>
          </a:p>
          <a:p>
            <a:pPr lvl="1"/>
            <a:r>
              <a:rPr lang="en-US" sz="2400" dirty="0" smtClean="0"/>
              <a:t>This suggests that the free list must be maintained in address order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Sized Domain Summary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Eliminates internal fragmentation</a:t>
            </a:r>
          </a:p>
          <a:p>
            <a:pPr lvl="1"/>
            <a:r>
              <a:rPr lang="en-GB" dirty="0" smtClean="0"/>
              <a:t>Each chunk is custom made for requestor</a:t>
            </a:r>
          </a:p>
          <a:p>
            <a:r>
              <a:rPr lang="en-GB" dirty="0" smtClean="0"/>
              <a:t>Implementation is more expensive</a:t>
            </a:r>
          </a:p>
          <a:p>
            <a:pPr lvl="1"/>
            <a:r>
              <a:rPr lang="en-GB" dirty="0" smtClean="0"/>
              <a:t>Long searches of complex free lists</a:t>
            </a:r>
          </a:p>
          <a:p>
            <a:pPr lvl="1"/>
            <a:r>
              <a:rPr lang="en-GB" dirty="0" smtClean="0"/>
              <a:t>Carving and coalescing</a:t>
            </a:r>
          </a:p>
          <a:p>
            <a:r>
              <a:rPr lang="en-GB" dirty="0" smtClean="0"/>
              <a:t>External fragmentation is inevitable</a:t>
            </a:r>
          </a:p>
          <a:p>
            <a:pPr lvl="1"/>
            <a:r>
              <a:rPr lang="en-GB" dirty="0" smtClean="0"/>
              <a:t>Coalescing can counteract the fragmentation</a:t>
            </a:r>
          </a:p>
          <a:p>
            <a:r>
              <a:rPr lang="en-GB" dirty="0" smtClean="0"/>
              <a:t>Must we choose the lesser of two evils?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Domain Concept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754231" y="1447800"/>
            <a:ext cx="1609505" cy="534737"/>
          </a:xfrm>
          <a:prstGeom prst="ellipse">
            <a:avLst/>
          </a:prstGeom>
          <a:noFill/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Program 1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5" name="Down Arrow 4"/>
          <p:cNvSpPr/>
          <p:nvPr/>
        </p:nvSpPr>
        <p:spPr>
          <a:xfrm>
            <a:off x="1401010" y="2060078"/>
            <a:ext cx="427790" cy="302122"/>
          </a:xfrm>
          <a:prstGeom prst="downArrow">
            <a:avLst/>
          </a:prstGeom>
          <a:solidFill>
            <a:srgbClr val="FFFFFF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928394" y="2362200"/>
            <a:ext cx="1281406" cy="1026695"/>
            <a:chOff x="928394" y="2209800"/>
            <a:chExt cx="1281406" cy="1026695"/>
          </a:xfrm>
        </p:grpSpPr>
        <p:sp>
          <p:nvSpPr>
            <p:cNvPr id="7" name="Rectangle 6"/>
            <p:cNvSpPr/>
            <p:nvPr/>
          </p:nvSpPr>
          <p:spPr>
            <a:xfrm>
              <a:off x="1180133" y="2259778"/>
              <a:ext cx="664889" cy="201943"/>
            </a:xfrm>
            <a:prstGeom prst="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8" name="Rounded Rectangle 7"/>
            <p:cNvSpPr/>
            <p:nvPr/>
          </p:nvSpPr>
          <p:spPr>
            <a:xfrm>
              <a:off x="1376260" y="2693710"/>
              <a:ext cx="276469" cy="327543"/>
            </a:xfrm>
            <a:prstGeom prst="roundRect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9" name="Rounded Rectangle 8"/>
            <p:cNvSpPr/>
            <p:nvPr/>
          </p:nvSpPr>
          <p:spPr>
            <a:xfrm rot="5400000">
              <a:off x="1055749" y="2082445"/>
              <a:ext cx="1026695" cy="1281406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10" name="Straight Connector 9"/>
            <p:cNvCxnSpPr>
              <a:stCxn id="7" idx="2"/>
              <a:endCxn id="8" idx="0"/>
            </p:cNvCxnSpPr>
            <p:nvPr/>
          </p:nvCxnSpPr>
          <p:spPr>
            <a:xfrm rot="16200000" flipH="1">
              <a:off x="1397541" y="2576757"/>
              <a:ext cx="231989" cy="1917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Can 10"/>
            <p:cNvSpPr/>
            <p:nvPr/>
          </p:nvSpPr>
          <p:spPr>
            <a:xfrm>
              <a:off x="1042623" y="2689031"/>
              <a:ext cx="284605" cy="510031"/>
            </a:xfrm>
            <a:prstGeom prst="can">
              <a:avLst/>
            </a:prstGeom>
            <a:solidFill>
              <a:srgbClr val="B9CDE5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12" name="Group 30"/>
            <p:cNvGrpSpPr/>
            <p:nvPr/>
          </p:nvGrpSpPr>
          <p:grpSpPr>
            <a:xfrm>
              <a:off x="1705473" y="2726467"/>
              <a:ext cx="331493" cy="510032"/>
              <a:chOff x="6807200" y="3937000"/>
              <a:chExt cx="1202070" cy="1384300"/>
            </a:xfrm>
            <a:solidFill>
              <a:srgbClr val="B9CDE5"/>
            </a:solidFill>
          </p:grpSpPr>
          <p:sp>
            <p:nvSpPr>
              <p:cNvPr id="15" name="Rounded Rectangle 14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16" name="Up-Down Arrow 15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grpFill/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13" name="Straight Connector 12"/>
            <p:cNvCxnSpPr>
              <a:endCxn id="11" idx="1"/>
            </p:cNvCxnSpPr>
            <p:nvPr/>
          </p:nvCxnSpPr>
          <p:spPr>
            <a:xfrm rot="5400000">
              <a:off x="1098055" y="2543913"/>
              <a:ext cx="231989" cy="58248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>
              <a:endCxn id="15" idx="0"/>
            </p:cNvCxnSpPr>
            <p:nvPr/>
          </p:nvCxnSpPr>
          <p:spPr>
            <a:xfrm rot="16200000" flipH="1">
              <a:off x="1687495" y="2542740"/>
              <a:ext cx="264743" cy="102706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" name="Group 16"/>
          <p:cNvGrpSpPr/>
          <p:nvPr/>
        </p:nvGrpSpPr>
        <p:grpSpPr>
          <a:xfrm>
            <a:off x="2363736" y="3581400"/>
            <a:ext cx="4646664" cy="2786606"/>
            <a:chOff x="1754136" y="2737894"/>
            <a:chExt cx="4646664" cy="2786606"/>
          </a:xfrm>
        </p:grpSpPr>
        <p:sp>
          <p:nvSpPr>
            <p:cNvPr id="18" name="Rectangle 17"/>
            <p:cNvSpPr/>
            <p:nvPr/>
          </p:nvSpPr>
          <p:spPr>
            <a:xfrm>
              <a:off x="2667000" y="2873542"/>
              <a:ext cx="2411036" cy="548105"/>
            </a:xfrm>
            <a:prstGeom prst="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chemeClr val="tx1"/>
                  </a:solidFill>
                </a:rPr>
                <a:t>Processor </a:t>
              </a:r>
              <a:endParaRPr lang="en-US" dirty="0">
                <a:solidFill>
                  <a:schemeClr val="tx1"/>
                </a:solidFill>
              </a:endParaRPr>
            </a:p>
          </p:txBody>
        </p:sp>
        <p:sp>
          <p:nvSpPr>
            <p:cNvPr id="19" name="Rounded Rectangle 18"/>
            <p:cNvSpPr/>
            <p:nvPr/>
          </p:nvSpPr>
          <p:spPr>
            <a:xfrm>
              <a:off x="3378200" y="4051300"/>
              <a:ext cx="1002538" cy="889000"/>
            </a:xfrm>
            <a:prstGeom prst="roundRect">
              <a:avLst/>
            </a:prstGeom>
            <a:noFill/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dirty="0" smtClean="0">
                  <a:solidFill>
                    <a:srgbClr val="000000"/>
                  </a:solidFill>
                </a:rPr>
                <a:t>Memory </a:t>
              </a:r>
              <a:endParaRPr lang="en-US" sz="1600" dirty="0">
                <a:solidFill>
                  <a:srgbClr val="000000"/>
                </a:solidFill>
              </a:endParaRPr>
            </a:p>
          </p:txBody>
        </p:sp>
        <p:sp>
          <p:nvSpPr>
            <p:cNvPr id="20" name="Rounded Rectangle 19"/>
            <p:cNvSpPr/>
            <p:nvPr/>
          </p:nvSpPr>
          <p:spPr>
            <a:xfrm rot="5400000">
              <a:off x="2684165" y="1807865"/>
              <a:ext cx="2786606" cy="4646664"/>
            </a:xfrm>
            <a:prstGeom prst="roundRect">
              <a:avLst/>
            </a:prstGeom>
            <a:noFill/>
            <a:ln w="9525" cap="flat" cmpd="sng" algn="ctr">
              <a:solidFill>
                <a:srgbClr val="000000"/>
              </a:solidFill>
              <a:prstDash val="dash"/>
              <a:round/>
              <a:headEnd type="none" w="med" len="med"/>
              <a:tailEnd type="none" w="med" len="med"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cxnSp>
          <p:nvCxnSpPr>
            <p:cNvPr id="21" name="Straight Connector 20"/>
            <p:cNvCxnSpPr>
              <a:stCxn id="18" idx="2"/>
              <a:endCxn id="19" idx="0"/>
            </p:cNvCxnSpPr>
            <p:nvPr/>
          </p:nvCxnSpPr>
          <p:spPr>
            <a:xfrm rot="16200000" flipH="1">
              <a:off x="3561167" y="3732997"/>
              <a:ext cx="629653" cy="695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Can 21"/>
            <p:cNvSpPr/>
            <p:nvPr/>
          </p:nvSpPr>
          <p:spPr>
            <a:xfrm>
              <a:off x="2168358" y="4038600"/>
              <a:ext cx="1032042" cy="1384300"/>
            </a:xfrm>
            <a:prstGeom prst="can">
              <a:avLst/>
            </a:prstGeom>
            <a:solidFill>
              <a:srgbClr val="FFFFFF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 smtClean="0">
                  <a:solidFill>
                    <a:srgbClr val="000000"/>
                  </a:solidFill>
                </a:rPr>
                <a:t>Disk</a:t>
              </a:r>
              <a:endParaRPr lang="en-US" dirty="0">
                <a:solidFill>
                  <a:srgbClr val="000000"/>
                </a:solidFill>
              </a:endParaRPr>
            </a:p>
          </p:txBody>
        </p:sp>
        <p:grpSp>
          <p:nvGrpSpPr>
            <p:cNvPr id="23" name="Group 22"/>
            <p:cNvGrpSpPr/>
            <p:nvPr/>
          </p:nvGrpSpPr>
          <p:grpSpPr>
            <a:xfrm>
              <a:off x="4572000" y="4140200"/>
              <a:ext cx="1202070" cy="1384300"/>
              <a:chOff x="6807200" y="3937000"/>
              <a:chExt cx="1202070" cy="1384300"/>
            </a:xfrm>
          </p:grpSpPr>
          <p:sp>
            <p:nvSpPr>
              <p:cNvPr id="26" name="Rounded Rectangle 25"/>
              <p:cNvSpPr/>
              <p:nvPr/>
            </p:nvSpPr>
            <p:spPr>
              <a:xfrm>
                <a:off x="6807200" y="3937000"/>
                <a:ext cx="1202070" cy="393700"/>
              </a:xfrm>
              <a:prstGeom prst="roundRect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 smtClean="0">
                    <a:solidFill>
                      <a:srgbClr val="000000"/>
                    </a:solidFill>
                  </a:rPr>
                  <a:t>Network</a:t>
                </a:r>
                <a:endParaRPr lang="en-US" dirty="0">
                  <a:solidFill>
                    <a:srgbClr val="000000"/>
                  </a:solidFill>
                </a:endParaRPr>
              </a:p>
            </p:txBody>
          </p:sp>
          <p:sp>
            <p:nvSpPr>
              <p:cNvPr id="27" name="Up-Down Arrow 26"/>
              <p:cNvSpPr/>
              <p:nvPr/>
            </p:nvSpPr>
            <p:spPr>
              <a:xfrm>
                <a:off x="7232598" y="4330700"/>
                <a:ext cx="427348" cy="990600"/>
              </a:xfrm>
              <a:prstGeom prst="upDownArrow">
                <a:avLst/>
              </a:prstGeom>
              <a:solidFill>
                <a:srgbClr val="FFFFFF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</p:grpSp>
        <p:cxnSp>
          <p:nvCxnSpPr>
            <p:cNvPr id="24" name="Straight Connector 23"/>
            <p:cNvCxnSpPr>
              <a:endCxn id="22" idx="1"/>
            </p:cNvCxnSpPr>
            <p:nvPr/>
          </p:nvCxnSpPr>
          <p:spPr>
            <a:xfrm rot="5400000">
              <a:off x="2475164" y="3618163"/>
              <a:ext cx="629653" cy="211221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endCxn id="26" idx="0"/>
            </p:cNvCxnSpPr>
            <p:nvPr/>
          </p:nvCxnSpPr>
          <p:spPr>
            <a:xfrm rot="16200000" flipH="1">
              <a:off x="4627541" y="3594705"/>
              <a:ext cx="718553" cy="372435"/>
            </a:xfrm>
            <a:prstGeom prst="line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8" name="Rounded Rectangle 27"/>
          <p:cNvSpPr/>
          <p:nvPr/>
        </p:nvSpPr>
        <p:spPr>
          <a:xfrm>
            <a:off x="3280002" y="4285247"/>
            <a:ext cx="2587398" cy="2336800"/>
          </a:xfrm>
          <a:prstGeom prst="round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solidFill>
                  <a:srgbClr val="000000"/>
                </a:solidFill>
              </a:rPr>
              <a:t> </a:t>
            </a:r>
            <a:endParaRPr lang="en-US" sz="1600" dirty="0">
              <a:solidFill>
                <a:srgbClr val="000000"/>
              </a:solidFill>
            </a:endParaRPr>
          </a:p>
        </p:txBody>
      </p:sp>
      <p:sp>
        <p:nvSpPr>
          <p:cNvPr id="29" name="Rectangle 28"/>
          <p:cNvSpPr/>
          <p:nvPr/>
        </p:nvSpPr>
        <p:spPr>
          <a:xfrm>
            <a:off x="3283135" y="4660900"/>
            <a:ext cx="2588499" cy="3683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0" name="Rectangle 29"/>
          <p:cNvSpPr/>
          <p:nvPr/>
        </p:nvSpPr>
        <p:spPr>
          <a:xfrm>
            <a:off x="3276600" y="5194300"/>
            <a:ext cx="2588499" cy="1831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Rectangle 30"/>
          <p:cNvSpPr/>
          <p:nvPr/>
        </p:nvSpPr>
        <p:spPr>
          <a:xfrm>
            <a:off x="3278531" y="5727700"/>
            <a:ext cx="2588499" cy="53870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ectangle 31"/>
          <p:cNvSpPr/>
          <p:nvPr/>
        </p:nvSpPr>
        <p:spPr>
          <a:xfrm>
            <a:off x="4495800" y="13716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Rectangle 32"/>
          <p:cNvSpPr/>
          <p:nvPr/>
        </p:nvSpPr>
        <p:spPr>
          <a:xfrm>
            <a:off x="4495800" y="16256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4" name="Rectangle 33"/>
          <p:cNvSpPr/>
          <p:nvPr/>
        </p:nvSpPr>
        <p:spPr>
          <a:xfrm>
            <a:off x="4495800" y="19558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ectangle 34"/>
          <p:cNvSpPr/>
          <p:nvPr/>
        </p:nvSpPr>
        <p:spPr>
          <a:xfrm>
            <a:off x="4495800" y="22098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6" name="Rectangle 35"/>
          <p:cNvSpPr/>
          <p:nvPr/>
        </p:nvSpPr>
        <p:spPr>
          <a:xfrm>
            <a:off x="4495800" y="2540000"/>
            <a:ext cx="1125870" cy="253178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7" name="Rectangle 36"/>
          <p:cNvSpPr/>
          <p:nvPr/>
        </p:nvSpPr>
        <p:spPr>
          <a:xfrm>
            <a:off x="4495800" y="2794000"/>
            <a:ext cx="1125870" cy="228600"/>
          </a:xfrm>
          <a:prstGeom prst="rec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8" name="TextBox 37"/>
          <p:cNvSpPr txBox="1"/>
          <p:nvPr/>
        </p:nvSpPr>
        <p:spPr>
          <a:xfrm>
            <a:off x="3048000" y="1868269"/>
            <a:ext cx="12427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Times New Roman"/>
                <a:cs typeface="Times New Roman"/>
              </a:rPr>
              <a:t>Domain Registers</a:t>
            </a:r>
            <a:endParaRPr lang="en-US" dirty="0">
              <a:latin typeface="Times New Roman"/>
              <a:cs typeface="Times New Roman"/>
            </a:endParaRPr>
          </a:p>
        </p:txBody>
      </p:sp>
      <p:cxnSp>
        <p:nvCxnSpPr>
          <p:cNvPr id="39" name="Straight Connector 38"/>
          <p:cNvCxnSpPr/>
          <p:nvPr/>
        </p:nvCxnSpPr>
        <p:spPr>
          <a:xfrm rot="5400000" flipH="1" flipV="1">
            <a:off x="6567967" y="14765"/>
            <a:ext cx="2" cy="3018467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/>
          <p:cNvCxnSpPr/>
          <p:nvPr/>
        </p:nvCxnSpPr>
        <p:spPr>
          <a:xfrm rot="5400000">
            <a:off x="5975351" y="3625848"/>
            <a:ext cx="4203703" cy="1588"/>
          </a:xfrm>
          <a:prstGeom prst="line">
            <a:avLst/>
          </a:prstGeom>
          <a:ln>
            <a:solidFill>
              <a:srgbClr val="0000FF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5880100" y="5728494"/>
            <a:ext cx="2197102" cy="1588"/>
          </a:xfrm>
          <a:prstGeom prst="straightConnector1">
            <a:avLst/>
          </a:prstGeom>
          <a:ln>
            <a:solidFill>
              <a:srgbClr val="0000FF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 flipV="1">
            <a:off x="5058732" y="1752598"/>
            <a:ext cx="2866070" cy="2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 rot="5400000">
            <a:off x="5662339" y="4002358"/>
            <a:ext cx="4526512" cy="1589"/>
          </a:xfrm>
          <a:prstGeom prst="line">
            <a:avLst/>
          </a:prstGeom>
          <a:ln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/>
          <p:nvPr/>
        </p:nvCxnSpPr>
        <p:spPr>
          <a:xfrm rot="10800000">
            <a:off x="5867402" y="6246811"/>
            <a:ext cx="2057399" cy="1588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>
            <a:off x="5105400" y="2057400"/>
            <a:ext cx="2590800" cy="2678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/>
          <p:nvPr/>
        </p:nvCxnSpPr>
        <p:spPr>
          <a:xfrm rot="5400000">
            <a:off x="6128544" y="3625056"/>
            <a:ext cx="3136902" cy="1590"/>
          </a:xfrm>
          <a:prstGeom prst="line">
            <a:avLst/>
          </a:prstGeom>
          <a:ln>
            <a:solidFill>
              <a:srgbClr val="00009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 rot="10800000">
            <a:off x="5867402" y="5181600"/>
            <a:ext cx="1828798" cy="12702"/>
          </a:xfrm>
          <a:prstGeom prst="straightConnector1">
            <a:avLst/>
          </a:prstGeom>
          <a:ln>
            <a:solidFill>
              <a:srgbClr val="00009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105400" y="2359522"/>
            <a:ext cx="2362200" cy="2678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rot="16200000" flipH="1">
            <a:off x="5938836" y="3879851"/>
            <a:ext cx="3060708" cy="2"/>
          </a:xfrm>
          <a:prstGeom prst="line">
            <a:avLst/>
          </a:prstGeom>
          <a:ln>
            <a:solidFill>
              <a:srgbClr val="008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Arrow Connector 49"/>
          <p:cNvCxnSpPr/>
          <p:nvPr/>
        </p:nvCxnSpPr>
        <p:spPr>
          <a:xfrm rot="10800000">
            <a:off x="5867404" y="5397500"/>
            <a:ext cx="1601787" cy="12703"/>
          </a:xfrm>
          <a:prstGeom prst="straightConnector1">
            <a:avLst/>
          </a:prstGeom>
          <a:ln>
            <a:solidFill>
              <a:srgbClr val="008000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5105400" y="2664322"/>
            <a:ext cx="2133600" cy="1588"/>
          </a:xfrm>
          <a:prstGeom prst="line">
            <a:avLst/>
          </a:prstGeom>
          <a:ln>
            <a:solidFill>
              <a:schemeClr val="accent2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235696" y="3657596"/>
            <a:ext cx="2006608" cy="1588"/>
          </a:xfrm>
          <a:prstGeom prst="line">
            <a:avLst/>
          </a:prstGeom>
          <a:ln>
            <a:solidFill>
              <a:srgbClr val="953735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Arrow Connector 52"/>
          <p:cNvCxnSpPr/>
          <p:nvPr/>
        </p:nvCxnSpPr>
        <p:spPr>
          <a:xfrm rot="10800000">
            <a:off x="5867402" y="4648202"/>
            <a:ext cx="1370804" cy="13493"/>
          </a:xfrm>
          <a:prstGeom prst="straightConnector1">
            <a:avLst/>
          </a:prstGeom>
          <a:ln>
            <a:solidFill>
              <a:srgbClr val="953735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5105400" y="2894012"/>
            <a:ext cx="1905000" cy="1588"/>
          </a:xfrm>
          <a:prstGeom prst="line">
            <a:avLst/>
          </a:prstGeom>
          <a:ln>
            <a:solidFill>
              <a:schemeClr val="accent6">
                <a:lumMod val="7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5938437" y="3954854"/>
            <a:ext cx="2145517" cy="1589"/>
          </a:xfrm>
          <a:prstGeom prst="line">
            <a:avLst/>
          </a:prstGeom>
          <a:ln>
            <a:solidFill>
              <a:srgbClr val="E46C0A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/>
          <p:nvPr/>
        </p:nvCxnSpPr>
        <p:spPr>
          <a:xfrm rot="10800000">
            <a:off x="5867402" y="5015708"/>
            <a:ext cx="1144589" cy="13493"/>
          </a:xfrm>
          <a:prstGeom prst="straightConnector1">
            <a:avLst/>
          </a:prstGeom>
          <a:ln>
            <a:solidFill>
              <a:srgbClr val="E46C0A"/>
            </a:solidFill>
            <a:tailEnd type="arrow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500"/>
                            </p:stCondLst>
                            <p:childTnLst>
                              <p:par>
                                <p:cTn id="1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2500"/>
                            </p:stCondLst>
                            <p:childTnLst>
                              <p:par>
                                <p:cTn id="5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3000"/>
                            </p:stCondLst>
                            <p:childTnLst>
                              <p:par>
                                <p:cTn id="6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500"/>
                            </p:stCondLst>
                            <p:childTnLst>
                              <p:par>
                                <p:cTn id="6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4000"/>
                            </p:stCondLst>
                            <p:childTnLst>
                              <p:par>
                                <p:cTn id="6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1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0"/>
                            </p:stCondLst>
                            <p:childTnLst>
                              <p:par>
                                <p:cTn id="77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0" fill="hold">
                            <p:stCondLst>
                              <p:cond delay="5500"/>
                            </p:stCondLst>
                            <p:childTnLst>
                              <p:par>
                                <p:cTn id="8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6000"/>
                            </p:stCondLst>
                            <p:childTnLst>
                              <p:par>
                                <p:cTn id="8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8" fill="hold">
                            <p:stCondLst>
                              <p:cond delay="6500"/>
                            </p:stCondLst>
                            <p:childTnLst>
                              <p:par>
                                <p:cTn id="8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9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7000"/>
                            </p:stCondLst>
                            <p:childTnLst>
                              <p:par>
                                <p:cTn id="9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5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7500"/>
                            </p:stCondLst>
                            <p:childTnLst>
                              <p:par>
                                <p:cTn id="97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8000"/>
                            </p:stCondLst>
                            <p:childTnLst>
                              <p:par>
                                <p:cTn id="101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3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4" fill="hold">
                            <p:stCondLst>
                              <p:cond delay="8500"/>
                            </p:stCondLst>
                            <p:childTnLst>
                              <p:par>
                                <p:cTn id="10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8" fill="hold">
                            <p:stCondLst>
                              <p:cond delay="9000"/>
                            </p:stCondLst>
                            <p:childTnLst>
                              <p:par>
                                <p:cTn id="10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9500"/>
                            </p:stCondLst>
                            <p:childTnLst>
                              <p:par>
                                <p:cTn id="113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15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Problems With Domains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28082"/>
            <a:ext cx="8229600" cy="4525963"/>
          </a:xfrm>
        </p:spPr>
        <p:txBody>
          <a:bodyPr/>
          <a:lstStyle/>
          <a:p>
            <a:r>
              <a:rPr lang="en-US" dirty="0" smtClean="0"/>
              <a:t>Not relocatable</a:t>
            </a:r>
          </a:p>
          <a:p>
            <a:pPr lvl="1"/>
            <a:r>
              <a:rPr lang="en-US" dirty="0" smtClean="0"/>
              <a:t>Once a process has a domain, </a:t>
            </a:r>
            <a:r>
              <a:rPr lang="en-US" dirty="0" smtClean="0"/>
              <a:t>you</a:t>
            </a:r>
            <a:r>
              <a:rPr lang="en-US" dirty="0" smtClean="0"/>
              <a:t> </a:t>
            </a:r>
            <a:r>
              <a:rPr lang="en-US" dirty="0" smtClean="0"/>
              <a:t>can’t easily move </a:t>
            </a:r>
            <a:r>
              <a:rPr lang="en-US" dirty="0" smtClean="0"/>
              <a:t>its contents elsewhere</a:t>
            </a:r>
          </a:p>
          <a:p>
            <a:r>
              <a:rPr lang="en-US" dirty="0" smtClean="0"/>
              <a:t>Not easily expandable</a:t>
            </a:r>
          </a:p>
          <a:p>
            <a:r>
              <a:rPr lang="en-US" dirty="0" smtClean="0"/>
              <a:t>Impossible to support applications with larger address spaces than physical memory</a:t>
            </a:r>
          </a:p>
          <a:p>
            <a:pPr lvl="1"/>
            <a:r>
              <a:rPr lang="en-US" dirty="0" smtClean="0"/>
              <a:t>Also can’t support several applications whose total needs are greater than physical memory</a:t>
            </a:r>
          </a:p>
          <a:p>
            <a:r>
              <a:rPr lang="en-US" dirty="0" smtClean="0"/>
              <a:t>Also subject to fragmentation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Relocation and Expansion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are tied to particular address ranges</a:t>
            </a:r>
          </a:p>
          <a:p>
            <a:pPr lvl="1"/>
            <a:r>
              <a:rPr lang="en-US" dirty="0" smtClean="0"/>
              <a:t>At least during an execution</a:t>
            </a:r>
          </a:p>
          <a:p>
            <a:r>
              <a:rPr lang="en-US" dirty="0" smtClean="0"/>
              <a:t>Can’t just move the contents of a domain to another set of addresses</a:t>
            </a:r>
          </a:p>
          <a:p>
            <a:pPr lvl="1"/>
            <a:r>
              <a:rPr lang="en-US" dirty="0" smtClean="0"/>
              <a:t>All the pointers in the contents will be wrong</a:t>
            </a:r>
          </a:p>
          <a:p>
            <a:pPr lvl="1"/>
            <a:r>
              <a:rPr lang="en-US" dirty="0" smtClean="0"/>
              <a:t>And generally you don’t know which memory locations contain pointers</a:t>
            </a:r>
          </a:p>
          <a:p>
            <a:r>
              <a:rPr lang="en-US" dirty="0" smtClean="0"/>
              <a:t>Hard to expand because there may not be space “nearby”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Expansion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Domains are allocated on request</a:t>
            </a:r>
          </a:p>
          <a:p>
            <a:r>
              <a:rPr lang="en-US" dirty="0" smtClean="0"/>
              <a:t>Processes may ask for new ones later</a:t>
            </a:r>
          </a:p>
          <a:p>
            <a:r>
              <a:rPr lang="en-US" dirty="0" smtClean="0"/>
              <a:t>But domains that have been given are fixed</a:t>
            </a:r>
          </a:p>
          <a:p>
            <a:pPr lvl="1"/>
            <a:r>
              <a:rPr lang="en-US" dirty="0" smtClean="0"/>
              <a:t>Can’t be moved somewhere else in memory</a:t>
            </a:r>
          </a:p>
          <a:p>
            <a:r>
              <a:rPr lang="en-US" dirty="0" smtClean="0"/>
              <a:t>Memory management system might have allocated all the space after a given domain</a:t>
            </a:r>
          </a:p>
          <a:p>
            <a:r>
              <a:rPr lang="en-US" dirty="0" smtClean="0"/>
              <a:t>In which case, it can’t be expanded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Illustrating the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4" name="Rectangle 4"/>
          <p:cNvSpPr>
            <a:spLocks noChangeArrowheads="1"/>
          </p:cNvSpPr>
          <p:nvPr/>
        </p:nvSpPr>
        <p:spPr bwMode="auto">
          <a:xfrm>
            <a:off x="1242068" y="1487488"/>
            <a:ext cx="1371600" cy="3698875"/>
          </a:xfrm>
          <a:prstGeom prst="rect">
            <a:avLst/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5" name="Rectangle 10"/>
          <p:cNvSpPr>
            <a:spLocks noChangeArrowheads="1"/>
          </p:cNvSpPr>
          <p:nvPr/>
        </p:nvSpPr>
        <p:spPr bwMode="auto">
          <a:xfrm>
            <a:off x="1242068" y="1487488"/>
            <a:ext cx="1371600" cy="803275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A</a:t>
            </a:r>
          </a:p>
        </p:txBody>
      </p:sp>
      <p:sp>
        <p:nvSpPr>
          <p:cNvPr id="6" name="Rectangle 17"/>
          <p:cNvSpPr>
            <a:spLocks noChangeArrowheads="1"/>
          </p:cNvSpPr>
          <p:nvPr/>
        </p:nvSpPr>
        <p:spPr bwMode="auto">
          <a:xfrm>
            <a:off x="1242068" y="2249488"/>
            <a:ext cx="1371600" cy="5334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B</a:t>
            </a:r>
          </a:p>
        </p:txBody>
      </p:sp>
      <p:sp>
        <p:nvSpPr>
          <p:cNvPr id="7" name="Rectangle 18"/>
          <p:cNvSpPr>
            <a:spLocks noChangeArrowheads="1"/>
          </p:cNvSpPr>
          <p:nvPr/>
        </p:nvSpPr>
        <p:spPr bwMode="auto">
          <a:xfrm>
            <a:off x="1242068" y="2782888"/>
            <a:ext cx="1371600" cy="990600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C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498857" y="1417638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Now Process B wants to expand its domain size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9" name="Rectangle 17"/>
          <p:cNvSpPr>
            <a:spLocks noChangeArrowheads="1"/>
          </p:cNvSpPr>
          <p:nvPr/>
        </p:nvSpPr>
        <p:spPr bwMode="auto">
          <a:xfrm>
            <a:off x="1242068" y="2249488"/>
            <a:ext cx="1371600" cy="971132"/>
          </a:xfrm>
          <a:prstGeom prst="rect">
            <a:avLst/>
          </a:prstGeom>
          <a:solidFill>
            <a:srgbClr val="00B8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800" b="0">
                <a:latin typeface="Arial" charset="0"/>
              </a:rPr>
              <a:t>P</a:t>
            </a:r>
            <a:r>
              <a:rPr lang="en-US" sz="1800" b="0" baseline="-25000">
                <a:latin typeface="Arial" charset="0"/>
              </a:rPr>
              <a:t>B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485489" y="2371745"/>
            <a:ext cx="400082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But if we do that, Process B steps on Process C’s memory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485489" y="3641188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We can’t move C’s domain out of the way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485489" y="4535637"/>
            <a:ext cx="400082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And we can’t move B’s domain to a free area</a:t>
            </a:r>
            <a:endParaRPr lang="en-US" sz="2800" dirty="0">
              <a:latin typeface="Times New Roman"/>
              <a:cs typeface="Times New Roman"/>
            </a:endParaRPr>
          </a:p>
        </p:txBody>
      </p:sp>
      <p:sp>
        <p:nvSpPr>
          <p:cNvPr id="13" name="Cloud Callout 12"/>
          <p:cNvSpPr/>
          <p:nvPr/>
        </p:nvSpPr>
        <p:spPr>
          <a:xfrm>
            <a:off x="1787068" y="2405518"/>
            <a:ext cx="4368800" cy="2780845"/>
          </a:xfrm>
          <a:prstGeom prst="cloudCallout">
            <a:avLst/>
          </a:prstGeom>
          <a:solidFill>
            <a:schemeClr val="bg1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noFill/>
                <a:latin typeface="Times New Roman"/>
                <a:cs typeface="Times New Roman"/>
              </a:rPr>
              <a:t>What if we’re more clever about our initial domain allocations?  What if we didn’t allocate the partitions right after each other?  Would that solve the problem?</a:t>
            </a:r>
            <a:endParaRPr lang="en-US" dirty="0">
              <a:noFill/>
              <a:latin typeface="Times New Roman"/>
              <a:cs typeface="Times New Roman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242068" y="5391656"/>
            <a:ext cx="725044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latin typeface="Times New Roman"/>
                <a:cs typeface="Times New Roman"/>
              </a:rPr>
              <a:t>We’re stuck, and must deny</a:t>
            </a:r>
            <a:r>
              <a:rPr lang="en-US" sz="2800" dirty="0" smtClean="0">
                <a:latin typeface="Times New Roman"/>
                <a:cs typeface="Times New Roman"/>
              </a:rPr>
              <a:t> an expansion request that we have enough memory to handle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/>
      <p:bldP spid="9" grpId="0" animBg="1"/>
      <p:bldP spid="9" grpId="1" animBg="1"/>
      <p:bldP spid="10" grpId="0"/>
      <p:bldP spid="11" grpId="0"/>
      <p:bldP spid="12" grpId="0"/>
      <p:bldP spid="13" grpId="0" animBg="1"/>
      <p:bldP spid="1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Address </a:t>
            </a:r>
            <a:r>
              <a:rPr lang="en-US" dirty="0" smtClean="0"/>
              <a:t>Spaces Bigger Than Physical </a:t>
            </a:r>
            <a:r>
              <a:rPr lang="en-US" dirty="0" smtClean="0"/>
              <a:t>Memory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a process needs that much memory, how could you</a:t>
            </a:r>
            <a:r>
              <a:rPr lang="en-US" dirty="0" smtClean="0"/>
              <a:t> possibly support it?</a:t>
            </a:r>
            <a:endParaRPr lang="en-US" dirty="0" smtClean="0"/>
          </a:p>
          <a:p>
            <a:r>
              <a:rPr lang="en-US" dirty="0" smtClean="0"/>
              <a:t>Two possibilities: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It’s not going to use all the memory it’s asked for, or at least not all simultaneously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Maybe we can use something other than physical memory to store some of it</a:t>
            </a:r>
          </a:p>
          <a:p>
            <a:pPr marL="571500" indent="-514350"/>
            <a:r>
              <a:rPr lang="en-US" dirty="0" smtClean="0"/>
              <a:t>Domains</a:t>
            </a:r>
            <a:r>
              <a:rPr lang="en-US" dirty="0" smtClean="0"/>
              <a:t> are not </a:t>
            </a:r>
            <a:r>
              <a:rPr lang="en-US" dirty="0" smtClean="0"/>
              <a:t>friendly to either option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Keep Track of Variable Sized Domains?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800" dirty="0" smtClean="0"/>
              <a:t>Start with one large “heap” of memory</a:t>
            </a:r>
          </a:p>
          <a:p>
            <a:r>
              <a:rPr lang="en-GB" sz="2800" dirty="0" smtClean="0"/>
              <a:t>Maintain a </a:t>
            </a:r>
            <a:r>
              <a:rPr lang="en-GB" sz="2800" i="1" dirty="0" smtClean="0"/>
              <a:t>free list</a:t>
            </a:r>
          </a:p>
          <a:p>
            <a:pPr lvl="1"/>
            <a:r>
              <a:rPr lang="en-US" sz="2400" dirty="0" smtClean="0"/>
              <a:t>Systems data structure to keep track of pieces of unallocated memory</a:t>
            </a:r>
            <a:endParaRPr lang="en-GB" sz="2400" dirty="0" smtClean="0"/>
          </a:p>
          <a:p>
            <a:r>
              <a:rPr lang="en-GB" sz="2800" dirty="0" smtClean="0"/>
              <a:t>When a process requests more </a:t>
            </a:r>
            <a:r>
              <a:rPr lang="en-GB" sz="2800" dirty="0" smtClean="0"/>
              <a:t>memory:</a:t>
            </a:r>
          </a:p>
          <a:p>
            <a:pPr lvl="1"/>
            <a:r>
              <a:rPr lang="en-GB" sz="2400" dirty="0" smtClean="0"/>
              <a:t>Find a large enough chunk of memory</a:t>
            </a:r>
          </a:p>
          <a:p>
            <a:pPr lvl="1"/>
            <a:r>
              <a:rPr lang="en-GB" sz="2400" dirty="0" smtClean="0"/>
              <a:t>Carve off a piece of the requested size</a:t>
            </a:r>
          </a:p>
          <a:p>
            <a:pPr lvl="1"/>
            <a:r>
              <a:rPr lang="en-GB" sz="2400" dirty="0" smtClean="0"/>
              <a:t>Put the remainder back on a </a:t>
            </a:r>
            <a:r>
              <a:rPr lang="en-GB" sz="2400" i="1" dirty="0" smtClean="0"/>
              <a:t>free list</a:t>
            </a:r>
          </a:p>
          <a:p>
            <a:r>
              <a:rPr lang="en-GB" sz="2800" dirty="0" smtClean="0"/>
              <a:t>When a process frees memory</a:t>
            </a:r>
          </a:p>
          <a:p>
            <a:pPr lvl="1"/>
            <a:r>
              <a:rPr lang="en-GB" sz="2400" dirty="0" smtClean="0"/>
              <a:t>Put it back on the free list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56357</TotalTime>
  <Words>1590</Words>
  <Application>Microsoft Macintosh PowerPoint</Application>
  <PresentationFormat>On-screen Show (4:3)</PresentationFormat>
  <Paragraphs>445</Paragraphs>
  <Slides>26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Default Theme</vt:lpstr>
      <vt:lpstr>Dynamic Domain Allocation</vt:lpstr>
      <vt:lpstr>Accessing Domains</vt:lpstr>
      <vt:lpstr>The Domain Concept</vt:lpstr>
      <vt:lpstr>Problems With Domains</vt:lpstr>
      <vt:lpstr>Relocation and Expansion</vt:lpstr>
      <vt:lpstr>The Expansion Problem</vt:lpstr>
      <vt:lpstr>Illustrating the Problem</vt:lpstr>
      <vt:lpstr>Address Spaces Bigger Than Physical Memory</vt:lpstr>
      <vt:lpstr>How To Keep Track of Variable Sized Domains?</vt:lpstr>
      <vt:lpstr>Managing the Free List</vt:lpstr>
      <vt:lpstr>The Free List</vt:lpstr>
      <vt:lpstr>Free Chunk Carving</vt:lpstr>
      <vt:lpstr>Variable Domain and Fragmentation</vt:lpstr>
      <vt:lpstr>External Fragmentation</vt:lpstr>
      <vt:lpstr>External Fragmentation: Causes and Effects</vt:lpstr>
      <vt:lpstr>How To Avoid Creating Small Fragments?</vt:lpstr>
      <vt:lpstr>Best Fit</vt:lpstr>
      <vt:lpstr>Worst Fit</vt:lpstr>
      <vt:lpstr>First Fit</vt:lpstr>
      <vt:lpstr>Next Fit</vt:lpstr>
      <vt:lpstr>Next Fit Properties</vt:lpstr>
      <vt:lpstr>Coalescing Domains</vt:lpstr>
      <vt:lpstr>Free Chunk Coalescing</vt:lpstr>
      <vt:lpstr>Fragmentation and Coalescing</vt:lpstr>
      <vt:lpstr>Coalescing and Free List Implementation</vt:lpstr>
      <vt:lpstr>Variable Sized Domain Summary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73</cp:revision>
  <dcterms:created xsi:type="dcterms:W3CDTF">2013-04-02T21:31:01Z</dcterms:created>
  <dcterms:modified xsi:type="dcterms:W3CDTF">2013-04-03T23:44:05Z</dcterms:modified>
</cp:coreProperties>
</file>