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8" r:id="rId2"/>
    <p:sldId id="319" r:id="rId3"/>
    <p:sldId id="320" r:id="rId4"/>
    <p:sldId id="321" r:id="rId5"/>
    <p:sldId id="322" r:id="rId6"/>
    <p:sldId id="324" r:id="rId7"/>
    <p:sldId id="323" r:id="rId8"/>
    <p:sldId id="335" r:id="rId9"/>
    <p:sldId id="339" r:id="rId10"/>
    <p:sldId id="336" r:id="rId11"/>
    <p:sldId id="330" r:id="rId12"/>
    <p:sldId id="331" r:id="rId13"/>
    <p:sldId id="332" r:id="rId14"/>
    <p:sldId id="333" r:id="rId15"/>
    <p:sldId id="340" r:id="rId16"/>
    <p:sldId id="338" r:id="rId17"/>
    <p:sldId id="337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10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Memory Management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Fixed Partition Allocation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Presumes you know how much memory will be used ahead of time</a:t>
            </a:r>
          </a:p>
          <a:p>
            <a:r>
              <a:rPr lang="en-US" dirty="0" smtClean="0"/>
              <a:t>Limits the number of processes supported to the total of their memory requirements</a:t>
            </a:r>
          </a:p>
          <a:p>
            <a:r>
              <a:rPr lang="en-US" dirty="0" smtClean="0"/>
              <a:t>Not great for sharing memory</a:t>
            </a:r>
            <a:endParaRPr lang="en-US" dirty="0" smtClean="0"/>
          </a:p>
          <a:p>
            <a:r>
              <a:rPr lang="en-US" i="1" dirty="0" smtClean="0"/>
              <a:t>Fragmentation </a:t>
            </a:r>
            <a:r>
              <a:rPr lang="en-US" dirty="0" smtClean="0"/>
              <a:t>causes inefficient memory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 for all memory management systems</a:t>
            </a:r>
          </a:p>
          <a:p>
            <a:pPr lvl="1"/>
            <a:r>
              <a:rPr lang="en-US" dirty="0" smtClean="0"/>
              <a:t>Fixed partitions suffer it especially badly</a:t>
            </a:r>
          </a:p>
          <a:p>
            <a:r>
              <a:rPr lang="en-US" dirty="0" smtClean="0"/>
              <a:t>Based on processes not using all the memory they requested</a:t>
            </a:r>
          </a:p>
          <a:p>
            <a:r>
              <a:rPr lang="en-US" dirty="0" smtClean="0"/>
              <a:t>As a result, you can’t provide memory for as many processes as you theoretically could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125437" y="2450903"/>
            <a:ext cx="1371600" cy="312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563837" y="3974903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002237" y="3974903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277837" y="5804584"/>
            <a:ext cx="11528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Partition </a:t>
            </a:r>
            <a:r>
              <a:rPr lang="en-US" sz="1800" b="0" dirty="0" smtClean="0">
                <a:latin typeface="Times New Roman"/>
                <a:cs typeface="Times New Roman"/>
              </a:rPr>
              <a:t>1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8MB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760687" y="5802997"/>
            <a:ext cx="11528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 smtClean="0">
                <a:latin typeface="Times New Roman"/>
                <a:cs typeface="Times New Roman"/>
              </a:rPr>
              <a:t>Partition 2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4MB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122887" y="5802997"/>
            <a:ext cx="11528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 smtClean="0">
                <a:latin typeface="Times New Roman"/>
                <a:cs typeface="Times New Roman"/>
              </a:rPr>
              <a:t>Partition 3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4MB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125437" y="3136703"/>
            <a:ext cx="1371600" cy="2438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process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A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(6 MB)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563837" y="4432103"/>
            <a:ext cx="1371600" cy="1143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process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B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(3 MB)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002237" y="4736903"/>
            <a:ext cx="1371600" cy="838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process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C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(2 MB)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5437" y="263822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>
                <a:latin typeface="Times New Roman"/>
                <a:cs typeface="Times New Roman"/>
              </a:rPr>
              <a:t>waste 2MB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059387" y="4171753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waste 2MB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620987" y="406697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waste 1MB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514600" y="2959221"/>
            <a:ext cx="6172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 dirty="0">
                <a:latin typeface="Times New Roman"/>
                <a:cs typeface="Times New Roman"/>
              </a:rPr>
              <a:t>Total waste = 2MB + 1MB + 2MB = 5/16MB = 31%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23491" y="1237516"/>
            <a:ext cx="5979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Let’s say there are three processes, A, B, and C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10532" y="1593681"/>
            <a:ext cx="3722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Their memory requirements: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22482" y="1969235"/>
            <a:ext cx="1574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A:  6 </a:t>
            </a:r>
            <a:r>
              <a:rPr lang="en-US" sz="2000" dirty="0" err="1" smtClean="0">
                <a:latin typeface="Times New Roman"/>
                <a:cs typeface="Times New Roman"/>
              </a:rPr>
              <a:t>MBytes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19374" y="2264173"/>
            <a:ext cx="1559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B:  3 </a:t>
            </a:r>
            <a:r>
              <a:rPr lang="en-US" sz="2000" dirty="0" err="1" smtClean="0">
                <a:latin typeface="Times New Roman"/>
                <a:cs typeface="Times New Roman"/>
              </a:rPr>
              <a:t>MBytes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16266" y="2559111"/>
            <a:ext cx="1559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C:  2 </a:t>
            </a:r>
            <a:r>
              <a:rPr lang="en-US" sz="2000" dirty="0" err="1" smtClean="0">
                <a:latin typeface="Times New Roman"/>
                <a:cs typeface="Times New Roman"/>
              </a:rPr>
              <a:t>MBytes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64879" y="1611234"/>
            <a:ext cx="3251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Available partition sizes: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22887" y="2072899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8 Mbytes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22887" y="2559111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4 Mbytes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16551" y="2327841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4 Mbytes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0334"/>
            <a:ext cx="8229600" cy="4525963"/>
          </a:xfrm>
        </p:spPr>
        <p:txBody>
          <a:bodyPr/>
          <a:lstStyle/>
          <a:p>
            <a:r>
              <a:rPr lang="en-US" dirty="0" smtClean="0"/>
              <a:t>Fragmentation comes in two kinds:</a:t>
            </a:r>
          </a:p>
          <a:p>
            <a:pPr lvl="1"/>
            <a:r>
              <a:rPr lang="en-US" dirty="0" smtClean="0"/>
              <a:t>Internal and external</a:t>
            </a:r>
          </a:p>
          <a:p>
            <a:r>
              <a:rPr lang="en-US" dirty="0" smtClean="0"/>
              <a:t>This is an example of </a:t>
            </a:r>
            <a:r>
              <a:rPr lang="en-US" i="1" dirty="0" smtClean="0"/>
              <a:t>internal fragmentation</a:t>
            </a:r>
          </a:p>
          <a:p>
            <a:pPr lvl="1"/>
            <a:r>
              <a:rPr lang="en-US" dirty="0" smtClean="0"/>
              <a:t>We’ll see external fragmentation later</a:t>
            </a:r>
          </a:p>
          <a:p>
            <a:r>
              <a:rPr lang="en-US" dirty="0" smtClean="0"/>
              <a:t>Wasted space in fixed sized blocks</a:t>
            </a:r>
          </a:p>
          <a:p>
            <a:pPr lvl="1"/>
            <a:r>
              <a:rPr lang="en-US" dirty="0" smtClean="0"/>
              <a:t>The requestor</a:t>
            </a:r>
            <a:r>
              <a:rPr lang="en-US" dirty="0" smtClean="0"/>
              <a:t> was given more </a:t>
            </a:r>
            <a:r>
              <a:rPr lang="en-US" dirty="0" smtClean="0"/>
              <a:t>than he</a:t>
            </a:r>
            <a:r>
              <a:rPr lang="en-US" dirty="0" smtClean="0"/>
              <a:t> needed</a:t>
            </a:r>
          </a:p>
          <a:p>
            <a:pPr lvl="1"/>
            <a:r>
              <a:rPr lang="en-US" dirty="0" smtClean="0"/>
              <a:t>The unused part is wasted and can’t be used for others</a:t>
            </a:r>
          </a:p>
          <a:p>
            <a:r>
              <a:rPr lang="en-US" dirty="0" smtClean="0"/>
              <a:t>Internal fragmentation can occur whenever you force allocation in fixed-sized chunks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Internal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Internal fragmentation is caused by a mismatch between </a:t>
            </a:r>
          </a:p>
          <a:p>
            <a:pPr lvl="1"/>
            <a:r>
              <a:rPr lang="en-GB" dirty="0" smtClean="0"/>
              <a:t>The chosen sizes of a fixed-sized blocks</a:t>
            </a:r>
          </a:p>
          <a:p>
            <a:pPr lvl="1"/>
            <a:r>
              <a:rPr lang="en-GB" dirty="0" smtClean="0"/>
              <a:t>The actual sizes that programs use</a:t>
            </a:r>
          </a:p>
          <a:p>
            <a:r>
              <a:rPr lang="en-GB" dirty="0" smtClean="0"/>
              <a:t>Average waste: 50% of each block</a:t>
            </a:r>
          </a:p>
          <a:p>
            <a:r>
              <a:rPr lang="en-GB" dirty="0" smtClean="0"/>
              <a:t>Overall waste reduced by multiple sizes</a:t>
            </a:r>
          </a:p>
          <a:p>
            <a:pPr lvl="1"/>
            <a:r>
              <a:rPr lang="en-GB" dirty="0" smtClean="0"/>
              <a:t>Suppose blocks come in sizes S1 and S2</a:t>
            </a:r>
          </a:p>
          <a:p>
            <a:pPr lvl="1"/>
            <a:r>
              <a:rPr lang="en-GB" dirty="0" smtClean="0"/>
              <a:t>Average waste = ((S1/2) + (S2 - S1)/2)/2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Multiple Fixed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could allow processes to request multiple partitions </a:t>
            </a:r>
          </a:p>
          <a:p>
            <a:pPr lvl="1"/>
            <a:r>
              <a:rPr lang="en-US" dirty="0" smtClean="0"/>
              <a:t>Of a single or a few sizes</a:t>
            </a:r>
          </a:p>
          <a:p>
            <a:r>
              <a:rPr lang="en-US" dirty="0" smtClean="0"/>
              <a:t>Doesn’t really help the fragmentation problem</a:t>
            </a:r>
          </a:p>
          <a:p>
            <a:pPr lvl="1"/>
            <a:r>
              <a:rPr lang="en-US" dirty="0" smtClean="0"/>
              <a:t>Now there were more segments to fragment</a:t>
            </a:r>
          </a:p>
          <a:p>
            <a:pPr lvl="1"/>
            <a:r>
              <a:rPr lang="en-US" dirty="0" smtClean="0"/>
              <a:t>Even if each contained less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Was Fixed Partition Allocation Used?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operating systems from the 1960s</a:t>
            </a:r>
          </a:p>
          <a:p>
            <a:pPr lvl="1"/>
            <a:r>
              <a:rPr lang="en-US" dirty="0" smtClean="0"/>
              <a:t>E.g., IBM’s OS 360 and MVT</a:t>
            </a:r>
          </a:p>
          <a:p>
            <a:r>
              <a:rPr lang="en-US" dirty="0" smtClean="0"/>
              <a:t>Not required until people wanted to do multiprogramming</a:t>
            </a:r>
          </a:p>
          <a:p>
            <a:r>
              <a:rPr lang="en-US" dirty="0" smtClean="0"/>
              <a:t>Not really great even for those environments, so it didn’t last</a:t>
            </a:r>
          </a:p>
          <a:p>
            <a:r>
              <a:rPr lang="en-US" dirty="0" smtClean="0"/>
              <a:t>A simple model for very basic multiprogramming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Fixed Partition Allocation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simple</a:t>
            </a:r>
          </a:p>
          <a:p>
            <a:r>
              <a:rPr lang="en-US" dirty="0" smtClean="0"/>
              <a:t>Inflexible</a:t>
            </a:r>
          </a:p>
          <a:p>
            <a:r>
              <a:rPr lang="en-US" dirty="0" smtClean="0"/>
              <a:t>Subject to a lot of internal fragmentation</a:t>
            </a:r>
          </a:p>
          <a:p>
            <a:r>
              <a:rPr lang="en-US" dirty="0" smtClean="0"/>
              <a:t>Not used in many modern systems</a:t>
            </a:r>
          </a:p>
          <a:p>
            <a:pPr lvl="1"/>
            <a:r>
              <a:rPr lang="en-US" dirty="0" smtClean="0"/>
              <a:t>But a possible option for special purpose systems, like embedded </a:t>
            </a:r>
            <a:r>
              <a:rPr lang="en-US" dirty="0" smtClean="0"/>
              <a:t>systems</a:t>
            </a:r>
          </a:p>
          <a:p>
            <a:pPr lvl="1"/>
            <a:r>
              <a:rPr lang="en-US" dirty="0" smtClean="0"/>
              <a:t>Where we know exactly what our memory needs will be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What is memory management about?</a:t>
            </a:r>
          </a:p>
          <a:p>
            <a:r>
              <a:rPr lang="en-US" dirty="0" smtClean="0"/>
              <a:t>Memory management strategies:</a:t>
            </a:r>
          </a:p>
          <a:p>
            <a:pPr lvl="1"/>
            <a:r>
              <a:rPr lang="en-US" dirty="0" smtClean="0"/>
              <a:t>Fixed partition strategies</a:t>
            </a:r>
          </a:p>
          <a:p>
            <a:pPr lvl="1"/>
            <a:r>
              <a:rPr lang="en-US" dirty="0" smtClean="0"/>
              <a:t>Dynamic domains</a:t>
            </a:r>
          </a:p>
          <a:p>
            <a:pPr lvl="1"/>
            <a:r>
              <a:rPr lang="en-US" dirty="0" smtClean="0"/>
              <a:t>Buffer pools</a:t>
            </a:r>
          </a:p>
          <a:p>
            <a:pPr lvl="1"/>
            <a:r>
              <a:rPr lang="en-US" dirty="0" smtClean="0"/>
              <a:t>Garbage collection</a:t>
            </a:r>
          </a:p>
          <a:p>
            <a:pPr lvl="1"/>
            <a:r>
              <a:rPr lang="en-US" dirty="0" smtClean="0"/>
              <a:t>Memory compaction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is one of the key assets used in computing</a:t>
            </a:r>
          </a:p>
          <a:p>
            <a:r>
              <a:rPr lang="en-US" dirty="0" smtClean="0"/>
              <a:t>In particular, memory abstractions that are usable from a running program</a:t>
            </a:r>
          </a:p>
          <a:p>
            <a:pPr lvl="1"/>
            <a:r>
              <a:rPr lang="en-US" dirty="0" smtClean="0"/>
              <a:t>Which, in modern machines, typically means RAM</a:t>
            </a:r>
          </a:p>
          <a:p>
            <a:r>
              <a:rPr lang="en-US" dirty="0" smtClean="0"/>
              <a:t>We have a limited amount of it</a:t>
            </a:r>
          </a:p>
          <a:p>
            <a:r>
              <a:rPr lang="en-US" dirty="0" smtClean="0"/>
              <a:t>Lots of processes want to use it</a:t>
            </a:r>
          </a:p>
          <a:p>
            <a:r>
              <a:rPr lang="en-US" dirty="0" smtClean="0"/>
              <a:t>How do we manage its use?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2269" y="502733"/>
            <a:ext cx="5324617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Memory Used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Anything that a program needs to access</a:t>
            </a:r>
          </a:p>
          <a:p>
            <a:pPr lvl="1"/>
            <a:r>
              <a:rPr lang="en-US" dirty="0" smtClean="0"/>
              <a:t>Except control and temporary values, which are kept in registers</a:t>
            </a:r>
          </a:p>
          <a:p>
            <a:r>
              <a:rPr lang="en-US" dirty="0" smtClean="0"/>
              <a:t>The code</a:t>
            </a:r>
          </a:p>
          <a:p>
            <a:pPr lvl="1"/>
            <a:r>
              <a:rPr lang="en-US" dirty="0" smtClean="0"/>
              <a:t>To allow the process to execute instructions</a:t>
            </a:r>
          </a:p>
          <a:p>
            <a:r>
              <a:rPr lang="en-US" dirty="0" smtClean="0"/>
              <a:t>The stack</a:t>
            </a:r>
          </a:p>
          <a:p>
            <a:pPr lvl="1"/>
            <a:r>
              <a:rPr lang="en-US" dirty="0" smtClean="0"/>
              <a:t>To keep track of its state of execution</a:t>
            </a:r>
          </a:p>
          <a:p>
            <a:r>
              <a:rPr lang="en-US" dirty="0" smtClean="0"/>
              <a:t>The heap</a:t>
            </a:r>
          </a:p>
          <a:p>
            <a:pPr lvl="1"/>
            <a:r>
              <a:rPr lang="en-US" dirty="0" smtClean="0"/>
              <a:t>To hold dynamically allocated variables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operating system needs memory itself</a:t>
            </a:r>
          </a:p>
          <a:p>
            <a:r>
              <a:rPr lang="en-US" dirty="0" smtClean="0"/>
              <a:t>For its own code, stack, and dynamic allocations</a:t>
            </a:r>
          </a:p>
          <a:p>
            <a:r>
              <a:rPr lang="en-US" dirty="0" smtClean="0"/>
              <a:t>For I/O buffers</a:t>
            </a:r>
          </a:p>
          <a:p>
            <a:r>
              <a:rPr lang="en-US" dirty="0" smtClean="0"/>
              <a:t>To hold per-process control data</a:t>
            </a:r>
          </a:p>
          <a:p>
            <a:r>
              <a:rPr lang="en-US" dirty="0" smtClean="0"/>
              <a:t>The OS shares the same physical memory that user processes rely on</a:t>
            </a:r>
          </a:p>
          <a:p>
            <a:r>
              <a:rPr lang="en-US" dirty="0" smtClean="0"/>
              <a:t>The OS provides overall memory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Aspects of the Memory Management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704"/>
            <a:ext cx="8229600" cy="4525963"/>
          </a:xfrm>
        </p:spPr>
        <p:txBody>
          <a:bodyPr/>
          <a:lstStyle/>
          <a:p>
            <a:r>
              <a:rPr lang="en-US" sz="2800" dirty="0" smtClean="0"/>
              <a:t>Most processes can’t perfectly predict how much memory they will use</a:t>
            </a:r>
          </a:p>
          <a:p>
            <a:r>
              <a:rPr lang="en-US" sz="2800" dirty="0" smtClean="0"/>
              <a:t>The processes expect to find their existing data when they need it where they left it</a:t>
            </a:r>
          </a:p>
          <a:p>
            <a:r>
              <a:rPr lang="en-US" sz="2800" dirty="0" smtClean="0"/>
              <a:t>The entire amount of data required by all processes may exceed physical memory</a:t>
            </a:r>
          </a:p>
          <a:p>
            <a:r>
              <a:rPr lang="en-US" sz="2800" dirty="0" smtClean="0"/>
              <a:t>Switching between processes must be fast</a:t>
            </a:r>
          </a:p>
          <a:p>
            <a:pPr lvl="1"/>
            <a:r>
              <a:rPr lang="en-US" sz="2400" dirty="0" smtClean="0"/>
              <a:t>So you can’t much delay for copying data from one place to another</a:t>
            </a:r>
          </a:p>
          <a:p>
            <a:r>
              <a:rPr lang="en-US" sz="2800" dirty="0" smtClean="0"/>
              <a:t>The cost of memory management itself must not be too high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Fixed partition allocations</a:t>
            </a:r>
          </a:p>
          <a:p>
            <a:r>
              <a:rPr lang="en-US" dirty="0" smtClean="0"/>
              <a:t>Dynamic domains </a:t>
            </a:r>
          </a:p>
          <a:p>
            <a:r>
              <a:rPr lang="en-US" dirty="0" smtClean="0"/>
              <a:t>Paging</a:t>
            </a:r>
          </a:p>
          <a:p>
            <a:r>
              <a:rPr lang="en-US" dirty="0" smtClean="0"/>
              <a:t>Virtual memory</a:t>
            </a:r>
          </a:p>
          <a:p>
            <a:r>
              <a:rPr lang="en-US" dirty="0" smtClean="0"/>
              <a:t>We’ll talk about the last two in the next class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53000" y="502733"/>
            <a:ext cx="763129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Partition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541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/>
              <a:t>Pre-allocate partitions for </a:t>
            </a:r>
            <a:r>
              <a:rPr lang="en-GB" sz="3600" i="1" dirty="0" err="1" smtClean="0"/>
              <a:t>n</a:t>
            </a:r>
            <a:r>
              <a:rPr lang="en-GB" sz="3600" i="1" dirty="0" smtClean="0"/>
              <a:t> </a:t>
            </a:r>
            <a:r>
              <a:rPr lang="en-GB" sz="3600" dirty="0" smtClean="0"/>
              <a:t>processes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Usually one partition per process</a:t>
            </a:r>
          </a:p>
          <a:p>
            <a:pPr lvl="2">
              <a:lnSpc>
                <a:spcPct val="83000"/>
              </a:lnSpc>
            </a:pPr>
            <a:r>
              <a:rPr lang="en-GB" sz="2800" dirty="0" smtClean="0"/>
              <a:t>So </a:t>
            </a:r>
            <a:r>
              <a:rPr lang="en-GB" sz="2800" i="1" dirty="0" err="1" smtClean="0"/>
              <a:t>n</a:t>
            </a:r>
            <a:r>
              <a:rPr lang="en-GB" sz="2800" i="1" dirty="0" smtClean="0"/>
              <a:t> </a:t>
            </a:r>
            <a:r>
              <a:rPr lang="en-GB" sz="2800" dirty="0" smtClean="0"/>
              <a:t>partitions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Reserving space for largest possible </a:t>
            </a:r>
            <a:r>
              <a:rPr lang="en-GB" sz="3200" dirty="0" smtClean="0"/>
              <a:t>process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Partitions come in one or a few set sizes</a:t>
            </a:r>
            <a:endParaRPr lang="en-GB" sz="3600" dirty="0" smtClean="0"/>
          </a:p>
          <a:p>
            <a:pPr>
              <a:lnSpc>
                <a:spcPct val="83000"/>
              </a:lnSpc>
            </a:pPr>
            <a:r>
              <a:rPr lang="en-GB" sz="3600" dirty="0" smtClean="0"/>
              <a:t>Very easy to implement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Common in old batch processing systems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Allocation/</a:t>
            </a:r>
            <a:r>
              <a:rPr lang="en-GB" sz="3200" dirty="0" err="1" smtClean="0"/>
              <a:t>deallocation</a:t>
            </a:r>
            <a:r>
              <a:rPr lang="en-GB" sz="3200" dirty="0" smtClean="0"/>
              <a:t> very cheap and easy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Well suited to well-known job mix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43447" y="502733"/>
            <a:ext cx="603740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Protection and Fixed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enforce the boundaries of each partition</a:t>
            </a:r>
          </a:p>
          <a:p>
            <a:r>
              <a:rPr lang="en-US" dirty="0" smtClean="0"/>
              <a:t>To prevent one process from accessing another’s memory</a:t>
            </a:r>
          </a:p>
          <a:p>
            <a:r>
              <a:rPr lang="en-US" dirty="0" smtClean="0"/>
              <a:t>Could use hardware similar to domain registers for this purpose</a:t>
            </a:r>
          </a:p>
          <a:p>
            <a:r>
              <a:rPr lang="en-US" dirty="0" smtClean="0"/>
              <a:t>On the flip side, hard to arrange for shared memory </a:t>
            </a:r>
          </a:p>
          <a:p>
            <a:pPr lvl="1"/>
            <a:r>
              <a:rPr lang="en-US" dirty="0" smtClean="0"/>
              <a:t>Especially if only one segment per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54482</TotalTime>
  <Words>828</Words>
  <Application>Microsoft Macintosh PowerPoint</Application>
  <PresentationFormat>On-screen Show (4:3)</PresentationFormat>
  <Paragraphs>139</Paragraphs>
  <Slides>17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Memory Management CS 111 On-Line MS Program Operating Systems  Peter Reiher </vt:lpstr>
      <vt:lpstr>Outline</vt:lpstr>
      <vt:lpstr>Memory Management</vt:lpstr>
      <vt:lpstr>What Is Memory Used For?</vt:lpstr>
      <vt:lpstr>Other Uses of Memory</vt:lpstr>
      <vt:lpstr>Aspects of the Memory Management Problem</vt:lpstr>
      <vt:lpstr>Memory Management Strategies</vt:lpstr>
      <vt:lpstr>Fixed Partition Allocation</vt:lpstr>
      <vt:lpstr>Memory Protection and Fixed Partitions</vt:lpstr>
      <vt:lpstr>Problems With Fixed Partition Allocation </vt:lpstr>
      <vt:lpstr>Fragmentation</vt:lpstr>
      <vt:lpstr>Fragmentation Example </vt:lpstr>
      <vt:lpstr>Internal Fragmentation</vt:lpstr>
      <vt:lpstr>More on Internal Fragmentation</vt:lpstr>
      <vt:lpstr>Multiple Fixed Partitions</vt:lpstr>
      <vt:lpstr>Where Was Fixed Partition Allocation Used? </vt:lpstr>
      <vt:lpstr>Summary of Fixed Partition Allocation 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70</cp:revision>
  <dcterms:created xsi:type="dcterms:W3CDTF">2013-04-02T21:29:30Z</dcterms:created>
  <dcterms:modified xsi:type="dcterms:W3CDTF">2013-04-03T21:04:00Z</dcterms:modified>
</cp:coreProperties>
</file>