
<file path=[Content_Types].xml><?xml version="1.0" encoding="utf-8"?>
<Types xmlns="http://schemas.openxmlformats.org/package/2006/content-types">
  <Default Extension="pdf" ContentType="application/pdf"/>
  <Default Extension="rels" ContentType="application/vnd.openxmlformats-package.relationships+xml"/>
  <Override PartName="/ppt/slides/slide14.xml" ContentType="application/vnd.openxmlformats-officedocument.presentationml.slide+xml"/>
  <Override PartName="/ppt/embeddings/oleObject8.bin" ContentType="application/vnd.openxmlformats-officedocument.oleObject"/>
  <Override PartName="/ppt/slides/slide62.xml" ContentType="application/vnd.openxmlformats-officedocument.presentationml.slide+xml"/>
  <Override PartName="/ppt/embeddings/oleObject1.bin" ContentType="application/vnd.openxmlformats-officedocument.oleObject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embeddings/oleObject7.bin" ContentType="application/vnd.openxmlformats-officedocument.oleObject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embeddings/oleObject6.bin" ContentType="application/vnd.openxmlformats-officedocument.oleObject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Default Extension="pict" ContentType="image/pict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embeddings/oleObject5.bin" ContentType="application/vnd.openxmlformats-officedocument.oleObject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ppt/embeddings/oleObject4.bin" ContentType="application/vnd.openxmlformats-officedocument.oleObject"/>
  <Default Extension="wmf" ContentType="image/x-wmf"/>
  <Override PartName="/ppt/slides/slide48.xml" ContentType="application/vnd.openxmlformats-officedocument.presentationml.slide+xml"/>
  <Override PartName="/docProps/app.xml" ContentType="application/vnd.openxmlformats-officedocument.extended-properties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embeddings/oleObject3.bin" ContentType="application/vnd.openxmlformats-officedocument.oleObject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embeddings/oleObject9.bin" ContentType="application/vnd.openxmlformats-officedocument.oleObject"/>
  <Override PartName="/ppt/slides/slide63.xml" ContentType="application/vnd.openxmlformats-officedocument.presentationml.slide+xml"/>
  <Override PartName="/ppt/embeddings/oleObject2.bin" ContentType="application/vnd.openxmlformats-officedocument.oleObject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notesMasterIdLst>
    <p:notesMasterId r:id="rId70"/>
  </p:notesMasterIdLst>
  <p:handoutMasterIdLst>
    <p:handoutMasterId r:id="rId71"/>
  </p:handout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4" r:id="rId45"/>
    <p:sldId id="305" r:id="rId46"/>
    <p:sldId id="306" r:id="rId47"/>
    <p:sldId id="307" r:id="rId48"/>
    <p:sldId id="308" r:id="rId49"/>
    <p:sldId id="309" r:id="rId50"/>
    <p:sldId id="310" r:id="rId51"/>
    <p:sldId id="311" r:id="rId52"/>
    <p:sldId id="312" r:id="rId53"/>
    <p:sldId id="313" r:id="rId54"/>
    <p:sldId id="314" r:id="rId55"/>
    <p:sldId id="315" r:id="rId56"/>
    <p:sldId id="316" r:id="rId57"/>
    <p:sldId id="317" r:id="rId58"/>
    <p:sldId id="318" r:id="rId59"/>
    <p:sldId id="319" r:id="rId60"/>
    <p:sldId id="320" r:id="rId61"/>
    <p:sldId id="321" r:id="rId62"/>
    <p:sldId id="322" r:id="rId63"/>
    <p:sldId id="323" r:id="rId64"/>
    <p:sldId id="324" r:id="rId65"/>
    <p:sldId id="325" r:id="rId66"/>
    <p:sldId id="326" r:id="rId67"/>
    <p:sldId id="327" r:id="rId68"/>
    <p:sldId id="328" r:id="rId6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charset="0"/>
        <a:ea typeface="+mn-ea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Courier New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85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notesMaster" Target="notesMasters/notesMaster1.xml"/><Relationship Id="rId71" Type="http://schemas.openxmlformats.org/officeDocument/2006/relationships/handoutMaster" Target="handoutMasters/handoutMaster1.xml"/><Relationship Id="rId72" Type="http://schemas.openxmlformats.org/officeDocument/2006/relationships/printerSettings" Target="printerSettings/printerSettings1.bin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presProps" Target="presProps.xml"/><Relationship Id="rId74" Type="http://schemas.openxmlformats.org/officeDocument/2006/relationships/viewProps" Target="viewProps.xml"/><Relationship Id="rId75" Type="http://schemas.openxmlformats.org/officeDocument/2006/relationships/theme" Target="theme/theme1.xml"/><Relationship Id="rId76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0" tIns="45690" rIns="91380" bIns="45690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ourier New" pitchFamily="-110" charset="0"/>
              </a:defRPr>
            </a:lvl1pPr>
          </a:lstStyle>
          <a:p>
            <a:pPr>
              <a:defRPr/>
            </a:pPr>
            <a:fld id="{BFA1B407-23A6-DE4D-8C33-9FC6EEA2F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urier New" pitchFamily="-110" charset="0"/>
              </a:defRPr>
            </a:lvl1pPr>
          </a:lstStyle>
          <a:p>
            <a:pPr>
              <a:defRPr/>
            </a:pPr>
            <a:fld id="{F969B74D-A0CE-6C42-B8B0-146957BF63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C64148-8F76-2F45-82F9-AA04E2A8D404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3319B3-CDCE-5048-828B-4D33C5BEE755}" type="slidenum">
              <a:rPr lang="en-US" smtClean="0">
                <a:latin typeface="Courier New" charset="0"/>
              </a:rPr>
              <a:pPr/>
              <a:t>41</a:t>
            </a:fld>
            <a:endParaRPr lang="en-US" smtClean="0">
              <a:latin typeface="Courier New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86E58F5A-EAC3-AF48-A27E-D5ADDC3E9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0440F2AB-7439-A444-8BC5-A9D2EEADF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0F404FF2-C358-FB45-87E2-1FE2BCF81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36F4B31-88F6-AD40-AB4F-C0AA03965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charset="0"/>
              </a:defRPr>
            </a:lvl1pPr>
          </a:lstStyle>
          <a:p>
            <a:pPr>
              <a:defRPr/>
            </a:pPr>
            <a:fld id="{2BC54453-9D0E-5147-81F1-BB8F81D5C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F67F5E29-E72B-CA4F-9AE4-52B8DD7AF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F5F39279-51A3-8145-A4EE-21A1DD229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78675400-183A-1C45-BDFB-B69C8A6CD2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3CC3E2B1-3F2D-664B-8268-922454B8A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BDD663B-7060-1C48-A8E9-242E4079B1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387C7446-E23A-804B-BE7E-3922829F0C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CC794380-4C99-FA49-9446-FD874BB66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38862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Courier New" pitchFamily="-104" charset="0"/>
              </a:defRPr>
            </a:lvl1pPr>
          </a:lstStyle>
          <a:p>
            <a:pPr>
              <a:defRPr/>
            </a:pPr>
            <a:fld id="{B348E07B-C706-F444-9893-5A4E74838C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110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400">
              <a:latin typeface="Times New Roman" pitchFamily="-110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0" charset="0"/>
            </a:endParaRPr>
          </a:p>
        </p:txBody>
      </p:sp>
      <p:sp useBgFill="1">
        <p:nvSpPr>
          <p:cNvPr id="3081" name="Rectangle 9"/>
          <p:cNvSpPr>
            <a:spLocks noChangeArrowheads="1"/>
          </p:cNvSpPr>
          <p:nvPr/>
        </p:nvSpPr>
        <p:spPr bwMode="auto">
          <a:xfrm>
            <a:off x="8213725" y="6218238"/>
            <a:ext cx="771525" cy="46196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r>
              <a:rPr lang="en-US" sz="1200">
                <a:latin typeface="Times New Roman" charset="0"/>
              </a:rPr>
              <a:t>Lecture 9</a:t>
            </a:r>
          </a:p>
          <a:p>
            <a:r>
              <a:rPr lang="en-US" sz="1200">
                <a:latin typeface="Times New Roman" charset="0"/>
              </a:rPr>
              <a:t>Page </a:t>
            </a:r>
            <a:fld id="{052C0A91-0C68-EA4D-8C13-5192B40B3573}" type="slidenum">
              <a:rPr lang="en-US" sz="1200">
                <a:latin typeface="Times New Roman" charset="0"/>
              </a:rPr>
              <a:pPr/>
              <a:t>‹#›</a:t>
            </a:fld>
            <a:endParaRPr lang="en-US" sz="1200">
              <a:latin typeface="Times New Roman" charset="0"/>
            </a:endParaRPr>
          </a:p>
        </p:txBody>
      </p:sp>
      <p:sp useBgFill="1">
        <p:nvSpPr>
          <p:cNvPr id="3082" name="Rectangle 10"/>
          <p:cNvSpPr>
            <a:spLocks noChangeArrowheads="1"/>
          </p:cNvSpPr>
          <p:nvPr/>
        </p:nvSpPr>
        <p:spPr bwMode="auto">
          <a:xfrm>
            <a:off x="974725" y="6446838"/>
            <a:ext cx="1484313" cy="27781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>
                <a:latin typeface="Times New Roman" pitchFamily="4" charset="0"/>
              </a:rPr>
              <a:t>CS 136, Winter 2017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13" r:id="rId12"/>
    <p:sldLayoutId id="214748391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2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3.bin"/><Relationship Id="rId12" Type="http://schemas.openxmlformats.org/officeDocument/2006/relationships/oleObject" Target="../embeddings/oleObject4.bin"/><Relationship Id="rId13" Type="http://schemas.openxmlformats.org/officeDocument/2006/relationships/oleObject" Target="../embeddings/oleObject5.bin"/><Relationship Id="rId14" Type="http://schemas.openxmlformats.org/officeDocument/2006/relationships/oleObject" Target="../embeddings/oleObject6.bin"/><Relationship Id="rId15" Type="http://schemas.openxmlformats.org/officeDocument/2006/relationships/oleObject" Target="../embeddings/oleObject7.bin"/><Relationship Id="rId16" Type="http://schemas.openxmlformats.org/officeDocument/2006/relationships/oleObject" Target="../embeddings/oleObject8.bin"/><Relationship Id="rId17" Type="http://schemas.openxmlformats.org/officeDocument/2006/relationships/oleObject" Target="../embeddings/oleObject9.bin"/><Relationship Id="rId18" Type="http://schemas.openxmlformats.org/officeDocument/2006/relationships/image" Target="../media/image13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7.pdf"/><Relationship Id="rId4" Type="http://schemas.openxmlformats.org/officeDocument/2006/relationships/image" Target="../media/image8.png"/><Relationship Id="rId5" Type="http://schemas.openxmlformats.org/officeDocument/2006/relationships/image" Target="../media/image9.pdf"/><Relationship Id="rId6" Type="http://schemas.openxmlformats.org/officeDocument/2006/relationships/image" Target="../media/image10.png"/><Relationship Id="rId7" Type="http://schemas.openxmlformats.org/officeDocument/2006/relationships/image" Target="../media/image11.pdf"/><Relationship Id="rId8" Type="http://schemas.openxmlformats.org/officeDocument/2006/relationships/image" Target="../media/image12.png"/><Relationship Id="rId9" Type="http://schemas.openxmlformats.org/officeDocument/2006/relationships/oleObject" Target="../embeddings/oleObject1.bin"/><Relationship Id="rId10" Type="http://schemas.openxmlformats.org/officeDocument/2006/relationships/oleObject" Target="../embeddings/oleObject2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3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w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Network Security</a:t>
            </a:r>
            <a:br>
              <a:rPr lang="en-US" smtClean="0">
                <a:ea typeface="ＭＳ Ｐゴシック" charset="-128"/>
                <a:cs typeface="ＭＳ Ｐゴシック" charset="-128"/>
              </a:rPr>
            </a:br>
            <a:r>
              <a:rPr lang="en-US" smtClean="0">
                <a:ea typeface="ＭＳ Ｐゴシック" charset="-128"/>
                <a:cs typeface="ＭＳ Ｐゴシック" charset="-128"/>
              </a:rPr>
              <a:t>Computer Security </a:t>
            </a:r>
            <a:br>
              <a:rPr lang="en-US" smtClean="0">
                <a:ea typeface="ＭＳ Ｐゴシック" charset="-128"/>
                <a:cs typeface="ＭＳ Ｐゴシック" charset="-128"/>
              </a:rPr>
            </a:br>
            <a:r>
              <a:rPr lang="en-US" smtClean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smtClean="0">
                <a:ea typeface="ＭＳ Ｐゴシック" charset="-128"/>
                <a:cs typeface="ＭＳ Ｐゴシック" charset="-128"/>
              </a:rPr>
            </a:br>
            <a:r>
              <a:rPr lang="en-US" smtClean="0">
                <a:ea typeface="ＭＳ Ｐゴシック" charset="-128"/>
                <a:cs typeface="ＭＳ Ｐゴシック" charset="-128"/>
              </a:rPr>
              <a:t>February 7, 2017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How Do We Determine Packet “Identity”?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Source address</a:t>
            </a:r>
          </a:p>
          <a:p>
            <a:pPr lvl="1"/>
            <a:r>
              <a:rPr lang="en-US" sz="3200" smtClean="0"/>
              <a:t>Just bits, therefore spoofable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Cryptographic techniques</a:t>
            </a:r>
          </a:p>
          <a:p>
            <a:pPr lvl="1"/>
            <a:r>
              <a:rPr lang="en-US" sz="3200" smtClean="0"/>
              <a:t>Possible, but expensive and key issues must be solved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Just knowing</a:t>
            </a:r>
          </a:p>
          <a:p>
            <a:pPr lvl="1"/>
            <a:r>
              <a:rPr lang="en-US" sz="3200" smtClean="0"/>
              <a:t>Maybe it’s hard to “get into” the medium</a:t>
            </a:r>
          </a:p>
          <a:p>
            <a:pPr lvl="1"/>
            <a:r>
              <a:rPr lang="en-US" sz="3200" smtClean="0"/>
              <a:t>Relies on some assumptions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Violations of Message Confidentiality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Other problems can cause messages to be inappropriately divulged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Misdelivery can send a message to the wrong place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Clever attackers can make it happen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Message can be read at an intermediate gateway or a router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Sometimes an intruder can get useful information just by traffic analysis</a:t>
            </a: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1911350" y="539750"/>
            <a:ext cx="5321300" cy="13589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Message Integrity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Even if the attacker can’t create the packets he wants, sometimes he can alter proper packets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To change the effect of what they will do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Typically requires access to part of the path message takes</a:t>
            </a:r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2444750" y="768350"/>
            <a:ext cx="4254500" cy="9017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Denial of Service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Attacks that prevent legitimate users from doing their work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By flooding the network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Or corrupting routing tables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Or flooding routers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Or destroying key packets</a:t>
            </a: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2368550" y="768350"/>
            <a:ext cx="4330700" cy="8255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How Do Denial of Service Attacks Occur?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Basically, the attacker injects some form of traffic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Most current networks aren’t built to throttle uncooperative parties very well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All-inclusive nature of the Internet makes basic access trivial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Universality of IP makes reaching most of the network easy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An Example: SYN Flood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Based on vulnerability in TCP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Attacker uses initial request/response to start TCP session to fill a table at the server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Preventing new real TCP sessions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SYN cookies and firewalls with massive tables are possible defenses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Normal SYN Behavior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charset="-128"/>
                <a:cs typeface="ＭＳ Ｐゴシック" charset="-128"/>
              </a:rPr>
              <a:t> </a:t>
            </a:r>
          </a:p>
        </p:txBody>
      </p:sp>
      <p:pic>
        <p:nvPicPr>
          <p:cNvPr id="33796" name="Picture 4" descr="server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2743200"/>
            <a:ext cx="1576388" cy="150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Picture 5" descr="comput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514600"/>
            <a:ext cx="16478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2886" name="Line 6"/>
          <p:cNvSpPr>
            <a:spLocks noChangeShapeType="1"/>
          </p:cNvSpPr>
          <p:nvPr/>
        </p:nvSpPr>
        <p:spPr bwMode="auto">
          <a:xfrm>
            <a:off x="2209800" y="3124200"/>
            <a:ext cx="2895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2887" name="Text Box 7"/>
          <p:cNvSpPr txBox="1">
            <a:spLocks noChangeArrowheads="1"/>
          </p:cNvSpPr>
          <p:nvPr/>
        </p:nvSpPr>
        <p:spPr bwMode="auto">
          <a:xfrm>
            <a:off x="3200400" y="2590800"/>
            <a:ext cx="79533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Times New Roman" charset="0"/>
              </a:rPr>
              <a:t>SYN</a:t>
            </a:r>
          </a:p>
        </p:txBody>
      </p:sp>
      <p:sp>
        <p:nvSpPr>
          <p:cNvPr id="762888" name="Line 8"/>
          <p:cNvSpPr>
            <a:spLocks noChangeShapeType="1"/>
          </p:cNvSpPr>
          <p:nvPr/>
        </p:nvSpPr>
        <p:spPr bwMode="auto">
          <a:xfrm>
            <a:off x="2209800" y="3581400"/>
            <a:ext cx="2895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lg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6781800" y="2514600"/>
            <a:ext cx="1752600" cy="2514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6781800" y="2514600"/>
            <a:ext cx="1752600" cy="3048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6781800" y="2819400"/>
            <a:ext cx="1752600" cy="3048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6781800" y="3124200"/>
            <a:ext cx="1752600" cy="3048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2893" name="Rectangle 13"/>
          <p:cNvSpPr>
            <a:spLocks noChangeArrowheads="1"/>
          </p:cNvSpPr>
          <p:nvPr/>
        </p:nvSpPr>
        <p:spPr bwMode="auto">
          <a:xfrm>
            <a:off x="6781800" y="3429000"/>
            <a:ext cx="1752600" cy="3048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2894" name="Text Box 14"/>
          <p:cNvSpPr txBox="1">
            <a:spLocks noChangeArrowheads="1"/>
          </p:cNvSpPr>
          <p:nvPr/>
        </p:nvSpPr>
        <p:spPr bwMode="auto">
          <a:xfrm>
            <a:off x="2971800" y="3124200"/>
            <a:ext cx="155733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Times New Roman" charset="0"/>
              </a:rPr>
              <a:t>SYN/ACK</a:t>
            </a:r>
          </a:p>
        </p:txBody>
      </p:sp>
      <p:sp>
        <p:nvSpPr>
          <p:cNvPr id="762895" name="Line 15"/>
          <p:cNvSpPr>
            <a:spLocks noChangeShapeType="1"/>
          </p:cNvSpPr>
          <p:nvPr/>
        </p:nvSpPr>
        <p:spPr bwMode="auto">
          <a:xfrm>
            <a:off x="2286000" y="4038600"/>
            <a:ext cx="2895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2896" name="Text Box 16"/>
          <p:cNvSpPr txBox="1">
            <a:spLocks noChangeArrowheads="1"/>
          </p:cNvSpPr>
          <p:nvPr/>
        </p:nvSpPr>
        <p:spPr bwMode="auto">
          <a:xfrm>
            <a:off x="3252788" y="3581400"/>
            <a:ext cx="86201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Times New Roman" charset="0"/>
              </a:rPr>
              <a:t>ACK</a:t>
            </a:r>
          </a:p>
        </p:txBody>
      </p:sp>
      <p:sp>
        <p:nvSpPr>
          <p:cNvPr id="762897" name="Rectangle 17"/>
          <p:cNvSpPr>
            <a:spLocks noChangeArrowheads="1"/>
          </p:cNvSpPr>
          <p:nvPr/>
        </p:nvSpPr>
        <p:spPr bwMode="auto">
          <a:xfrm>
            <a:off x="6781800" y="3429000"/>
            <a:ext cx="1752600" cy="3048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5562600" y="5200650"/>
            <a:ext cx="3276600" cy="1066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Table of open TCP connections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2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2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762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62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2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2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2886" grpId="0" animBg="1"/>
      <p:bldP spid="762887" grpId="0" autoUpdateAnimBg="0"/>
      <p:bldP spid="762888" grpId="0" animBg="1"/>
      <p:bldP spid="762893" grpId="0" animBg="1"/>
      <p:bldP spid="762894" grpId="0" autoUpdateAnimBg="0"/>
      <p:bldP spid="762895" grpId="0" animBg="1"/>
      <p:bldP spid="762896" grpId="0" autoUpdateAnimBg="0"/>
      <p:bldP spid="76289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A SYN Flood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charset="-128"/>
                <a:cs typeface="ＭＳ Ｐゴシック" charset="-128"/>
              </a:rPr>
              <a:t> </a:t>
            </a:r>
          </a:p>
        </p:txBody>
      </p:sp>
      <p:pic>
        <p:nvPicPr>
          <p:cNvPr id="34820" name="Picture 4" descr="server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2743200"/>
            <a:ext cx="1576388" cy="150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209800" y="2590800"/>
            <a:ext cx="2895600" cy="533400"/>
            <a:chOff x="1392" y="1632"/>
            <a:chExt cx="1824" cy="336"/>
          </a:xfrm>
        </p:grpSpPr>
        <p:sp>
          <p:nvSpPr>
            <p:cNvPr id="34859" name="Line 6"/>
            <p:cNvSpPr>
              <a:spLocks noChangeShapeType="1"/>
            </p:cNvSpPr>
            <p:nvPr/>
          </p:nvSpPr>
          <p:spPr bwMode="auto">
            <a:xfrm>
              <a:off x="1392" y="1968"/>
              <a:ext cx="18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60" name="Text Box 7"/>
            <p:cNvSpPr txBox="1">
              <a:spLocks noChangeArrowheads="1"/>
            </p:cNvSpPr>
            <p:nvPr/>
          </p:nvSpPr>
          <p:spPr bwMode="auto">
            <a:xfrm>
              <a:off x="2016" y="1632"/>
              <a:ext cx="50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b="1">
                  <a:latin typeface="Times New Roman" charset="0"/>
                </a:rPr>
                <a:t>SYN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209800" y="3124200"/>
            <a:ext cx="2895600" cy="457200"/>
            <a:chOff x="1392" y="1968"/>
            <a:chExt cx="1824" cy="288"/>
          </a:xfrm>
        </p:grpSpPr>
        <p:sp>
          <p:nvSpPr>
            <p:cNvPr id="34857" name="Line 9"/>
            <p:cNvSpPr>
              <a:spLocks noChangeShapeType="1"/>
            </p:cNvSpPr>
            <p:nvPr/>
          </p:nvSpPr>
          <p:spPr bwMode="auto">
            <a:xfrm>
              <a:off x="1392" y="2256"/>
              <a:ext cx="18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lg"/>
              <a:tailEnd type="none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58" name="Text Box 10"/>
            <p:cNvSpPr txBox="1">
              <a:spLocks noChangeArrowheads="1"/>
            </p:cNvSpPr>
            <p:nvPr/>
          </p:nvSpPr>
          <p:spPr bwMode="auto">
            <a:xfrm>
              <a:off x="1872" y="1968"/>
              <a:ext cx="98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b="1">
                  <a:latin typeface="Times New Roman" charset="0"/>
                </a:rPr>
                <a:t>SYN/ACK</a:t>
              </a:r>
            </a:p>
          </p:txBody>
        </p:sp>
      </p:grpSp>
      <p:sp>
        <p:nvSpPr>
          <p:cNvPr id="34823" name="Rectangle 11"/>
          <p:cNvSpPr>
            <a:spLocks noChangeArrowheads="1"/>
          </p:cNvSpPr>
          <p:nvPr/>
        </p:nvSpPr>
        <p:spPr bwMode="auto">
          <a:xfrm>
            <a:off x="6781800" y="2514600"/>
            <a:ext cx="1752600" cy="2438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4" name="Rectangle 12"/>
          <p:cNvSpPr>
            <a:spLocks noChangeArrowheads="1"/>
          </p:cNvSpPr>
          <p:nvPr/>
        </p:nvSpPr>
        <p:spPr bwMode="auto">
          <a:xfrm>
            <a:off x="6781800" y="2514600"/>
            <a:ext cx="1752600" cy="3048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5" name="Rectangle 13"/>
          <p:cNvSpPr>
            <a:spLocks noChangeArrowheads="1"/>
          </p:cNvSpPr>
          <p:nvPr/>
        </p:nvSpPr>
        <p:spPr bwMode="auto">
          <a:xfrm>
            <a:off x="6781800" y="2819400"/>
            <a:ext cx="1752600" cy="3048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6" name="Rectangle 14"/>
          <p:cNvSpPr>
            <a:spLocks noChangeArrowheads="1"/>
          </p:cNvSpPr>
          <p:nvPr/>
        </p:nvSpPr>
        <p:spPr bwMode="auto">
          <a:xfrm>
            <a:off x="6781800" y="3124200"/>
            <a:ext cx="1752600" cy="3048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7" name="Rectangle 15"/>
          <p:cNvSpPr>
            <a:spLocks noChangeArrowheads="1"/>
          </p:cNvSpPr>
          <p:nvPr/>
        </p:nvSpPr>
        <p:spPr bwMode="auto">
          <a:xfrm>
            <a:off x="6781800" y="3429000"/>
            <a:ext cx="1752600" cy="3048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8" name="Text Box 16"/>
          <p:cNvSpPr txBox="1">
            <a:spLocks noChangeArrowheads="1"/>
          </p:cNvSpPr>
          <p:nvPr/>
        </p:nvSpPr>
        <p:spPr bwMode="auto">
          <a:xfrm>
            <a:off x="5562600" y="5200650"/>
            <a:ext cx="3276600" cy="1066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Table of open TCP connections</a:t>
            </a:r>
          </a:p>
        </p:txBody>
      </p:sp>
      <p:sp>
        <p:nvSpPr>
          <p:cNvPr id="763921" name="Rectangle 17"/>
          <p:cNvSpPr>
            <a:spLocks noChangeArrowheads="1"/>
          </p:cNvSpPr>
          <p:nvPr/>
        </p:nvSpPr>
        <p:spPr bwMode="auto">
          <a:xfrm>
            <a:off x="6781800" y="3733800"/>
            <a:ext cx="1752600" cy="3048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2209800" y="2590800"/>
            <a:ext cx="2895600" cy="533400"/>
            <a:chOff x="1392" y="1632"/>
            <a:chExt cx="1824" cy="336"/>
          </a:xfrm>
        </p:grpSpPr>
        <p:sp>
          <p:nvSpPr>
            <p:cNvPr id="34855" name="Line 19"/>
            <p:cNvSpPr>
              <a:spLocks noChangeShapeType="1"/>
            </p:cNvSpPr>
            <p:nvPr/>
          </p:nvSpPr>
          <p:spPr bwMode="auto">
            <a:xfrm>
              <a:off x="1392" y="1968"/>
              <a:ext cx="18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56" name="Text Box 20"/>
            <p:cNvSpPr txBox="1">
              <a:spLocks noChangeArrowheads="1"/>
            </p:cNvSpPr>
            <p:nvPr/>
          </p:nvSpPr>
          <p:spPr bwMode="auto">
            <a:xfrm>
              <a:off x="2016" y="1632"/>
              <a:ext cx="50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b="1">
                  <a:latin typeface="Times New Roman" charset="0"/>
                </a:rPr>
                <a:t>SYN</a:t>
              </a:r>
            </a:p>
          </p:txBody>
        </p:sp>
      </p:grpSp>
      <p:sp>
        <p:nvSpPr>
          <p:cNvPr id="763925" name="Rectangle 21"/>
          <p:cNvSpPr>
            <a:spLocks noChangeArrowheads="1"/>
          </p:cNvSpPr>
          <p:nvPr/>
        </p:nvSpPr>
        <p:spPr bwMode="auto">
          <a:xfrm>
            <a:off x="6781800" y="4038600"/>
            <a:ext cx="1752600" cy="3048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2209800" y="3124200"/>
            <a:ext cx="2895600" cy="457200"/>
            <a:chOff x="1392" y="1968"/>
            <a:chExt cx="1824" cy="288"/>
          </a:xfrm>
        </p:grpSpPr>
        <p:sp>
          <p:nvSpPr>
            <p:cNvPr id="34853" name="Line 23"/>
            <p:cNvSpPr>
              <a:spLocks noChangeShapeType="1"/>
            </p:cNvSpPr>
            <p:nvPr/>
          </p:nvSpPr>
          <p:spPr bwMode="auto">
            <a:xfrm>
              <a:off x="1392" y="2256"/>
              <a:ext cx="18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lg"/>
              <a:tailEnd type="none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54" name="Text Box 24"/>
            <p:cNvSpPr txBox="1">
              <a:spLocks noChangeArrowheads="1"/>
            </p:cNvSpPr>
            <p:nvPr/>
          </p:nvSpPr>
          <p:spPr bwMode="auto">
            <a:xfrm>
              <a:off x="1872" y="1968"/>
              <a:ext cx="98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b="1">
                  <a:latin typeface="Times New Roman" charset="0"/>
                </a:rPr>
                <a:t>SYN/ACK</a:t>
              </a:r>
            </a:p>
          </p:txBody>
        </p:sp>
      </p:grpSp>
      <p:sp>
        <p:nvSpPr>
          <p:cNvPr id="763929" name="Rectangle 25"/>
          <p:cNvSpPr>
            <a:spLocks noChangeArrowheads="1"/>
          </p:cNvSpPr>
          <p:nvPr/>
        </p:nvSpPr>
        <p:spPr bwMode="auto">
          <a:xfrm>
            <a:off x="6781800" y="4343400"/>
            <a:ext cx="1752600" cy="3048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2209800" y="3124200"/>
            <a:ext cx="2895600" cy="457200"/>
            <a:chOff x="1392" y="1968"/>
            <a:chExt cx="1824" cy="288"/>
          </a:xfrm>
        </p:grpSpPr>
        <p:sp>
          <p:nvSpPr>
            <p:cNvPr id="34851" name="Line 27"/>
            <p:cNvSpPr>
              <a:spLocks noChangeShapeType="1"/>
            </p:cNvSpPr>
            <p:nvPr/>
          </p:nvSpPr>
          <p:spPr bwMode="auto">
            <a:xfrm>
              <a:off x="1392" y="2256"/>
              <a:ext cx="18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lg"/>
              <a:tailEnd type="none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52" name="Text Box 28"/>
            <p:cNvSpPr txBox="1">
              <a:spLocks noChangeArrowheads="1"/>
            </p:cNvSpPr>
            <p:nvPr/>
          </p:nvSpPr>
          <p:spPr bwMode="auto">
            <a:xfrm>
              <a:off x="1872" y="1968"/>
              <a:ext cx="98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b="1">
                  <a:latin typeface="Times New Roman" charset="0"/>
                </a:rPr>
                <a:t>SYN/ACK</a:t>
              </a:r>
            </a:p>
          </p:txBody>
        </p:sp>
      </p:grpSp>
      <p:sp>
        <p:nvSpPr>
          <p:cNvPr id="763933" name="Rectangle 29"/>
          <p:cNvSpPr>
            <a:spLocks noChangeArrowheads="1"/>
          </p:cNvSpPr>
          <p:nvPr/>
        </p:nvSpPr>
        <p:spPr bwMode="auto">
          <a:xfrm>
            <a:off x="6781800" y="4648200"/>
            <a:ext cx="1752600" cy="3048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2209800" y="3124200"/>
            <a:ext cx="2895600" cy="457200"/>
            <a:chOff x="1392" y="1968"/>
            <a:chExt cx="1824" cy="288"/>
          </a:xfrm>
        </p:grpSpPr>
        <p:sp>
          <p:nvSpPr>
            <p:cNvPr id="34849" name="Line 31"/>
            <p:cNvSpPr>
              <a:spLocks noChangeShapeType="1"/>
            </p:cNvSpPr>
            <p:nvPr/>
          </p:nvSpPr>
          <p:spPr bwMode="auto">
            <a:xfrm>
              <a:off x="1392" y="2256"/>
              <a:ext cx="18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lg"/>
              <a:tailEnd type="none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50" name="Text Box 32"/>
            <p:cNvSpPr txBox="1">
              <a:spLocks noChangeArrowheads="1"/>
            </p:cNvSpPr>
            <p:nvPr/>
          </p:nvSpPr>
          <p:spPr bwMode="auto">
            <a:xfrm>
              <a:off x="1872" y="1968"/>
              <a:ext cx="98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b="1">
                  <a:latin typeface="Times New Roman" charset="0"/>
                </a:rPr>
                <a:t>SYN/ACK</a:t>
              </a:r>
            </a:p>
          </p:txBody>
        </p:sp>
      </p:grpSp>
      <p:pic>
        <p:nvPicPr>
          <p:cNvPr id="34837" name="Picture 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2895600"/>
            <a:ext cx="1162050" cy="1371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763938" name="Picture 34" descr="comput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4267200"/>
            <a:ext cx="16478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2209800" y="3810000"/>
            <a:ext cx="2895600" cy="1295400"/>
            <a:chOff x="1392" y="2400"/>
            <a:chExt cx="1824" cy="816"/>
          </a:xfrm>
        </p:grpSpPr>
        <p:sp>
          <p:nvSpPr>
            <p:cNvPr id="34847" name="Line 36"/>
            <p:cNvSpPr>
              <a:spLocks noChangeShapeType="1"/>
            </p:cNvSpPr>
            <p:nvPr/>
          </p:nvSpPr>
          <p:spPr bwMode="auto">
            <a:xfrm flipV="1">
              <a:off x="1392" y="2400"/>
              <a:ext cx="1824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48" name="Text Box 37"/>
            <p:cNvSpPr txBox="1">
              <a:spLocks noChangeArrowheads="1"/>
            </p:cNvSpPr>
            <p:nvPr/>
          </p:nvSpPr>
          <p:spPr bwMode="auto">
            <a:xfrm rot="-1374844">
              <a:off x="1728" y="2640"/>
              <a:ext cx="50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b="1">
                  <a:latin typeface="Times New Roman" charset="0"/>
                </a:rPr>
                <a:t>SYN</a:t>
              </a:r>
            </a:p>
          </p:txBody>
        </p:sp>
      </p:grpSp>
      <p:sp>
        <p:nvSpPr>
          <p:cNvPr id="763942" name="Text Box 38"/>
          <p:cNvSpPr txBox="1">
            <a:spLocks noChangeArrowheads="1"/>
          </p:cNvSpPr>
          <p:nvPr/>
        </p:nvSpPr>
        <p:spPr bwMode="auto">
          <a:xfrm>
            <a:off x="3276600" y="5029200"/>
            <a:ext cx="2286000" cy="1066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Server can’t fill request!</a:t>
            </a:r>
          </a:p>
        </p:txBody>
      </p:sp>
      <p:grpSp>
        <p:nvGrpSpPr>
          <p:cNvPr id="9" name="Group 39"/>
          <p:cNvGrpSpPr>
            <a:grpSpLocks/>
          </p:cNvGrpSpPr>
          <p:nvPr/>
        </p:nvGrpSpPr>
        <p:grpSpPr bwMode="auto">
          <a:xfrm>
            <a:off x="2209800" y="2555875"/>
            <a:ext cx="2895600" cy="568325"/>
            <a:chOff x="1392" y="1082"/>
            <a:chExt cx="1824" cy="358"/>
          </a:xfrm>
        </p:grpSpPr>
        <p:sp>
          <p:nvSpPr>
            <p:cNvPr id="34845" name="Line 40"/>
            <p:cNvSpPr>
              <a:spLocks noChangeShapeType="1"/>
            </p:cNvSpPr>
            <p:nvPr/>
          </p:nvSpPr>
          <p:spPr bwMode="auto">
            <a:xfrm>
              <a:off x="1392" y="1440"/>
              <a:ext cx="18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46" name="Text Box 41"/>
            <p:cNvSpPr txBox="1">
              <a:spLocks noChangeArrowheads="1"/>
            </p:cNvSpPr>
            <p:nvPr/>
          </p:nvSpPr>
          <p:spPr bwMode="auto">
            <a:xfrm>
              <a:off x="2054" y="1082"/>
              <a:ext cx="50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b="1">
                  <a:latin typeface="Times New Roman" charset="0"/>
                </a:rPr>
                <a:t>SYN</a:t>
              </a:r>
            </a:p>
          </p:txBody>
        </p:sp>
      </p:grpSp>
      <p:grpSp>
        <p:nvGrpSpPr>
          <p:cNvPr id="10" name="Group 42"/>
          <p:cNvGrpSpPr>
            <a:grpSpLocks/>
          </p:cNvGrpSpPr>
          <p:nvPr/>
        </p:nvGrpSpPr>
        <p:grpSpPr bwMode="auto">
          <a:xfrm>
            <a:off x="2133600" y="2590800"/>
            <a:ext cx="2971800" cy="568325"/>
            <a:chOff x="1344" y="1226"/>
            <a:chExt cx="1872" cy="358"/>
          </a:xfrm>
        </p:grpSpPr>
        <p:sp>
          <p:nvSpPr>
            <p:cNvPr id="34843" name="Line 43"/>
            <p:cNvSpPr>
              <a:spLocks noChangeShapeType="1"/>
            </p:cNvSpPr>
            <p:nvPr/>
          </p:nvSpPr>
          <p:spPr bwMode="auto">
            <a:xfrm>
              <a:off x="1344" y="1584"/>
              <a:ext cx="18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44" name="Text Box 44"/>
            <p:cNvSpPr txBox="1">
              <a:spLocks noChangeArrowheads="1"/>
            </p:cNvSpPr>
            <p:nvPr/>
          </p:nvSpPr>
          <p:spPr bwMode="auto">
            <a:xfrm>
              <a:off x="2016" y="1226"/>
              <a:ext cx="50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b="1">
                  <a:latin typeface="Times New Roman" charset="0"/>
                </a:rPr>
                <a:t>SYN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3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3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3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3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3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3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3921" grpId="0" animBg="1"/>
      <p:bldP spid="763925" grpId="0" animBg="1"/>
      <p:bldP spid="763929" grpId="0" animBg="1"/>
      <p:bldP spid="763933" grpId="0" animBg="1"/>
      <p:bldP spid="763942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SYN Cookies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charset="-128"/>
                <a:cs typeface="ＭＳ Ｐゴシック" charset="-128"/>
              </a:rPr>
              <a:t>  </a:t>
            </a:r>
          </a:p>
        </p:txBody>
      </p:sp>
      <p:pic>
        <p:nvPicPr>
          <p:cNvPr id="35844" name="Picture 4" descr="server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2743200"/>
            <a:ext cx="1576388" cy="150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2895600"/>
            <a:ext cx="1162050" cy="1371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5846" name="Picture 6" descr="comput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4267200"/>
            <a:ext cx="16478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09800" y="3581400"/>
            <a:ext cx="2895600" cy="1295400"/>
            <a:chOff x="1392" y="2400"/>
            <a:chExt cx="1824" cy="816"/>
          </a:xfrm>
        </p:grpSpPr>
        <p:sp>
          <p:nvSpPr>
            <p:cNvPr id="35875" name="Line 8"/>
            <p:cNvSpPr>
              <a:spLocks noChangeShapeType="1"/>
            </p:cNvSpPr>
            <p:nvPr/>
          </p:nvSpPr>
          <p:spPr bwMode="auto">
            <a:xfrm flipV="1">
              <a:off x="1392" y="2400"/>
              <a:ext cx="1824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76" name="Text Box 9"/>
            <p:cNvSpPr txBox="1">
              <a:spLocks noChangeArrowheads="1"/>
            </p:cNvSpPr>
            <p:nvPr/>
          </p:nvSpPr>
          <p:spPr bwMode="auto">
            <a:xfrm rot="-1374844">
              <a:off x="1728" y="2640"/>
              <a:ext cx="50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b="1">
                  <a:latin typeface="Times New Roman" charset="0"/>
                </a:rPr>
                <a:t>SYN</a:t>
              </a:r>
            </a:p>
          </p:txBody>
        </p:sp>
      </p:grpSp>
      <p:sp>
        <p:nvSpPr>
          <p:cNvPr id="35848" name="Rectangle 10"/>
          <p:cNvSpPr>
            <a:spLocks noChangeArrowheads="1"/>
          </p:cNvSpPr>
          <p:nvPr/>
        </p:nvSpPr>
        <p:spPr bwMode="auto">
          <a:xfrm>
            <a:off x="6781800" y="2057400"/>
            <a:ext cx="1752600" cy="2438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9" name="Rectangle 11"/>
          <p:cNvSpPr>
            <a:spLocks noChangeArrowheads="1"/>
          </p:cNvSpPr>
          <p:nvPr/>
        </p:nvSpPr>
        <p:spPr bwMode="auto">
          <a:xfrm>
            <a:off x="6781800" y="2057400"/>
            <a:ext cx="1752600" cy="3048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0" name="Rectangle 12"/>
          <p:cNvSpPr>
            <a:spLocks noChangeArrowheads="1"/>
          </p:cNvSpPr>
          <p:nvPr/>
        </p:nvSpPr>
        <p:spPr bwMode="auto">
          <a:xfrm>
            <a:off x="6781800" y="2362200"/>
            <a:ext cx="1752600" cy="3048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1" name="Rectangle 13"/>
          <p:cNvSpPr>
            <a:spLocks noChangeArrowheads="1"/>
          </p:cNvSpPr>
          <p:nvPr/>
        </p:nvSpPr>
        <p:spPr bwMode="auto">
          <a:xfrm>
            <a:off x="6781800" y="2667000"/>
            <a:ext cx="1752600" cy="3048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2" name="Rectangle 14"/>
          <p:cNvSpPr>
            <a:spLocks noChangeArrowheads="1"/>
          </p:cNvSpPr>
          <p:nvPr/>
        </p:nvSpPr>
        <p:spPr bwMode="auto">
          <a:xfrm>
            <a:off x="6781800" y="2971800"/>
            <a:ext cx="1752600" cy="3048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3" name="Rectangle 15"/>
          <p:cNvSpPr>
            <a:spLocks noChangeArrowheads="1"/>
          </p:cNvSpPr>
          <p:nvPr/>
        </p:nvSpPr>
        <p:spPr bwMode="auto">
          <a:xfrm>
            <a:off x="6781800" y="3276600"/>
            <a:ext cx="1752600" cy="3048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4" name="Rectangle 16"/>
          <p:cNvSpPr>
            <a:spLocks noChangeArrowheads="1"/>
          </p:cNvSpPr>
          <p:nvPr/>
        </p:nvSpPr>
        <p:spPr bwMode="auto">
          <a:xfrm>
            <a:off x="6781800" y="3581400"/>
            <a:ext cx="1752600" cy="3048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5" name="Rectangle 17"/>
          <p:cNvSpPr>
            <a:spLocks noChangeArrowheads="1"/>
          </p:cNvSpPr>
          <p:nvPr/>
        </p:nvSpPr>
        <p:spPr bwMode="auto">
          <a:xfrm>
            <a:off x="6781800" y="3886200"/>
            <a:ext cx="1752600" cy="3048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6" name="Rectangle 18"/>
          <p:cNvSpPr>
            <a:spLocks noChangeArrowheads="1"/>
          </p:cNvSpPr>
          <p:nvPr/>
        </p:nvSpPr>
        <p:spPr bwMode="auto">
          <a:xfrm>
            <a:off x="6781800" y="4191000"/>
            <a:ext cx="1752600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4947" name="Text Box 19"/>
          <p:cNvSpPr txBox="1">
            <a:spLocks noChangeArrowheads="1"/>
          </p:cNvSpPr>
          <p:nvPr/>
        </p:nvSpPr>
        <p:spPr bwMode="auto">
          <a:xfrm>
            <a:off x="5089525" y="4456113"/>
            <a:ext cx="3978275" cy="13350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3200">
                <a:latin typeface="Times New Roman" charset="0"/>
              </a:rPr>
              <a:t>No room in the table, so send back a SYN cookie, instead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2286000" y="4038600"/>
            <a:ext cx="2895600" cy="1295400"/>
            <a:chOff x="1536" y="2640"/>
            <a:chExt cx="1824" cy="816"/>
          </a:xfrm>
        </p:grpSpPr>
        <p:sp>
          <p:nvSpPr>
            <p:cNvPr id="35873" name="Line 21"/>
            <p:cNvSpPr>
              <a:spLocks noChangeShapeType="1"/>
            </p:cNvSpPr>
            <p:nvPr/>
          </p:nvSpPr>
          <p:spPr bwMode="auto">
            <a:xfrm flipV="1">
              <a:off x="1536" y="2640"/>
              <a:ext cx="1824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lg"/>
              <a:tailEnd type="none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74" name="Text Box 22"/>
            <p:cNvSpPr txBox="1">
              <a:spLocks noChangeArrowheads="1"/>
            </p:cNvSpPr>
            <p:nvPr/>
          </p:nvSpPr>
          <p:spPr bwMode="auto">
            <a:xfrm rot="-1374844">
              <a:off x="1853" y="2787"/>
              <a:ext cx="981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b="1">
                  <a:latin typeface="Times New Roman" charset="0"/>
                </a:rPr>
                <a:t>SYN/ACK</a:t>
              </a:r>
            </a:p>
          </p:txBody>
        </p:sp>
      </p:grpSp>
      <p:sp>
        <p:nvSpPr>
          <p:cNvPr id="764951" name="Text Box 23"/>
          <p:cNvSpPr txBox="1">
            <a:spLocks noChangeArrowheads="1"/>
          </p:cNvSpPr>
          <p:nvPr/>
        </p:nvSpPr>
        <p:spPr bwMode="auto">
          <a:xfrm>
            <a:off x="990600" y="1341438"/>
            <a:ext cx="4054475" cy="155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SYN/ACK number is secret function of various information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2362200" y="4191000"/>
            <a:ext cx="3352800" cy="1524000"/>
            <a:chOff x="1488" y="2640"/>
            <a:chExt cx="2112" cy="960"/>
          </a:xfrm>
        </p:grpSpPr>
        <p:sp>
          <p:nvSpPr>
            <p:cNvPr id="35871" name="Line 25"/>
            <p:cNvSpPr>
              <a:spLocks noChangeShapeType="1"/>
            </p:cNvSpPr>
            <p:nvPr/>
          </p:nvSpPr>
          <p:spPr bwMode="auto">
            <a:xfrm flipV="1">
              <a:off x="1488" y="2640"/>
              <a:ext cx="2112" cy="9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72" name="Text Box 26"/>
            <p:cNvSpPr txBox="1">
              <a:spLocks noChangeArrowheads="1"/>
            </p:cNvSpPr>
            <p:nvPr/>
          </p:nvSpPr>
          <p:spPr bwMode="auto">
            <a:xfrm rot="-1374844">
              <a:off x="2062" y="2926"/>
              <a:ext cx="543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b="1">
                  <a:latin typeface="Times New Roman" charset="0"/>
                </a:rPr>
                <a:t>ACK</a:t>
              </a:r>
            </a:p>
          </p:txBody>
        </p:sp>
      </p:grpSp>
      <p:sp>
        <p:nvSpPr>
          <p:cNvPr id="764955" name="Text Box 27"/>
          <p:cNvSpPr txBox="1">
            <a:spLocks noChangeArrowheads="1"/>
          </p:cNvSpPr>
          <p:nvPr/>
        </p:nvSpPr>
        <p:spPr bwMode="auto">
          <a:xfrm>
            <a:off x="3413125" y="5680075"/>
            <a:ext cx="4968875" cy="8731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80000"/>
              </a:lnSpc>
            </a:pPr>
            <a:r>
              <a:rPr lang="en-US" sz="3200">
                <a:latin typeface="Times New Roman" charset="0"/>
              </a:rPr>
              <a:t>Server recalculates cookie to determine if proper response</a:t>
            </a:r>
          </a:p>
        </p:txBody>
      </p:sp>
      <p:pic>
        <p:nvPicPr>
          <p:cNvPr id="764956" name="Picture 2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95775" y="3657600"/>
            <a:ext cx="657225" cy="5603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64957" name="AutoShape 29"/>
          <p:cNvSpPr>
            <a:spLocks noChangeArrowheads="1"/>
          </p:cNvSpPr>
          <p:nvPr/>
        </p:nvSpPr>
        <p:spPr bwMode="auto">
          <a:xfrm rot="-2269365">
            <a:off x="3779838" y="2878138"/>
            <a:ext cx="838200" cy="1066800"/>
          </a:xfrm>
          <a:prstGeom prst="upArrow">
            <a:avLst>
              <a:gd name="adj1" fmla="val 50000"/>
              <a:gd name="adj2" fmla="val 31818"/>
            </a:avLst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4086225" y="4114800"/>
            <a:ext cx="1171575" cy="617538"/>
            <a:chOff x="594" y="3787"/>
            <a:chExt cx="738" cy="389"/>
          </a:xfrm>
        </p:grpSpPr>
        <p:pic>
          <p:nvPicPr>
            <p:cNvPr id="35869" name="Picture 3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94" y="3823"/>
              <a:ext cx="414" cy="35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  <p:sp>
          <p:nvSpPr>
            <p:cNvPr id="35870" name="Text Box 32"/>
            <p:cNvSpPr txBox="1">
              <a:spLocks noChangeArrowheads="1"/>
            </p:cNvSpPr>
            <p:nvPr/>
          </p:nvSpPr>
          <p:spPr bwMode="auto">
            <a:xfrm rot="-1724980">
              <a:off x="928" y="3787"/>
              <a:ext cx="404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000"/>
                <a:t>+ 1</a:t>
              </a:r>
            </a:p>
          </p:txBody>
        </p:sp>
      </p:grpSp>
      <p:sp>
        <p:nvSpPr>
          <p:cNvPr id="764961" name="Text Box 33"/>
          <p:cNvSpPr txBox="1">
            <a:spLocks noChangeArrowheads="1"/>
          </p:cNvSpPr>
          <p:nvPr/>
        </p:nvSpPr>
        <p:spPr bwMode="auto">
          <a:xfrm>
            <a:off x="4876800" y="1508125"/>
            <a:ext cx="1981200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Client IP address &amp; port, server’s IP address and port, and a timer</a:t>
            </a:r>
          </a:p>
        </p:txBody>
      </p:sp>
      <p:sp>
        <p:nvSpPr>
          <p:cNvPr id="764962" name="Rectangle 34"/>
          <p:cNvSpPr>
            <a:spLocks noChangeArrowheads="1"/>
          </p:cNvSpPr>
          <p:nvPr/>
        </p:nvSpPr>
        <p:spPr bwMode="auto">
          <a:xfrm>
            <a:off x="2667000" y="2438400"/>
            <a:ext cx="1981200" cy="381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4963" name="Text Box 35"/>
          <p:cNvSpPr txBox="1">
            <a:spLocks noChangeArrowheads="1"/>
          </p:cNvSpPr>
          <p:nvPr/>
        </p:nvSpPr>
        <p:spPr bwMode="auto">
          <a:xfrm>
            <a:off x="6689725" y="371475"/>
            <a:ext cx="2530475" cy="1552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Times New Roman" charset="0"/>
              </a:rPr>
              <a:t>KEY POINT: Server doesn’t need to save cookie value!</a:t>
            </a:r>
          </a:p>
        </p:txBody>
      </p:sp>
      <p:sp>
        <p:nvSpPr>
          <p:cNvPr id="36" name="Text Box 35"/>
          <p:cNvSpPr txBox="1">
            <a:spLocks noChangeArrowheads="1"/>
          </p:cNvSpPr>
          <p:nvPr/>
        </p:nvSpPr>
        <p:spPr bwMode="auto">
          <a:xfrm>
            <a:off x="685800" y="304800"/>
            <a:ext cx="2530475" cy="1200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>
                <a:latin typeface="Times New Roman" charset="0"/>
              </a:rPr>
              <a:t>And no changes to TCP protocol itself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4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4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64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4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764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4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4947" grpId="0" autoUpdateAnimBg="0"/>
      <p:bldP spid="764951" grpId="0" autoUpdateAnimBg="0"/>
      <p:bldP spid="764955" grpId="0" autoUpdateAnimBg="0"/>
      <p:bldP spid="764957" grpId="0" animBg="1"/>
      <p:bldP spid="764961" grpId="0"/>
      <p:bldP spid="764962" grpId="0" animBg="1"/>
      <p:bldP spid="764963" grpId="0"/>
      <p:bldP spid="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General Network Denial of Service Attacks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Need not tickle any particular vulnerability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Can achieve success by mere volume of packets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If more packets sent than can be handled by target, service is denied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A hard problem to solve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Outline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Network security threats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Denial of service attacks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Traffic control mechanisms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Firewalls 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Encryption for network security &amp; VPNs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Wireless security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Honeypots and honeynets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Distributed Denial of Service Attacks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Goal: Prevent a network site from doing its normal business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Method: overwhelm the site with attack traffic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Response: ?</a:t>
            </a:r>
          </a:p>
        </p:txBody>
      </p:sp>
      <p:sp>
        <p:nvSpPr>
          <p:cNvPr id="37892" name="Rounded Rectangle 3"/>
          <p:cNvSpPr>
            <a:spLocks noChangeArrowheads="1"/>
          </p:cNvSpPr>
          <p:nvPr/>
        </p:nvSpPr>
        <p:spPr bwMode="auto">
          <a:xfrm>
            <a:off x="1066800" y="533400"/>
            <a:ext cx="6934200" cy="1295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The Problem</a:t>
            </a:r>
          </a:p>
        </p:txBody>
      </p:sp>
      <p:sp>
        <p:nvSpPr>
          <p:cNvPr id="389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charset="-128"/>
                <a:cs typeface="ＭＳ Ｐゴシック" charset="-128"/>
              </a:rPr>
              <a:t> </a:t>
            </a:r>
          </a:p>
        </p:txBody>
      </p:sp>
      <p:pic>
        <p:nvPicPr>
          <p:cNvPr id="38925" name="Picture 4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1066800" y="14478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grpSp>
        <p:nvGrpSpPr>
          <p:cNvPr id="38926" name="Group 5"/>
          <p:cNvGrpSpPr>
            <a:grpSpLocks/>
          </p:cNvGrpSpPr>
          <p:nvPr/>
        </p:nvGrpSpPr>
        <p:grpSpPr bwMode="auto">
          <a:xfrm>
            <a:off x="1828800" y="1905000"/>
            <a:ext cx="5181600" cy="3860800"/>
            <a:chOff x="2544" y="2064"/>
            <a:chExt cx="1095" cy="816"/>
          </a:xfrm>
        </p:grpSpPr>
        <p:grpSp>
          <p:nvGrpSpPr>
            <p:cNvPr id="39074" name="Group 6"/>
            <p:cNvGrpSpPr>
              <a:grpSpLocks/>
            </p:cNvGrpSpPr>
            <p:nvPr/>
          </p:nvGrpSpPr>
          <p:grpSpPr bwMode="auto">
            <a:xfrm>
              <a:off x="2544" y="2064"/>
              <a:ext cx="1095" cy="816"/>
              <a:chOff x="960" y="240"/>
              <a:chExt cx="1095" cy="816"/>
            </a:xfrm>
          </p:grpSpPr>
          <p:sp>
            <p:nvSpPr>
              <p:cNvPr id="39076" name="Oval 7"/>
              <p:cNvSpPr>
                <a:spLocks noChangeArrowheads="1"/>
              </p:cNvSpPr>
              <p:nvPr/>
            </p:nvSpPr>
            <p:spPr bwMode="auto">
              <a:xfrm rot="-1779725">
                <a:off x="1530" y="869"/>
                <a:ext cx="164" cy="18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77" name="Oval 8"/>
              <p:cNvSpPr>
                <a:spLocks noChangeArrowheads="1"/>
              </p:cNvSpPr>
              <p:nvPr/>
            </p:nvSpPr>
            <p:spPr bwMode="auto">
              <a:xfrm rot="-1779725">
                <a:off x="1203" y="243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78" name="Oval 9"/>
              <p:cNvSpPr>
                <a:spLocks noChangeArrowheads="1"/>
              </p:cNvSpPr>
              <p:nvPr/>
            </p:nvSpPr>
            <p:spPr bwMode="auto">
              <a:xfrm rot="-1779725">
                <a:off x="1004" y="426"/>
                <a:ext cx="97" cy="11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79" name="Oval 10"/>
              <p:cNvSpPr>
                <a:spLocks noChangeArrowheads="1"/>
              </p:cNvSpPr>
              <p:nvPr/>
            </p:nvSpPr>
            <p:spPr bwMode="auto">
              <a:xfrm rot="-1779725">
                <a:off x="1152" y="858"/>
                <a:ext cx="98" cy="11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80" name="Oval 11"/>
              <p:cNvSpPr>
                <a:spLocks noChangeArrowheads="1"/>
              </p:cNvSpPr>
              <p:nvPr/>
            </p:nvSpPr>
            <p:spPr bwMode="auto">
              <a:xfrm rot="-1779725">
                <a:off x="1021" y="706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81" name="Oval 12"/>
              <p:cNvSpPr>
                <a:spLocks noChangeArrowheads="1"/>
              </p:cNvSpPr>
              <p:nvPr/>
            </p:nvSpPr>
            <p:spPr bwMode="auto">
              <a:xfrm rot="-1779725">
                <a:off x="1087" y="316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82" name="Oval 13"/>
              <p:cNvSpPr>
                <a:spLocks noChangeArrowheads="1"/>
              </p:cNvSpPr>
              <p:nvPr/>
            </p:nvSpPr>
            <p:spPr bwMode="auto">
              <a:xfrm rot="-1779725">
                <a:off x="1891" y="601"/>
                <a:ext cx="164" cy="18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83" name="Oval 14"/>
              <p:cNvSpPr>
                <a:spLocks noChangeArrowheads="1"/>
              </p:cNvSpPr>
              <p:nvPr/>
            </p:nvSpPr>
            <p:spPr bwMode="auto">
              <a:xfrm rot="-1779725">
                <a:off x="1791" y="707"/>
                <a:ext cx="165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84" name="Oval 15"/>
              <p:cNvSpPr>
                <a:spLocks noChangeArrowheads="1"/>
              </p:cNvSpPr>
              <p:nvPr/>
            </p:nvSpPr>
            <p:spPr bwMode="auto">
              <a:xfrm rot="-1779725">
                <a:off x="960" y="495"/>
                <a:ext cx="298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85" name="Oval 16"/>
              <p:cNvSpPr>
                <a:spLocks noChangeArrowheads="1"/>
              </p:cNvSpPr>
              <p:nvPr/>
            </p:nvSpPr>
            <p:spPr bwMode="auto">
              <a:xfrm rot="-1779725">
                <a:off x="1133" y="414"/>
                <a:ext cx="566" cy="642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86" name="Freeform 17"/>
              <p:cNvSpPr>
                <a:spLocks/>
              </p:cNvSpPr>
              <p:nvPr/>
            </p:nvSpPr>
            <p:spPr bwMode="auto">
              <a:xfrm rot="-1779725">
                <a:off x="1073" y="642"/>
                <a:ext cx="117" cy="171"/>
              </a:xfrm>
              <a:custGeom>
                <a:avLst/>
                <a:gdLst>
                  <a:gd name="T0" fmla="*/ 0 w 248"/>
                  <a:gd name="T1" fmla="*/ 0 h 320"/>
                  <a:gd name="T2" fmla="*/ 0 w 248"/>
                  <a:gd name="T3" fmla="*/ 1 h 320"/>
                  <a:gd name="T4" fmla="*/ 0 w 248"/>
                  <a:gd name="T5" fmla="*/ 1 h 320"/>
                  <a:gd name="T6" fmla="*/ 0 w 248"/>
                  <a:gd name="T7" fmla="*/ 1 h 320"/>
                  <a:gd name="T8" fmla="*/ 0 w 248"/>
                  <a:gd name="T9" fmla="*/ 0 h 3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8"/>
                  <a:gd name="T16" fmla="*/ 0 h 320"/>
                  <a:gd name="T17" fmla="*/ 248 w 248"/>
                  <a:gd name="T18" fmla="*/ 320 h 3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8" h="320">
                    <a:moveTo>
                      <a:pt x="212" y="0"/>
                    </a:moveTo>
                    <a:lnTo>
                      <a:pt x="0" y="280"/>
                    </a:lnTo>
                    <a:lnTo>
                      <a:pt x="105" y="320"/>
                    </a:lnTo>
                    <a:lnTo>
                      <a:pt x="248" y="28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87" name="Oval 18"/>
              <p:cNvSpPr>
                <a:spLocks noChangeArrowheads="1"/>
              </p:cNvSpPr>
              <p:nvPr/>
            </p:nvSpPr>
            <p:spPr bwMode="auto">
              <a:xfrm rot="-1779725">
                <a:off x="1342" y="372"/>
                <a:ext cx="566" cy="641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88" name="Oval 19"/>
              <p:cNvSpPr>
                <a:spLocks noChangeArrowheads="1"/>
              </p:cNvSpPr>
              <p:nvPr/>
            </p:nvSpPr>
            <p:spPr bwMode="auto">
              <a:xfrm rot="-1779725">
                <a:off x="1759" y="326"/>
                <a:ext cx="198" cy="224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89" name="Oval 20"/>
              <p:cNvSpPr>
                <a:spLocks noChangeArrowheads="1"/>
              </p:cNvSpPr>
              <p:nvPr/>
            </p:nvSpPr>
            <p:spPr bwMode="auto">
              <a:xfrm rot="-1779725">
                <a:off x="1843" y="682"/>
                <a:ext cx="131" cy="14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90" name="Oval 21"/>
              <p:cNvSpPr>
                <a:spLocks noChangeArrowheads="1"/>
              </p:cNvSpPr>
              <p:nvPr/>
            </p:nvSpPr>
            <p:spPr bwMode="auto">
              <a:xfrm rot="-1779725">
                <a:off x="1654" y="319"/>
                <a:ext cx="131" cy="14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91" name="Oval 22"/>
              <p:cNvSpPr>
                <a:spLocks noChangeArrowheads="1"/>
              </p:cNvSpPr>
              <p:nvPr/>
            </p:nvSpPr>
            <p:spPr bwMode="auto">
              <a:xfrm rot="-1779725">
                <a:off x="1799" y="476"/>
                <a:ext cx="198" cy="224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92" name="Oval 23"/>
              <p:cNvSpPr>
                <a:spLocks noChangeArrowheads="1"/>
              </p:cNvSpPr>
              <p:nvPr/>
            </p:nvSpPr>
            <p:spPr bwMode="auto">
              <a:xfrm rot="-1779725">
                <a:off x="1071" y="338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93" name="Oval 24"/>
              <p:cNvSpPr>
                <a:spLocks noChangeArrowheads="1"/>
              </p:cNvSpPr>
              <p:nvPr/>
            </p:nvSpPr>
            <p:spPr bwMode="auto">
              <a:xfrm rot="-1779725">
                <a:off x="1367" y="241"/>
                <a:ext cx="299" cy="33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94" name="Oval 25"/>
              <p:cNvSpPr>
                <a:spLocks noChangeArrowheads="1"/>
              </p:cNvSpPr>
              <p:nvPr/>
            </p:nvSpPr>
            <p:spPr bwMode="auto">
              <a:xfrm rot="-1779725">
                <a:off x="1216" y="248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95" name="Oval 26"/>
              <p:cNvSpPr>
                <a:spLocks noChangeArrowheads="1"/>
              </p:cNvSpPr>
              <p:nvPr/>
            </p:nvSpPr>
            <p:spPr bwMode="auto">
              <a:xfrm rot="-1779725">
                <a:off x="1318" y="665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96" name="Freeform 27"/>
              <p:cNvSpPr>
                <a:spLocks/>
              </p:cNvSpPr>
              <p:nvPr/>
            </p:nvSpPr>
            <p:spPr bwMode="auto">
              <a:xfrm rot="-1779725">
                <a:off x="1160" y="240"/>
                <a:ext cx="746" cy="727"/>
              </a:xfrm>
              <a:custGeom>
                <a:avLst/>
                <a:gdLst>
                  <a:gd name="T0" fmla="*/ 0 w 1582"/>
                  <a:gd name="T1" fmla="*/ 0 h 1363"/>
                  <a:gd name="T2" fmla="*/ 0 w 1582"/>
                  <a:gd name="T3" fmla="*/ 1 h 1363"/>
                  <a:gd name="T4" fmla="*/ 0 w 1582"/>
                  <a:gd name="T5" fmla="*/ 1 h 1363"/>
                  <a:gd name="T6" fmla="*/ 0 w 1582"/>
                  <a:gd name="T7" fmla="*/ 1 h 1363"/>
                  <a:gd name="T8" fmla="*/ 0 w 1582"/>
                  <a:gd name="T9" fmla="*/ 1 h 1363"/>
                  <a:gd name="T10" fmla="*/ 0 w 1582"/>
                  <a:gd name="T11" fmla="*/ 1 h 1363"/>
                  <a:gd name="T12" fmla="*/ 0 w 1582"/>
                  <a:gd name="T13" fmla="*/ 1 h 1363"/>
                  <a:gd name="T14" fmla="*/ 0 w 1582"/>
                  <a:gd name="T15" fmla="*/ 1 h 1363"/>
                  <a:gd name="T16" fmla="*/ 0 w 1582"/>
                  <a:gd name="T17" fmla="*/ 1 h 1363"/>
                  <a:gd name="T18" fmla="*/ 0 w 1582"/>
                  <a:gd name="T19" fmla="*/ 1 h 1363"/>
                  <a:gd name="T20" fmla="*/ 0 w 1582"/>
                  <a:gd name="T21" fmla="*/ 1 h 1363"/>
                  <a:gd name="T22" fmla="*/ 0 w 1582"/>
                  <a:gd name="T23" fmla="*/ 1 h 1363"/>
                  <a:gd name="T24" fmla="*/ 0 w 1582"/>
                  <a:gd name="T25" fmla="*/ 1 h 1363"/>
                  <a:gd name="T26" fmla="*/ 0 w 1582"/>
                  <a:gd name="T27" fmla="*/ 1 h 1363"/>
                  <a:gd name="T28" fmla="*/ 0 w 1582"/>
                  <a:gd name="T29" fmla="*/ 1 h 1363"/>
                  <a:gd name="T30" fmla="*/ 0 w 1582"/>
                  <a:gd name="T31" fmla="*/ 1 h 1363"/>
                  <a:gd name="T32" fmla="*/ 0 w 1582"/>
                  <a:gd name="T33" fmla="*/ 0 h 13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582"/>
                  <a:gd name="T52" fmla="*/ 0 h 1363"/>
                  <a:gd name="T53" fmla="*/ 1582 w 1582"/>
                  <a:gd name="T54" fmla="*/ 1363 h 136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582" h="1363">
                    <a:moveTo>
                      <a:pt x="373" y="0"/>
                    </a:moveTo>
                    <a:lnTo>
                      <a:pt x="660" y="169"/>
                    </a:lnTo>
                    <a:lnTo>
                      <a:pt x="1006" y="125"/>
                    </a:lnTo>
                    <a:lnTo>
                      <a:pt x="1227" y="453"/>
                    </a:lnTo>
                    <a:lnTo>
                      <a:pt x="1285" y="479"/>
                    </a:lnTo>
                    <a:lnTo>
                      <a:pt x="1440" y="582"/>
                    </a:lnTo>
                    <a:lnTo>
                      <a:pt x="1480" y="666"/>
                    </a:lnTo>
                    <a:lnTo>
                      <a:pt x="1582" y="817"/>
                    </a:lnTo>
                    <a:lnTo>
                      <a:pt x="1565" y="866"/>
                    </a:lnTo>
                    <a:lnTo>
                      <a:pt x="1325" y="1310"/>
                    </a:lnTo>
                    <a:lnTo>
                      <a:pt x="1157" y="1363"/>
                    </a:lnTo>
                    <a:lnTo>
                      <a:pt x="607" y="1314"/>
                    </a:lnTo>
                    <a:lnTo>
                      <a:pt x="567" y="1243"/>
                    </a:lnTo>
                    <a:lnTo>
                      <a:pt x="204" y="1163"/>
                    </a:lnTo>
                    <a:lnTo>
                      <a:pt x="137" y="1194"/>
                    </a:lnTo>
                    <a:lnTo>
                      <a:pt x="0" y="461"/>
                    </a:lnTo>
                    <a:lnTo>
                      <a:pt x="37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9075" name="Text Box 28"/>
            <p:cNvSpPr txBox="1">
              <a:spLocks noChangeArrowheads="1"/>
            </p:cNvSpPr>
            <p:nvPr/>
          </p:nvSpPr>
          <p:spPr bwMode="auto">
            <a:xfrm>
              <a:off x="2687" y="2313"/>
              <a:ext cx="38" cy="11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endParaRPr lang="en-US">
                <a:latin typeface="Times New Roman" charset="0"/>
              </a:endParaRPr>
            </a:p>
          </p:txBody>
        </p:sp>
      </p:grpSp>
      <p:sp>
        <p:nvSpPr>
          <p:cNvPr id="38927" name="Line 29"/>
          <p:cNvSpPr>
            <a:spLocks noChangeShapeType="1"/>
          </p:cNvSpPr>
          <p:nvPr/>
        </p:nvSpPr>
        <p:spPr bwMode="auto">
          <a:xfrm flipH="1">
            <a:off x="7162800" y="18288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28" name="Line 30"/>
          <p:cNvSpPr>
            <a:spLocks noChangeShapeType="1"/>
          </p:cNvSpPr>
          <p:nvPr/>
        </p:nvSpPr>
        <p:spPr bwMode="auto">
          <a:xfrm flipH="1">
            <a:off x="7391400" y="21336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29" name="Line 31"/>
          <p:cNvSpPr>
            <a:spLocks noChangeShapeType="1"/>
          </p:cNvSpPr>
          <p:nvPr/>
        </p:nvSpPr>
        <p:spPr bwMode="auto">
          <a:xfrm flipH="1" flipV="1">
            <a:off x="7239000" y="2438400"/>
            <a:ext cx="609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30" name="Line 32"/>
          <p:cNvSpPr>
            <a:spLocks noChangeShapeType="1"/>
          </p:cNvSpPr>
          <p:nvPr/>
        </p:nvSpPr>
        <p:spPr bwMode="auto">
          <a:xfrm flipH="1">
            <a:off x="6248400" y="24384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31" name="Line 33"/>
          <p:cNvSpPr>
            <a:spLocks noChangeShapeType="1"/>
          </p:cNvSpPr>
          <p:nvPr/>
        </p:nvSpPr>
        <p:spPr bwMode="auto">
          <a:xfrm flipH="1">
            <a:off x="5410200" y="1676400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32" name="Line 34"/>
          <p:cNvSpPr>
            <a:spLocks noChangeShapeType="1"/>
          </p:cNvSpPr>
          <p:nvPr/>
        </p:nvSpPr>
        <p:spPr bwMode="auto">
          <a:xfrm>
            <a:off x="4800600" y="1706563"/>
            <a:ext cx="457200" cy="2746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33" name="Line 35"/>
          <p:cNvSpPr>
            <a:spLocks noChangeShapeType="1"/>
          </p:cNvSpPr>
          <p:nvPr/>
        </p:nvSpPr>
        <p:spPr bwMode="auto">
          <a:xfrm flipH="1">
            <a:off x="5181600" y="2133600"/>
            <a:ext cx="1524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34" name="Line 36"/>
          <p:cNvSpPr>
            <a:spLocks noChangeShapeType="1"/>
          </p:cNvSpPr>
          <p:nvPr/>
        </p:nvSpPr>
        <p:spPr bwMode="auto">
          <a:xfrm>
            <a:off x="1874838" y="1600200"/>
            <a:ext cx="182562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35" name="Line 37"/>
          <p:cNvSpPr>
            <a:spLocks noChangeShapeType="1"/>
          </p:cNvSpPr>
          <p:nvPr/>
        </p:nvSpPr>
        <p:spPr bwMode="auto">
          <a:xfrm>
            <a:off x="1219200" y="16002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36" name="Line 38"/>
          <p:cNvSpPr>
            <a:spLocks noChangeShapeType="1"/>
          </p:cNvSpPr>
          <p:nvPr/>
        </p:nvSpPr>
        <p:spPr bwMode="auto">
          <a:xfrm>
            <a:off x="1219200" y="1981200"/>
            <a:ext cx="457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37" name="Line 39"/>
          <p:cNvSpPr>
            <a:spLocks noChangeShapeType="1"/>
          </p:cNvSpPr>
          <p:nvPr/>
        </p:nvSpPr>
        <p:spPr bwMode="auto">
          <a:xfrm flipV="1">
            <a:off x="1371600" y="22098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38" name="Line 40"/>
          <p:cNvSpPr>
            <a:spLocks noChangeShapeType="1"/>
          </p:cNvSpPr>
          <p:nvPr/>
        </p:nvSpPr>
        <p:spPr bwMode="auto">
          <a:xfrm>
            <a:off x="762000" y="2667000"/>
            <a:ext cx="457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39" name="Line 41"/>
          <p:cNvSpPr>
            <a:spLocks noChangeShapeType="1"/>
          </p:cNvSpPr>
          <p:nvPr/>
        </p:nvSpPr>
        <p:spPr bwMode="auto">
          <a:xfrm flipV="1">
            <a:off x="762000" y="2971800"/>
            <a:ext cx="228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40" name="Line 42"/>
          <p:cNvSpPr>
            <a:spLocks noChangeShapeType="1"/>
          </p:cNvSpPr>
          <p:nvPr/>
        </p:nvSpPr>
        <p:spPr bwMode="auto">
          <a:xfrm>
            <a:off x="2209800" y="213360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41" name="Line 43"/>
          <p:cNvSpPr>
            <a:spLocks noChangeShapeType="1"/>
          </p:cNvSpPr>
          <p:nvPr/>
        </p:nvSpPr>
        <p:spPr bwMode="auto">
          <a:xfrm flipV="1">
            <a:off x="1524000" y="2895600"/>
            <a:ext cx="12954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42" name="Line 44"/>
          <p:cNvSpPr>
            <a:spLocks noChangeShapeType="1"/>
          </p:cNvSpPr>
          <p:nvPr/>
        </p:nvSpPr>
        <p:spPr bwMode="auto">
          <a:xfrm>
            <a:off x="1447800" y="3810000"/>
            <a:ext cx="533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43" name="Line 45"/>
          <p:cNvSpPr>
            <a:spLocks noChangeShapeType="1"/>
          </p:cNvSpPr>
          <p:nvPr/>
        </p:nvSpPr>
        <p:spPr bwMode="auto">
          <a:xfrm>
            <a:off x="762000" y="35052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44" name="Line 46"/>
          <p:cNvSpPr>
            <a:spLocks noChangeShapeType="1"/>
          </p:cNvSpPr>
          <p:nvPr/>
        </p:nvSpPr>
        <p:spPr bwMode="auto">
          <a:xfrm flipV="1">
            <a:off x="838200" y="3810000"/>
            <a:ext cx="304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45" name="Line 47"/>
          <p:cNvSpPr>
            <a:spLocks noChangeShapeType="1"/>
          </p:cNvSpPr>
          <p:nvPr/>
        </p:nvSpPr>
        <p:spPr bwMode="auto">
          <a:xfrm flipV="1">
            <a:off x="762000" y="3886200"/>
            <a:ext cx="457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46" name="Line 48"/>
          <p:cNvSpPr>
            <a:spLocks noChangeShapeType="1"/>
          </p:cNvSpPr>
          <p:nvPr/>
        </p:nvSpPr>
        <p:spPr bwMode="auto">
          <a:xfrm flipV="1">
            <a:off x="838200" y="48768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47" name="Line 49"/>
          <p:cNvSpPr>
            <a:spLocks noChangeShapeType="1"/>
          </p:cNvSpPr>
          <p:nvPr/>
        </p:nvSpPr>
        <p:spPr bwMode="auto">
          <a:xfrm flipV="1">
            <a:off x="1143000" y="4953000"/>
            <a:ext cx="381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48" name="Line 50"/>
          <p:cNvSpPr>
            <a:spLocks noChangeShapeType="1"/>
          </p:cNvSpPr>
          <p:nvPr/>
        </p:nvSpPr>
        <p:spPr bwMode="auto">
          <a:xfrm flipV="1">
            <a:off x="1600200" y="4953000"/>
            <a:ext cx="76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49" name="Line 51"/>
          <p:cNvSpPr>
            <a:spLocks noChangeShapeType="1"/>
          </p:cNvSpPr>
          <p:nvPr/>
        </p:nvSpPr>
        <p:spPr bwMode="auto">
          <a:xfrm flipV="1">
            <a:off x="1905000" y="4191000"/>
            <a:ext cx="228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50" name="Line 52"/>
          <p:cNvSpPr>
            <a:spLocks noChangeShapeType="1"/>
          </p:cNvSpPr>
          <p:nvPr/>
        </p:nvSpPr>
        <p:spPr bwMode="auto">
          <a:xfrm flipV="1">
            <a:off x="2438400" y="56388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51" name="Line 53"/>
          <p:cNvSpPr>
            <a:spLocks noChangeShapeType="1"/>
          </p:cNvSpPr>
          <p:nvPr/>
        </p:nvSpPr>
        <p:spPr bwMode="auto">
          <a:xfrm flipH="1" flipV="1">
            <a:off x="2895600" y="5638800"/>
            <a:ext cx="152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52" name="Line 54"/>
          <p:cNvSpPr>
            <a:spLocks noChangeShapeType="1"/>
          </p:cNvSpPr>
          <p:nvPr/>
        </p:nvSpPr>
        <p:spPr bwMode="auto">
          <a:xfrm flipV="1">
            <a:off x="2971800" y="51816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53" name="Line 55"/>
          <p:cNvSpPr>
            <a:spLocks noChangeShapeType="1"/>
          </p:cNvSpPr>
          <p:nvPr/>
        </p:nvSpPr>
        <p:spPr bwMode="auto">
          <a:xfrm flipH="1" flipV="1">
            <a:off x="3429000" y="5257800"/>
            <a:ext cx="762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54" name="Line 56"/>
          <p:cNvSpPr>
            <a:spLocks noChangeShapeType="1"/>
          </p:cNvSpPr>
          <p:nvPr/>
        </p:nvSpPr>
        <p:spPr bwMode="auto">
          <a:xfrm flipH="1" flipV="1">
            <a:off x="4267200" y="5181600"/>
            <a:ext cx="762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55" name="Line 57"/>
          <p:cNvSpPr>
            <a:spLocks noChangeShapeType="1"/>
          </p:cNvSpPr>
          <p:nvPr/>
        </p:nvSpPr>
        <p:spPr bwMode="auto">
          <a:xfrm flipV="1">
            <a:off x="4114800" y="6019800"/>
            <a:ext cx="762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56" name="Line 58"/>
          <p:cNvSpPr>
            <a:spLocks noChangeShapeType="1"/>
          </p:cNvSpPr>
          <p:nvPr/>
        </p:nvSpPr>
        <p:spPr bwMode="auto">
          <a:xfrm flipH="1" flipV="1">
            <a:off x="4343400" y="60198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57" name="Line 59"/>
          <p:cNvSpPr>
            <a:spLocks noChangeShapeType="1"/>
          </p:cNvSpPr>
          <p:nvPr/>
        </p:nvSpPr>
        <p:spPr bwMode="auto">
          <a:xfrm flipV="1">
            <a:off x="5410200" y="5791200"/>
            <a:ext cx="76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58" name="Line 60"/>
          <p:cNvSpPr>
            <a:spLocks noChangeShapeType="1"/>
          </p:cNvSpPr>
          <p:nvPr/>
        </p:nvSpPr>
        <p:spPr bwMode="auto">
          <a:xfrm flipH="1" flipV="1">
            <a:off x="5638800" y="58674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59" name="Line 61"/>
          <p:cNvSpPr>
            <a:spLocks noChangeShapeType="1"/>
          </p:cNvSpPr>
          <p:nvPr/>
        </p:nvSpPr>
        <p:spPr bwMode="auto">
          <a:xfrm flipH="1" flipV="1">
            <a:off x="6019800" y="4953000"/>
            <a:ext cx="533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60" name="Line 62"/>
          <p:cNvSpPr>
            <a:spLocks noChangeShapeType="1"/>
          </p:cNvSpPr>
          <p:nvPr/>
        </p:nvSpPr>
        <p:spPr bwMode="auto">
          <a:xfrm flipH="1">
            <a:off x="6705600" y="4953000"/>
            <a:ext cx="152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61" name="Line 63"/>
          <p:cNvSpPr>
            <a:spLocks noChangeShapeType="1"/>
          </p:cNvSpPr>
          <p:nvPr/>
        </p:nvSpPr>
        <p:spPr bwMode="auto">
          <a:xfrm flipH="1">
            <a:off x="6781800" y="51816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62" name="Line 64"/>
          <p:cNvSpPr>
            <a:spLocks noChangeShapeType="1"/>
          </p:cNvSpPr>
          <p:nvPr/>
        </p:nvSpPr>
        <p:spPr bwMode="auto">
          <a:xfrm flipH="1" flipV="1">
            <a:off x="6934200" y="5486400"/>
            <a:ext cx="457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63" name="Line 65"/>
          <p:cNvSpPr>
            <a:spLocks noChangeShapeType="1"/>
          </p:cNvSpPr>
          <p:nvPr/>
        </p:nvSpPr>
        <p:spPr bwMode="auto">
          <a:xfrm flipH="1" flipV="1">
            <a:off x="6858000" y="5562600"/>
            <a:ext cx="381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64" name="Line 66"/>
          <p:cNvSpPr>
            <a:spLocks noChangeShapeType="1"/>
          </p:cNvSpPr>
          <p:nvPr/>
        </p:nvSpPr>
        <p:spPr bwMode="auto">
          <a:xfrm flipV="1">
            <a:off x="6705600" y="5562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65" name="Line 67"/>
          <p:cNvSpPr>
            <a:spLocks noChangeShapeType="1"/>
          </p:cNvSpPr>
          <p:nvPr/>
        </p:nvSpPr>
        <p:spPr bwMode="auto">
          <a:xfrm flipH="1">
            <a:off x="6019800" y="33528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66" name="Line 68"/>
          <p:cNvSpPr>
            <a:spLocks noChangeShapeType="1"/>
          </p:cNvSpPr>
          <p:nvPr/>
        </p:nvSpPr>
        <p:spPr bwMode="auto">
          <a:xfrm flipH="1">
            <a:off x="7162800" y="2971800"/>
            <a:ext cx="152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67" name="Line 69"/>
          <p:cNvSpPr>
            <a:spLocks noChangeShapeType="1"/>
          </p:cNvSpPr>
          <p:nvPr/>
        </p:nvSpPr>
        <p:spPr bwMode="auto">
          <a:xfrm flipH="1">
            <a:off x="7315200" y="3276600"/>
            <a:ext cx="22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68" name="Line 70"/>
          <p:cNvSpPr>
            <a:spLocks noChangeShapeType="1"/>
          </p:cNvSpPr>
          <p:nvPr/>
        </p:nvSpPr>
        <p:spPr bwMode="auto">
          <a:xfrm flipV="1">
            <a:off x="5638800" y="4953000"/>
            <a:ext cx="1524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8969" name="Picture 71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rcRect/>
              <a:stretch>
                <a:fillRect/>
              </a:stretch>
            </p:blipFill>
          </mc:Choice>
          <mc:Fallback>
            <p:blipFill>
              <a:blip r:embed="rId6"/>
              <a:srcRect/>
              <a:stretch>
                <a:fillRect/>
              </a:stretch>
            </p:blipFill>
          </mc:Fallback>
        </mc:AlternateContent>
        <p:spPr bwMode="auto">
          <a:xfrm>
            <a:off x="7239000" y="3810000"/>
            <a:ext cx="533400" cy="168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38970" name="Line 72"/>
          <p:cNvSpPr>
            <a:spLocks noChangeShapeType="1"/>
          </p:cNvSpPr>
          <p:nvPr/>
        </p:nvSpPr>
        <p:spPr bwMode="auto">
          <a:xfrm flipH="1">
            <a:off x="5181600" y="2819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71" name="Line 73"/>
          <p:cNvSpPr>
            <a:spLocks noChangeShapeType="1"/>
          </p:cNvSpPr>
          <p:nvPr/>
        </p:nvSpPr>
        <p:spPr bwMode="auto">
          <a:xfrm flipH="1">
            <a:off x="5943600" y="2971800"/>
            <a:ext cx="762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72" name="Line 74"/>
          <p:cNvSpPr>
            <a:spLocks noChangeShapeType="1"/>
          </p:cNvSpPr>
          <p:nvPr/>
        </p:nvSpPr>
        <p:spPr bwMode="auto">
          <a:xfrm>
            <a:off x="5181600" y="3352800"/>
            <a:ext cx="609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73" name="Line 75"/>
          <p:cNvSpPr>
            <a:spLocks noChangeShapeType="1"/>
          </p:cNvSpPr>
          <p:nvPr/>
        </p:nvSpPr>
        <p:spPr bwMode="auto">
          <a:xfrm>
            <a:off x="5867400" y="40386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74" name="Line 76"/>
          <p:cNvSpPr>
            <a:spLocks noChangeShapeType="1"/>
          </p:cNvSpPr>
          <p:nvPr/>
        </p:nvSpPr>
        <p:spPr bwMode="auto">
          <a:xfrm flipH="1">
            <a:off x="5181600" y="39624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75" name="Line 77"/>
          <p:cNvSpPr>
            <a:spLocks noChangeShapeType="1"/>
          </p:cNvSpPr>
          <p:nvPr/>
        </p:nvSpPr>
        <p:spPr bwMode="auto">
          <a:xfrm flipH="1" flipV="1">
            <a:off x="5257800" y="4648200"/>
            <a:ext cx="457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76" name="Line 78"/>
          <p:cNvSpPr>
            <a:spLocks noChangeShapeType="1"/>
          </p:cNvSpPr>
          <p:nvPr/>
        </p:nvSpPr>
        <p:spPr bwMode="auto">
          <a:xfrm flipH="1" flipV="1">
            <a:off x="4648200" y="39624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77" name="Line 79"/>
          <p:cNvSpPr>
            <a:spLocks noChangeShapeType="1"/>
          </p:cNvSpPr>
          <p:nvPr/>
        </p:nvSpPr>
        <p:spPr bwMode="auto">
          <a:xfrm flipH="1">
            <a:off x="4495800" y="3276600"/>
            <a:ext cx="457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78" name="Line 80"/>
          <p:cNvSpPr>
            <a:spLocks noChangeShapeType="1"/>
          </p:cNvSpPr>
          <p:nvPr/>
        </p:nvSpPr>
        <p:spPr bwMode="auto">
          <a:xfrm flipH="1" flipV="1">
            <a:off x="4419600" y="2438400"/>
            <a:ext cx="533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79" name="Line 81"/>
          <p:cNvSpPr>
            <a:spLocks noChangeShapeType="1"/>
          </p:cNvSpPr>
          <p:nvPr/>
        </p:nvSpPr>
        <p:spPr bwMode="auto">
          <a:xfrm flipH="1">
            <a:off x="4267200" y="4038600"/>
            <a:ext cx="304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80" name="Line 82"/>
          <p:cNvSpPr>
            <a:spLocks noChangeShapeType="1"/>
          </p:cNvSpPr>
          <p:nvPr/>
        </p:nvSpPr>
        <p:spPr bwMode="auto">
          <a:xfrm flipH="1" flipV="1">
            <a:off x="3810000" y="3200400"/>
            <a:ext cx="533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81" name="Line 83"/>
          <p:cNvSpPr>
            <a:spLocks noChangeShapeType="1"/>
          </p:cNvSpPr>
          <p:nvPr/>
        </p:nvSpPr>
        <p:spPr bwMode="auto">
          <a:xfrm flipH="1">
            <a:off x="3733800" y="2590800"/>
            <a:ext cx="381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82" name="Line 84"/>
          <p:cNvSpPr>
            <a:spLocks noChangeShapeType="1"/>
          </p:cNvSpPr>
          <p:nvPr/>
        </p:nvSpPr>
        <p:spPr bwMode="auto">
          <a:xfrm flipV="1">
            <a:off x="3505200" y="3429000"/>
            <a:ext cx="152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83" name="Line 85"/>
          <p:cNvSpPr>
            <a:spLocks noChangeShapeType="1"/>
          </p:cNvSpPr>
          <p:nvPr/>
        </p:nvSpPr>
        <p:spPr bwMode="auto">
          <a:xfrm flipH="1">
            <a:off x="3429000" y="4495800"/>
            <a:ext cx="76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84" name="Line 86"/>
          <p:cNvSpPr>
            <a:spLocks noChangeShapeType="1"/>
          </p:cNvSpPr>
          <p:nvPr/>
        </p:nvSpPr>
        <p:spPr bwMode="auto">
          <a:xfrm>
            <a:off x="3657600" y="4495800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85" name="Line 87"/>
          <p:cNvSpPr>
            <a:spLocks noChangeShapeType="1"/>
          </p:cNvSpPr>
          <p:nvPr/>
        </p:nvSpPr>
        <p:spPr bwMode="auto">
          <a:xfrm flipV="1">
            <a:off x="3657600" y="40386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86" name="Line 88"/>
          <p:cNvSpPr>
            <a:spLocks noChangeShapeType="1"/>
          </p:cNvSpPr>
          <p:nvPr/>
        </p:nvSpPr>
        <p:spPr bwMode="auto">
          <a:xfrm flipV="1">
            <a:off x="2971800" y="32004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87" name="Line 89"/>
          <p:cNvSpPr>
            <a:spLocks noChangeShapeType="1"/>
          </p:cNvSpPr>
          <p:nvPr/>
        </p:nvSpPr>
        <p:spPr bwMode="auto">
          <a:xfrm>
            <a:off x="3733800" y="4343400"/>
            <a:ext cx="1143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88" name="Line 90"/>
          <p:cNvSpPr>
            <a:spLocks noChangeShapeType="1"/>
          </p:cNvSpPr>
          <p:nvPr/>
        </p:nvSpPr>
        <p:spPr bwMode="auto">
          <a:xfrm flipH="1" flipV="1">
            <a:off x="3124200" y="2667000"/>
            <a:ext cx="381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89" name="Line 91"/>
          <p:cNvSpPr>
            <a:spLocks noChangeShapeType="1"/>
          </p:cNvSpPr>
          <p:nvPr/>
        </p:nvSpPr>
        <p:spPr bwMode="auto">
          <a:xfrm flipH="1">
            <a:off x="2362200" y="3886200"/>
            <a:ext cx="304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90" name="Line 92"/>
          <p:cNvSpPr>
            <a:spLocks noChangeShapeType="1"/>
          </p:cNvSpPr>
          <p:nvPr/>
        </p:nvSpPr>
        <p:spPr bwMode="auto">
          <a:xfrm>
            <a:off x="2971800" y="39624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8991" name="Picture 9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rcRect/>
              <a:stretch>
                <a:fillRect/>
              </a:stretch>
            </p:blipFill>
          </mc:Choice>
          <mc:Fallback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5730875" y="35814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92" name="Picture 94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rcRect/>
              <a:stretch>
                <a:fillRect/>
              </a:stretch>
            </p:blipFill>
          </mc:Choice>
          <mc:Fallback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4876800" y="43434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93" name="Picture 9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rcRect/>
              <a:stretch>
                <a:fillRect/>
              </a:stretch>
            </p:blipFill>
          </mc:Choice>
          <mc:Fallback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4953000" y="29718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94" name="Picture 96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rcRect/>
              <a:stretch>
                <a:fillRect/>
              </a:stretch>
            </p:blipFill>
          </mc:Choice>
          <mc:Fallback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4114800" y="22860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95" name="Picture 97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rcRect/>
              <a:stretch>
                <a:fillRect/>
              </a:stretch>
            </p:blipFill>
          </mc:Choice>
          <mc:Fallback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4343400" y="36576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96" name="Picture 98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rcRect/>
              <a:stretch>
                <a:fillRect/>
              </a:stretch>
            </p:blipFill>
          </mc:Choice>
          <mc:Fallback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4038600" y="48006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97" name="Picture 99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rcRect/>
              <a:stretch>
                <a:fillRect/>
              </a:stretch>
            </p:blipFill>
          </mc:Choice>
          <mc:Fallback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3505200" y="29718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98" name="Picture 100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rcRect/>
              <a:stretch>
                <a:fillRect/>
              </a:stretch>
            </p:blipFill>
          </mc:Choice>
          <mc:Fallback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2819400" y="25146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99" name="Picture 101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rcRect/>
              <a:stretch>
                <a:fillRect/>
              </a:stretch>
            </p:blipFill>
          </mc:Choice>
          <mc:Fallback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3352800" y="40386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00" name="Picture 10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rcRect/>
              <a:stretch>
                <a:fillRect/>
              </a:stretch>
            </p:blipFill>
          </mc:Choice>
          <mc:Fallback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3200400" y="48006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01" name="Picture 10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rcRect/>
              <a:stretch>
                <a:fillRect/>
              </a:stretch>
            </p:blipFill>
          </mc:Choice>
          <mc:Fallback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2682875" y="35814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02" name="Picture 104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rcRect/>
              <a:stretch>
                <a:fillRect/>
              </a:stretch>
            </p:blipFill>
          </mc:Choice>
          <mc:Fallback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1981200" y="37338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03" name="Picture 10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rcRect/>
              <a:stretch>
                <a:fillRect/>
              </a:stretch>
            </p:blipFill>
          </mc:Choice>
          <mc:Fallback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5867400" y="25146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04" name="Picture 106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7"/>
              <a:srcRect/>
              <a:stretch>
                <a:fillRect/>
              </a:stretch>
            </p:blipFill>
          </mc:Choice>
          <mc:Fallback>
            <p:blipFill>
              <a:blip r:embed="rId8"/>
              <a:srcRect/>
              <a:stretch>
                <a:fillRect/>
              </a:stretch>
            </p:blipFill>
          </mc:Fallback>
        </mc:AlternateContent>
        <p:spPr bwMode="auto">
          <a:xfrm>
            <a:off x="5715000" y="4572000"/>
            <a:ext cx="3651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39005" name="Line 107"/>
          <p:cNvSpPr>
            <a:spLocks noChangeShapeType="1"/>
          </p:cNvSpPr>
          <p:nvPr/>
        </p:nvSpPr>
        <p:spPr bwMode="auto">
          <a:xfrm>
            <a:off x="2209800" y="4191000"/>
            <a:ext cx="9906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006" name="Line 108"/>
          <p:cNvSpPr>
            <a:spLocks noChangeShapeType="1"/>
          </p:cNvSpPr>
          <p:nvPr/>
        </p:nvSpPr>
        <p:spPr bwMode="auto">
          <a:xfrm flipH="1">
            <a:off x="6096000" y="38862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007" name="Line 109"/>
          <p:cNvSpPr>
            <a:spLocks noChangeShapeType="1"/>
          </p:cNvSpPr>
          <p:nvPr/>
        </p:nvSpPr>
        <p:spPr bwMode="auto">
          <a:xfrm>
            <a:off x="7772400" y="3886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9008" name="Picture 110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rcRect/>
              <a:stretch>
                <a:fillRect/>
              </a:stretch>
            </p:blipFill>
          </mc:Choice>
          <mc:Fallback>
            <p:blipFill>
              <a:blip r:embed="rId6"/>
              <a:srcRect/>
              <a:stretch>
                <a:fillRect/>
              </a:stretch>
            </p:blipFill>
          </mc:Fallback>
        </mc:AlternateContent>
        <p:spPr bwMode="auto">
          <a:xfrm>
            <a:off x="6400800" y="5410200"/>
            <a:ext cx="533400" cy="168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09" name="Picture 111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rcRect/>
              <a:stretch>
                <a:fillRect/>
              </a:stretch>
            </p:blipFill>
          </mc:Choice>
          <mc:Fallback>
            <p:blipFill>
              <a:blip r:embed="rId6"/>
              <a:srcRect/>
              <a:stretch>
                <a:fillRect/>
              </a:stretch>
            </p:blipFill>
          </mc:Fallback>
        </mc:AlternateContent>
        <p:spPr bwMode="auto">
          <a:xfrm>
            <a:off x="5334000" y="5715000"/>
            <a:ext cx="533400" cy="168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10" name="Picture 11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rcRect/>
              <a:stretch>
                <a:fillRect/>
              </a:stretch>
            </p:blipFill>
          </mc:Choice>
          <mc:Fallback>
            <p:blipFill>
              <a:blip r:embed="rId6"/>
              <a:srcRect/>
              <a:stretch>
                <a:fillRect/>
              </a:stretch>
            </p:blipFill>
          </mc:Fallback>
        </mc:AlternateContent>
        <p:spPr bwMode="auto">
          <a:xfrm>
            <a:off x="4038600" y="5867400"/>
            <a:ext cx="533400" cy="168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11" name="Picture 11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rcRect/>
              <a:stretch>
                <a:fillRect/>
              </a:stretch>
            </p:blipFill>
          </mc:Choice>
          <mc:Fallback>
            <p:blipFill>
              <a:blip r:embed="rId6"/>
              <a:srcRect/>
              <a:stretch>
                <a:fillRect/>
              </a:stretch>
            </p:blipFill>
          </mc:Fallback>
        </mc:AlternateContent>
        <p:spPr bwMode="auto">
          <a:xfrm>
            <a:off x="2590800" y="5486400"/>
            <a:ext cx="533400" cy="168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12" name="Picture 114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rcRect/>
              <a:stretch>
                <a:fillRect/>
              </a:stretch>
            </p:blipFill>
          </mc:Choice>
          <mc:Fallback>
            <p:blipFill>
              <a:blip r:embed="rId6"/>
              <a:srcRect/>
              <a:stretch>
                <a:fillRect/>
              </a:stretch>
            </p:blipFill>
          </mc:Fallback>
        </mc:AlternateContent>
        <p:spPr bwMode="auto">
          <a:xfrm>
            <a:off x="914400" y="3733800"/>
            <a:ext cx="533400" cy="168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13" name="Picture 11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rcRect/>
              <a:stretch>
                <a:fillRect/>
              </a:stretch>
            </p:blipFill>
          </mc:Choice>
          <mc:Fallback>
            <p:blipFill>
              <a:blip r:embed="rId6"/>
              <a:srcRect/>
              <a:stretch>
                <a:fillRect/>
              </a:stretch>
            </p:blipFill>
          </mc:Fallback>
        </mc:AlternateContent>
        <p:spPr bwMode="auto">
          <a:xfrm>
            <a:off x="1447800" y="4784725"/>
            <a:ext cx="533400" cy="168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14" name="Picture 116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rcRect/>
              <a:stretch>
                <a:fillRect/>
              </a:stretch>
            </p:blipFill>
          </mc:Choice>
          <mc:Fallback>
            <p:blipFill>
              <a:blip r:embed="rId6"/>
              <a:srcRect/>
              <a:stretch>
                <a:fillRect/>
              </a:stretch>
            </p:blipFill>
          </mc:Fallback>
        </mc:AlternateContent>
        <p:spPr bwMode="auto">
          <a:xfrm>
            <a:off x="990600" y="2895600"/>
            <a:ext cx="533400" cy="168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15" name="Picture 117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rcRect/>
              <a:stretch>
                <a:fillRect/>
              </a:stretch>
            </p:blipFill>
          </mc:Choice>
          <mc:Fallback>
            <p:blipFill>
              <a:blip r:embed="rId6"/>
              <a:srcRect/>
              <a:stretch>
                <a:fillRect/>
              </a:stretch>
            </p:blipFill>
          </mc:Fallback>
        </mc:AlternateContent>
        <p:spPr bwMode="auto">
          <a:xfrm>
            <a:off x="1676400" y="2057400"/>
            <a:ext cx="533400" cy="168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16" name="Picture 118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rcRect/>
              <a:stretch>
                <a:fillRect/>
              </a:stretch>
            </p:blipFill>
          </mc:Choice>
          <mc:Fallback>
            <p:blipFill>
              <a:blip r:embed="rId6"/>
              <a:srcRect/>
              <a:stretch>
                <a:fillRect/>
              </a:stretch>
            </p:blipFill>
          </mc:Fallback>
        </mc:AlternateContent>
        <p:spPr bwMode="auto">
          <a:xfrm>
            <a:off x="6934200" y="2286000"/>
            <a:ext cx="533400" cy="168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17" name="Picture 119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rcRect/>
              <a:stretch>
                <a:fillRect/>
              </a:stretch>
            </p:blipFill>
          </mc:Choice>
          <mc:Fallback>
            <p:blipFill>
              <a:blip r:embed="rId6"/>
              <a:srcRect/>
              <a:stretch>
                <a:fillRect/>
              </a:stretch>
            </p:blipFill>
          </mc:Fallback>
        </mc:AlternateContent>
        <p:spPr bwMode="auto">
          <a:xfrm>
            <a:off x="5029200" y="1981200"/>
            <a:ext cx="533400" cy="168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18" name="Picture 120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914400" y="18288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19" name="Picture 121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1752600" y="14478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20" name="Picture 12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1066800" y="22860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21" name="Picture 12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457200" y="25019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22" name="Picture 124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457200" y="29718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23" name="Picture 12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533400" y="34290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24" name="Picture 126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533400" y="3836988"/>
            <a:ext cx="304800" cy="2016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25" name="Picture 127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533400" y="4244975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26" name="Picture 128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533400" y="49530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27" name="Picture 129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838200" y="54102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28" name="Picture 130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1371600" y="54864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29" name="Picture 131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2209800" y="59436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30" name="Picture 13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2819400" y="59436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31" name="Picture 13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3886200" y="62484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32" name="Picture 134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4419600" y="62484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33" name="Picture 13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5181600" y="62484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34" name="Picture 136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5638800" y="62484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35" name="Picture 137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6477000" y="59436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36" name="Picture 138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7010400" y="57912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37" name="Picture 139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7315200" y="54864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38" name="Picture 140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7162800" y="50292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39" name="Picture 141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6705600" y="4827588"/>
            <a:ext cx="304800" cy="2016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40" name="Picture 14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4724400" y="15240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41" name="Picture 143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5410200" y="15240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42" name="Picture 144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7239000" y="1627188"/>
            <a:ext cx="304800" cy="2016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43" name="Picture 145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7848600" y="19812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44" name="Picture 146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7848600" y="24384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45" name="Picture 147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5"/>
              <a:srcRect/>
              <a:stretch>
                <a:fillRect/>
              </a:stretch>
            </p:blipFill>
          </mc:Choice>
          <mc:Fallback>
            <p:blipFill>
              <a:blip r:embed="rId6"/>
              <a:srcRect/>
              <a:stretch>
                <a:fillRect/>
              </a:stretch>
            </p:blipFill>
          </mc:Fallback>
        </mc:AlternateContent>
        <p:spPr bwMode="auto">
          <a:xfrm>
            <a:off x="6858000" y="3200400"/>
            <a:ext cx="533400" cy="168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46" name="Picture 148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7162800" y="28194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9047" name="Picture 149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7543800" y="3124200"/>
            <a:ext cx="304800" cy="201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graphicFrame>
        <p:nvGraphicFramePr>
          <p:cNvPr id="285846" name="Object 2"/>
          <p:cNvGraphicFramePr>
            <a:graphicFrameLocks noChangeAspect="1"/>
          </p:cNvGraphicFramePr>
          <p:nvPr/>
        </p:nvGraphicFramePr>
        <p:xfrm>
          <a:off x="457200" y="2514600"/>
          <a:ext cx="304800" cy="200025"/>
        </p:xfrm>
        <a:graphic>
          <a:graphicData uri="http://schemas.openxmlformats.org/presentationml/2006/ole">
            <p:oleObj spid="_x0000_s38914" name="PhotoHouse" r:id="rId9" imgW="304520" imgH="199789" progId="CorelPhotoHouse.Document">
              <p:embed/>
            </p:oleObj>
          </a:graphicData>
        </a:graphic>
      </p:graphicFrame>
      <p:graphicFrame>
        <p:nvGraphicFramePr>
          <p:cNvPr id="285847" name="Object 3"/>
          <p:cNvGraphicFramePr>
            <a:graphicFrameLocks noChangeAspect="1"/>
          </p:cNvGraphicFramePr>
          <p:nvPr/>
        </p:nvGraphicFramePr>
        <p:xfrm>
          <a:off x="533400" y="4241800"/>
          <a:ext cx="304800" cy="200025"/>
        </p:xfrm>
        <a:graphic>
          <a:graphicData uri="http://schemas.openxmlformats.org/presentationml/2006/ole">
            <p:oleObj spid="_x0000_s38915" name="PhotoHouse" r:id="rId10" imgW="304520" imgH="199789" progId="CorelPhotoHouse.Document">
              <p:embed/>
            </p:oleObj>
          </a:graphicData>
        </a:graphic>
      </p:graphicFrame>
      <p:graphicFrame>
        <p:nvGraphicFramePr>
          <p:cNvPr id="285848" name="Object 4"/>
          <p:cNvGraphicFramePr>
            <a:graphicFrameLocks noChangeAspect="1"/>
          </p:cNvGraphicFramePr>
          <p:nvPr/>
        </p:nvGraphicFramePr>
        <p:xfrm>
          <a:off x="838200" y="5410200"/>
          <a:ext cx="304800" cy="200025"/>
        </p:xfrm>
        <a:graphic>
          <a:graphicData uri="http://schemas.openxmlformats.org/presentationml/2006/ole">
            <p:oleObj spid="_x0000_s38916" name="PhotoHouse" r:id="rId11" imgW="304520" imgH="199789" progId="CorelPhotoHouse.Document">
              <p:embed/>
            </p:oleObj>
          </a:graphicData>
        </a:graphic>
      </p:graphicFrame>
      <p:graphicFrame>
        <p:nvGraphicFramePr>
          <p:cNvPr id="285849" name="Object 5"/>
          <p:cNvGraphicFramePr>
            <a:graphicFrameLocks noChangeAspect="1"/>
          </p:cNvGraphicFramePr>
          <p:nvPr/>
        </p:nvGraphicFramePr>
        <p:xfrm>
          <a:off x="4419600" y="6248400"/>
          <a:ext cx="304800" cy="200025"/>
        </p:xfrm>
        <a:graphic>
          <a:graphicData uri="http://schemas.openxmlformats.org/presentationml/2006/ole">
            <p:oleObj spid="_x0000_s38917" name="PhotoHouse" r:id="rId12" imgW="304520" imgH="199789" progId="CorelPhotoHouse.Document">
              <p:embed/>
            </p:oleObj>
          </a:graphicData>
        </a:graphic>
      </p:graphicFrame>
      <p:graphicFrame>
        <p:nvGraphicFramePr>
          <p:cNvPr id="285850" name="Object 6"/>
          <p:cNvGraphicFramePr>
            <a:graphicFrameLocks noChangeAspect="1"/>
          </p:cNvGraphicFramePr>
          <p:nvPr/>
        </p:nvGraphicFramePr>
        <p:xfrm>
          <a:off x="7162800" y="5029200"/>
          <a:ext cx="304800" cy="200025"/>
        </p:xfrm>
        <a:graphic>
          <a:graphicData uri="http://schemas.openxmlformats.org/presentationml/2006/ole">
            <p:oleObj spid="_x0000_s38918" name="PhotoHouse" r:id="rId13" imgW="304520" imgH="199789" progId="CorelPhotoHouse.Document">
              <p:embed/>
            </p:oleObj>
          </a:graphicData>
        </a:graphic>
      </p:graphicFrame>
      <p:graphicFrame>
        <p:nvGraphicFramePr>
          <p:cNvPr id="285851" name="Object 7"/>
          <p:cNvGraphicFramePr>
            <a:graphicFrameLocks noChangeAspect="1"/>
          </p:cNvGraphicFramePr>
          <p:nvPr/>
        </p:nvGraphicFramePr>
        <p:xfrm>
          <a:off x="7010400" y="5807075"/>
          <a:ext cx="304800" cy="200025"/>
        </p:xfrm>
        <a:graphic>
          <a:graphicData uri="http://schemas.openxmlformats.org/presentationml/2006/ole">
            <p:oleObj spid="_x0000_s38919" name="PhotoHouse" r:id="rId14" imgW="304520" imgH="199789" progId="CorelPhotoHouse.Document">
              <p:embed/>
            </p:oleObj>
          </a:graphicData>
        </a:graphic>
      </p:graphicFrame>
      <p:graphicFrame>
        <p:nvGraphicFramePr>
          <p:cNvPr id="285852" name="Object 8"/>
          <p:cNvGraphicFramePr>
            <a:graphicFrameLocks noChangeAspect="1"/>
          </p:cNvGraphicFramePr>
          <p:nvPr/>
        </p:nvGraphicFramePr>
        <p:xfrm>
          <a:off x="7162800" y="2819400"/>
          <a:ext cx="304800" cy="200025"/>
        </p:xfrm>
        <a:graphic>
          <a:graphicData uri="http://schemas.openxmlformats.org/presentationml/2006/ole">
            <p:oleObj spid="_x0000_s38920" name="PhotoHouse" r:id="rId15" imgW="304520" imgH="199789" progId="CorelPhotoHouse.Document">
              <p:embed/>
            </p:oleObj>
          </a:graphicData>
        </a:graphic>
      </p:graphicFrame>
      <p:graphicFrame>
        <p:nvGraphicFramePr>
          <p:cNvPr id="285853" name="Object 9"/>
          <p:cNvGraphicFramePr>
            <a:graphicFrameLocks noChangeAspect="1"/>
          </p:cNvGraphicFramePr>
          <p:nvPr/>
        </p:nvGraphicFramePr>
        <p:xfrm>
          <a:off x="7848600" y="1981200"/>
          <a:ext cx="304800" cy="200025"/>
        </p:xfrm>
        <a:graphic>
          <a:graphicData uri="http://schemas.openxmlformats.org/presentationml/2006/ole">
            <p:oleObj spid="_x0000_s38921" name="PhotoHouse" r:id="rId16" imgW="304520" imgH="199789" progId="CorelPhotoHouse.Document">
              <p:embed/>
            </p:oleObj>
          </a:graphicData>
        </a:graphic>
      </p:graphicFrame>
      <p:sp>
        <p:nvSpPr>
          <p:cNvPr id="285854" name="Line 158"/>
          <p:cNvSpPr>
            <a:spLocks noChangeShapeType="1"/>
          </p:cNvSpPr>
          <p:nvPr/>
        </p:nvSpPr>
        <p:spPr bwMode="auto">
          <a:xfrm>
            <a:off x="838200" y="2590800"/>
            <a:ext cx="3810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55" name="Line 159"/>
          <p:cNvSpPr>
            <a:spLocks noChangeShapeType="1"/>
          </p:cNvSpPr>
          <p:nvPr/>
        </p:nvSpPr>
        <p:spPr bwMode="auto">
          <a:xfrm flipV="1">
            <a:off x="990600" y="3962400"/>
            <a:ext cx="3048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56" name="Line 160"/>
          <p:cNvSpPr>
            <a:spLocks noChangeShapeType="1"/>
          </p:cNvSpPr>
          <p:nvPr/>
        </p:nvSpPr>
        <p:spPr bwMode="auto">
          <a:xfrm flipV="1">
            <a:off x="1143000" y="4953000"/>
            <a:ext cx="3048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57" name="Line 161"/>
          <p:cNvSpPr>
            <a:spLocks noChangeShapeType="1"/>
          </p:cNvSpPr>
          <p:nvPr/>
        </p:nvSpPr>
        <p:spPr bwMode="auto">
          <a:xfrm flipH="1" flipV="1">
            <a:off x="4572000" y="6019800"/>
            <a:ext cx="2286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58" name="Line 162"/>
          <p:cNvSpPr>
            <a:spLocks noChangeShapeType="1"/>
          </p:cNvSpPr>
          <p:nvPr/>
        </p:nvSpPr>
        <p:spPr bwMode="auto">
          <a:xfrm flipH="1" flipV="1">
            <a:off x="6934200" y="5562600"/>
            <a:ext cx="3048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59" name="Line 163"/>
          <p:cNvSpPr>
            <a:spLocks noChangeShapeType="1"/>
          </p:cNvSpPr>
          <p:nvPr/>
        </p:nvSpPr>
        <p:spPr bwMode="auto">
          <a:xfrm flipH="1">
            <a:off x="6934200" y="5257800"/>
            <a:ext cx="3048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60" name="Line 164"/>
          <p:cNvSpPr>
            <a:spLocks noChangeShapeType="1"/>
          </p:cNvSpPr>
          <p:nvPr/>
        </p:nvSpPr>
        <p:spPr bwMode="auto">
          <a:xfrm flipH="1">
            <a:off x="6934200" y="2895600"/>
            <a:ext cx="1524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61" name="Line 165"/>
          <p:cNvSpPr>
            <a:spLocks noChangeShapeType="1"/>
          </p:cNvSpPr>
          <p:nvPr/>
        </p:nvSpPr>
        <p:spPr bwMode="auto">
          <a:xfrm flipH="1">
            <a:off x="7467600" y="2057400"/>
            <a:ext cx="3810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62" name="Line 166"/>
          <p:cNvSpPr>
            <a:spLocks noChangeShapeType="1"/>
          </p:cNvSpPr>
          <p:nvPr/>
        </p:nvSpPr>
        <p:spPr bwMode="auto">
          <a:xfrm flipV="1">
            <a:off x="1524000" y="2743200"/>
            <a:ext cx="12192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63" name="Line 167"/>
          <p:cNvSpPr>
            <a:spLocks noChangeShapeType="1"/>
          </p:cNvSpPr>
          <p:nvPr/>
        </p:nvSpPr>
        <p:spPr bwMode="auto">
          <a:xfrm>
            <a:off x="1524000" y="3733800"/>
            <a:ext cx="4572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64" name="Line 168"/>
          <p:cNvSpPr>
            <a:spLocks noChangeShapeType="1"/>
          </p:cNvSpPr>
          <p:nvPr/>
        </p:nvSpPr>
        <p:spPr bwMode="auto">
          <a:xfrm flipV="1">
            <a:off x="1752600" y="4267200"/>
            <a:ext cx="2286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65" name="Line 169"/>
          <p:cNvSpPr>
            <a:spLocks noChangeShapeType="1"/>
          </p:cNvSpPr>
          <p:nvPr/>
        </p:nvSpPr>
        <p:spPr bwMode="auto">
          <a:xfrm flipH="1" flipV="1">
            <a:off x="4343400" y="5334000"/>
            <a:ext cx="76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66" name="Line 170"/>
          <p:cNvSpPr>
            <a:spLocks noChangeShapeType="1"/>
          </p:cNvSpPr>
          <p:nvPr/>
        </p:nvSpPr>
        <p:spPr bwMode="auto">
          <a:xfrm flipH="1" flipV="1">
            <a:off x="6019800" y="5105400"/>
            <a:ext cx="381000" cy="3810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67" name="Line 171"/>
          <p:cNvSpPr>
            <a:spLocks noChangeShapeType="1"/>
          </p:cNvSpPr>
          <p:nvPr/>
        </p:nvSpPr>
        <p:spPr bwMode="auto">
          <a:xfrm flipH="1">
            <a:off x="6172200" y="3276600"/>
            <a:ext cx="5334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68" name="Line 172"/>
          <p:cNvSpPr>
            <a:spLocks noChangeShapeType="1"/>
          </p:cNvSpPr>
          <p:nvPr/>
        </p:nvSpPr>
        <p:spPr bwMode="auto">
          <a:xfrm flipH="1">
            <a:off x="6324600" y="2362200"/>
            <a:ext cx="5334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69" name="Line 173"/>
          <p:cNvSpPr>
            <a:spLocks noChangeShapeType="1"/>
          </p:cNvSpPr>
          <p:nvPr/>
        </p:nvSpPr>
        <p:spPr bwMode="auto">
          <a:xfrm>
            <a:off x="3276600" y="2667000"/>
            <a:ext cx="2286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70" name="Line 174"/>
          <p:cNvSpPr>
            <a:spLocks noChangeShapeType="1"/>
          </p:cNvSpPr>
          <p:nvPr/>
        </p:nvSpPr>
        <p:spPr bwMode="auto">
          <a:xfrm flipV="1">
            <a:off x="2286000" y="3810000"/>
            <a:ext cx="381000" cy="76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71" name="Line 175"/>
          <p:cNvSpPr>
            <a:spLocks noChangeShapeType="1"/>
          </p:cNvSpPr>
          <p:nvPr/>
        </p:nvSpPr>
        <p:spPr bwMode="auto">
          <a:xfrm flipV="1">
            <a:off x="4419600" y="4191000"/>
            <a:ext cx="2286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72" name="Line 176"/>
          <p:cNvSpPr>
            <a:spLocks noChangeShapeType="1"/>
          </p:cNvSpPr>
          <p:nvPr/>
        </p:nvSpPr>
        <p:spPr bwMode="auto">
          <a:xfrm flipV="1">
            <a:off x="3124200" y="3352800"/>
            <a:ext cx="381000" cy="3810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73" name="Line 177"/>
          <p:cNvSpPr>
            <a:spLocks noChangeShapeType="1"/>
          </p:cNvSpPr>
          <p:nvPr/>
        </p:nvSpPr>
        <p:spPr bwMode="auto">
          <a:xfrm>
            <a:off x="3886200" y="3048000"/>
            <a:ext cx="533400" cy="533400"/>
          </a:xfrm>
          <a:prstGeom prst="line">
            <a:avLst/>
          </a:prstGeom>
          <a:noFill/>
          <a:ln w="1143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74" name="Line 178"/>
          <p:cNvSpPr>
            <a:spLocks noChangeShapeType="1"/>
          </p:cNvSpPr>
          <p:nvPr/>
        </p:nvSpPr>
        <p:spPr bwMode="auto">
          <a:xfrm>
            <a:off x="4800600" y="3886200"/>
            <a:ext cx="533400" cy="533400"/>
          </a:xfrm>
          <a:prstGeom prst="line">
            <a:avLst/>
          </a:prstGeom>
          <a:noFill/>
          <a:ln w="1524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75" name="Line 179"/>
          <p:cNvSpPr>
            <a:spLocks noChangeShapeType="1"/>
          </p:cNvSpPr>
          <p:nvPr/>
        </p:nvSpPr>
        <p:spPr bwMode="auto">
          <a:xfrm flipV="1">
            <a:off x="5257800" y="3810000"/>
            <a:ext cx="457200" cy="457200"/>
          </a:xfrm>
          <a:prstGeom prst="line">
            <a:avLst/>
          </a:prstGeom>
          <a:noFill/>
          <a:ln w="1524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76" name="Line 180"/>
          <p:cNvSpPr>
            <a:spLocks noChangeShapeType="1"/>
          </p:cNvSpPr>
          <p:nvPr/>
        </p:nvSpPr>
        <p:spPr bwMode="auto">
          <a:xfrm flipH="1" flipV="1">
            <a:off x="5715000" y="4038600"/>
            <a:ext cx="0" cy="457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77" name="Line 181"/>
          <p:cNvSpPr>
            <a:spLocks noChangeShapeType="1"/>
          </p:cNvSpPr>
          <p:nvPr/>
        </p:nvSpPr>
        <p:spPr bwMode="auto">
          <a:xfrm flipH="1">
            <a:off x="5867400" y="3048000"/>
            <a:ext cx="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5878" name="Line 182"/>
          <p:cNvSpPr>
            <a:spLocks noChangeShapeType="1"/>
          </p:cNvSpPr>
          <p:nvPr/>
        </p:nvSpPr>
        <p:spPr bwMode="auto">
          <a:xfrm>
            <a:off x="6172200" y="3733800"/>
            <a:ext cx="2133600" cy="0"/>
          </a:xfrm>
          <a:prstGeom prst="line">
            <a:avLst/>
          </a:prstGeom>
          <a:noFill/>
          <a:ln w="3048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8922" name="Object 10"/>
          <p:cNvGraphicFramePr>
            <a:graphicFrameLocks noChangeAspect="1"/>
          </p:cNvGraphicFramePr>
          <p:nvPr/>
        </p:nvGraphicFramePr>
        <p:xfrm>
          <a:off x="8458200" y="3581400"/>
          <a:ext cx="331788" cy="512763"/>
        </p:xfrm>
        <a:graphic>
          <a:graphicData uri="http://schemas.openxmlformats.org/presentationml/2006/ole">
            <p:oleObj spid="_x0000_s38922" name="Clip" r:id="rId17" imgW="1156320" imgH="1789200" progId="MS_ClipArt_Gallery.2">
              <p:embed/>
            </p:oleObj>
          </a:graphicData>
        </a:graphic>
      </p:graphicFrame>
      <p:pic>
        <p:nvPicPr>
          <p:cNvPr id="285880" name="Picture 184"/>
          <p:cNvPicPr>
            <a:picLocks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8153400" y="3505200"/>
            <a:ext cx="68580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5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5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5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5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5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5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5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5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5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5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5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5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5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5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85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5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8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8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8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8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8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28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28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500"/>
                            </p:stCondLst>
                            <p:childTnLst>
                              <p:par>
                                <p:cTn id="8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28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8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8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0"/>
                            </p:stCondLst>
                            <p:childTnLst>
                              <p:par>
                                <p:cTn id="9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8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500"/>
                            </p:stCondLst>
                            <p:childTnLst>
                              <p:par>
                                <p:cTn id="9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8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6000"/>
                            </p:stCondLst>
                            <p:childTnLst>
                              <p:par>
                                <p:cTn id="1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8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500"/>
                            </p:stCondLst>
                            <p:childTnLst>
                              <p:par>
                                <p:cTn id="10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28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7000"/>
                            </p:stCondLst>
                            <p:childTnLst>
                              <p:par>
                                <p:cTn id="11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28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7500"/>
                            </p:stCondLst>
                            <p:childTnLst>
                              <p:par>
                                <p:cTn id="1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285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80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285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8500"/>
                            </p:stCondLst>
                            <p:childTnLst>
                              <p:par>
                                <p:cTn id="1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285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9000"/>
                            </p:stCondLst>
                            <p:childTnLst>
                              <p:par>
                                <p:cTn id="1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285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9500"/>
                            </p:stCondLst>
                            <p:childTnLst>
                              <p:par>
                                <p:cTn id="1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28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28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28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28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285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28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85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85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854" grpId="0" animBg="1"/>
      <p:bldP spid="285855" grpId="0" animBg="1"/>
      <p:bldP spid="285856" grpId="0" animBg="1"/>
      <p:bldP spid="285857" grpId="0" animBg="1"/>
      <p:bldP spid="285858" grpId="0" animBg="1"/>
      <p:bldP spid="285859" grpId="0" animBg="1"/>
      <p:bldP spid="285860" grpId="0" animBg="1"/>
      <p:bldP spid="285861" grpId="0" animBg="1"/>
      <p:bldP spid="285862" grpId="0" animBg="1"/>
      <p:bldP spid="285863" grpId="0" animBg="1"/>
      <p:bldP spid="285864" grpId="0" animBg="1"/>
      <p:bldP spid="285865" grpId="0" animBg="1"/>
      <p:bldP spid="285866" grpId="0" animBg="1"/>
      <p:bldP spid="285867" grpId="0" animBg="1"/>
      <p:bldP spid="285868" grpId="0" animBg="1"/>
      <p:bldP spid="285869" grpId="0" animBg="1"/>
      <p:bldP spid="285870" grpId="0" animBg="1"/>
      <p:bldP spid="285871" grpId="0" animBg="1"/>
      <p:bldP spid="285872" grpId="0" animBg="1"/>
      <p:bldP spid="285873" grpId="0" animBg="1"/>
      <p:bldP spid="285874" grpId="0" animBg="1"/>
      <p:bldP spid="285875" grpId="0" animBg="1"/>
      <p:bldP spid="285876" grpId="0" animBg="1"/>
      <p:bldP spid="285877" grpId="0" animBg="1"/>
      <p:bldP spid="28587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Why Are These Attacks Made?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Generally to annoy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Sometimes for extortion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Sometimes to prevent adversary from doing something important</a:t>
            </a:r>
          </a:p>
          <a:p>
            <a:pPr lvl="1"/>
            <a:r>
              <a:rPr lang="en-US">
                <a:ea typeface="ＭＳ Ｐゴシック" charset="-128"/>
                <a:cs typeface="ＭＳ Ｐゴシック" charset="-128"/>
              </a:rPr>
              <a:t>E.g., distraction from another attack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If directed at infrastructure, might cripple parts of Internet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Attack Methods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Pure flooding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Of network connection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Or of upstream network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Overwhelm some other resource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SYN flood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CPU resources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Memory resources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Application level resource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Direct or reflection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Why “Distributed”?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Targets are often highly provisioned servers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A single machine usually cannot overwhelm such a server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So harness multiple machines to do so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Also makes defenses harder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How to Defend?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A vital characteristic:</a:t>
            </a:r>
          </a:p>
          <a:p>
            <a:pPr lvl="1">
              <a:lnSpc>
                <a:spcPct val="90000"/>
              </a:lnSpc>
            </a:pPr>
            <a:r>
              <a:rPr lang="en-US"/>
              <a:t>Don’t just stop a flood</a:t>
            </a:r>
          </a:p>
          <a:p>
            <a:pPr lvl="1">
              <a:lnSpc>
                <a:spcPct val="90000"/>
              </a:lnSpc>
            </a:pPr>
            <a:r>
              <a:rPr lang="en-US"/>
              <a:t>ENSURE SERVICE TO LEGITIMATE CLIENTS!!!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If you deliver a manageable amount of garbage, you haven’t solved the problem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Nor have you if you prevent a flood by dropping all packets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bldLvl="2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Complicating Factors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High availability of compromised machines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Millions of zombie machines out there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Internet is designed to deliver traffic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Regardless of its value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IP spoofing allows easy hiding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Distributed nature makes legal approaches hard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Attacker can choose all aspects of his attack packets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Can be a lot like good ones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Basic Defense Approaches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Overprovisioning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Dynamic increases in provisioning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Hiding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Tracking attackers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Legal approaches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Reducing volume of attack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None of these are totally effective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Reflection Attacks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Attacker doesn’t send packets to the target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He sends packets to a third party node</a:t>
            </a:r>
          </a:p>
          <a:p>
            <a:pPr lvl="1"/>
            <a:r>
              <a:rPr lang="en-US" sz="3200" smtClean="0"/>
              <a:t>With the target’s IP address spoofed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Third party sends response to target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If response is much bigger than request, amplifies the attack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Possible reflectors – DNS servers, nntp servers, other non-TCP protocol services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Traffic Control Mechanisms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Filtering</a:t>
            </a:r>
          </a:p>
          <a:p>
            <a:pPr lvl="1"/>
            <a:r>
              <a:rPr lang="en-US" sz="3200" smtClean="0"/>
              <a:t>Source address filtering</a:t>
            </a:r>
          </a:p>
          <a:p>
            <a:pPr lvl="1"/>
            <a:r>
              <a:rPr lang="en-US" sz="3200" smtClean="0"/>
              <a:t>Other forms of filtering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Rate limits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Protection against traffic analysis</a:t>
            </a:r>
          </a:p>
          <a:p>
            <a:pPr lvl="1"/>
            <a:r>
              <a:rPr lang="en-US" sz="3200" smtClean="0"/>
              <a:t>Padding</a:t>
            </a:r>
          </a:p>
          <a:p>
            <a:pPr lvl="1"/>
            <a:r>
              <a:rPr lang="en-US" sz="3200" smtClean="0"/>
              <a:t>Routing control</a:t>
            </a:r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1219200" y="768350"/>
            <a:ext cx="6692900" cy="8255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Some Important Network Characteristics for Security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114800"/>
          </a:xfrm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Degree of locality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Media used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Protocols used</a:t>
            </a:r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1371600" y="533400"/>
            <a:ext cx="6400800" cy="14478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Source Address Filtering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Filtering out some packets because of their source address value</a:t>
            </a:r>
          </a:p>
          <a:p>
            <a:pPr lvl="1"/>
            <a:r>
              <a:rPr lang="en-US" smtClean="0"/>
              <a:t>Usually because you believe their source address is spoofed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Often called ingress filtering</a:t>
            </a:r>
          </a:p>
          <a:p>
            <a:pPr lvl="1"/>
            <a:r>
              <a:rPr lang="en-US" smtClean="0"/>
              <a:t>Or egress filtering . . .</a:t>
            </a:r>
          </a:p>
          <a:p>
            <a:pPr>
              <a:buFontTx/>
              <a:buNone/>
            </a:pPr>
            <a:endParaRPr lang="en-US" smtClean="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ea typeface="ＭＳ Ｐゴシック" charset="-128"/>
                <a:cs typeface="ＭＳ Ｐゴシック" charset="-128"/>
              </a:rPr>
              <a:t>Source Address Filtering for Address Assurance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Router “knows” what network it sits in front of</a:t>
            </a:r>
          </a:p>
          <a:p>
            <a:pPr lvl="1">
              <a:lnSpc>
                <a:spcPct val="80000"/>
              </a:lnSpc>
            </a:pPr>
            <a:r>
              <a:rPr lang="en-US" sz="3200" smtClean="0"/>
              <a:t>In particular, knows IP addresses of machines there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Filter outgoing packets with source addresses not in that range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Prevents your users from spoofing other nodes’ addresses</a:t>
            </a:r>
          </a:p>
          <a:p>
            <a:pPr lvl="1">
              <a:lnSpc>
                <a:spcPct val="80000"/>
              </a:lnSpc>
            </a:pPr>
            <a:r>
              <a:rPr lang="en-US" sz="3200" smtClean="0"/>
              <a:t>But not from spoofing each other’s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ea typeface="ＭＳ Ｐゴシック" charset="-128"/>
                <a:cs typeface="ＭＳ Ｐゴシック" charset="-128"/>
              </a:rPr>
              <a:t>Source Address Filtering Example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 </a:t>
            </a:r>
          </a:p>
        </p:txBody>
      </p:sp>
      <p:grpSp>
        <p:nvGrpSpPr>
          <p:cNvPr id="50180" name="Group 4"/>
          <p:cNvGrpSpPr>
            <a:grpSpLocks/>
          </p:cNvGrpSpPr>
          <p:nvPr/>
        </p:nvGrpSpPr>
        <p:grpSpPr bwMode="auto">
          <a:xfrm>
            <a:off x="3810000" y="2362200"/>
            <a:ext cx="4648200" cy="2667000"/>
            <a:chOff x="2544" y="2064"/>
            <a:chExt cx="1095" cy="816"/>
          </a:xfrm>
        </p:grpSpPr>
        <p:grpSp>
          <p:nvGrpSpPr>
            <p:cNvPr id="50204" name="Group 5"/>
            <p:cNvGrpSpPr>
              <a:grpSpLocks/>
            </p:cNvGrpSpPr>
            <p:nvPr/>
          </p:nvGrpSpPr>
          <p:grpSpPr bwMode="auto">
            <a:xfrm>
              <a:off x="2544" y="2064"/>
              <a:ext cx="1095" cy="816"/>
              <a:chOff x="960" y="240"/>
              <a:chExt cx="1095" cy="816"/>
            </a:xfrm>
          </p:grpSpPr>
          <p:sp>
            <p:nvSpPr>
              <p:cNvPr id="50206" name="Oval 6"/>
              <p:cNvSpPr>
                <a:spLocks noChangeArrowheads="1"/>
              </p:cNvSpPr>
              <p:nvPr/>
            </p:nvSpPr>
            <p:spPr bwMode="auto">
              <a:xfrm rot="-1779725">
                <a:off x="1530" y="869"/>
                <a:ext cx="164" cy="18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07" name="Oval 7"/>
              <p:cNvSpPr>
                <a:spLocks noChangeArrowheads="1"/>
              </p:cNvSpPr>
              <p:nvPr/>
            </p:nvSpPr>
            <p:spPr bwMode="auto">
              <a:xfrm rot="-1779725">
                <a:off x="1203" y="243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08" name="Oval 8"/>
              <p:cNvSpPr>
                <a:spLocks noChangeArrowheads="1"/>
              </p:cNvSpPr>
              <p:nvPr/>
            </p:nvSpPr>
            <p:spPr bwMode="auto">
              <a:xfrm rot="-1779725">
                <a:off x="1004" y="426"/>
                <a:ext cx="97" cy="11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09" name="Oval 9"/>
              <p:cNvSpPr>
                <a:spLocks noChangeArrowheads="1"/>
              </p:cNvSpPr>
              <p:nvPr/>
            </p:nvSpPr>
            <p:spPr bwMode="auto">
              <a:xfrm rot="-1779725">
                <a:off x="1152" y="858"/>
                <a:ext cx="98" cy="11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10" name="Oval 10"/>
              <p:cNvSpPr>
                <a:spLocks noChangeArrowheads="1"/>
              </p:cNvSpPr>
              <p:nvPr/>
            </p:nvSpPr>
            <p:spPr bwMode="auto">
              <a:xfrm rot="-1779725">
                <a:off x="1021" y="706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11" name="Oval 11"/>
              <p:cNvSpPr>
                <a:spLocks noChangeArrowheads="1"/>
              </p:cNvSpPr>
              <p:nvPr/>
            </p:nvSpPr>
            <p:spPr bwMode="auto">
              <a:xfrm rot="-1779725">
                <a:off x="1087" y="316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12" name="Oval 12"/>
              <p:cNvSpPr>
                <a:spLocks noChangeArrowheads="1"/>
              </p:cNvSpPr>
              <p:nvPr/>
            </p:nvSpPr>
            <p:spPr bwMode="auto">
              <a:xfrm rot="-1779725">
                <a:off x="1891" y="601"/>
                <a:ext cx="164" cy="18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13" name="Oval 13"/>
              <p:cNvSpPr>
                <a:spLocks noChangeArrowheads="1"/>
              </p:cNvSpPr>
              <p:nvPr/>
            </p:nvSpPr>
            <p:spPr bwMode="auto">
              <a:xfrm rot="-1779725">
                <a:off x="1791" y="707"/>
                <a:ext cx="165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14" name="Oval 14"/>
              <p:cNvSpPr>
                <a:spLocks noChangeArrowheads="1"/>
              </p:cNvSpPr>
              <p:nvPr/>
            </p:nvSpPr>
            <p:spPr bwMode="auto">
              <a:xfrm rot="-1779725">
                <a:off x="960" y="495"/>
                <a:ext cx="298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15" name="Oval 15"/>
              <p:cNvSpPr>
                <a:spLocks noChangeArrowheads="1"/>
              </p:cNvSpPr>
              <p:nvPr/>
            </p:nvSpPr>
            <p:spPr bwMode="auto">
              <a:xfrm rot="-1779725">
                <a:off x="1133" y="414"/>
                <a:ext cx="566" cy="642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16" name="Freeform 16"/>
              <p:cNvSpPr>
                <a:spLocks/>
              </p:cNvSpPr>
              <p:nvPr/>
            </p:nvSpPr>
            <p:spPr bwMode="auto">
              <a:xfrm rot="-1779725">
                <a:off x="1073" y="642"/>
                <a:ext cx="117" cy="171"/>
              </a:xfrm>
              <a:custGeom>
                <a:avLst/>
                <a:gdLst>
                  <a:gd name="T0" fmla="*/ 0 w 248"/>
                  <a:gd name="T1" fmla="*/ 0 h 320"/>
                  <a:gd name="T2" fmla="*/ 0 w 248"/>
                  <a:gd name="T3" fmla="*/ 1 h 320"/>
                  <a:gd name="T4" fmla="*/ 0 w 248"/>
                  <a:gd name="T5" fmla="*/ 1 h 320"/>
                  <a:gd name="T6" fmla="*/ 0 w 248"/>
                  <a:gd name="T7" fmla="*/ 1 h 320"/>
                  <a:gd name="T8" fmla="*/ 0 w 248"/>
                  <a:gd name="T9" fmla="*/ 0 h 3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8"/>
                  <a:gd name="T16" fmla="*/ 0 h 320"/>
                  <a:gd name="T17" fmla="*/ 248 w 248"/>
                  <a:gd name="T18" fmla="*/ 320 h 3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8" h="320">
                    <a:moveTo>
                      <a:pt x="212" y="0"/>
                    </a:moveTo>
                    <a:lnTo>
                      <a:pt x="0" y="280"/>
                    </a:lnTo>
                    <a:lnTo>
                      <a:pt x="105" y="320"/>
                    </a:lnTo>
                    <a:lnTo>
                      <a:pt x="248" y="28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17" name="Oval 17"/>
              <p:cNvSpPr>
                <a:spLocks noChangeArrowheads="1"/>
              </p:cNvSpPr>
              <p:nvPr/>
            </p:nvSpPr>
            <p:spPr bwMode="auto">
              <a:xfrm rot="-1779725">
                <a:off x="1342" y="372"/>
                <a:ext cx="566" cy="641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18" name="Oval 18"/>
              <p:cNvSpPr>
                <a:spLocks noChangeArrowheads="1"/>
              </p:cNvSpPr>
              <p:nvPr/>
            </p:nvSpPr>
            <p:spPr bwMode="auto">
              <a:xfrm rot="-1779725">
                <a:off x="1759" y="326"/>
                <a:ext cx="198" cy="224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19" name="Oval 19"/>
              <p:cNvSpPr>
                <a:spLocks noChangeArrowheads="1"/>
              </p:cNvSpPr>
              <p:nvPr/>
            </p:nvSpPr>
            <p:spPr bwMode="auto">
              <a:xfrm rot="-1779725">
                <a:off x="1843" y="682"/>
                <a:ext cx="131" cy="14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20" name="Oval 20"/>
              <p:cNvSpPr>
                <a:spLocks noChangeArrowheads="1"/>
              </p:cNvSpPr>
              <p:nvPr/>
            </p:nvSpPr>
            <p:spPr bwMode="auto">
              <a:xfrm rot="-1779725">
                <a:off x="1654" y="319"/>
                <a:ext cx="131" cy="14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21" name="Oval 21"/>
              <p:cNvSpPr>
                <a:spLocks noChangeArrowheads="1"/>
              </p:cNvSpPr>
              <p:nvPr/>
            </p:nvSpPr>
            <p:spPr bwMode="auto">
              <a:xfrm rot="-1779725">
                <a:off x="1799" y="476"/>
                <a:ext cx="198" cy="224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22" name="Oval 22"/>
              <p:cNvSpPr>
                <a:spLocks noChangeArrowheads="1"/>
              </p:cNvSpPr>
              <p:nvPr/>
            </p:nvSpPr>
            <p:spPr bwMode="auto">
              <a:xfrm rot="-1779725">
                <a:off x="1071" y="338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23" name="Oval 23"/>
              <p:cNvSpPr>
                <a:spLocks noChangeArrowheads="1"/>
              </p:cNvSpPr>
              <p:nvPr/>
            </p:nvSpPr>
            <p:spPr bwMode="auto">
              <a:xfrm rot="-1779725">
                <a:off x="1367" y="241"/>
                <a:ext cx="299" cy="33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24" name="Oval 24"/>
              <p:cNvSpPr>
                <a:spLocks noChangeArrowheads="1"/>
              </p:cNvSpPr>
              <p:nvPr/>
            </p:nvSpPr>
            <p:spPr bwMode="auto">
              <a:xfrm rot="-1779725">
                <a:off x="1216" y="248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25" name="Oval 25"/>
              <p:cNvSpPr>
                <a:spLocks noChangeArrowheads="1"/>
              </p:cNvSpPr>
              <p:nvPr/>
            </p:nvSpPr>
            <p:spPr bwMode="auto">
              <a:xfrm rot="-1779725">
                <a:off x="1318" y="665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226" name="Freeform 26"/>
              <p:cNvSpPr>
                <a:spLocks/>
              </p:cNvSpPr>
              <p:nvPr/>
            </p:nvSpPr>
            <p:spPr bwMode="auto">
              <a:xfrm rot="-1779725">
                <a:off x="1160" y="240"/>
                <a:ext cx="746" cy="727"/>
              </a:xfrm>
              <a:custGeom>
                <a:avLst/>
                <a:gdLst>
                  <a:gd name="T0" fmla="*/ 0 w 1582"/>
                  <a:gd name="T1" fmla="*/ 0 h 1363"/>
                  <a:gd name="T2" fmla="*/ 0 w 1582"/>
                  <a:gd name="T3" fmla="*/ 1 h 1363"/>
                  <a:gd name="T4" fmla="*/ 0 w 1582"/>
                  <a:gd name="T5" fmla="*/ 1 h 1363"/>
                  <a:gd name="T6" fmla="*/ 0 w 1582"/>
                  <a:gd name="T7" fmla="*/ 1 h 1363"/>
                  <a:gd name="T8" fmla="*/ 0 w 1582"/>
                  <a:gd name="T9" fmla="*/ 1 h 1363"/>
                  <a:gd name="T10" fmla="*/ 0 w 1582"/>
                  <a:gd name="T11" fmla="*/ 1 h 1363"/>
                  <a:gd name="T12" fmla="*/ 0 w 1582"/>
                  <a:gd name="T13" fmla="*/ 1 h 1363"/>
                  <a:gd name="T14" fmla="*/ 0 w 1582"/>
                  <a:gd name="T15" fmla="*/ 1 h 1363"/>
                  <a:gd name="T16" fmla="*/ 0 w 1582"/>
                  <a:gd name="T17" fmla="*/ 1 h 1363"/>
                  <a:gd name="T18" fmla="*/ 0 w 1582"/>
                  <a:gd name="T19" fmla="*/ 1 h 1363"/>
                  <a:gd name="T20" fmla="*/ 0 w 1582"/>
                  <a:gd name="T21" fmla="*/ 1 h 1363"/>
                  <a:gd name="T22" fmla="*/ 0 w 1582"/>
                  <a:gd name="T23" fmla="*/ 1 h 1363"/>
                  <a:gd name="T24" fmla="*/ 0 w 1582"/>
                  <a:gd name="T25" fmla="*/ 1 h 1363"/>
                  <a:gd name="T26" fmla="*/ 0 w 1582"/>
                  <a:gd name="T27" fmla="*/ 1 h 1363"/>
                  <a:gd name="T28" fmla="*/ 0 w 1582"/>
                  <a:gd name="T29" fmla="*/ 1 h 1363"/>
                  <a:gd name="T30" fmla="*/ 0 w 1582"/>
                  <a:gd name="T31" fmla="*/ 1 h 1363"/>
                  <a:gd name="T32" fmla="*/ 0 w 1582"/>
                  <a:gd name="T33" fmla="*/ 0 h 13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582"/>
                  <a:gd name="T52" fmla="*/ 0 h 1363"/>
                  <a:gd name="T53" fmla="*/ 1582 w 1582"/>
                  <a:gd name="T54" fmla="*/ 1363 h 136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582" h="1363">
                    <a:moveTo>
                      <a:pt x="373" y="0"/>
                    </a:moveTo>
                    <a:lnTo>
                      <a:pt x="660" y="169"/>
                    </a:lnTo>
                    <a:lnTo>
                      <a:pt x="1006" y="125"/>
                    </a:lnTo>
                    <a:lnTo>
                      <a:pt x="1227" y="453"/>
                    </a:lnTo>
                    <a:lnTo>
                      <a:pt x="1285" y="479"/>
                    </a:lnTo>
                    <a:lnTo>
                      <a:pt x="1440" y="582"/>
                    </a:lnTo>
                    <a:lnTo>
                      <a:pt x="1480" y="666"/>
                    </a:lnTo>
                    <a:lnTo>
                      <a:pt x="1582" y="817"/>
                    </a:lnTo>
                    <a:lnTo>
                      <a:pt x="1565" y="866"/>
                    </a:lnTo>
                    <a:lnTo>
                      <a:pt x="1325" y="1310"/>
                    </a:lnTo>
                    <a:lnTo>
                      <a:pt x="1157" y="1363"/>
                    </a:lnTo>
                    <a:lnTo>
                      <a:pt x="607" y="1314"/>
                    </a:lnTo>
                    <a:lnTo>
                      <a:pt x="567" y="1243"/>
                    </a:lnTo>
                    <a:lnTo>
                      <a:pt x="204" y="1163"/>
                    </a:lnTo>
                    <a:lnTo>
                      <a:pt x="137" y="1194"/>
                    </a:lnTo>
                    <a:lnTo>
                      <a:pt x="0" y="461"/>
                    </a:lnTo>
                    <a:lnTo>
                      <a:pt x="37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0205" name="Text Box 27"/>
            <p:cNvSpPr txBox="1">
              <a:spLocks noChangeArrowheads="1"/>
            </p:cNvSpPr>
            <p:nvPr/>
          </p:nvSpPr>
          <p:spPr bwMode="auto">
            <a:xfrm>
              <a:off x="2688" y="2313"/>
              <a:ext cx="43" cy="15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endParaRPr lang="en-US">
                <a:latin typeface="Times New Roman" charset="0"/>
              </a:endParaRPr>
            </a:p>
          </p:txBody>
        </p:sp>
      </p:grpSp>
      <p:pic>
        <p:nvPicPr>
          <p:cNvPr id="50181" name="Picture 28" descr="compu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590800"/>
            <a:ext cx="5302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2" name="Picture 29" descr="compu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276600"/>
            <a:ext cx="5302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3" name="Picture 30" descr="compu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962400"/>
            <a:ext cx="5302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4" name="Picture 31" descr="compu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648200"/>
            <a:ext cx="5302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5" name="Oval 32"/>
          <p:cNvSpPr>
            <a:spLocks noChangeArrowheads="1"/>
          </p:cNvSpPr>
          <p:nvPr/>
        </p:nvSpPr>
        <p:spPr bwMode="auto">
          <a:xfrm>
            <a:off x="1371600" y="1524000"/>
            <a:ext cx="457200" cy="411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6" name="Line 33"/>
          <p:cNvSpPr>
            <a:spLocks noChangeShapeType="1"/>
          </p:cNvSpPr>
          <p:nvPr/>
        </p:nvSpPr>
        <p:spPr bwMode="auto">
          <a:xfrm flipV="1">
            <a:off x="1066800" y="2971800"/>
            <a:ext cx="304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7" name="Line 34"/>
          <p:cNvSpPr>
            <a:spLocks noChangeShapeType="1"/>
          </p:cNvSpPr>
          <p:nvPr/>
        </p:nvSpPr>
        <p:spPr bwMode="auto">
          <a:xfrm>
            <a:off x="1066800" y="3733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8" name="Line 35"/>
          <p:cNvSpPr>
            <a:spLocks noChangeShapeType="1"/>
          </p:cNvSpPr>
          <p:nvPr/>
        </p:nvSpPr>
        <p:spPr bwMode="auto">
          <a:xfrm flipV="1">
            <a:off x="1066800" y="4267200"/>
            <a:ext cx="304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9" name="Line 36"/>
          <p:cNvSpPr>
            <a:spLocks noChangeShapeType="1"/>
          </p:cNvSpPr>
          <p:nvPr/>
        </p:nvSpPr>
        <p:spPr bwMode="auto">
          <a:xfrm flipV="1">
            <a:off x="1028700" y="47244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0190" name="Picture 37" descr="server1"/>
          <p:cNvPicPr>
            <a:picLocks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2362200" y="3200400"/>
            <a:ext cx="882650" cy="842963"/>
          </a:xfrm>
          <a:noFill/>
        </p:spPr>
      </p:pic>
      <p:sp>
        <p:nvSpPr>
          <p:cNvPr id="50191" name="Line 38"/>
          <p:cNvSpPr>
            <a:spLocks noChangeShapeType="1"/>
          </p:cNvSpPr>
          <p:nvPr/>
        </p:nvSpPr>
        <p:spPr bwMode="auto">
          <a:xfrm>
            <a:off x="1828800" y="37338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2" name="Line 39"/>
          <p:cNvSpPr>
            <a:spLocks noChangeShapeType="1"/>
          </p:cNvSpPr>
          <p:nvPr/>
        </p:nvSpPr>
        <p:spPr bwMode="auto">
          <a:xfrm>
            <a:off x="3048000" y="37338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0193" name="Picture 40" descr="compu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81200"/>
            <a:ext cx="5302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94" name="Line 41"/>
          <p:cNvSpPr>
            <a:spLocks noChangeShapeType="1"/>
          </p:cNvSpPr>
          <p:nvPr/>
        </p:nvSpPr>
        <p:spPr bwMode="auto">
          <a:xfrm>
            <a:off x="1066800" y="23622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5" name="Text Box 42"/>
          <p:cNvSpPr txBox="1">
            <a:spLocks noChangeArrowheads="1"/>
          </p:cNvSpPr>
          <p:nvPr/>
        </p:nvSpPr>
        <p:spPr bwMode="auto">
          <a:xfrm>
            <a:off x="609600" y="5772150"/>
            <a:ext cx="1958975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128.171.192.*</a:t>
            </a:r>
          </a:p>
        </p:txBody>
      </p:sp>
      <p:sp>
        <p:nvSpPr>
          <p:cNvPr id="783403" name="Rectangle 43"/>
          <p:cNvSpPr>
            <a:spLocks noChangeArrowheads="1"/>
          </p:cNvSpPr>
          <p:nvPr/>
        </p:nvSpPr>
        <p:spPr bwMode="auto">
          <a:xfrm>
            <a:off x="1905000" y="2743200"/>
            <a:ext cx="609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1828800" y="2590800"/>
            <a:ext cx="3962400" cy="533400"/>
            <a:chOff x="1296" y="2928"/>
            <a:chExt cx="2496" cy="336"/>
          </a:xfrm>
        </p:grpSpPr>
        <p:sp>
          <p:nvSpPr>
            <p:cNvPr id="50201" name="Rectangle 45"/>
            <p:cNvSpPr>
              <a:spLocks noChangeArrowheads="1"/>
            </p:cNvSpPr>
            <p:nvPr/>
          </p:nvSpPr>
          <p:spPr bwMode="auto">
            <a:xfrm>
              <a:off x="1296" y="2928"/>
              <a:ext cx="2496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02" name="Rectangle 46"/>
            <p:cNvSpPr>
              <a:spLocks noChangeArrowheads="1"/>
            </p:cNvSpPr>
            <p:nvPr/>
          </p:nvSpPr>
          <p:spPr bwMode="auto">
            <a:xfrm>
              <a:off x="1296" y="2928"/>
              <a:ext cx="864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/>
                <a:t>95.113.27.12</a:t>
              </a:r>
            </a:p>
          </p:txBody>
        </p:sp>
        <p:sp>
          <p:nvSpPr>
            <p:cNvPr id="50203" name="Rectangle 47"/>
            <p:cNvSpPr>
              <a:spLocks noChangeArrowheads="1"/>
            </p:cNvSpPr>
            <p:nvPr/>
          </p:nvSpPr>
          <p:spPr bwMode="auto">
            <a:xfrm>
              <a:off x="2160" y="2928"/>
              <a:ext cx="864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/>
                <a:t>56.29.138.2</a:t>
              </a:r>
            </a:p>
          </p:txBody>
        </p:sp>
      </p:grpSp>
      <p:sp>
        <p:nvSpPr>
          <p:cNvPr id="783408" name="Text Box 48"/>
          <p:cNvSpPr txBox="1">
            <a:spLocks noChangeArrowheads="1"/>
          </p:cNvSpPr>
          <p:nvPr/>
        </p:nvSpPr>
        <p:spPr bwMode="auto">
          <a:xfrm>
            <a:off x="2667000" y="4191000"/>
            <a:ext cx="4892675" cy="155416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My network shouldn’t be creating packets with this source address</a:t>
            </a:r>
          </a:p>
        </p:txBody>
      </p:sp>
      <p:sp>
        <p:nvSpPr>
          <p:cNvPr id="783409" name="Text Box 49"/>
          <p:cNvSpPr txBox="1">
            <a:spLocks noChangeArrowheads="1"/>
          </p:cNvSpPr>
          <p:nvPr/>
        </p:nvSpPr>
        <p:spPr bwMode="auto">
          <a:xfrm>
            <a:off x="2951163" y="5715000"/>
            <a:ext cx="3221037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Times New Roman" charset="0"/>
              </a:rPr>
              <a:t>So drop the packet</a:t>
            </a:r>
          </a:p>
        </p:txBody>
      </p:sp>
      <p:sp>
        <p:nvSpPr>
          <p:cNvPr id="783410" name="AutoShape 50"/>
          <p:cNvSpPr>
            <a:spLocks noChangeArrowheads="1"/>
          </p:cNvSpPr>
          <p:nvPr/>
        </p:nvSpPr>
        <p:spPr bwMode="auto">
          <a:xfrm rot="-3749894">
            <a:off x="465138" y="4278313"/>
            <a:ext cx="2971800" cy="457200"/>
          </a:xfrm>
          <a:prstGeom prst="leftRightArrow">
            <a:avLst>
              <a:gd name="adj1" fmla="val 50000"/>
              <a:gd name="adj2" fmla="val 13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3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3403" grpId="0" animBg="1"/>
      <p:bldP spid="783408" grpId="0" animBg="1"/>
      <p:bldP spid="783409" grpId="0"/>
      <p:bldP spid="7834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ea typeface="ＭＳ Ｐゴシック" charset="-128"/>
                <a:cs typeface="ＭＳ Ｐゴシック" charset="-128"/>
              </a:rPr>
              <a:t>Source Address Filtering in the Other Direction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Often called egress filtering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Or ingress filtering . . .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Occurs as packets leave the Internet and enter a border router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On way to that router’s network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What addresses shouldn’t be coming into your local network?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Filtering Incoming Packets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>
                <a:ea typeface="ＭＳ Ｐゴシック" charset="-128"/>
                <a:cs typeface="ＭＳ Ｐゴシック" charset="-128"/>
              </a:rPr>
              <a:t> 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685800" y="1981200"/>
            <a:ext cx="381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3200">
                <a:latin typeface="Times New Roman" charset="0"/>
              </a:rPr>
              <a:t> </a:t>
            </a:r>
          </a:p>
        </p:txBody>
      </p:sp>
      <p:grpSp>
        <p:nvGrpSpPr>
          <p:cNvPr id="52229" name="Group 5"/>
          <p:cNvGrpSpPr>
            <a:grpSpLocks/>
          </p:cNvGrpSpPr>
          <p:nvPr/>
        </p:nvGrpSpPr>
        <p:grpSpPr bwMode="auto">
          <a:xfrm>
            <a:off x="3810000" y="2362200"/>
            <a:ext cx="4648200" cy="2667000"/>
            <a:chOff x="2544" y="2064"/>
            <a:chExt cx="1095" cy="816"/>
          </a:xfrm>
        </p:grpSpPr>
        <p:grpSp>
          <p:nvGrpSpPr>
            <p:cNvPr id="52253" name="Group 6"/>
            <p:cNvGrpSpPr>
              <a:grpSpLocks/>
            </p:cNvGrpSpPr>
            <p:nvPr/>
          </p:nvGrpSpPr>
          <p:grpSpPr bwMode="auto">
            <a:xfrm>
              <a:off x="2544" y="2064"/>
              <a:ext cx="1095" cy="816"/>
              <a:chOff x="960" y="240"/>
              <a:chExt cx="1095" cy="816"/>
            </a:xfrm>
          </p:grpSpPr>
          <p:sp>
            <p:nvSpPr>
              <p:cNvPr id="52255" name="Oval 7"/>
              <p:cNvSpPr>
                <a:spLocks noChangeArrowheads="1"/>
              </p:cNvSpPr>
              <p:nvPr/>
            </p:nvSpPr>
            <p:spPr bwMode="auto">
              <a:xfrm rot="-1779725">
                <a:off x="1530" y="869"/>
                <a:ext cx="164" cy="18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56" name="Oval 8"/>
              <p:cNvSpPr>
                <a:spLocks noChangeArrowheads="1"/>
              </p:cNvSpPr>
              <p:nvPr/>
            </p:nvSpPr>
            <p:spPr bwMode="auto">
              <a:xfrm rot="-1779725">
                <a:off x="1203" y="243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57" name="Oval 9"/>
              <p:cNvSpPr>
                <a:spLocks noChangeArrowheads="1"/>
              </p:cNvSpPr>
              <p:nvPr/>
            </p:nvSpPr>
            <p:spPr bwMode="auto">
              <a:xfrm rot="-1779725">
                <a:off x="1004" y="426"/>
                <a:ext cx="97" cy="11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58" name="Oval 10"/>
              <p:cNvSpPr>
                <a:spLocks noChangeArrowheads="1"/>
              </p:cNvSpPr>
              <p:nvPr/>
            </p:nvSpPr>
            <p:spPr bwMode="auto">
              <a:xfrm rot="-1779725">
                <a:off x="1152" y="858"/>
                <a:ext cx="98" cy="11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59" name="Oval 11"/>
              <p:cNvSpPr>
                <a:spLocks noChangeArrowheads="1"/>
              </p:cNvSpPr>
              <p:nvPr/>
            </p:nvSpPr>
            <p:spPr bwMode="auto">
              <a:xfrm rot="-1779725">
                <a:off x="1021" y="706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60" name="Oval 12"/>
              <p:cNvSpPr>
                <a:spLocks noChangeArrowheads="1"/>
              </p:cNvSpPr>
              <p:nvPr/>
            </p:nvSpPr>
            <p:spPr bwMode="auto">
              <a:xfrm rot="-1779725">
                <a:off x="1087" y="316"/>
                <a:ext cx="164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61" name="Oval 13"/>
              <p:cNvSpPr>
                <a:spLocks noChangeArrowheads="1"/>
              </p:cNvSpPr>
              <p:nvPr/>
            </p:nvSpPr>
            <p:spPr bwMode="auto">
              <a:xfrm rot="-1779725">
                <a:off x="1891" y="601"/>
                <a:ext cx="164" cy="187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62" name="Oval 14"/>
              <p:cNvSpPr>
                <a:spLocks noChangeArrowheads="1"/>
              </p:cNvSpPr>
              <p:nvPr/>
            </p:nvSpPr>
            <p:spPr bwMode="auto">
              <a:xfrm rot="-1779725">
                <a:off x="1791" y="707"/>
                <a:ext cx="165" cy="1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63" name="Oval 15"/>
              <p:cNvSpPr>
                <a:spLocks noChangeArrowheads="1"/>
              </p:cNvSpPr>
              <p:nvPr/>
            </p:nvSpPr>
            <p:spPr bwMode="auto">
              <a:xfrm rot="-1779725">
                <a:off x="960" y="495"/>
                <a:ext cx="298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64" name="Oval 16"/>
              <p:cNvSpPr>
                <a:spLocks noChangeArrowheads="1"/>
              </p:cNvSpPr>
              <p:nvPr/>
            </p:nvSpPr>
            <p:spPr bwMode="auto">
              <a:xfrm rot="-1779725">
                <a:off x="1133" y="414"/>
                <a:ext cx="566" cy="642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65" name="Freeform 17"/>
              <p:cNvSpPr>
                <a:spLocks/>
              </p:cNvSpPr>
              <p:nvPr/>
            </p:nvSpPr>
            <p:spPr bwMode="auto">
              <a:xfrm rot="-1779725">
                <a:off x="1073" y="642"/>
                <a:ext cx="117" cy="171"/>
              </a:xfrm>
              <a:custGeom>
                <a:avLst/>
                <a:gdLst>
                  <a:gd name="T0" fmla="*/ 0 w 248"/>
                  <a:gd name="T1" fmla="*/ 0 h 320"/>
                  <a:gd name="T2" fmla="*/ 0 w 248"/>
                  <a:gd name="T3" fmla="*/ 1 h 320"/>
                  <a:gd name="T4" fmla="*/ 0 w 248"/>
                  <a:gd name="T5" fmla="*/ 1 h 320"/>
                  <a:gd name="T6" fmla="*/ 0 w 248"/>
                  <a:gd name="T7" fmla="*/ 1 h 320"/>
                  <a:gd name="T8" fmla="*/ 0 w 248"/>
                  <a:gd name="T9" fmla="*/ 0 h 3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8"/>
                  <a:gd name="T16" fmla="*/ 0 h 320"/>
                  <a:gd name="T17" fmla="*/ 248 w 248"/>
                  <a:gd name="T18" fmla="*/ 320 h 3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8" h="320">
                    <a:moveTo>
                      <a:pt x="212" y="0"/>
                    </a:moveTo>
                    <a:lnTo>
                      <a:pt x="0" y="280"/>
                    </a:lnTo>
                    <a:lnTo>
                      <a:pt x="105" y="320"/>
                    </a:lnTo>
                    <a:lnTo>
                      <a:pt x="248" y="28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66" name="Oval 18"/>
              <p:cNvSpPr>
                <a:spLocks noChangeArrowheads="1"/>
              </p:cNvSpPr>
              <p:nvPr/>
            </p:nvSpPr>
            <p:spPr bwMode="auto">
              <a:xfrm rot="-1779725">
                <a:off x="1342" y="372"/>
                <a:ext cx="566" cy="641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67" name="Oval 19"/>
              <p:cNvSpPr>
                <a:spLocks noChangeArrowheads="1"/>
              </p:cNvSpPr>
              <p:nvPr/>
            </p:nvSpPr>
            <p:spPr bwMode="auto">
              <a:xfrm rot="-1779725">
                <a:off x="1759" y="326"/>
                <a:ext cx="198" cy="224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68" name="Oval 20"/>
              <p:cNvSpPr>
                <a:spLocks noChangeArrowheads="1"/>
              </p:cNvSpPr>
              <p:nvPr/>
            </p:nvSpPr>
            <p:spPr bwMode="auto">
              <a:xfrm rot="-1779725">
                <a:off x="1843" y="682"/>
                <a:ext cx="131" cy="14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69" name="Oval 21"/>
              <p:cNvSpPr>
                <a:spLocks noChangeArrowheads="1"/>
              </p:cNvSpPr>
              <p:nvPr/>
            </p:nvSpPr>
            <p:spPr bwMode="auto">
              <a:xfrm rot="-1779725">
                <a:off x="1654" y="319"/>
                <a:ext cx="131" cy="14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70" name="Oval 22"/>
              <p:cNvSpPr>
                <a:spLocks noChangeArrowheads="1"/>
              </p:cNvSpPr>
              <p:nvPr/>
            </p:nvSpPr>
            <p:spPr bwMode="auto">
              <a:xfrm rot="-1779725">
                <a:off x="1799" y="476"/>
                <a:ext cx="198" cy="224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71" name="Oval 23"/>
              <p:cNvSpPr>
                <a:spLocks noChangeArrowheads="1"/>
              </p:cNvSpPr>
              <p:nvPr/>
            </p:nvSpPr>
            <p:spPr bwMode="auto">
              <a:xfrm rot="-1779725">
                <a:off x="1071" y="338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72" name="Oval 24"/>
              <p:cNvSpPr>
                <a:spLocks noChangeArrowheads="1"/>
              </p:cNvSpPr>
              <p:nvPr/>
            </p:nvSpPr>
            <p:spPr bwMode="auto">
              <a:xfrm rot="-1779725">
                <a:off x="1367" y="241"/>
                <a:ext cx="299" cy="33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73" name="Oval 25"/>
              <p:cNvSpPr>
                <a:spLocks noChangeArrowheads="1"/>
              </p:cNvSpPr>
              <p:nvPr/>
            </p:nvSpPr>
            <p:spPr bwMode="auto">
              <a:xfrm rot="-1779725">
                <a:off x="1216" y="248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74" name="Oval 26"/>
              <p:cNvSpPr>
                <a:spLocks noChangeArrowheads="1"/>
              </p:cNvSpPr>
              <p:nvPr/>
            </p:nvSpPr>
            <p:spPr bwMode="auto">
              <a:xfrm rot="-1779725">
                <a:off x="1318" y="665"/>
                <a:ext cx="299" cy="33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275" name="Freeform 27"/>
              <p:cNvSpPr>
                <a:spLocks/>
              </p:cNvSpPr>
              <p:nvPr/>
            </p:nvSpPr>
            <p:spPr bwMode="auto">
              <a:xfrm rot="-1779725">
                <a:off x="1160" y="240"/>
                <a:ext cx="746" cy="727"/>
              </a:xfrm>
              <a:custGeom>
                <a:avLst/>
                <a:gdLst>
                  <a:gd name="T0" fmla="*/ 0 w 1582"/>
                  <a:gd name="T1" fmla="*/ 0 h 1363"/>
                  <a:gd name="T2" fmla="*/ 0 w 1582"/>
                  <a:gd name="T3" fmla="*/ 1 h 1363"/>
                  <a:gd name="T4" fmla="*/ 0 w 1582"/>
                  <a:gd name="T5" fmla="*/ 1 h 1363"/>
                  <a:gd name="T6" fmla="*/ 0 w 1582"/>
                  <a:gd name="T7" fmla="*/ 1 h 1363"/>
                  <a:gd name="T8" fmla="*/ 0 w 1582"/>
                  <a:gd name="T9" fmla="*/ 1 h 1363"/>
                  <a:gd name="T10" fmla="*/ 0 w 1582"/>
                  <a:gd name="T11" fmla="*/ 1 h 1363"/>
                  <a:gd name="T12" fmla="*/ 0 w 1582"/>
                  <a:gd name="T13" fmla="*/ 1 h 1363"/>
                  <a:gd name="T14" fmla="*/ 0 w 1582"/>
                  <a:gd name="T15" fmla="*/ 1 h 1363"/>
                  <a:gd name="T16" fmla="*/ 0 w 1582"/>
                  <a:gd name="T17" fmla="*/ 1 h 1363"/>
                  <a:gd name="T18" fmla="*/ 0 w 1582"/>
                  <a:gd name="T19" fmla="*/ 1 h 1363"/>
                  <a:gd name="T20" fmla="*/ 0 w 1582"/>
                  <a:gd name="T21" fmla="*/ 1 h 1363"/>
                  <a:gd name="T22" fmla="*/ 0 w 1582"/>
                  <a:gd name="T23" fmla="*/ 1 h 1363"/>
                  <a:gd name="T24" fmla="*/ 0 w 1582"/>
                  <a:gd name="T25" fmla="*/ 1 h 1363"/>
                  <a:gd name="T26" fmla="*/ 0 w 1582"/>
                  <a:gd name="T27" fmla="*/ 1 h 1363"/>
                  <a:gd name="T28" fmla="*/ 0 w 1582"/>
                  <a:gd name="T29" fmla="*/ 1 h 1363"/>
                  <a:gd name="T30" fmla="*/ 0 w 1582"/>
                  <a:gd name="T31" fmla="*/ 1 h 1363"/>
                  <a:gd name="T32" fmla="*/ 0 w 1582"/>
                  <a:gd name="T33" fmla="*/ 0 h 136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582"/>
                  <a:gd name="T52" fmla="*/ 0 h 1363"/>
                  <a:gd name="T53" fmla="*/ 1582 w 1582"/>
                  <a:gd name="T54" fmla="*/ 1363 h 136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582" h="1363">
                    <a:moveTo>
                      <a:pt x="373" y="0"/>
                    </a:moveTo>
                    <a:lnTo>
                      <a:pt x="660" y="169"/>
                    </a:lnTo>
                    <a:lnTo>
                      <a:pt x="1006" y="125"/>
                    </a:lnTo>
                    <a:lnTo>
                      <a:pt x="1227" y="453"/>
                    </a:lnTo>
                    <a:lnTo>
                      <a:pt x="1285" y="479"/>
                    </a:lnTo>
                    <a:lnTo>
                      <a:pt x="1440" y="582"/>
                    </a:lnTo>
                    <a:lnTo>
                      <a:pt x="1480" y="666"/>
                    </a:lnTo>
                    <a:lnTo>
                      <a:pt x="1582" y="817"/>
                    </a:lnTo>
                    <a:lnTo>
                      <a:pt x="1565" y="866"/>
                    </a:lnTo>
                    <a:lnTo>
                      <a:pt x="1325" y="1310"/>
                    </a:lnTo>
                    <a:lnTo>
                      <a:pt x="1157" y="1363"/>
                    </a:lnTo>
                    <a:lnTo>
                      <a:pt x="607" y="1314"/>
                    </a:lnTo>
                    <a:lnTo>
                      <a:pt x="567" y="1243"/>
                    </a:lnTo>
                    <a:lnTo>
                      <a:pt x="204" y="1163"/>
                    </a:lnTo>
                    <a:lnTo>
                      <a:pt x="137" y="1194"/>
                    </a:lnTo>
                    <a:lnTo>
                      <a:pt x="0" y="461"/>
                    </a:lnTo>
                    <a:lnTo>
                      <a:pt x="37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2254" name="Text Box 28"/>
            <p:cNvSpPr txBox="1">
              <a:spLocks noChangeArrowheads="1"/>
            </p:cNvSpPr>
            <p:nvPr/>
          </p:nvSpPr>
          <p:spPr bwMode="auto">
            <a:xfrm>
              <a:off x="2688" y="2313"/>
              <a:ext cx="43" cy="15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endParaRPr lang="en-US">
                <a:latin typeface="Times New Roman" charset="0"/>
              </a:endParaRPr>
            </a:p>
          </p:txBody>
        </p:sp>
      </p:grpSp>
      <p:pic>
        <p:nvPicPr>
          <p:cNvPr id="52230" name="Picture 29" descr="compu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590800"/>
            <a:ext cx="5302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1" name="Picture 30" descr="compu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276600"/>
            <a:ext cx="5302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2" name="Picture 31" descr="compu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962400"/>
            <a:ext cx="5302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3" name="Picture 32" descr="compu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648200"/>
            <a:ext cx="5302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34" name="Oval 33"/>
          <p:cNvSpPr>
            <a:spLocks noChangeArrowheads="1"/>
          </p:cNvSpPr>
          <p:nvPr/>
        </p:nvSpPr>
        <p:spPr bwMode="auto">
          <a:xfrm>
            <a:off x="1371600" y="1524000"/>
            <a:ext cx="457200" cy="411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5" name="Line 34"/>
          <p:cNvSpPr>
            <a:spLocks noChangeShapeType="1"/>
          </p:cNvSpPr>
          <p:nvPr/>
        </p:nvSpPr>
        <p:spPr bwMode="auto">
          <a:xfrm flipV="1">
            <a:off x="1066800" y="2971800"/>
            <a:ext cx="304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6" name="Line 35"/>
          <p:cNvSpPr>
            <a:spLocks noChangeShapeType="1"/>
          </p:cNvSpPr>
          <p:nvPr/>
        </p:nvSpPr>
        <p:spPr bwMode="auto">
          <a:xfrm>
            <a:off x="1066800" y="3733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7" name="Line 36"/>
          <p:cNvSpPr>
            <a:spLocks noChangeShapeType="1"/>
          </p:cNvSpPr>
          <p:nvPr/>
        </p:nvSpPr>
        <p:spPr bwMode="auto">
          <a:xfrm flipV="1">
            <a:off x="1066800" y="4267200"/>
            <a:ext cx="3048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38" name="Line 37"/>
          <p:cNvSpPr>
            <a:spLocks noChangeShapeType="1"/>
          </p:cNvSpPr>
          <p:nvPr/>
        </p:nvSpPr>
        <p:spPr bwMode="auto">
          <a:xfrm flipV="1">
            <a:off x="1028700" y="4724400"/>
            <a:ext cx="381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2239" name="Picture 38" descr="server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3200400"/>
            <a:ext cx="8826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40" name="Line 39"/>
          <p:cNvSpPr>
            <a:spLocks noChangeShapeType="1"/>
          </p:cNvSpPr>
          <p:nvPr/>
        </p:nvSpPr>
        <p:spPr bwMode="auto">
          <a:xfrm>
            <a:off x="1828800" y="37338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1" name="Line 40"/>
          <p:cNvSpPr>
            <a:spLocks noChangeShapeType="1"/>
          </p:cNvSpPr>
          <p:nvPr/>
        </p:nvSpPr>
        <p:spPr bwMode="auto">
          <a:xfrm>
            <a:off x="3048000" y="37338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2242" name="Picture 41" descr="compu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81200"/>
            <a:ext cx="5302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43" name="Line 42"/>
          <p:cNvSpPr>
            <a:spLocks noChangeShapeType="1"/>
          </p:cNvSpPr>
          <p:nvPr/>
        </p:nvSpPr>
        <p:spPr bwMode="auto">
          <a:xfrm>
            <a:off x="1066800" y="23622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244" name="Text Box 43"/>
          <p:cNvSpPr txBox="1">
            <a:spLocks noChangeArrowheads="1"/>
          </p:cNvSpPr>
          <p:nvPr/>
        </p:nvSpPr>
        <p:spPr bwMode="auto">
          <a:xfrm>
            <a:off x="609600" y="5772150"/>
            <a:ext cx="1958975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128.171.192.*</a:t>
            </a:r>
          </a:p>
        </p:txBody>
      </p:sp>
      <p:sp>
        <p:nvSpPr>
          <p:cNvPr id="785452" name="Rectangle 44"/>
          <p:cNvSpPr>
            <a:spLocks noChangeArrowheads="1"/>
          </p:cNvSpPr>
          <p:nvPr/>
        </p:nvSpPr>
        <p:spPr bwMode="auto">
          <a:xfrm>
            <a:off x="3200400" y="2743200"/>
            <a:ext cx="609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2438400" y="2590800"/>
            <a:ext cx="4267200" cy="533400"/>
            <a:chOff x="3360" y="1056"/>
            <a:chExt cx="2496" cy="336"/>
          </a:xfrm>
        </p:grpSpPr>
        <p:sp>
          <p:nvSpPr>
            <p:cNvPr id="52250" name="Rectangle 46"/>
            <p:cNvSpPr>
              <a:spLocks noChangeArrowheads="1"/>
            </p:cNvSpPr>
            <p:nvPr/>
          </p:nvSpPr>
          <p:spPr bwMode="auto">
            <a:xfrm>
              <a:off x="3360" y="1056"/>
              <a:ext cx="2496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251" name="Rectangle 47"/>
            <p:cNvSpPr>
              <a:spLocks noChangeArrowheads="1"/>
            </p:cNvSpPr>
            <p:nvPr/>
          </p:nvSpPr>
          <p:spPr bwMode="auto">
            <a:xfrm>
              <a:off x="3360" y="1056"/>
              <a:ext cx="1008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/>
                <a:t>128.171.192.5</a:t>
              </a:r>
            </a:p>
          </p:txBody>
        </p:sp>
        <p:sp>
          <p:nvSpPr>
            <p:cNvPr id="52252" name="Rectangle 48"/>
            <p:cNvSpPr>
              <a:spLocks noChangeArrowheads="1"/>
            </p:cNvSpPr>
            <p:nvPr/>
          </p:nvSpPr>
          <p:spPr bwMode="auto">
            <a:xfrm>
              <a:off x="4368" y="1056"/>
              <a:ext cx="864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1"/>
                <a:t>128.171.192.7</a:t>
              </a:r>
            </a:p>
          </p:txBody>
        </p:sp>
      </p:grpSp>
      <p:sp>
        <p:nvSpPr>
          <p:cNvPr id="785457" name="Text Box 49"/>
          <p:cNvSpPr txBox="1">
            <a:spLocks noChangeArrowheads="1"/>
          </p:cNvSpPr>
          <p:nvPr/>
        </p:nvSpPr>
        <p:spPr bwMode="auto">
          <a:xfrm>
            <a:off x="2667000" y="4191000"/>
            <a:ext cx="4892675" cy="1554163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>
                <a:latin typeface="Times New Roman" charset="0"/>
              </a:rPr>
              <a:t>Packets with this source address should be going out, not coming in</a:t>
            </a:r>
          </a:p>
        </p:txBody>
      </p:sp>
      <p:sp>
        <p:nvSpPr>
          <p:cNvPr id="785458" name="AutoShape 50"/>
          <p:cNvSpPr>
            <a:spLocks noChangeArrowheads="1"/>
          </p:cNvSpPr>
          <p:nvPr/>
        </p:nvSpPr>
        <p:spPr bwMode="auto">
          <a:xfrm rot="-3749894">
            <a:off x="465138" y="4278313"/>
            <a:ext cx="2971800" cy="457200"/>
          </a:xfrm>
          <a:prstGeom prst="leftRightArrow">
            <a:avLst>
              <a:gd name="adj1" fmla="val 50000"/>
              <a:gd name="adj2" fmla="val 13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5459" name="Text Box 51"/>
          <p:cNvSpPr txBox="1">
            <a:spLocks noChangeArrowheads="1"/>
          </p:cNvSpPr>
          <p:nvPr/>
        </p:nvSpPr>
        <p:spPr bwMode="auto">
          <a:xfrm>
            <a:off x="2951163" y="5715000"/>
            <a:ext cx="3221037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>
                <a:latin typeface="Times New Roman" charset="0"/>
              </a:rPr>
              <a:t>So drop the packet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85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5452" grpId="0" animBg="1"/>
      <p:bldP spid="785457" grpId="0" animBg="1"/>
      <p:bldP spid="785458" grpId="0" animBg="1"/>
      <p:bldP spid="78545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Other Forms of Filtering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One can filter on things other than source address</a:t>
            </a:r>
          </a:p>
          <a:p>
            <a:pPr lvl="1">
              <a:lnSpc>
                <a:spcPct val="80000"/>
              </a:lnSpc>
            </a:pPr>
            <a:r>
              <a:rPr lang="en-US" sz="3200" smtClean="0"/>
              <a:t>Such as worm signatures, unknown protocol identifiers, etc.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Also, there are unallocated IP addresses in IPv4 space</a:t>
            </a:r>
          </a:p>
          <a:p>
            <a:pPr lvl="1">
              <a:lnSpc>
                <a:spcPct val="80000"/>
              </a:lnSpc>
            </a:pPr>
            <a:r>
              <a:rPr lang="en-US" sz="3200" smtClean="0"/>
              <a:t>Can filter for packets going to or coming from those addresses</a:t>
            </a:r>
          </a:p>
          <a:p>
            <a:pPr>
              <a:lnSpc>
                <a:spcPct val="8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Some source addresses for local use only</a:t>
            </a:r>
          </a:p>
          <a:p>
            <a:pPr lvl="1">
              <a:lnSpc>
                <a:spcPct val="80000"/>
              </a:lnSpc>
            </a:pPr>
            <a:r>
              <a:rPr lang="en-US" sz="3200" smtClean="0"/>
              <a:t>Internet routers can drop packets to/from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Realistic Limits on Filtering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Little filtering possible in Internet core</a:t>
            </a:r>
          </a:p>
          <a:p>
            <a:pPr lvl="1"/>
            <a:r>
              <a:rPr lang="en-US" sz="3200" smtClean="0"/>
              <a:t>Packets being handled too fast</a:t>
            </a:r>
          </a:p>
          <a:p>
            <a:pPr lvl="1"/>
            <a:r>
              <a:rPr lang="en-US" sz="3200" smtClean="0"/>
              <a:t>Backbone providers don’t want to filter</a:t>
            </a:r>
          </a:p>
          <a:p>
            <a:pPr lvl="1"/>
            <a:r>
              <a:rPr lang="en-US" sz="3200" smtClean="0"/>
              <a:t>Damage great if you screw it up</a:t>
            </a:r>
          </a:p>
          <a:p>
            <a:r>
              <a:rPr lang="en-US" sz="3200" smtClean="0">
                <a:ea typeface="ＭＳ Ｐゴシック" charset="-128"/>
                <a:cs typeface="ＭＳ Ｐゴシック" charset="-128"/>
              </a:rPr>
              <a:t>Filtering near edges has its own limits</a:t>
            </a:r>
          </a:p>
          <a:p>
            <a:pPr lvl="1"/>
            <a:r>
              <a:rPr lang="en-US" sz="3200" smtClean="0"/>
              <a:t>In what’s possible</a:t>
            </a:r>
          </a:p>
          <a:p>
            <a:pPr lvl="1"/>
            <a:r>
              <a:rPr lang="en-US" sz="3200" smtClean="0"/>
              <a:t>In what’s affordable</a:t>
            </a:r>
          </a:p>
          <a:p>
            <a:pPr lvl="1"/>
            <a:r>
              <a:rPr lang="en-US" sz="3200" smtClean="0"/>
              <a:t>In what the router owners will 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Rate Limits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Many routers can place limits on the traffic they send to a destination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Ensuring that the destination isn’t overloaded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Popular for denial of service defenses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Limits can be defined somewhat flexibly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But often not enough flexibility to let the good traffic through and stop the bad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Padding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Sometimes you don’t want intruders to know what your traffic characteristics are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Padding adds extra traffic to hide the real stuff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Fake traffic must look like real traffic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Usually means encrypt it all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Must be done carefully, or clever attackers can tell the good stuff from the noise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Routing Control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Use ability to control message routing to conceal the traffic in the network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Used in </a:t>
            </a:r>
            <a:r>
              <a:rPr lang="en-US" sz="3200" i="1" smtClean="0">
                <a:ea typeface="ＭＳ Ｐゴシック" charset="-128"/>
                <a:cs typeface="ＭＳ Ｐゴシック" charset="-128"/>
              </a:rPr>
              <a:t>onion routing</a:t>
            </a:r>
            <a:r>
              <a:rPr lang="en-US" sz="3200" smtClean="0">
                <a:ea typeface="ＭＳ Ｐゴシック" charset="-128"/>
                <a:cs typeface="ＭＳ Ｐゴシック" charset="-128"/>
              </a:rPr>
              <a:t> to hide who is sending traffic to whom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For anonymization purposes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Routing control also used in some network defense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To hide real location of a machine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E.g., SOS DDoS defense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Degree of Locality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  <a:noFill/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Some networks are very local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E.g., an Ethernet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Benefits from:</a:t>
            </a:r>
          </a:p>
          <a:p>
            <a:pPr lvl="2">
              <a:lnSpc>
                <a:spcPct val="85000"/>
              </a:lnSpc>
            </a:pPr>
            <a:r>
              <a:rPr lang="en-US" sz="3200" smtClean="0">
                <a:ea typeface="ＭＳ Ｐゴシック" charset="-128"/>
              </a:rPr>
              <a:t>Physical locality</a:t>
            </a:r>
          </a:p>
          <a:p>
            <a:pPr lvl="2">
              <a:lnSpc>
                <a:spcPct val="85000"/>
              </a:lnSpc>
            </a:pPr>
            <a:r>
              <a:rPr lang="en-US" sz="3200" smtClean="0">
                <a:ea typeface="ＭＳ Ｐゴシック" charset="-128"/>
              </a:rPr>
              <a:t>Small number of users and machines</a:t>
            </a:r>
          </a:p>
          <a:p>
            <a:pPr lvl="2">
              <a:lnSpc>
                <a:spcPct val="85000"/>
              </a:lnSpc>
            </a:pPr>
            <a:r>
              <a:rPr lang="en-US" sz="3200" smtClean="0">
                <a:ea typeface="ＭＳ Ｐゴシック" charset="-128"/>
              </a:rPr>
              <a:t>Common goals and interests</a:t>
            </a:r>
          </a:p>
          <a:p>
            <a:pPr>
              <a:lnSpc>
                <a:spcPct val="85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Other networks are very non-local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E.g., the Internet backbone</a:t>
            </a:r>
          </a:p>
          <a:p>
            <a:pPr lvl="1">
              <a:lnSpc>
                <a:spcPct val="85000"/>
              </a:lnSpc>
            </a:pPr>
            <a:r>
              <a:rPr lang="en-US" sz="3200" smtClean="0"/>
              <a:t>Many users/sites share bandwidth</a:t>
            </a: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2216150" y="844550"/>
            <a:ext cx="46355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Firewalls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What is a firewall?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A machine to protect a network from malicious external attacks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Typically a machine that sits between a LAN/WAN and the Internet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Running special software to regulate network traffic</a:t>
            </a:r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3282950" y="844550"/>
            <a:ext cx="25019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Typical Use of a Firewall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charset="-128"/>
                <a:cs typeface="ＭＳ Ｐゴシック" charset="-128"/>
              </a:rPr>
              <a:t> </a:t>
            </a:r>
          </a:p>
        </p:txBody>
      </p:sp>
      <p:grpSp>
        <p:nvGrpSpPr>
          <p:cNvPr id="59396" name="Group 4"/>
          <p:cNvGrpSpPr>
            <a:grpSpLocks/>
          </p:cNvGrpSpPr>
          <p:nvPr/>
        </p:nvGrpSpPr>
        <p:grpSpPr bwMode="auto">
          <a:xfrm>
            <a:off x="517525" y="1606550"/>
            <a:ext cx="7858125" cy="4711700"/>
            <a:chOff x="326" y="1012"/>
            <a:chExt cx="4950" cy="2968"/>
          </a:xfrm>
        </p:grpSpPr>
        <p:sp>
          <p:nvSpPr>
            <p:cNvPr id="59410" name="Oval 5"/>
            <p:cNvSpPr>
              <a:spLocks noChangeArrowheads="1"/>
            </p:cNvSpPr>
            <p:nvPr/>
          </p:nvSpPr>
          <p:spPr bwMode="auto">
            <a:xfrm>
              <a:off x="484" y="2068"/>
              <a:ext cx="952" cy="85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411" name="Oval 6"/>
            <p:cNvSpPr>
              <a:spLocks noChangeArrowheads="1"/>
            </p:cNvSpPr>
            <p:nvPr/>
          </p:nvSpPr>
          <p:spPr bwMode="auto">
            <a:xfrm>
              <a:off x="2884" y="1012"/>
              <a:ext cx="2392" cy="296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412" name="Rectangle 7"/>
            <p:cNvSpPr>
              <a:spLocks noChangeArrowheads="1"/>
            </p:cNvSpPr>
            <p:nvPr/>
          </p:nvSpPr>
          <p:spPr bwMode="auto">
            <a:xfrm>
              <a:off x="326" y="3081"/>
              <a:ext cx="146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Local Network</a:t>
              </a:r>
            </a:p>
          </p:txBody>
        </p:sp>
        <p:sp>
          <p:nvSpPr>
            <p:cNvPr id="59413" name="Rectangle 8"/>
            <p:cNvSpPr>
              <a:spLocks noChangeArrowheads="1"/>
            </p:cNvSpPr>
            <p:nvPr/>
          </p:nvSpPr>
          <p:spPr bwMode="auto">
            <a:xfrm>
              <a:off x="3776" y="2006"/>
              <a:ext cx="1211" cy="9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4400">
                  <a:latin typeface="Times New Roman" charset="0"/>
                </a:rPr>
                <a:t>The</a:t>
              </a:r>
            </a:p>
            <a:p>
              <a:pPr algn="ctr"/>
              <a:r>
                <a:rPr lang="en-US" sz="4400">
                  <a:latin typeface="Times New Roman" charset="0"/>
                </a:rPr>
                <a:t>Internet</a:t>
              </a:r>
            </a:p>
          </p:txBody>
        </p:sp>
        <p:sp>
          <p:nvSpPr>
            <p:cNvPr id="59414" name="Line 9"/>
            <p:cNvSpPr>
              <a:spLocks noChangeShapeType="1"/>
            </p:cNvSpPr>
            <p:nvPr/>
          </p:nvSpPr>
          <p:spPr bwMode="auto">
            <a:xfrm>
              <a:off x="1440" y="2496"/>
              <a:ext cx="14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286000" y="3214688"/>
            <a:ext cx="3765550" cy="519112"/>
            <a:chOff x="1440" y="2025"/>
            <a:chExt cx="2372" cy="327"/>
          </a:xfrm>
        </p:grpSpPr>
        <p:sp>
          <p:nvSpPr>
            <p:cNvPr id="59408" name="Line 11"/>
            <p:cNvSpPr>
              <a:spLocks noChangeShapeType="1"/>
            </p:cNvSpPr>
            <p:nvPr/>
          </p:nvSpPr>
          <p:spPr bwMode="auto">
            <a:xfrm>
              <a:off x="1440" y="2208"/>
              <a:ext cx="1872" cy="0"/>
            </a:xfrm>
            <a:prstGeom prst="line">
              <a:avLst/>
            </a:prstGeom>
            <a:noFill/>
            <a:ln w="76200">
              <a:solidFill>
                <a:srgbClr val="FF0033"/>
              </a:solidFill>
              <a:round/>
              <a:headEnd type="stealth" w="med" len="lg"/>
              <a:tailEnd type="none" w="sm" len="sm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409" name="Rectangle 12"/>
            <p:cNvSpPr>
              <a:spLocks noChangeArrowheads="1"/>
            </p:cNvSpPr>
            <p:nvPr/>
          </p:nvSpPr>
          <p:spPr bwMode="auto">
            <a:xfrm>
              <a:off x="3398" y="2025"/>
              <a:ext cx="41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???</a:t>
              </a:r>
            </a:p>
          </p:txBody>
        </p:sp>
      </p:grpSp>
      <p:sp>
        <p:nvSpPr>
          <p:cNvPr id="59398" name="Rectangle 13"/>
          <p:cNvSpPr>
            <a:spLocks noChangeArrowheads="1"/>
          </p:cNvSpPr>
          <p:nvPr/>
        </p:nvSpPr>
        <p:spPr bwMode="auto">
          <a:xfrm>
            <a:off x="-92075" y="928688"/>
            <a:ext cx="18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endParaRPr lang="en-US" sz="2400">
              <a:latin typeface="Times New Roman" charset="0"/>
            </a:endParaRPr>
          </a:p>
        </p:txBody>
      </p:sp>
      <p:pic>
        <p:nvPicPr>
          <p:cNvPr id="794638" name="Picture 1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3511550"/>
            <a:ext cx="90805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0" name="Oval 20"/>
          <p:cNvSpPr>
            <a:spLocks noChangeArrowheads="1"/>
          </p:cNvSpPr>
          <p:nvPr/>
        </p:nvSpPr>
        <p:spPr bwMode="auto">
          <a:xfrm>
            <a:off x="4578350" y="1606550"/>
            <a:ext cx="3797300" cy="47117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2673350" y="3054350"/>
            <a:ext cx="1403350" cy="1739900"/>
            <a:chOff x="2673350" y="3054350"/>
            <a:chExt cx="1403350" cy="1739900"/>
          </a:xfrm>
        </p:grpSpPr>
        <p:sp>
          <p:nvSpPr>
            <p:cNvPr id="59406" name="Rectangle 21"/>
            <p:cNvSpPr>
              <a:spLocks noChangeArrowheads="1"/>
            </p:cNvSpPr>
            <p:nvPr/>
          </p:nvSpPr>
          <p:spPr bwMode="auto">
            <a:xfrm>
              <a:off x="2673350" y="3054350"/>
              <a:ext cx="1358900" cy="17399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407" name="Rectangle 22"/>
            <p:cNvSpPr>
              <a:spLocks noChangeArrowheads="1"/>
            </p:cNvSpPr>
            <p:nvPr/>
          </p:nvSpPr>
          <p:spPr bwMode="auto">
            <a:xfrm>
              <a:off x="2708275" y="3700463"/>
              <a:ext cx="1368425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Firewall</a:t>
              </a:r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3505200" y="3138488"/>
            <a:ext cx="2698750" cy="519112"/>
            <a:chOff x="2208" y="1977"/>
            <a:chExt cx="1700" cy="327"/>
          </a:xfrm>
        </p:grpSpPr>
        <p:sp>
          <p:nvSpPr>
            <p:cNvPr id="59404" name="Line 24"/>
            <p:cNvSpPr>
              <a:spLocks noChangeShapeType="1"/>
            </p:cNvSpPr>
            <p:nvPr/>
          </p:nvSpPr>
          <p:spPr bwMode="auto">
            <a:xfrm flipH="1">
              <a:off x="2208" y="2160"/>
              <a:ext cx="1152" cy="0"/>
            </a:xfrm>
            <a:prstGeom prst="line">
              <a:avLst/>
            </a:prstGeom>
            <a:noFill/>
            <a:ln w="76200">
              <a:solidFill>
                <a:srgbClr val="FF0033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405" name="Rectangle 25"/>
            <p:cNvSpPr>
              <a:spLocks noChangeArrowheads="1"/>
            </p:cNvSpPr>
            <p:nvPr/>
          </p:nvSpPr>
          <p:spPr bwMode="auto">
            <a:xfrm>
              <a:off x="3494" y="1977"/>
              <a:ext cx="41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latin typeface="Times New Roman" charset="0"/>
                </a:rPr>
                <a:t>???</a:t>
              </a:r>
            </a:p>
          </p:txBody>
        </p:sp>
      </p:grpSp>
      <p:sp>
        <p:nvSpPr>
          <p:cNvPr id="794650" name="Rectangle 26"/>
          <p:cNvSpPr>
            <a:spLocks noChangeArrowheads="1"/>
          </p:cNvSpPr>
          <p:nvPr/>
        </p:nvSpPr>
        <p:spPr bwMode="auto">
          <a:xfrm>
            <a:off x="3282950" y="3130550"/>
            <a:ext cx="215900" cy="6731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94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94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94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94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465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Firewalls and Perimeter Defense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Firewalls implement a form of security called </a:t>
            </a:r>
            <a:r>
              <a:rPr lang="en-US" sz="3200" i="1">
                <a:ea typeface="ＭＳ Ｐゴシック" charset="-128"/>
                <a:cs typeface="ＭＳ Ｐゴシック" charset="-128"/>
              </a:rPr>
              <a:t>perimeter defense</a:t>
            </a:r>
            <a:endParaRPr lang="en-US" sz="3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Protect the inside of something by defending the outside strongly</a:t>
            </a:r>
          </a:p>
          <a:p>
            <a:pPr lvl="1">
              <a:lnSpc>
                <a:spcPct val="80000"/>
              </a:lnSpc>
            </a:pPr>
            <a:r>
              <a:rPr lang="en-US" sz="3200"/>
              <a:t>The firewall machine is often called a </a:t>
            </a:r>
            <a:r>
              <a:rPr lang="en-US" sz="3200" i="1"/>
              <a:t>bastion host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Control the entry and exit points</a:t>
            </a:r>
          </a:p>
          <a:p>
            <a:pPr>
              <a:lnSpc>
                <a:spcPct val="8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If nothing bad can get in, I’m safe, right?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Weaknesses of Perimeter Defense Models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Breaching the perimeter compromises all security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Windows passwords are a form of perimeter defense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If you get past the password, you can do anything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Perimeter defense is part of the solution, not the entire 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ＭＳ Ｐゴシック" charset="-128"/>
                <a:cs typeface="ＭＳ Ｐゴシック" charset="-128"/>
              </a:rPr>
              <a:t>Weaknesses of Perimeter Defense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charset="-128"/>
                <a:cs typeface="ＭＳ Ｐゴシック" charset="-128"/>
              </a:rPr>
              <a:t> </a:t>
            </a:r>
          </a:p>
        </p:txBody>
      </p:sp>
      <p:grpSp>
        <p:nvGrpSpPr>
          <p:cNvPr id="63492" name="Group 4"/>
          <p:cNvGrpSpPr>
            <a:grpSpLocks/>
          </p:cNvGrpSpPr>
          <p:nvPr/>
        </p:nvGrpSpPr>
        <p:grpSpPr bwMode="auto">
          <a:xfrm>
            <a:off x="2514600" y="3124200"/>
            <a:ext cx="4724400" cy="1654175"/>
            <a:chOff x="1584" y="1968"/>
            <a:chExt cx="2976" cy="1042"/>
          </a:xfrm>
        </p:grpSpPr>
        <p:sp>
          <p:nvSpPr>
            <p:cNvPr id="63541" name="Oval 5" descr="Horizontal brick"/>
            <p:cNvSpPr>
              <a:spLocks noChangeArrowheads="1"/>
            </p:cNvSpPr>
            <p:nvPr/>
          </p:nvSpPr>
          <p:spPr bwMode="auto">
            <a:xfrm>
              <a:off x="1584" y="1968"/>
              <a:ext cx="2976" cy="1042"/>
            </a:xfrm>
            <a:prstGeom prst="ellipse">
              <a:avLst/>
            </a:prstGeom>
            <a:pattFill prst="horzBrick">
              <a:fgClr>
                <a:srgbClr val="FF000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42" name="Oval 6"/>
            <p:cNvSpPr>
              <a:spLocks noChangeArrowheads="1"/>
            </p:cNvSpPr>
            <p:nvPr/>
          </p:nvSpPr>
          <p:spPr bwMode="auto">
            <a:xfrm>
              <a:off x="1721" y="2023"/>
              <a:ext cx="2736" cy="91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43" name="Oval 7"/>
            <p:cNvSpPr>
              <a:spLocks noChangeArrowheads="1"/>
            </p:cNvSpPr>
            <p:nvPr/>
          </p:nvSpPr>
          <p:spPr bwMode="auto">
            <a:xfrm>
              <a:off x="1961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44" name="Oval 8"/>
            <p:cNvSpPr>
              <a:spLocks noChangeArrowheads="1"/>
            </p:cNvSpPr>
            <p:nvPr/>
          </p:nvSpPr>
          <p:spPr bwMode="auto">
            <a:xfrm>
              <a:off x="2201" y="2263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45" name="Oval 9"/>
            <p:cNvSpPr>
              <a:spLocks noChangeArrowheads="1"/>
            </p:cNvSpPr>
            <p:nvPr/>
          </p:nvSpPr>
          <p:spPr bwMode="auto">
            <a:xfrm>
              <a:off x="2201" y="259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46" name="Oval 10"/>
            <p:cNvSpPr>
              <a:spLocks noChangeArrowheads="1"/>
            </p:cNvSpPr>
            <p:nvPr/>
          </p:nvSpPr>
          <p:spPr bwMode="auto">
            <a:xfrm>
              <a:off x="2345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47" name="Oval 11"/>
            <p:cNvSpPr>
              <a:spLocks noChangeArrowheads="1"/>
            </p:cNvSpPr>
            <p:nvPr/>
          </p:nvSpPr>
          <p:spPr bwMode="auto">
            <a:xfrm>
              <a:off x="2489" y="221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48" name="Oval 12"/>
            <p:cNvSpPr>
              <a:spLocks noChangeArrowheads="1"/>
            </p:cNvSpPr>
            <p:nvPr/>
          </p:nvSpPr>
          <p:spPr bwMode="auto">
            <a:xfrm>
              <a:off x="2729" y="264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49" name="Oval 13"/>
            <p:cNvSpPr>
              <a:spLocks noChangeArrowheads="1"/>
            </p:cNvSpPr>
            <p:nvPr/>
          </p:nvSpPr>
          <p:spPr bwMode="auto">
            <a:xfrm>
              <a:off x="2537" y="259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0" name="Oval 14"/>
            <p:cNvSpPr>
              <a:spLocks noChangeArrowheads="1"/>
            </p:cNvSpPr>
            <p:nvPr/>
          </p:nvSpPr>
          <p:spPr bwMode="auto">
            <a:xfrm>
              <a:off x="2633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1" name="Oval 15"/>
            <p:cNvSpPr>
              <a:spLocks noChangeArrowheads="1"/>
            </p:cNvSpPr>
            <p:nvPr/>
          </p:nvSpPr>
          <p:spPr bwMode="auto">
            <a:xfrm>
              <a:off x="2729" y="221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2" name="Oval 16"/>
            <p:cNvSpPr>
              <a:spLocks noChangeArrowheads="1"/>
            </p:cNvSpPr>
            <p:nvPr/>
          </p:nvSpPr>
          <p:spPr bwMode="auto">
            <a:xfrm>
              <a:off x="2921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3" name="Oval 17"/>
            <p:cNvSpPr>
              <a:spLocks noChangeArrowheads="1"/>
            </p:cNvSpPr>
            <p:nvPr/>
          </p:nvSpPr>
          <p:spPr bwMode="auto">
            <a:xfrm>
              <a:off x="3017" y="216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4" name="Oval 18"/>
            <p:cNvSpPr>
              <a:spLocks noChangeArrowheads="1"/>
            </p:cNvSpPr>
            <p:nvPr/>
          </p:nvSpPr>
          <p:spPr bwMode="auto">
            <a:xfrm>
              <a:off x="3065" y="264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5" name="Oval 19"/>
            <p:cNvSpPr>
              <a:spLocks noChangeArrowheads="1"/>
            </p:cNvSpPr>
            <p:nvPr/>
          </p:nvSpPr>
          <p:spPr bwMode="auto">
            <a:xfrm>
              <a:off x="3257" y="235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6" name="Oval 20"/>
            <p:cNvSpPr>
              <a:spLocks noChangeArrowheads="1"/>
            </p:cNvSpPr>
            <p:nvPr/>
          </p:nvSpPr>
          <p:spPr bwMode="auto">
            <a:xfrm>
              <a:off x="3305" y="216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7" name="Oval 21"/>
            <p:cNvSpPr>
              <a:spLocks noChangeArrowheads="1"/>
            </p:cNvSpPr>
            <p:nvPr/>
          </p:nvSpPr>
          <p:spPr bwMode="auto">
            <a:xfrm>
              <a:off x="3401" y="259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8" name="Oval 22"/>
            <p:cNvSpPr>
              <a:spLocks noChangeArrowheads="1"/>
            </p:cNvSpPr>
            <p:nvPr/>
          </p:nvSpPr>
          <p:spPr bwMode="auto">
            <a:xfrm>
              <a:off x="3257" y="2791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9" name="Oval 23"/>
            <p:cNvSpPr>
              <a:spLocks noChangeArrowheads="1"/>
            </p:cNvSpPr>
            <p:nvPr/>
          </p:nvSpPr>
          <p:spPr bwMode="auto">
            <a:xfrm>
              <a:off x="3593" y="221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60" name="Oval 24"/>
            <p:cNvSpPr>
              <a:spLocks noChangeArrowheads="1"/>
            </p:cNvSpPr>
            <p:nvPr/>
          </p:nvSpPr>
          <p:spPr bwMode="auto">
            <a:xfrm>
              <a:off x="3641" y="245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61" name="Oval 25"/>
            <p:cNvSpPr>
              <a:spLocks noChangeArrowheads="1"/>
            </p:cNvSpPr>
            <p:nvPr/>
          </p:nvSpPr>
          <p:spPr bwMode="auto">
            <a:xfrm>
              <a:off x="3689" y="269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62" name="Oval 26"/>
            <p:cNvSpPr>
              <a:spLocks noChangeArrowheads="1"/>
            </p:cNvSpPr>
            <p:nvPr/>
          </p:nvSpPr>
          <p:spPr bwMode="auto">
            <a:xfrm>
              <a:off x="3881" y="235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63" name="Oval 27"/>
            <p:cNvSpPr>
              <a:spLocks noChangeArrowheads="1"/>
            </p:cNvSpPr>
            <p:nvPr/>
          </p:nvSpPr>
          <p:spPr bwMode="auto">
            <a:xfrm>
              <a:off x="4121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64" name="Oval 28"/>
            <p:cNvSpPr>
              <a:spLocks noChangeArrowheads="1"/>
            </p:cNvSpPr>
            <p:nvPr/>
          </p:nvSpPr>
          <p:spPr bwMode="auto">
            <a:xfrm>
              <a:off x="3977" y="259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65" name="Oval 29"/>
            <p:cNvSpPr>
              <a:spLocks noChangeArrowheads="1"/>
            </p:cNvSpPr>
            <p:nvPr/>
          </p:nvSpPr>
          <p:spPr bwMode="auto">
            <a:xfrm>
              <a:off x="2729" y="2647"/>
              <a:ext cx="96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3566" name="Group 30"/>
            <p:cNvGrpSpPr>
              <a:grpSpLocks/>
            </p:cNvGrpSpPr>
            <p:nvPr/>
          </p:nvGrpSpPr>
          <p:grpSpPr bwMode="auto">
            <a:xfrm>
              <a:off x="2537" y="2407"/>
              <a:ext cx="624" cy="336"/>
              <a:chOff x="2448" y="2544"/>
              <a:chExt cx="624" cy="336"/>
            </a:xfrm>
          </p:grpSpPr>
          <p:sp>
            <p:nvSpPr>
              <p:cNvPr id="63587" name="Oval 31"/>
              <p:cNvSpPr>
                <a:spLocks noChangeArrowheads="1"/>
              </p:cNvSpPr>
              <p:nvPr/>
            </p:nvSpPr>
            <p:spPr bwMode="auto">
              <a:xfrm>
                <a:off x="2448" y="273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88" name="Oval 32"/>
              <p:cNvSpPr>
                <a:spLocks noChangeArrowheads="1"/>
              </p:cNvSpPr>
              <p:nvPr/>
            </p:nvSpPr>
            <p:spPr bwMode="auto">
              <a:xfrm>
                <a:off x="2544" y="254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89" name="Oval 33"/>
              <p:cNvSpPr>
                <a:spLocks noChangeArrowheads="1"/>
              </p:cNvSpPr>
              <p:nvPr/>
            </p:nvSpPr>
            <p:spPr bwMode="auto">
              <a:xfrm>
                <a:off x="2832" y="254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90" name="Oval 34"/>
              <p:cNvSpPr>
                <a:spLocks noChangeArrowheads="1"/>
              </p:cNvSpPr>
              <p:nvPr/>
            </p:nvSpPr>
            <p:spPr bwMode="auto">
              <a:xfrm>
                <a:off x="2976" y="278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567" name="Group 35"/>
            <p:cNvGrpSpPr>
              <a:grpSpLocks/>
            </p:cNvGrpSpPr>
            <p:nvPr/>
          </p:nvGrpSpPr>
          <p:grpSpPr bwMode="auto">
            <a:xfrm>
              <a:off x="2201" y="2167"/>
              <a:ext cx="1152" cy="720"/>
              <a:chOff x="2112" y="2304"/>
              <a:chExt cx="1152" cy="720"/>
            </a:xfrm>
          </p:grpSpPr>
          <p:sp>
            <p:nvSpPr>
              <p:cNvPr id="63580" name="Oval 36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81" name="Oval 37"/>
              <p:cNvSpPr>
                <a:spLocks noChangeArrowheads="1"/>
              </p:cNvSpPr>
              <p:nvPr/>
            </p:nvSpPr>
            <p:spPr bwMode="auto">
              <a:xfrm>
                <a:off x="2256" y="254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82" name="Oval 38"/>
              <p:cNvSpPr>
                <a:spLocks noChangeArrowheads="1"/>
              </p:cNvSpPr>
              <p:nvPr/>
            </p:nvSpPr>
            <p:spPr bwMode="auto">
              <a:xfrm>
                <a:off x="2400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83" name="Oval 39"/>
              <p:cNvSpPr>
                <a:spLocks noChangeArrowheads="1"/>
              </p:cNvSpPr>
              <p:nvPr/>
            </p:nvSpPr>
            <p:spPr bwMode="auto">
              <a:xfrm>
                <a:off x="2640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84" name="Oval 40"/>
              <p:cNvSpPr>
                <a:spLocks noChangeArrowheads="1"/>
              </p:cNvSpPr>
              <p:nvPr/>
            </p:nvSpPr>
            <p:spPr bwMode="auto">
              <a:xfrm>
                <a:off x="3168" y="249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85" name="Oval 41"/>
              <p:cNvSpPr>
                <a:spLocks noChangeArrowheads="1"/>
              </p:cNvSpPr>
              <p:nvPr/>
            </p:nvSpPr>
            <p:spPr bwMode="auto">
              <a:xfrm>
                <a:off x="2928" y="230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86" name="Oval 42"/>
              <p:cNvSpPr>
                <a:spLocks noChangeArrowheads="1"/>
              </p:cNvSpPr>
              <p:nvPr/>
            </p:nvSpPr>
            <p:spPr bwMode="auto">
              <a:xfrm>
                <a:off x="3168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568" name="Group 43"/>
            <p:cNvGrpSpPr>
              <a:grpSpLocks/>
            </p:cNvGrpSpPr>
            <p:nvPr/>
          </p:nvGrpSpPr>
          <p:grpSpPr bwMode="auto">
            <a:xfrm>
              <a:off x="1961" y="2167"/>
              <a:ext cx="1776" cy="528"/>
              <a:chOff x="1872" y="2304"/>
              <a:chExt cx="1776" cy="528"/>
            </a:xfrm>
          </p:grpSpPr>
          <p:sp>
            <p:nvSpPr>
              <p:cNvPr id="63575" name="Oval 44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76" name="Oval 45"/>
              <p:cNvSpPr>
                <a:spLocks noChangeArrowheads="1"/>
              </p:cNvSpPr>
              <p:nvPr/>
            </p:nvSpPr>
            <p:spPr bwMode="auto">
              <a:xfrm>
                <a:off x="2112" y="2400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77" name="Oval 46"/>
              <p:cNvSpPr>
                <a:spLocks noChangeArrowheads="1"/>
              </p:cNvSpPr>
              <p:nvPr/>
            </p:nvSpPr>
            <p:spPr bwMode="auto">
              <a:xfrm>
                <a:off x="3216" y="230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78" name="Oval 47"/>
              <p:cNvSpPr>
                <a:spLocks noChangeArrowheads="1"/>
              </p:cNvSpPr>
              <p:nvPr/>
            </p:nvSpPr>
            <p:spPr bwMode="auto">
              <a:xfrm>
                <a:off x="3312" y="273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79" name="Oval 48"/>
              <p:cNvSpPr>
                <a:spLocks noChangeArrowheads="1"/>
              </p:cNvSpPr>
              <p:nvPr/>
            </p:nvSpPr>
            <p:spPr bwMode="auto">
              <a:xfrm>
                <a:off x="3552" y="259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569" name="Group 49"/>
            <p:cNvGrpSpPr>
              <a:grpSpLocks/>
            </p:cNvGrpSpPr>
            <p:nvPr/>
          </p:nvGrpSpPr>
          <p:grpSpPr bwMode="auto">
            <a:xfrm>
              <a:off x="3593" y="2215"/>
              <a:ext cx="480" cy="576"/>
              <a:chOff x="3504" y="2352"/>
              <a:chExt cx="480" cy="576"/>
            </a:xfrm>
          </p:grpSpPr>
          <p:sp>
            <p:nvSpPr>
              <p:cNvPr id="63571" name="Oval 50"/>
              <p:cNvSpPr>
                <a:spLocks noChangeArrowheads="1"/>
              </p:cNvSpPr>
              <p:nvPr/>
            </p:nvSpPr>
            <p:spPr bwMode="auto">
              <a:xfrm>
                <a:off x="3504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72" name="Oval 51"/>
              <p:cNvSpPr>
                <a:spLocks noChangeArrowheads="1"/>
              </p:cNvSpPr>
              <p:nvPr/>
            </p:nvSpPr>
            <p:spPr bwMode="auto">
              <a:xfrm>
                <a:off x="3792" y="249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73" name="Oval 52"/>
              <p:cNvSpPr>
                <a:spLocks noChangeArrowheads="1"/>
              </p:cNvSpPr>
              <p:nvPr/>
            </p:nvSpPr>
            <p:spPr bwMode="auto">
              <a:xfrm>
                <a:off x="3600" y="283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74" name="Oval 53"/>
              <p:cNvSpPr>
                <a:spLocks noChangeArrowheads="1"/>
              </p:cNvSpPr>
              <p:nvPr/>
            </p:nvSpPr>
            <p:spPr bwMode="auto">
              <a:xfrm>
                <a:off x="3888" y="273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3570" name="Oval 54"/>
            <p:cNvSpPr>
              <a:spLocks noChangeArrowheads="1"/>
            </p:cNvSpPr>
            <p:nvPr/>
          </p:nvSpPr>
          <p:spPr bwMode="auto">
            <a:xfrm>
              <a:off x="4121" y="2407"/>
              <a:ext cx="96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55"/>
          <p:cNvGrpSpPr>
            <a:grpSpLocks/>
          </p:cNvGrpSpPr>
          <p:nvPr/>
        </p:nvGrpSpPr>
        <p:grpSpPr bwMode="auto">
          <a:xfrm>
            <a:off x="0" y="3592513"/>
            <a:ext cx="428625" cy="446087"/>
            <a:chOff x="930" y="3612"/>
            <a:chExt cx="270" cy="281"/>
          </a:xfrm>
        </p:grpSpPr>
        <p:sp>
          <p:nvSpPr>
            <p:cNvPr id="63528" name="AutoShape 56"/>
            <p:cNvSpPr>
              <a:spLocks noChangeArrowheads="1"/>
            </p:cNvSpPr>
            <p:nvPr/>
          </p:nvSpPr>
          <p:spPr bwMode="auto">
            <a:xfrm rot="-5400000">
              <a:off x="1017" y="3759"/>
              <a:ext cx="47" cy="222"/>
            </a:xfrm>
            <a:prstGeom prst="can">
              <a:avLst>
                <a:gd name="adj" fmla="val 118085"/>
              </a:avLst>
            </a:prstGeom>
            <a:solidFill>
              <a:srgbClr val="FF0000"/>
            </a:solidFill>
            <a:ln w="635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29" name="AutoShape 57"/>
            <p:cNvSpPr>
              <a:spLocks noChangeArrowheads="1"/>
            </p:cNvSpPr>
            <p:nvPr/>
          </p:nvSpPr>
          <p:spPr bwMode="auto">
            <a:xfrm rot="-5400000">
              <a:off x="1023" y="3730"/>
              <a:ext cx="47" cy="222"/>
            </a:xfrm>
            <a:prstGeom prst="can">
              <a:avLst>
                <a:gd name="adj" fmla="val 118085"/>
              </a:avLst>
            </a:prstGeom>
            <a:solidFill>
              <a:srgbClr val="FF0000"/>
            </a:solidFill>
            <a:ln w="635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30" name="AutoShape 58"/>
            <p:cNvSpPr>
              <a:spLocks noChangeArrowheads="1"/>
            </p:cNvSpPr>
            <p:nvPr/>
          </p:nvSpPr>
          <p:spPr bwMode="auto">
            <a:xfrm rot="-5400000">
              <a:off x="1065" y="3753"/>
              <a:ext cx="47" cy="222"/>
            </a:xfrm>
            <a:prstGeom prst="can">
              <a:avLst>
                <a:gd name="adj" fmla="val 118085"/>
              </a:avLst>
            </a:prstGeom>
            <a:solidFill>
              <a:srgbClr val="FF0000"/>
            </a:solidFill>
            <a:ln w="635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31" name="Freeform 59"/>
            <p:cNvSpPr>
              <a:spLocks/>
            </p:cNvSpPr>
            <p:nvPr/>
          </p:nvSpPr>
          <p:spPr bwMode="auto">
            <a:xfrm>
              <a:off x="1008" y="3663"/>
              <a:ext cx="48" cy="144"/>
            </a:xfrm>
            <a:custGeom>
              <a:avLst/>
              <a:gdLst>
                <a:gd name="T0" fmla="*/ 48 w 48"/>
                <a:gd name="T1" fmla="*/ 144 h 144"/>
                <a:gd name="T2" fmla="*/ 0 w 48"/>
                <a:gd name="T3" fmla="*/ 96 h 144"/>
                <a:gd name="T4" fmla="*/ 48 w 48"/>
                <a:gd name="T5" fmla="*/ 96 h 144"/>
                <a:gd name="T6" fmla="*/ 0 w 48"/>
                <a:gd name="T7" fmla="*/ 48 h 144"/>
                <a:gd name="T8" fmla="*/ 48 w 48"/>
                <a:gd name="T9" fmla="*/ 0 h 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144"/>
                <a:gd name="T17" fmla="*/ 48 w 48"/>
                <a:gd name="T18" fmla="*/ 144 h 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144">
                  <a:moveTo>
                    <a:pt x="48" y="144"/>
                  </a:moveTo>
                  <a:cubicBezTo>
                    <a:pt x="24" y="124"/>
                    <a:pt x="0" y="104"/>
                    <a:pt x="0" y="96"/>
                  </a:cubicBezTo>
                  <a:cubicBezTo>
                    <a:pt x="0" y="88"/>
                    <a:pt x="48" y="104"/>
                    <a:pt x="48" y="96"/>
                  </a:cubicBezTo>
                  <a:cubicBezTo>
                    <a:pt x="48" y="88"/>
                    <a:pt x="0" y="64"/>
                    <a:pt x="0" y="48"/>
                  </a:cubicBezTo>
                  <a:cubicBezTo>
                    <a:pt x="0" y="32"/>
                    <a:pt x="40" y="8"/>
                    <a:pt x="4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3532" name="Group 60"/>
            <p:cNvGrpSpPr>
              <a:grpSpLocks/>
            </p:cNvGrpSpPr>
            <p:nvPr/>
          </p:nvGrpSpPr>
          <p:grpSpPr bwMode="auto">
            <a:xfrm>
              <a:off x="1002" y="3612"/>
              <a:ext cx="102" cy="106"/>
              <a:chOff x="1008" y="3216"/>
              <a:chExt cx="102" cy="106"/>
            </a:xfrm>
          </p:grpSpPr>
          <p:sp>
            <p:nvSpPr>
              <p:cNvPr id="63533" name="Line 61"/>
              <p:cNvSpPr>
                <a:spLocks noChangeShapeType="1"/>
              </p:cNvSpPr>
              <p:nvPr/>
            </p:nvSpPr>
            <p:spPr bwMode="auto">
              <a:xfrm rot="17916628" flipV="1">
                <a:off x="1024" y="3216"/>
                <a:ext cx="14" cy="45"/>
              </a:xfrm>
              <a:prstGeom prst="line">
                <a:avLst/>
              </a:prstGeom>
              <a:noFill/>
              <a:ln w="3175">
                <a:solidFill>
                  <a:srgbClr val="FF9900"/>
                </a:solidFill>
                <a:round/>
                <a:headEnd type="none" w="sm" len="sm"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4" name="Line 62"/>
              <p:cNvSpPr>
                <a:spLocks noChangeShapeType="1"/>
              </p:cNvSpPr>
              <p:nvPr/>
            </p:nvSpPr>
            <p:spPr bwMode="auto">
              <a:xfrm rot="17916628" flipV="1">
                <a:off x="1075" y="3275"/>
                <a:ext cx="14" cy="45"/>
              </a:xfrm>
              <a:prstGeom prst="line">
                <a:avLst/>
              </a:prstGeom>
              <a:noFill/>
              <a:ln w="3175">
                <a:solidFill>
                  <a:srgbClr val="FF9900"/>
                </a:solidFill>
                <a:round/>
                <a:headEnd type="none" w="sm" len="sm"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5" name="Line 63"/>
              <p:cNvSpPr>
                <a:spLocks noChangeShapeType="1"/>
              </p:cNvSpPr>
              <p:nvPr/>
            </p:nvSpPr>
            <p:spPr bwMode="auto">
              <a:xfrm rot="3683372" flipH="1" flipV="1">
                <a:off x="1030" y="3275"/>
                <a:ext cx="14" cy="45"/>
              </a:xfrm>
              <a:prstGeom prst="line">
                <a:avLst/>
              </a:prstGeom>
              <a:noFill/>
              <a:ln w="3175">
                <a:solidFill>
                  <a:srgbClr val="FF9900"/>
                </a:solidFill>
                <a:round/>
                <a:headEnd type="none" w="sm" len="sm"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6" name="Line 64"/>
              <p:cNvSpPr>
                <a:spLocks noChangeShapeType="1"/>
              </p:cNvSpPr>
              <p:nvPr/>
            </p:nvSpPr>
            <p:spPr bwMode="auto">
              <a:xfrm rot="3683372" flipH="1" flipV="1">
                <a:off x="1081" y="3215"/>
                <a:ext cx="14" cy="45"/>
              </a:xfrm>
              <a:prstGeom prst="line">
                <a:avLst/>
              </a:prstGeom>
              <a:noFill/>
              <a:ln w="3175">
                <a:solidFill>
                  <a:srgbClr val="FF9900"/>
                </a:solidFill>
                <a:round/>
                <a:headEnd type="none" w="sm" len="sm"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7" name="Line 65"/>
              <p:cNvSpPr>
                <a:spLocks noChangeShapeType="1"/>
              </p:cNvSpPr>
              <p:nvPr/>
            </p:nvSpPr>
            <p:spPr bwMode="auto">
              <a:xfrm rot="15116284" flipV="1">
                <a:off x="1086" y="3253"/>
                <a:ext cx="9" cy="30"/>
              </a:xfrm>
              <a:prstGeom prst="line">
                <a:avLst/>
              </a:prstGeom>
              <a:noFill/>
              <a:ln w="3175">
                <a:solidFill>
                  <a:srgbClr val="FF9900"/>
                </a:solidFill>
                <a:round/>
                <a:headEnd type="none" w="sm" len="sm"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8" name="Line 66"/>
              <p:cNvSpPr>
                <a:spLocks noChangeShapeType="1"/>
              </p:cNvSpPr>
              <p:nvPr/>
            </p:nvSpPr>
            <p:spPr bwMode="auto">
              <a:xfrm rot="15116284" flipV="1">
                <a:off x="1018" y="3254"/>
                <a:ext cx="9" cy="30"/>
              </a:xfrm>
              <a:prstGeom prst="line">
                <a:avLst/>
              </a:prstGeom>
              <a:noFill/>
              <a:ln w="3175">
                <a:solidFill>
                  <a:srgbClr val="FF9900"/>
                </a:solidFill>
                <a:round/>
                <a:headEnd type="none" w="sm" len="sm"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9" name="Line 67"/>
              <p:cNvSpPr>
                <a:spLocks noChangeShapeType="1"/>
              </p:cNvSpPr>
              <p:nvPr/>
            </p:nvSpPr>
            <p:spPr bwMode="auto">
              <a:xfrm rot="9716284" flipV="1">
                <a:off x="1056" y="3292"/>
                <a:ext cx="9" cy="30"/>
              </a:xfrm>
              <a:prstGeom prst="line">
                <a:avLst/>
              </a:prstGeom>
              <a:noFill/>
              <a:ln w="3175">
                <a:solidFill>
                  <a:srgbClr val="FF9900"/>
                </a:solidFill>
                <a:round/>
                <a:headEnd type="none" w="sm" len="sm"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0" name="Line 68"/>
              <p:cNvSpPr>
                <a:spLocks noChangeShapeType="1"/>
              </p:cNvSpPr>
              <p:nvPr/>
            </p:nvSpPr>
            <p:spPr bwMode="auto">
              <a:xfrm rot="9716284" flipV="1">
                <a:off x="1053" y="3216"/>
                <a:ext cx="9" cy="30"/>
              </a:xfrm>
              <a:prstGeom prst="line">
                <a:avLst/>
              </a:prstGeom>
              <a:noFill/>
              <a:ln w="3175">
                <a:solidFill>
                  <a:srgbClr val="FF9900"/>
                </a:solidFill>
                <a:round/>
                <a:headEnd type="none" w="sm" len="sm"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pic>
        <p:nvPicPr>
          <p:cNvPr id="798789" name="Picture 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3352800"/>
            <a:ext cx="9334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90" name="Rectangle 70"/>
          <p:cNvSpPr>
            <a:spLocks noChangeArrowheads="1"/>
          </p:cNvSpPr>
          <p:nvPr/>
        </p:nvSpPr>
        <p:spPr bwMode="auto">
          <a:xfrm>
            <a:off x="2057400" y="3581400"/>
            <a:ext cx="990600" cy="609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791" name="AutoShape 71"/>
          <p:cNvSpPr>
            <a:spLocks noChangeArrowheads="1"/>
          </p:cNvSpPr>
          <p:nvPr/>
        </p:nvSpPr>
        <p:spPr bwMode="auto">
          <a:xfrm rot="2919851">
            <a:off x="1828800" y="2362200"/>
            <a:ext cx="1828800" cy="457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792" name="AutoShape 72"/>
          <p:cNvSpPr>
            <a:spLocks noChangeArrowheads="1"/>
          </p:cNvSpPr>
          <p:nvPr/>
        </p:nvSpPr>
        <p:spPr bwMode="auto">
          <a:xfrm rot="-3102699">
            <a:off x="3124200" y="2209800"/>
            <a:ext cx="1828800" cy="457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793" name="AutoShape 73"/>
          <p:cNvSpPr>
            <a:spLocks noChangeArrowheads="1"/>
          </p:cNvSpPr>
          <p:nvPr/>
        </p:nvSpPr>
        <p:spPr bwMode="auto">
          <a:xfrm>
            <a:off x="838200" y="3733800"/>
            <a:ext cx="2286000" cy="381000"/>
          </a:xfrm>
          <a:prstGeom prst="rightArrow">
            <a:avLst>
              <a:gd name="adj1" fmla="val 50000"/>
              <a:gd name="adj2" fmla="val 1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794" name="Oval 74"/>
          <p:cNvSpPr>
            <a:spLocks noChangeArrowheads="1"/>
          </p:cNvSpPr>
          <p:nvPr/>
        </p:nvSpPr>
        <p:spPr bwMode="auto">
          <a:xfrm>
            <a:off x="3114675" y="3822700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9" name="Group 75"/>
          <p:cNvGrpSpPr>
            <a:grpSpLocks/>
          </p:cNvGrpSpPr>
          <p:nvPr/>
        </p:nvGrpSpPr>
        <p:grpSpPr bwMode="auto">
          <a:xfrm>
            <a:off x="3492500" y="3594100"/>
            <a:ext cx="152400" cy="685800"/>
            <a:chOff x="2200" y="2264"/>
            <a:chExt cx="96" cy="432"/>
          </a:xfrm>
        </p:grpSpPr>
        <p:sp>
          <p:nvSpPr>
            <p:cNvPr id="63526" name="Oval 76"/>
            <p:cNvSpPr>
              <a:spLocks noChangeArrowheads="1"/>
            </p:cNvSpPr>
            <p:nvPr/>
          </p:nvSpPr>
          <p:spPr bwMode="auto">
            <a:xfrm>
              <a:off x="2200" y="2600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27" name="Oval 77"/>
            <p:cNvSpPr>
              <a:spLocks noChangeArrowheads="1"/>
            </p:cNvSpPr>
            <p:nvPr/>
          </p:nvSpPr>
          <p:spPr bwMode="auto">
            <a:xfrm>
              <a:off x="2200" y="2264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78"/>
          <p:cNvGrpSpPr>
            <a:grpSpLocks/>
          </p:cNvGrpSpPr>
          <p:nvPr/>
        </p:nvGrpSpPr>
        <p:grpSpPr bwMode="auto">
          <a:xfrm>
            <a:off x="3721100" y="3517900"/>
            <a:ext cx="457200" cy="762000"/>
            <a:chOff x="2344" y="2216"/>
            <a:chExt cx="288" cy="480"/>
          </a:xfrm>
        </p:grpSpPr>
        <p:sp>
          <p:nvSpPr>
            <p:cNvPr id="63523" name="Oval 79"/>
            <p:cNvSpPr>
              <a:spLocks noChangeArrowheads="1"/>
            </p:cNvSpPr>
            <p:nvPr/>
          </p:nvSpPr>
          <p:spPr bwMode="auto">
            <a:xfrm>
              <a:off x="2344" y="2408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24" name="Oval 80"/>
            <p:cNvSpPr>
              <a:spLocks noChangeArrowheads="1"/>
            </p:cNvSpPr>
            <p:nvPr/>
          </p:nvSpPr>
          <p:spPr bwMode="auto">
            <a:xfrm>
              <a:off x="2488" y="2216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25" name="Oval 81"/>
            <p:cNvSpPr>
              <a:spLocks noChangeArrowheads="1"/>
            </p:cNvSpPr>
            <p:nvPr/>
          </p:nvSpPr>
          <p:spPr bwMode="auto">
            <a:xfrm>
              <a:off x="2536" y="2600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82"/>
          <p:cNvGrpSpPr>
            <a:grpSpLocks/>
          </p:cNvGrpSpPr>
          <p:nvPr/>
        </p:nvGrpSpPr>
        <p:grpSpPr bwMode="auto">
          <a:xfrm>
            <a:off x="4178300" y="3517900"/>
            <a:ext cx="311150" cy="838200"/>
            <a:chOff x="2632" y="2216"/>
            <a:chExt cx="196" cy="528"/>
          </a:xfrm>
        </p:grpSpPr>
        <p:sp>
          <p:nvSpPr>
            <p:cNvPr id="63520" name="Oval 83"/>
            <p:cNvSpPr>
              <a:spLocks noChangeArrowheads="1"/>
            </p:cNvSpPr>
            <p:nvPr/>
          </p:nvSpPr>
          <p:spPr bwMode="auto">
            <a:xfrm>
              <a:off x="2632" y="2408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21" name="Oval 84"/>
            <p:cNvSpPr>
              <a:spLocks noChangeArrowheads="1"/>
            </p:cNvSpPr>
            <p:nvPr/>
          </p:nvSpPr>
          <p:spPr bwMode="auto">
            <a:xfrm>
              <a:off x="2728" y="2216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22" name="Oval 85"/>
            <p:cNvSpPr>
              <a:spLocks noChangeArrowheads="1"/>
            </p:cNvSpPr>
            <p:nvPr/>
          </p:nvSpPr>
          <p:spPr bwMode="auto">
            <a:xfrm>
              <a:off x="2732" y="2648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86"/>
          <p:cNvGrpSpPr>
            <a:grpSpLocks/>
          </p:cNvGrpSpPr>
          <p:nvPr/>
        </p:nvGrpSpPr>
        <p:grpSpPr bwMode="auto">
          <a:xfrm>
            <a:off x="4635500" y="3441700"/>
            <a:ext cx="381000" cy="914400"/>
            <a:chOff x="2920" y="2168"/>
            <a:chExt cx="240" cy="576"/>
          </a:xfrm>
        </p:grpSpPr>
        <p:sp>
          <p:nvSpPr>
            <p:cNvPr id="63517" name="Oval 87"/>
            <p:cNvSpPr>
              <a:spLocks noChangeArrowheads="1"/>
            </p:cNvSpPr>
            <p:nvPr/>
          </p:nvSpPr>
          <p:spPr bwMode="auto">
            <a:xfrm>
              <a:off x="2920" y="2408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18" name="Oval 88"/>
            <p:cNvSpPr>
              <a:spLocks noChangeArrowheads="1"/>
            </p:cNvSpPr>
            <p:nvPr/>
          </p:nvSpPr>
          <p:spPr bwMode="auto">
            <a:xfrm>
              <a:off x="3016" y="2168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19" name="Oval 89"/>
            <p:cNvSpPr>
              <a:spLocks noChangeArrowheads="1"/>
            </p:cNvSpPr>
            <p:nvPr/>
          </p:nvSpPr>
          <p:spPr bwMode="auto">
            <a:xfrm>
              <a:off x="3064" y="2648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90"/>
          <p:cNvGrpSpPr>
            <a:grpSpLocks/>
          </p:cNvGrpSpPr>
          <p:nvPr/>
        </p:nvGrpSpPr>
        <p:grpSpPr bwMode="auto">
          <a:xfrm>
            <a:off x="5168900" y="3441700"/>
            <a:ext cx="381000" cy="1143000"/>
            <a:chOff x="3256" y="2168"/>
            <a:chExt cx="240" cy="720"/>
          </a:xfrm>
        </p:grpSpPr>
        <p:sp>
          <p:nvSpPr>
            <p:cNvPr id="63513" name="Oval 91"/>
            <p:cNvSpPr>
              <a:spLocks noChangeArrowheads="1"/>
            </p:cNvSpPr>
            <p:nvPr/>
          </p:nvSpPr>
          <p:spPr bwMode="auto">
            <a:xfrm>
              <a:off x="3304" y="2168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14" name="Oval 92"/>
            <p:cNvSpPr>
              <a:spLocks noChangeArrowheads="1"/>
            </p:cNvSpPr>
            <p:nvPr/>
          </p:nvSpPr>
          <p:spPr bwMode="auto">
            <a:xfrm>
              <a:off x="3256" y="2360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15" name="Oval 93"/>
            <p:cNvSpPr>
              <a:spLocks noChangeArrowheads="1"/>
            </p:cNvSpPr>
            <p:nvPr/>
          </p:nvSpPr>
          <p:spPr bwMode="auto">
            <a:xfrm>
              <a:off x="3256" y="2792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16" name="Oval 94"/>
            <p:cNvSpPr>
              <a:spLocks noChangeArrowheads="1"/>
            </p:cNvSpPr>
            <p:nvPr/>
          </p:nvSpPr>
          <p:spPr bwMode="auto">
            <a:xfrm>
              <a:off x="3400" y="2600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" name="Group 95"/>
          <p:cNvGrpSpPr>
            <a:grpSpLocks/>
          </p:cNvGrpSpPr>
          <p:nvPr/>
        </p:nvGrpSpPr>
        <p:grpSpPr bwMode="auto">
          <a:xfrm>
            <a:off x="5702300" y="3517900"/>
            <a:ext cx="311150" cy="914400"/>
            <a:chOff x="3592" y="2216"/>
            <a:chExt cx="196" cy="576"/>
          </a:xfrm>
        </p:grpSpPr>
        <p:sp>
          <p:nvSpPr>
            <p:cNvPr id="63510" name="Oval 96"/>
            <p:cNvSpPr>
              <a:spLocks noChangeArrowheads="1"/>
            </p:cNvSpPr>
            <p:nvPr/>
          </p:nvSpPr>
          <p:spPr bwMode="auto">
            <a:xfrm>
              <a:off x="3640" y="2456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11" name="Oval 97"/>
            <p:cNvSpPr>
              <a:spLocks noChangeArrowheads="1"/>
            </p:cNvSpPr>
            <p:nvPr/>
          </p:nvSpPr>
          <p:spPr bwMode="auto">
            <a:xfrm>
              <a:off x="3592" y="2216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12" name="Oval 98"/>
            <p:cNvSpPr>
              <a:spLocks noChangeArrowheads="1"/>
            </p:cNvSpPr>
            <p:nvPr/>
          </p:nvSpPr>
          <p:spPr bwMode="auto">
            <a:xfrm>
              <a:off x="3692" y="2696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5" name="Group 99"/>
          <p:cNvGrpSpPr>
            <a:grpSpLocks/>
          </p:cNvGrpSpPr>
          <p:nvPr/>
        </p:nvGrpSpPr>
        <p:grpSpPr bwMode="auto">
          <a:xfrm>
            <a:off x="6159500" y="3746500"/>
            <a:ext cx="539750" cy="533400"/>
            <a:chOff x="3880" y="2360"/>
            <a:chExt cx="340" cy="336"/>
          </a:xfrm>
        </p:grpSpPr>
        <p:sp>
          <p:nvSpPr>
            <p:cNvPr id="63507" name="Oval 100"/>
            <p:cNvSpPr>
              <a:spLocks noChangeArrowheads="1"/>
            </p:cNvSpPr>
            <p:nvPr/>
          </p:nvSpPr>
          <p:spPr bwMode="auto">
            <a:xfrm>
              <a:off x="3880" y="2360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08" name="Oval 101"/>
            <p:cNvSpPr>
              <a:spLocks noChangeArrowheads="1"/>
            </p:cNvSpPr>
            <p:nvPr/>
          </p:nvSpPr>
          <p:spPr bwMode="auto">
            <a:xfrm>
              <a:off x="3976" y="2600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09" name="Oval 102"/>
            <p:cNvSpPr>
              <a:spLocks noChangeArrowheads="1"/>
            </p:cNvSpPr>
            <p:nvPr/>
          </p:nvSpPr>
          <p:spPr bwMode="auto">
            <a:xfrm>
              <a:off x="4124" y="2408"/>
              <a:ext cx="96" cy="96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FF0000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9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98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 L 0.26823 -0.0006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98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98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98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1000"/>
                                        <p:tgtEl>
                                          <p:spTgt spid="798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500"/>
                            </p:stCondLst>
                            <p:childTnLst>
                              <p:par>
                                <p:cTn id="61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500"/>
                            </p:stCondLst>
                            <p:childTnLst>
                              <p:par>
                                <p:cTn id="73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90" grpId="0" animBg="1"/>
      <p:bldP spid="798791" grpId="0" animBg="1"/>
      <p:bldP spid="798791" grpId="1" animBg="1"/>
      <p:bldP spid="798792" grpId="0" animBg="1"/>
      <p:bldP spid="798792" grpId="1" animBg="1"/>
      <p:bldP spid="798793" grpId="0" animBg="1"/>
      <p:bldP spid="79879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Defense in Depth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An old principle in warfare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Don’t rely on a single defensive mechanism or defense at a single point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Combine different defenses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Defeating one defense doesn’t defeat your entire plan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So What Should Happen?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9050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charset="-128"/>
                <a:cs typeface="ＭＳ Ｐゴシック" charset="-128"/>
              </a:rPr>
              <a:t> </a:t>
            </a:r>
          </a:p>
        </p:txBody>
      </p:sp>
      <p:grpSp>
        <p:nvGrpSpPr>
          <p:cNvPr id="65540" name="Group 4"/>
          <p:cNvGrpSpPr>
            <a:grpSpLocks/>
          </p:cNvGrpSpPr>
          <p:nvPr/>
        </p:nvGrpSpPr>
        <p:grpSpPr bwMode="auto">
          <a:xfrm>
            <a:off x="2667000" y="3276600"/>
            <a:ext cx="4724400" cy="1654175"/>
            <a:chOff x="1584" y="1968"/>
            <a:chExt cx="2976" cy="1042"/>
          </a:xfrm>
        </p:grpSpPr>
        <p:sp>
          <p:nvSpPr>
            <p:cNvPr id="65546" name="Oval 5" descr="Horizontal brick"/>
            <p:cNvSpPr>
              <a:spLocks noChangeArrowheads="1"/>
            </p:cNvSpPr>
            <p:nvPr/>
          </p:nvSpPr>
          <p:spPr bwMode="auto">
            <a:xfrm>
              <a:off x="1584" y="1968"/>
              <a:ext cx="2976" cy="1042"/>
            </a:xfrm>
            <a:prstGeom prst="ellipse">
              <a:avLst/>
            </a:prstGeom>
            <a:pattFill prst="horzBrick">
              <a:fgClr>
                <a:srgbClr val="FF000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7" name="Oval 6"/>
            <p:cNvSpPr>
              <a:spLocks noChangeArrowheads="1"/>
            </p:cNvSpPr>
            <p:nvPr/>
          </p:nvSpPr>
          <p:spPr bwMode="auto">
            <a:xfrm>
              <a:off x="1721" y="2023"/>
              <a:ext cx="2736" cy="91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8" name="Oval 7"/>
            <p:cNvSpPr>
              <a:spLocks noChangeArrowheads="1"/>
            </p:cNvSpPr>
            <p:nvPr/>
          </p:nvSpPr>
          <p:spPr bwMode="auto">
            <a:xfrm>
              <a:off x="1961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9" name="Oval 8"/>
            <p:cNvSpPr>
              <a:spLocks noChangeArrowheads="1"/>
            </p:cNvSpPr>
            <p:nvPr/>
          </p:nvSpPr>
          <p:spPr bwMode="auto">
            <a:xfrm>
              <a:off x="2201" y="2263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50" name="Oval 9"/>
            <p:cNvSpPr>
              <a:spLocks noChangeArrowheads="1"/>
            </p:cNvSpPr>
            <p:nvPr/>
          </p:nvSpPr>
          <p:spPr bwMode="auto">
            <a:xfrm>
              <a:off x="2201" y="259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51" name="Oval 10"/>
            <p:cNvSpPr>
              <a:spLocks noChangeArrowheads="1"/>
            </p:cNvSpPr>
            <p:nvPr/>
          </p:nvSpPr>
          <p:spPr bwMode="auto">
            <a:xfrm>
              <a:off x="2345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52" name="Oval 11"/>
            <p:cNvSpPr>
              <a:spLocks noChangeArrowheads="1"/>
            </p:cNvSpPr>
            <p:nvPr/>
          </p:nvSpPr>
          <p:spPr bwMode="auto">
            <a:xfrm>
              <a:off x="2489" y="221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53" name="Oval 12"/>
            <p:cNvSpPr>
              <a:spLocks noChangeArrowheads="1"/>
            </p:cNvSpPr>
            <p:nvPr/>
          </p:nvSpPr>
          <p:spPr bwMode="auto">
            <a:xfrm>
              <a:off x="2729" y="264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54" name="Oval 13"/>
            <p:cNvSpPr>
              <a:spLocks noChangeArrowheads="1"/>
            </p:cNvSpPr>
            <p:nvPr/>
          </p:nvSpPr>
          <p:spPr bwMode="auto">
            <a:xfrm>
              <a:off x="2537" y="259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55" name="Oval 14"/>
            <p:cNvSpPr>
              <a:spLocks noChangeArrowheads="1"/>
            </p:cNvSpPr>
            <p:nvPr/>
          </p:nvSpPr>
          <p:spPr bwMode="auto">
            <a:xfrm>
              <a:off x="2633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56" name="Oval 15"/>
            <p:cNvSpPr>
              <a:spLocks noChangeArrowheads="1"/>
            </p:cNvSpPr>
            <p:nvPr/>
          </p:nvSpPr>
          <p:spPr bwMode="auto">
            <a:xfrm>
              <a:off x="2729" y="221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57" name="Oval 16"/>
            <p:cNvSpPr>
              <a:spLocks noChangeArrowheads="1"/>
            </p:cNvSpPr>
            <p:nvPr/>
          </p:nvSpPr>
          <p:spPr bwMode="auto">
            <a:xfrm>
              <a:off x="2921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58" name="Oval 17"/>
            <p:cNvSpPr>
              <a:spLocks noChangeArrowheads="1"/>
            </p:cNvSpPr>
            <p:nvPr/>
          </p:nvSpPr>
          <p:spPr bwMode="auto">
            <a:xfrm>
              <a:off x="3017" y="216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59" name="Oval 18"/>
            <p:cNvSpPr>
              <a:spLocks noChangeArrowheads="1"/>
            </p:cNvSpPr>
            <p:nvPr/>
          </p:nvSpPr>
          <p:spPr bwMode="auto">
            <a:xfrm>
              <a:off x="3065" y="264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60" name="Oval 19"/>
            <p:cNvSpPr>
              <a:spLocks noChangeArrowheads="1"/>
            </p:cNvSpPr>
            <p:nvPr/>
          </p:nvSpPr>
          <p:spPr bwMode="auto">
            <a:xfrm>
              <a:off x="3257" y="235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61" name="Oval 20"/>
            <p:cNvSpPr>
              <a:spLocks noChangeArrowheads="1"/>
            </p:cNvSpPr>
            <p:nvPr/>
          </p:nvSpPr>
          <p:spPr bwMode="auto">
            <a:xfrm>
              <a:off x="3305" y="216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62" name="Oval 21"/>
            <p:cNvSpPr>
              <a:spLocks noChangeArrowheads="1"/>
            </p:cNvSpPr>
            <p:nvPr/>
          </p:nvSpPr>
          <p:spPr bwMode="auto">
            <a:xfrm>
              <a:off x="3401" y="259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63" name="Oval 22"/>
            <p:cNvSpPr>
              <a:spLocks noChangeArrowheads="1"/>
            </p:cNvSpPr>
            <p:nvPr/>
          </p:nvSpPr>
          <p:spPr bwMode="auto">
            <a:xfrm>
              <a:off x="3257" y="2791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64" name="Oval 23"/>
            <p:cNvSpPr>
              <a:spLocks noChangeArrowheads="1"/>
            </p:cNvSpPr>
            <p:nvPr/>
          </p:nvSpPr>
          <p:spPr bwMode="auto">
            <a:xfrm>
              <a:off x="3593" y="221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65" name="Oval 24"/>
            <p:cNvSpPr>
              <a:spLocks noChangeArrowheads="1"/>
            </p:cNvSpPr>
            <p:nvPr/>
          </p:nvSpPr>
          <p:spPr bwMode="auto">
            <a:xfrm>
              <a:off x="3641" y="245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66" name="Oval 25"/>
            <p:cNvSpPr>
              <a:spLocks noChangeArrowheads="1"/>
            </p:cNvSpPr>
            <p:nvPr/>
          </p:nvSpPr>
          <p:spPr bwMode="auto">
            <a:xfrm>
              <a:off x="3689" y="269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67" name="Oval 26"/>
            <p:cNvSpPr>
              <a:spLocks noChangeArrowheads="1"/>
            </p:cNvSpPr>
            <p:nvPr/>
          </p:nvSpPr>
          <p:spPr bwMode="auto">
            <a:xfrm>
              <a:off x="3881" y="235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68" name="Oval 27"/>
            <p:cNvSpPr>
              <a:spLocks noChangeArrowheads="1"/>
            </p:cNvSpPr>
            <p:nvPr/>
          </p:nvSpPr>
          <p:spPr bwMode="auto">
            <a:xfrm>
              <a:off x="4121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69" name="Oval 28"/>
            <p:cNvSpPr>
              <a:spLocks noChangeArrowheads="1"/>
            </p:cNvSpPr>
            <p:nvPr/>
          </p:nvSpPr>
          <p:spPr bwMode="auto">
            <a:xfrm>
              <a:off x="3977" y="259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70" name="Oval 29"/>
            <p:cNvSpPr>
              <a:spLocks noChangeArrowheads="1"/>
            </p:cNvSpPr>
            <p:nvPr/>
          </p:nvSpPr>
          <p:spPr bwMode="auto">
            <a:xfrm>
              <a:off x="2729" y="2647"/>
              <a:ext cx="96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5571" name="Group 30"/>
            <p:cNvGrpSpPr>
              <a:grpSpLocks/>
            </p:cNvGrpSpPr>
            <p:nvPr/>
          </p:nvGrpSpPr>
          <p:grpSpPr bwMode="auto">
            <a:xfrm>
              <a:off x="2537" y="2407"/>
              <a:ext cx="624" cy="336"/>
              <a:chOff x="2448" y="2544"/>
              <a:chExt cx="624" cy="336"/>
            </a:xfrm>
          </p:grpSpPr>
          <p:sp>
            <p:nvSpPr>
              <p:cNvPr id="65592" name="Oval 31"/>
              <p:cNvSpPr>
                <a:spLocks noChangeArrowheads="1"/>
              </p:cNvSpPr>
              <p:nvPr/>
            </p:nvSpPr>
            <p:spPr bwMode="auto">
              <a:xfrm>
                <a:off x="2448" y="273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93" name="Oval 32"/>
              <p:cNvSpPr>
                <a:spLocks noChangeArrowheads="1"/>
              </p:cNvSpPr>
              <p:nvPr/>
            </p:nvSpPr>
            <p:spPr bwMode="auto">
              <a:xfrm>
                <a:off x="2544" y="254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94" name="Oval 33"/>
              <p:cNvSpPr>
                <a:spLocks noChangeArrowheads="1"/>
              </p:cNvSpPr>
              <p:nvPr/>
            </p:nvSpPr>
            <p:spPr bwMode="auto">
              <a:xfrm>
                <a:off x="2832" y="254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95" name="Oval 34"/>
              <p:cNvSpPr>
                <a:spLocks noChangeArrowheads="1"/>
              </p:cNvSpPr>
              <p:nvPr/>
            </p:nvSpPr>
            <p:spPr bwMode="auto">
              <a:xfrm>
                <a:off x="2976" y="278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5572" name="Group 35"/>
            <p:cNvGrpSpPr>
              <a:grpSpLocks/>
            </p:cNvGrpSpPr>
            <p:nvPr/>
          </p:nvGrpSpPr>
          <p:grpSpPr bwMode="auto">
            <a:xfrm>
              <a:off x="2201" y="2167"/>
              <a:ext cx="1152" cy="720"/>
              <a:chOff x="2112" y="2304"/>
              <a:chExt cx="1152" cy="720"/>
            </a:xfrm>
          </p:grpSpPr>
          <p:sp>
            <p:nvSpPr>
              <p:cNvPr id="65585" name="Oval 36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86" name="Oval 37"/>
              <p:cNvSpPr>
                <a:spLocks noChangeArrowheads="1"/>
              </p:cNvSpPr>
              <p:nvPr/>
            </p:nvSpPr>
            <p:spPr bwMode="auto">
              <a:xfrm>
                <a:off x="2256" y="254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87" name="Oval 38"/>
              <p:cNvSpPr>
                <a:spLocks noChangeArrowheads="1"/>
              </p:cNvSpPr>
              <p:nvPr/>
            </p:nvSpPr>
            <p:spPr bwMode="auto">
              <a:xfrm>
                <a:off x="2400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88" name="Oval 39"/>
              <p:cNvSpPr>
                <a:spLocks noChangeArrowheads="1"/>
              </p:cNvSpPr>
              <p:nvPr/>
            </p:nvSpPr>
            <p:spPr bwMode="auto">
              <a:xfrm>
                <a:off x="2640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89" name="Oval 40"/>
              <p:cNvSpPr>
                <a:spLocks noChangeArrowheads="1"/>
              </p:cNvSpPr>
              <p:nvPr/>
            </p:nvSpPr>
            <p:spPr bwMode="auto">
              <a:xfrm>
                <a:off x="3168" y="249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90" name="Oval 41"/>
              <p:cNvSpPr>
                <a:spLocks noChangeArrowheads="1"/>
              </p:cNvSpPr>
              <p:nvPr/>
            </p:nvSpPr>
            <p:spPr bwMode="auto">
              <a:xfrm>
                <a:off x="2928" y="230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91" name="Oval 42"/>
              <p:cNvSpPr>
                <a:spLocks noChangeArrowheads="1"/>
              </p:cNvSpPr>
              <p:nvPr/>
            </p:nvSpPr>
            <p:spPr bwMode="auto">
              <a:xfrm>
                <a:off x="3168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5573" name="Group 43"/>
            <p:cNvGrpSpPr>
              <a:grpSpLocks/>
            </p:cNvGrpSpPr>
            <p:nvPr/>
          </p:nvGrpSpPr>
          <p:grpSpPr bwMode="auto">
            <a:xfrm>
              <a:off x="1961" y="2167"/>
              <a:ext cx="1776" cy="528"/>
              <a:chOff x="1872" y="2304"/>
              <a:chExt cx="1776" cy="528"/>
            </a:xfrm>
          </p:grpSpPr>
          <p:sp>
            <p:nvSpPr>
              <p:cNvPr id="65580" name="Oval 44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81" name="Oval 45"/>
              <p:cNvSpPr>
                <a:spLocks noChangeArrowheads="1"/>
              </p:cNvSpPr>
              <p:nvPr/>
            </p:nvSpPr>
            <p:spPr bwMode="auto">
              <a:xfrm>
                <a:off x="2112" y="2400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82" name="Oval 46"/>
              <p:cNvSpPr>
                <a:spLocks noChangeArrowheads="1"/>
              </p:cNvSpPr>
              <p:nvPr/>
            </p:nvSpPr>
            <p:spPr bwMode="auto">
              <a:xfrm>
                <a:off x="3216" y="230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83" name="Oval 47"/>
              <p:cNvSpPr>
                <a:spLocks noChangeArrowheads="1"/>
              </p:cNvSpPr>
              <p:nvPr/>
            </p:nvSpPr>
            <p:spPr bwMode="auto">
              <a:xfrm>
                <a:off x="3312" y="273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84" name="Oval 48"/>
              <p:cNvSpPr>
                <a:spLocks noChangeArrowheads="1"/>
              </p:cNvSpPr>
              <p:nvPr/>
            </p:nvSpPr>
            <p:spPr bwMode="auto">
              <a:xfrm>
                <a:off x="3552" y="259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5574" name="Group 49"/>
            <p:cNvGrpSpPr>
              <a:grpSpLocks/>
            </p:cNvGrpSpPr>
            <p:nvPr/>
          </p:nvGrpSpPr>
          <p:grpSpPr bwMode="auto">
            <a:xfrm>
              <a:off x="3593" y="2215"/>
              <a:ext cx="480" cy="576"/>
              <a:chOff x="3504" y="2352"/>
              <a:chExt cx="480" cy="576"/>
            </a:xfrm>
          </p:grpSpPr>
          <p:sp>
            <p:nvSpPr>
              <p:cNvPr id="65576" name="Oval 50"/>
              <p:cNvSpPr>
                <a:spLocks noChangeArrowheads="1"/>
              </p:cNvSpPr>
              <p:nvPr/>
            </p:nvSpPr>
            <p:spPr bwMode="auto">
              <a:xfrm>
                <a:off x="3504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77" name="Oval 51"/>
              <p:cNvSpPr>
                <a:spLocks noChangeArrowheads="1"/>
              </p:cNvSpPr>
              <p:nvPr/>
            </p:nvSpPr>
            <p:spPr bwMode="auto">
              <a:xfrm>
                <a:off x="3792" y="249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78" name="Oval 52"/>
              <p:cNvSpPr>
                <a:spLocks noChangeArrowheads="1"/>
              </p:cNvSpPr>
              <p:nvPr/>
            </p:nvSpPr>
            <p:spPr bwMode="auto">
              <a:xfrm>
                <a:off x="3600" y="283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579" name="Oval 53"/>
              <p:cNvSpPr>
                <a:spLocks noChangeArrowheads="1"/>
              </p:cNvSpPr>
              <p:nvPr/>
            </p:nvSpPr>
            <p:spPr bwMode="auto">
              <a:xfrm>
                <a:off x="3888" y="273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5575" name="Oval 54"/>
            <p:cNvSpPr>
              <a:spLocks noChangeArrowheads="1"/>
            </p:cNvSpPr>
            <p:nvPr/>
          </p:nvSpPr>
          <p:spPr bwMode="auto">
            <a:xfrm>
              <a:off x="4121" y="2407"/>
              <a:ext cx="96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5541" name="Rectangle 55"/>
          <p:cNvSpPr>
            <a:spLocks noChangeArrowheads="1"/>
          </p:cNvSpPr>
          <p:nvPr/>
        </p:nvSpPr>
        <p:spPr bwMode="auto">
          <a:xfrm>
            <a:off x="2209800" y="3733800"/>
            <a:ext cx="990600" cy="609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0824" name="AutoShape 56"/>
          <p:cNvSpPr>
            <a:spLocks noChangeArrowheads="1"/>
          </p:cNvSpPr>
          <p:nvPr/>
        </p:nvSpPr>
        <p:spPr bwMode="auto">
          <a:xfrm>
            <a:off x="838200" y="3886200"/>
            <a:ext cx="2286000" cy="381000"/>
          </a:xfrm>
          <a:prstGeom prst="rightArrow">
            <a:avLst>
              <a:gd name="adj1" fmla="val 50000"/>
              <a:gd name="adj2" fmla="val 1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0825" name="Oval 57"/>
          <p:cNvSpPr>
            <a:spLocks noChangeArrowheads="1"/>
          </p:cNvSpPr>
          <p:nvPr/>
        </p:nvSpPr>
        <p:spPr bwMode="auto">
          <a:xfrm>
            <a:off x="3263900" y="3975100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0826" name="Line 58"/>
          <p:cNvSpPr>
            <a:spLocks noChangeShapeType="1"/>
          </p:cNvSpPr>
          <p:nvPr/>
        </p:nvSpPr>
        <p:spPr bwMode="auto">
          <a:xfrm flipV="1">
            <a:off x="3429000" y="3886200"/>
            <a:ext cx="2286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0827" name="Line 59"/>
          <p:cNvSpPr>
            <a:spLocks noChangeShapeType="1"/>
          </p:cNvSpPr>
          <p:nvPr/>
        </p:nvSpPr>
        <p:spPr bwMode="auto">
          <a:xfrm rot="12781891" flipV="1">
            <a:off x="3352800" y="3733800"/>
            <a:ext cx="2286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0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800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00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800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0824" grpId="0" animBg="1"/>
      <p:bldP spid="800825" grpId="0" animBg="1"/>
      <p:bldP spid="800826" grpId="0" animBg="1"/>
      <p:bldP spid="800826" grpId="1" animBg="1"/>
      <p:bldP spid="800827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Or, Better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charset="-128"/>
                <a:cs typeface="ＭＳ Ｐゴシック" charset="-128"/>
              </a:rPr>
              <a:t> </a:t>
            </a:r>
          </a:p>
        </p:txBody>
      </p:sp>
      <p:grpSp>
        <p:nvGrpSpPr>
          <p:cNvPr id="66564" name="Group 4"/>
          <p:cNvGrpSpPr>
            <a:grpSpLocks/>
          </p:cNvGrpSpPr>
          <p:nvPr/>
        </p:nvGrpSpPr>
        <p:grpSpPr bwMode="auto">
          <a:xfrm>
            <a:off x="2667000" y="3276600"/>
            <a:ext cx="4724400" cy="1654175"/>
            <a:chOff x="1584" y="1968"/>
            <a:chExt cx="2976" cy="1042"/>
          </a:xfrm>
        </p:grpSpPr>
        <p:sp>
          <p:nvSpPr>
            <p:cNvPr id="66569" name="Oval 5" descr="Horizontal brick"/>
            <p:cNvSpPr>
              <a:spLocks noChangeArrowheads="1"/>
            </p:cNvSpPr>
            <p:nvPr/>
          </p:nvSpPr>
          <p:spPr bwMode="auto">
            <a:xfrm>
              <a:off x="1584" y="1968"/>
              <a:ext cx="2976" cy="1042"/>
            </a:xfrm>
            <a:prstGeom prst="ellipse">
              <a:avLst/>
            </a:prstGeom>
            <a:pattFill prst="horzBrick">
              <a:fgClr>
                <a:srgbClr val="FF000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70" name="Oval 6"/>
            <p:cNvSpPr>
              <a:spLocks noChangeArrowheads="1"/>
            </p:cNvSpPr>
            <p:nvPr/>
          </p:nvSpPr>
          <p:spPr bwMode="auto">
            <a:xfrm>
              <a:off x="1721" y="2023"/>
              <a:ext cx="2736" cy="91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71" name="Oval 7"/>
            <p:cNvSpPr>
              <a:spLocks noChangeArrowheads="1"/>
            </p:cNvSpPr>
            <p:nvPr/>
          </p:nvSpPr>
          <p:spPr bwMode="auto">
            <a:xfrm>
              <a:off x="1961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72" name="Oval 8"/>
            <p:cNvSpPr>
              <a:spLocks noChangeArrowheads="1"/>
            </p:cNvSpPr>
            <p:nvPr/>
          </p:nvSpPr>
          <p:spPr bwMode="auto">
            <a:xfrm>
              <a:off x="2201" y="2263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73" name="Oval 9"/>
            <p:cNvSpPr>
              <a:spLocks noChangeArrowheads="1"/>
            </p:cNvSpPr>
            <p:nvPr/>
          </p:nvSpPr>
          <p:spPr bwMode="auto">
            <a:xfrm>
              <a:off x="2201" y="259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74" name="Oval 10"/>
            <p:cNvSpPr>
              <a:spLocks noChangeArrowheads="1"/>
            </p:cNvSpPr>
            <p:nvPr/>
          </p:nvSpPr>
          <p:spPr bwMode="auto">
            <a:xfrm>
              <a:off x="2345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75" name="Oval 11"/>
            <p:cNvSpPr>
              <a:spLocks noChangeArrowheads="1"/>
            </p:cNvSpPr>
            <p:nvPr/>
          </p:nvSpPr>
          <p:spPr bwMode="auto">
            <a:xfrm>
              <a:off x="2489" y="221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76" name="Oval 12"/>
            <p:cNvSpPr>
              <a:spLocks noChangeArrowheads="1"/>
            </p:cNvSpPr>
            <p:nvPr/>
          </p:nvSpPr>
          <p:spPr bwMode="auto">
            <a:xfrm>
              <a:off x="2729" y="264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77" name="Oval 13"/>
            <p:cNvSpPr>
              <a:spLocks noChangeArrowheads="1"/>
            </p:cNvSpPr>
            <p:nvPr/>
          </p:nvSpPr>
          <p:spPr bwMode="auto">
            <a:xfrm>
              <a:off x="2537" y="259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78" name="Oval 14"/>
            <p:cNvSpPr>
              <a:spLocks noChangeArrowheads="1"/>
            </p:cNvSpPr>
            <p:nvPr/>
          </p:nvSpPr>
          <p:spPr bwMode="auto">
            <a:xfrm>
              <a:off x="2633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79" name="Oval 15"/>
            <p:cNvSpPr>
              <a:spLocks noChangeArrowheads="1"/>
            </p:cNvSpPr>
            <p:nvPr/>
          </p:nvSpPr>
          <p:spPr bwMode="auto">
            <a:xfrm>
              <a:off x="2729" y="221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80" name="Oval 16"/>
            <p:cNvSpPr>
              <a:spLocks noChangeArrowheads="1"/>
            </p:cNvSpPr>
            <p:nvPr/>
          </p:nvSpPr>
          <p:spPr bwMode="auto">
            <a:xfrm>
              <a:off x="2921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81" name="Oval 17"/>
            <p:cNvSpPr>
              <a:spLocks noChangeArrowheads="1"/>
            </p:cNvSpPr>
            <p:nvPr/>
          </p:nvSpPr>
          <p:spPr bwMode="auto">
            <a:xfrm>
              <a:off x="3017" y="216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82" name="Oval 18"/>
            <p:cNvSpPr>
              <a:spLocks noChangeArrowheads="1"/>
            </p:cNvSpPr>
            <p:nvPr/>
          </p:nvSpPr>
          <p:spPr bwMode="auto">
            <a:xfrm>
              <a:off x="3065" y="264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83" name="Oval 19"/>
            <p:cNvSpPr>
              <a:spLocks noChangeArrowheads="1"/>
            </p:cNvSpPr>
            <p:nvPr/>
          </p:nvSpPr>
          <p:spPr bwMode="auto">
            <a:xfrm>
              <a:off x="3257" y="235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84" name="Oval 20"/>
            <p:cNvSpPr>
              <a:spLocks noChangeArrowheads="1"/>
            </p:cNvSpPr>
            <p:nvPr/>
          </p:nvSpPr>
          <p:spPr bwMode="auto">
            <a:xfrm>
              <a:off x="3305" y="216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85" name="Oval 21"/>
            <p:cNvSpPr>
              <a:spLocks noChangeArrowheads="1"/>
            </p:cNvSpPr>
            <p:nvPr/>
          </p:nvSpPr>
          <p:spPr bwMode="auto">
            <a:xfrm>
              <a:off x="3401" y="259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86" name="Oval 22"/>
            <p:cNvSpPr>
              <a:spLocks noChangeArrowheads="1"/>
            </p:cNvSpPr>
            <p:nvPr/>
          </p:nvSpPr>
          <p:spPr bwMode="auto">
            <a:xfrm>
              <a:off x="3257" y="2791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87" name="Oval 23"/>
            <p:cNvSpPr>
              <a:spLocks noChangeArrowheads="1"/>
            </p:cNvSpPr>
            <p:nvPr/>
          </p:nvSpPr>
          <p:spPr bwMode="auto">
            <a:xfrm>
              <a:off x="3593" y="221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88" name="Oval 24"/>
            <p:cNvSpPr>
              <a:spLocks noChangeArrowheads="1"/>
            </p:cNvSpPr>
            <p:nvPr/>
          </p:nvSpPr>
          <p:spPr bwMode="auto">
            <a:xfrm>
              <a:off x="3641" y="245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89" name="Oval 25"/>
            <p:cNvSpPr>
              <a:spLocks noChangeArrowheads="1"/>
            </p:cNvSpPr>
            <p:nvPr/>
          </p:nvSpPr>
          <p:spPr bwMode="auto">
            <a:xfrm>
              <a:off x="3689" y="269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90" name="Oval 26"/>
            <p:cNvSpPr>
              <a:spLocks noChangeArrowheads="1"/>
            </p:cNvSpPr>
            <p:nvPr/>
          </p:nvSpPr>
          <p:spPr bwMode="auto">
            <a:xfrm>
              <a:off x="3881" y="235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91" name="Oval 27"/>
            <p:cNvSpPr>
              <a:spLocks noChangeArrowheads="1"/>
            </p:cNvSpPr>
            <p:nvPr/>
          </p:nvSpPr>
          <p:spPr bwMode="auto">
            <a:xfrm>
              <a:off x="4121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92" name="Oval 28"/>
            <p:cNvSpPr>
              <a:spLocks noChangeArrowheads="1"/>
            </p:cNvSpPr>
            <p:nvPr/>
          </p:nvSpPr>
          <p:spPr bwMode="auto">
            <a:xfrm>
              <a:off x="3977" y="259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93" name="Oval 29"/>
            <p:cNvSpPr>
              <a:spLocks noChangeArrowheads="1"/>
            </p:cNvSpPr>
            <p:nvPr/>
          </p:nvSpPr>
          <p:spPr bwMode="auto">
            <a:xfrm>
              <a:off x="2729" y="2647"/>
              <a:ext cx="96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6594" name="Group 30"/>
            <p:cNvGrpSpPr>
              <a:grpSpLocks/>
            </p:cNvGrpSpPr>
            <p:nvPr/>
          </p:nvGrpSpPr>
          <p:grpSpPr bwMode="auto">
            <a:xfrm>
              <a:off x="2537" y="2407"/>
              <a:ext cx="624" cy="336"/>
              <a:chOff x="2448" y="2544"/>
              <a:chExt cx="624" cy="336"/>
            </a:xfrm>
          </p:grpSpPr>
          <p:sp>
            <p:nvSpPr>
              <p:cNvPr id="66615" name="Oval 31"/>
              <p:cNvSpPr>
                <a:spLocks noChangeArrowheads="1"/>
              </p:cNvSpPr>
              <p:nvPr/>
            </p:nvSpPr>
            <p:spPr bwMode="auto">
              <a:xfrm>
                <a:off x="2448" y="273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16" name="Oval 32"/>
              <p:cNvSpPr>
                <a:spLocks noChangeArrowheads="1"/>
              </p:cNvSpPr>
              <p:nvPr/>
            </p:nvSpPr>
            <p:spPr bwMode="auto">
              <a:xfrm>
                <a:off x="2544" y="254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17" name="Oval 33"/>
              <p:cNvSpPr>
                <a:spLocks noChangeArrowheads="1"/>
              </p:cNvSpPr>
              <p:nvPr/>
            </p:nvSpPr>
            <p:spPr bwMode="auto">
              <a:xfrm>
                <a:off x="2832" y="254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18" name="Oval 34"/>
              <p:cNvSpPr>
                <a:spLocks noChangeArrowheads="1"/>
              </p:cNvSpPr>
              <p:nvPr/>
            </p:nvSpPr>
            <p:spPr bwMode="auto">
              <a:xfrm>
                <a:off x="2976" y="278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6595" name="Group 35"/>
            <p:cNvGrpSpPr>
              <a:grpSpLocks/>
            </p:cNvGrpSpPr>
            <p:nvPr/>
          </p:nvGrpSpPr>
          <p:grpSpPr bwMode="auto">
            <a:xfrm>
              <a:off x="2201" y="2167"/>
              <a:ext cx="1152" cy="720"/>
              <a:chOff x="2112" y="2304"/>
              <a:chExt cx="1152" cy="720"/>
            </a:xfrm>
          </p:grpSpPr>
          <p:sp>
            <p:nvSpPr>
              <p:cNvPr id="66608" name="Oval 36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09" name="Oval 37"/>
              <p:cNvSpPr>
                <a:spLocks noChangeArrowheads="1"/>
              </p:cNvSpPr>
              <p:nvPr/>
            </p:nvSpPr>
            <p:spPr bwMode="auto">
              <a:xfrm>
                <a:off x="2256" y="254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10" name="Oval 38"/>
              <p:cNvSpPr>
                <a:spLocks noChangeArrowheads="1"/>
              </p:cNvSpPr>
              <p:nvPr/>
            </p:nvSpPr>
            <p:spPr bwMode="auto">
              <a:xfrm>
                <a:off x="2400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11" name="Oval 39"/>
              <p:cNvSpPr>
                <a:spLocks noChangeArrowheads="1"/>
              </p:cNvSpPr>
              <p:nvPr/>
            </p:nvSpPr>
            <p:spPr bwMode="auto">
              <a:xfrm>
                <a:off x="2640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12" name="Oval 40"/>
              <p:cNvSpPr>
                <a:spLocks noChangeArrowheads="1"/>
              </p:cNvSpPr>
              <p:nvPr/>
            </p:nvSpPr>
            <p:spPr bwMode="auto">
              <a:xfrm>
                <a:off x="3168" y="249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13" name="Oval 41"/>
              <p:cNvSpPr>
                <a:spLocks noChangeArrowheads="1"/>
              </p:cNvSpPr>
              <p:nvPr/>
            </p:nvSpPr>
            <p:spPr bwMode="auto">
              <a:xfrm>
                <a:off x="2928" y="230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14" name="Oval 42"/>
              <p:cNvSpPr>
                <a:spLocks noChangeArrowheads="1"/>
              </p:cNvSpPr>
              <p:nvPr/>
            </p:nvSpPr>
            <p:spPr bwMode="auto">
              <a:xfrm>
                <a:off x="3168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6596" name="Group 43"/>
            <p:cNvGrpSpPr>
              <a:grpSpLocks/>
            </p:cNvGrpSpPr>
            <p:nvPr/>
          </p:nvGrpSpPr>
          <p:grpSpPr bwMode="auto">
            <a:xfrm>
              <a:off x="1961" y="2167"/>
              <a:ext cx="1776" cy="528"/>
              <a:chOff x="1872" y="2304"/>
              <a:chExt cx="1776" cy="528"/>
            </a:xfrm>
          </p:grpSpPr>
          <p:sp>
            <p:nvSpPr>
              <p:cNvPr id="66603" name="Oval 44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04" name="Oval 45"/>
              <p:cNvSpPr>
                <a:spLocks noChangeArrowheads="1"/>
              </p:cNvSpPr>
              <p:nvPr/>
            </p:nvSpPr>
            <p:spPr bwMode="auto">
              <a:xfrm>
                <a:off x="2112" y="2400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05" name="Oval 46"/>
              <p:cNvSpPr>
                <a:spLocks noChangeArrowheads="1"/>
              </p:cNvSpPr>
              <p:nvPr/>
            </p:nvSpPr>
            <p:spPr bwMode="auto">
              <a:xfrm>
                <a:off x="3216" y="230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06" name="Oval 47"/>
              <p:cNvSpPr>
                <a:spLocks noChangeArrowheads="1"/>
              </p:cNvSpPr>
              <p:nvPr/>
            </p:nvSpPr>
            <p:spPr bwMode="auto">
              <a:xfrm>
                <a:off x="3312" y="273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07" name="Oval 48"/>
              <p:cNvSpPr>
                <a:spLocks noChangeArrowheads="1"/>
              </p:cNvSpPr>
              <p:nvPr/>
            </p:nvSpPr>
            <p:spPr bwMode="auto">
              <a:xfrm>
                <a:off x="3552" y="259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6597" name="Group 49"/>
            <p:cNvGrpSpPr>
              <a:grpSpLocks/>
            </p:cNvGrpSpPr>
            <p:nvPr/>
          </p:nvGrpSpPr>
          <p:grpSpPr bwMode="auto">
            <a:xfrm>
              <a:off x="3593" y="2215"/>
              <a:ext cx="480" cy="576"/>
              <a:chOff x="3504" y="2352"/>
              <a:chExt cx="480" cy="576"/>
            </a:xfrm>
          </p:grpSpPr>
          <p:sp>
            <p:nvSpPr>
              <p:cNvPr id="66599" name="Oval 50"/>
              <p:cNvSpPr>
                <a:spLocks noChangeArrowheads="1"/>
              </p:cNvSpPr>
              <p:nvPr/>
            </p:nvSpPr>
            <p:spPr bwMode="auto">
              <a:xfrm>
                <a:off x="3504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00" name="Oval 51"/>
              <p:cNvSpPr>
                <a:spLocks noChangeArrowheads="1"/>
              </p:cNvSpPr>
              <p:nvPr/>
            </p:nvSpPr>
            <p:spPr bwMode="auto">
              <a:xfrm>
                <a:off x="3792" y="249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01" name="Oval 52"/>
              <p:cNvSpPr>
                <a:spLocks noChangeArrowheads="1"/>
              </p:cNvSpPr>
              <p:nvPr/>
            </p:nvSpPr>
            <p:spPr bwMode="auto">
              <a:xfrm>
                <a:off x="3600" y="283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602" name="Oval 53"/>
              <p:cNvSpPr>
                <a:spLocks noChangeArrowheads="1"/>
              </p:cNvSpPr>
              <p:nvPr/>
            </p:nvSpPr>
            <p:spPr bwMode="auto">
              <a:xfrm>
                <a:off x="3888" y="273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6598" name="Oval 54"/>
            <p:cNvSpPr>
              <a:spLocks noChangeArrowheads="1"/>
            </p:cNvSpPr>
            <p:nvPr/>
          </p:nvSpPr>
          <p:spPr bwMode="auto">
            <a:xfrm>
              <a:off x="4121" y="2407"/>
              <a:ext cx="96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6565" name="Rectangle 55"/>
          <p:cNvSpPr>
            <a:spLocks noChangeArrowheads="1"/>
          </p:cNvSpPr>
          <p:nvPr/>
        </p:nvSpPr>
        <p:spPr bwMode="auto">
          <a:xfrm>
            <a:off x="2209800" y="3733800"/>
            <a:ext cx="990600" cy="609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1848" name="AutoShape 56"/>
          <p:cNvSpPr>
            <a:spLocks noChangeArrowheads="1"/>
          </p:cNvSpPr>
          <p:nvPr/>
        </p:nvSpPr>
        <p:spPr bwMode="auto">
          <a:xfrm>
            <a:off x="838200" y="3886200"/>
            <a:ext cx="2286000" cy="381000"/>
          </a:xfrm>
          <a:prstGeom prst="rightArrow">
            <a:avLst>
              <a:gd name="adj1" fmla="val 50000"/>
              <a:gd name="adj2" fmla="val 1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1849" name="Oval 57"/>
          <p:cNvSpPr>
            <a:spLocks noChangeArrowheads="1"/>
          </p:cNvSpPr>
          <p:nvPr/>
        </p:nvSpPr>
        <p:spPr bwMode="auto">
          <a:xfrm>
            <a:off x="3263900" y="3975100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1850" name="Oval 58"/>
          <p:cNvSpPr>
            <a:spLocks noChangeArrowheads="1"/>
          </p:cNvSpPr>
          <p:nvPr/>
        </p:nvSpPr>
        <p:spPr bwMode="auto">
          <a:xfrm>
            <a:off x="3263900" y="39751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1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801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801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48" grpId="0" animBg="1"/>
      <p:bldP spid="801849" grpId="0" animBg="1"/>
      <p:bldP spid="80185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Or, Even Better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charset="-128"/>
                <a:cs typeface="ＭＳ Ｐゴシック" charset="-128"/>
              </a:rPr>
              <a:t> </a:t>
            </a:r>
          </a:p>
        </p:txBody>
      </p:sp>
      <p:grpSp>
        <p:nvGrpSpPr>
          <p:cNvPr id="67588" name="Group 4"/>
          <p:cNvGrpSpPr>
            <a:grpSpLocks/>
          </p:cNvGrpSpPr>
          <p:nvPr/>
        </p:nvGrpSpPr>
        <p:grpSpPr bwMode="auto">
          <a:xfrm>
            <a:off x="2667000" y="3276600"/>
            <a:ext cx="4724400" cy="1654175"/>
            <a:chOff x="1584" y="1968"/>
            <a:chExt cx="2976" cy="1042"/>
          </a:xfrm>
        </p:grpSpPr>
        <p:sp>
          <p:nvSpPr>
            <p:cNvPr id="67594" name="Oval 5" descr="Horizontal brick"/>
            <p:cNvSpPr>
              <a:spLocks noChangeArrowheads="1"/>
            </p:cNvSpPr>
            <p:nvPr/>
          </p:nvSpPr>
          <p:spPr bwMode="auto">
            <a:xfrm>
              <a:off x="1584" y="1968"/>
              <a:ext cx="2976" cy="1042"/>
            </a:xfrm>
            <a:prstGeom prst="ellipse">
              <a:avLst/>
            </a:prstGeom>
            <a:pattFill prst="horzBrick">
              <a:fgClr>
                <a:srgbClr val="FF000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595" name="Oval 6"/>
            <p:cNvSpPr>
              <a:spLocks noChangeArrowheads="1"/>
            </p:cNvSpPr>
            <p:nvPr/>
          </p:nvSpPr>
          <p:spPr bwMode="auto">
            <a:xfrm>
              <a:off x="1721" y="2023"/>
              <a:ext cx="2736" cy="91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596" name="Oval 7"/>
            <p:cNvSpPr>
              <a:spLocks noChangeArrowheads="1"/>
            </p:cNvSpPr>
            <p:nvPr/>
          </p:nvSpPr>
          <p:spPr bwMode="auto">
            <a:xfrm>
              <a:off x="1961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597" name="Oval 8"/>
            <p:cNvSpPr>
              <a:spLocks noChangeArrowheads="1"/>
            </p:cNvSpPr>
            <p:nvPr/>
          </p:nvSpPr>
          <p:spPr bwMode="auto">
            <a:xfrm>
              <a:off x="2201" y="2263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598" name="Oval 9"/>
            <p:cNvSpPr>
              <a:spLocks noChangeArrowheads="1"/>
            </p:cNvSpPr>
            <p:nvPr/>
          </p:nvSpPr>
          <p:spPr bwMode="auto">
            <a:xfrm>
              <a:off x="2201" y="259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599" name="Oval 10"/>
            <p:cNvSpPr>
              <a:spLocks noChangeArrowheads="1"/>
            </p:cNvSpPr>
            <p:nvPr/>
          </p:nvSpPr>
          <p:spPr bwMode="auto">
            <a:xfrm>
              <a:off x="2345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00" name="Oval 11"/>
            <p:cNvSpPr>
              <a:spLocks noChangeArrowheads="1"/>
            </p:cNvSpPr>
            <p:nvPr/>
          </p:nvSpPr>
          <p:spPr bwMode="auto">
            <a:xfrm>
              <a:off x="2489" y="221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01" name="Oval 12"/>
            <p:cNvSpPr>
              <a:spLocks noChangeArrowheads="1"/>
            </p:cNvSpPr>
            <p:nvPr/>
          </p:nvSpPr>
          <p:spPr bwMode="auto">
            <a:xfrm>
              <a:off x="2729" y="264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02" name="Oval 13"/>
            <p:cNvSpPr>
              <a:spLocks noChangeArrowheads="1"/>
            </p:cNvSpPr>
            <p:nvPr/>
          </p:nvSpPr>
          <p:spPr bwMode="auto">
            <a:xfrm>
              <a:off x="2537" y="259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03" name="Oval 14"/>
            <p:cNvSpPr>
              <a:spLocks noChangeArrowheads="1"/>
            </p:cNvSpPr>
            <p:nvPr/>
          </p:nvSpPr>
          <p:spPr bwMode="auto">
            <a:xfrm>
              <a:off x="2633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04" name="Oval 15"/>
            <p:cNvSpPr>
              <a:spLocks noChangeArrowheads="1"/>
            </p:cNvSpPr>
            <p:nvPr/>
          </p:nvSpPr>
          <p:spPr bwMode="auto">
            <a:xfrm>
              <a:off x="2729" y="221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05" name="Oval 16"/>
            <p:cNvSpPr>
              <a:spLocks noChangeArrowheads="1"/>
            </p:cNvSpPr>
            <p:nvPr/>
          </p:nvSpPr>
          <p:spPr bwMode="auto">
            <a:xfrm>
              <a:off x="2921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06" name="Oval 17"/>
            <p:cNvSpPr>
              <a:spLocks noChangeArrowheads="1"/>
            </p:cNvSpPr>
            <p:nvPr/>
          </p:nvSpPr>
          <p:spPr bwMode="auto">
            <a:xfrm>
              <a:off x="3017" y="216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07" name="Oval 18"/>
            <p:cNvSpPr>
              <a:spLocks noChangeArrowheads="1"/>
            </p:cNvSpPr>
            <p:nvPr/>
          </p:nvSpPr>
          <p:spPr bwMode="auto">
            <a:xfrm>
              <a:off x="3065" y="264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08" name="Oval 19"/>
            <p:cNvSpPr>
              <a:spLocks noChangeArrowheads="1"/>
            </p:cNvSpPr>
            <p:nvPr/>
          </p:nvSpPr>
          <p:spPr bwMode="auto">
            <a:xfrm>
              <a:off x="3257" y="235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09" name="Oval 20"/>
            <p:cNvSpPr>
              <a:spLocks noChangeArrowheads="1"/>
            </p:cNvSpPr>
            <p:nvPr/>
          </p:nvSpPr>
          <p:spPr bwMode="auto">
            <a:xfrm>
              <a:off x="3305" y="216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10" name="Oval 21"/>
            <p:cNvSpPr>
              <a:spLocks noChangeArrowheads="1"/>
            </p:cNvSpPr>
            <p:nvPr/>
          </p:nvSpPr>
          <p:spPr bwMode="auto">
            <a:xfrm>
              <a:off x="3401" y="259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11" name="Oval 22"/>
            <p:cNvSpPr>
              <a:spLocks noChangeArrowheads="1"/>
            </p:cNvSpPr>
            <p:nvPr/>
          </p:nvSpPr>
          <p:spPr bwMode="auto">
            <a:xfrm>
              <a:off x="3257" y="2791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12" name="Oval 23"/>
            <p:cNvSpPr>
              <a:spLocks noChangeArrowheads="1"/>
            </p:cNvSpPr>
            <p:nvPr/>
          </p:nvSpPr>
          <p:spPr bwMode="auto">
            <a:xfrm>
              <a:off x="3593" y="221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13" name="Oval 24"/>
            <p:cNvSpPr>
              <a:spLocks noChangeArrowheads="1"/>
            </p:cNvSpPr>
            <p:nvPr/>
          </p:nvSpPr>
          <p:spPr bwMode="auto">
            <a:xfrm>
              <a:off x="3641" y="245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14" name="Oval 25"/>
            <p:cNvSpPr>
              <a:spLocks noChangeArrowheads="1"/>
            </p:cNvSpPr>
            <p:nvPr/>
          </p:nvSpPr>
          <p:spPr bwMode="auto">
            <a:xfrm>
              <a:off x="3689" y="2695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15" name="Oval 26"/>
            <p:cNvSpPr>
              <a:spLocks noChangeArrowheads="1"/>
            </p:cNvSpPr>
            <p:nvPr/>
          </p:nvSpPr>
          <p:spPr bwMode="auto">
            <a:xfrm>
              <a:off x="3881" y="235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16" name="Oval 27"/>
            <p:cNvSpPr>
              <a:spLocks noChangeArrowheads="1"/>
            </p:cNvSpPr>
            <p:nvPr/>
          </p:nvSpPr>
          <p:spPr bwMode="auto">
            <a:xfrm>
              <a:off x="4121" y="2407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17" name="Oval 28"/>
            <p:cNvSpPr>
              <a:spLocks noChangeArrowheads="1"/>
            </p:cNvSpPr>
            <p:nvPr/>
          </p:nvSpPr>
          <p:spPr bwMode="auto">
            <a:xfrm>
              <a:off x="3977" y="2599"/>
              <a:ext cx="96" cy="9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18" name="Oval 29"/>
            <p:cNvSpPr>
              <a:spLocks noChangeArrowheads="1"/>
            </p:cNvSpPr>
            <p:nvPr/>
          </p:nvSpPr>
          <p:spPr bwMode="auto">
            <a:xfrm>
              <a:off x="2729" y="2647"/>
              <a:ext cx="96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7619" name="Group 30"/>
            <p:cNvGrpSpPr>
              <a:grpSpLocks/>
            </p:cNvGrpSpPr>
            <p:nvPr/>
          </p:nvGrpSpPr>
          <p:grpSpPr bwMode="auto">
            <a:xfrm>
              <a:off x="2537" y="2407"/>
              <a:ext cx="624" cy="336"/>
              <a:chOff x="2448" y="2544"/>
              <a:chExt cx="624" cy="336"/>
            </a:xfrm>
          </p:grpSpPr>
          <p:sp>
            <p:nvSpPr>
              <p:cNvPr id="67640" name="Oval 31"/>
              <p:cNvSpPr>
                <a:spLocks noChangeArrowheads="1"/>
              </p:cNvSpPr>
              <p:nvPr/>
            </p:nvSpPr>
            <p:spPr bwMode="auto">
              <a:xfrm>
                <a:off x="2448" y="273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41" name="Oval 32"/>
              <p:cNvSpPr>
                <a:spLocks noChangeArrowheads="1"/>
              </p:cNvSpPr>
              <p:nvPr/>
            </p:nvSpPr>
            <p:spPr bwMode="auto">
              <a:xfrm>
                <a:off x="2544" y="254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42" name="Oval 33"/>
              <p:cNvSpPr>
                <a:spLocks noChangeArrowheads="1"/>
              </p:cNvSpPr>
              <p:nvPr/>
            </p:nvSpPr>
            <p:spPr bwMode="auto">
              <a:xfrm>
                <a:off x="2832" y="254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43" name="Oval 34"/>
              <p:cNvSpPr>
                <a:spLocks noChangeArrowheads="1"/>
              </p:cNvSpPr>
              <p:nvPr/>
            </p:nvSpPr>
            <p:spPr bwMode="auto">
              <a:xfrm>
                <a:off x="2976" y="278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7620" name="Group 35"/>
            <p:cNvGrpSpPr>
              <a:grpSpLocks/>
            </p:cNvGrpSpPr>
            <p:nvPr/>
          </p:nvGrpSpPr>
          <p:grpSpPr bwMode="auto">
            <a:xfrm>
              <a:off x="2201" y="2167"/>
              <a:ext cx="1152" cy="720"/>
              <a:chOff x="2112" y="2304"/>
              <a:chExt cx="1152" cy="720"/>
            </a:xfrm>
          </p:grpSpPr>
          <p:sp>
            <p:nvSpPr>
              <p:cNvPr id="67633" name="Oval 36"/>
              <p:cNvSpPr>
                <a:spLocks noChangeArrowheads="1"/>
              </p:cNvSpPr>
              <p:nvPr/>
            </p:nvSpPr>
            <p:spPr bwMode="auto">
              <a:xfrm>
                <a:off x="2112" y="273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34" name="Oval 37"/>
              <p:cNvSpPr>
                <a:spLocks noChangeArrowheads="1"/>
              </p:cNvSpPr>
              <p:nvPr/>
            </p:nvSpPr>
            <p:spPr bwMode="auto">
              <a:xfrm>
                <a:off x="2256" y="254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35" name="Oval 38"/>
              <p:cNvSpPr>
                <a:spLocks noChangeArrowheads="1"/>
              </p:cNvSpPr>
              <p:nvPr/>
            </p:nvSpPr>
            <p:spPr bwMode="auto">
              <a:xfrm>
                <a:off x="2400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36" name="Oval 39"/>
              <p:cNvSpPr>
                <a:spLocks noChangeArrowheads="1"/>
              </p:cNvSpPr>
              <p:nvPr/>
            </p:nvSpPr>
            <p:spPr bwMode="auto">
              <a:xfrm>
                <a:off x="2640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37" name="Oval 40"/>
              <p:cNvSpPr>
                <a:spLocks noChangeArrowheads="1"/>
              </p:cNvSpPr>
              <p:nvPr/>
            </p:nvSpPr>
            <p:spPr bwMode="auto">
              <a:xfrm>
                <a:off x="3168" y="249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38" name="Oval 41"/>
              <p:cNvSpPr>
                <a:spLocks noChangeArrowheads="1"/>
              </p:cNvSpPr>
              <p:nvPr/>
            </p:nvSpPr>
            <p:spPr bwMode="auto">
              <a:xfrm>
                <a:off x="2928" y="230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39" name="Oval 42"/>
              <p:cNvSpPr>
                <a:spLocks noChangeArrowheads="1"/>
              </p:cNvSpPr>
              <p:nvPr/>
            </p:nvSpPr>
            <p:spPr bwMode="auto">
              <a:xfrm>
                <a:off x="3168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7621" name="Group 43"/>
            <p:cNvGrpSpPr>
              <a:grpSpLocks/>
            </p:cNvGrpSpPr>
            <p:nvPr/>
          </p:nvGrpSpPr>
          <p:grpSpPr bwMode="auto">
            <a:xfrm>
              <a:off x="1961" y="2167"/>
              <a:ext cx="1776" cy="528"/>
              <a:chOff x="1872" y="2304"/>
              <a:chExt cx="1776" cy="528"/>
            </a:xfrm>
          </p:grpSpPr>
          <p:sp>
            <p:nvSpPr>
              <p:cNvPr id="67628" name="Oval 44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29" name="Oval 45"/>
              <p:cNvSpPr>
                <a:spLocks noChangeArrowheads="1"/>
              </p:cNvSpPr>
              <p:nvPr/>
            </p:nvSpPr>
            <p:spPr bwMode="auto">
              <a:xfrm>
                <a:off x="2112" y="2400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30" name="Oval 46"/>
              <p:cNvSpPr>
                <a:spLocks noChangeArrowheads="1"/>
              </p:cNvSpPr>
              <p:nvPr/>
            </p:nvSpPr>
            <p:spPr bwMode="auto">
              <a:xfrm>
                <a:off x="3216" y="230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31" name="Oval 47"/>
              <p:cNvSpPr>
                <a:spLocks noChangeArrowheads="1"/>
              </p:cNvSpPr>
              <p:nvPr/>
            </p:nvSpPr>
            <p:spPr bwMode="auto">
              <a:xfrm>
                <a:off x="3312" y="273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32" name="Oval 48"/>
              <p:cNvSpPr>
                <a:spLocks noChangeArrowheads="1"/>
              </p:cNvSpPr>
              <p:nvPr/>
            </p:nvSpPr>
            <p:spPr bwMode="auto">
              <a:xfrm>
                <a:off x="3552" y="259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7622" name="Group 49"/>
            <p:cNvGrpSpPr>
              <a:grpSpLocks/>
            </p:cNvGrpSpPr>
            <p:nvPr/>
          </p:nvGrpSpPr>
          <p:grpSpPr bwMode="auto">
            <a:xfrm>
              <a:off x="3593" y="2215"/>
              <a:ext cx="480" cy="576"/>
              <a:chOff x="3504" y="2352"/>
              <a:chExt cx="480" cy="576"/>
            </a:xfrm>
          </p:grpSpPr>
          <p:sp>
            <p:nvSpPr>
              <p:cNvPr id="67624" name="Oval 50"/>
              <p:cNvSpPr>
                <a:spLocks noChangeArrowheads="1"/>
              </p:cNvSpPr>
              <p:nvPr/>
            </p:nvSpPr>
            <p:spPr bwMode="auto">
              <a:xfrm>
                <a:off x="3504" y="23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25" name="Oval 51"/>
              <p:cNvSpPr>
                <a:spLocks noChangeArrowheads="1"/>
              </p:cNvSpPr>
              <p:nvPr/>
            </p:nvSpPr>
            <p:spPr bwMode="auto">
              <a:xfrm>
                <a:off x="3792" y="249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26" name="Oval 52"/>
              <p:cNvSpPr>
                <a:spLocks noChangeArrowheads="1"/>
              </p:cNvSpPr>
              <p:nvPr/>
            </p:nvSpPr>
            <p:spPr bwMode="auto">
              <a:xfrm>
                <a:off x="3600" y="283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627" name="Oval 53"/>
              <p:cNvSpPr>
                <a:spLocks noChangeArrowheads="1"/>
              </p:cNvSpPr>
              <p:nvPr/>
            </p:nvSpPr>
            <p:spPr bwMode="auto">
              <a:xfrm>
                <a:off x="3888" y="273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7623" name="Oval 54"/>
            <p:cNvSpPr>
              <a:spLocks noChangeArrowheads="1"/>
            </p:cNvSpPr>
            <p:nvPr/>
          </p:nvSpPr>
          <p:spPr bwMode="auto">
            <a:xfrm>
              <a:off x="4121" y="2407"/>
              <a:ext cx="96" cy="96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7589" name="Rectangle 55"/>
          <p:cNvSpPr>
            <a:spLocks noChangeArrowheads="1"/>
          </p:cNvSpPr>
          <p:nvPr/>
        </p:nvSpPr>
        <p:spPr bwMode="auto">
          <a:xfrm>
            <a:off x="2209800" y="3733800"/>
            <a:ext cx="990600" cy="609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2872" name="AutoShape 56"/>
          <p:cNvSpPr>
            <a:spLocks noChangeArrowheads="1"/>
          </p:cNvSpPr>
          <p:nvPr/>
        </p:nvSpPr>
        <p:spPr bwMode="auto">
          <a:xfrm>
            <a:off x="838200" y="3886200"/>
            <a:ext cx="2286000" cy="381000"/>
          </a:xfrm>
          <a:prstGeom prst="rightArrow">
            <a:avLst>
              <a:gd name="adj1" fmla="val 50000"/>
              <a:gd name="adj2" fmla="val 1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2873" name="Oval 57"/>
          <p:cNvSpPr>
            <a:spLocks noChangeArrowheads="1"/>
          </p:cNvSpPr>
          <p:nvPr/>
        </p:nvSpPr>
        <p:spPr bwMode="auto">
          <a:xfrm>
            <a:off x="3263900" y="3975100"/>
            <a:ext cx="152400" cy="15240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  <a:round/>
            <a:headEnd type="none" w="sm" len="sm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2874" name="Oval 58"/>
          <p:cNvSpPr>
            <a:spLocks noChangeArrowheads="1"/>
          </p:cNvSpPr>
          <p:nvPr/>
        </p:nvSpPr>
        <p:spPr bwMode="auto">
          <a:xfrm>
            <a:off x="3263900" y="39751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2875" name="Rectangle 59" descr="Horizontal brick"/>
          <p:cNvSpPr>
            <a:spLocks noChangeArrowheads="1"/>
          </p:cNvSpPr>
          <p:nvPr/>
        </p:nvSpPr>
        <p:spPr bwMode="auto">
          <a:xfrm>
            <a:off x="2895600" y="3733800"/>
            <a:ext cx="228600" cy="609600"/>
          </a:xfrm>
          <a:prstGeom prst="rect">
            <a:avLst/>
          </a:prstGeom>
          <a:pattFill prst="horzBrick">
            <a:fgClr>
              <a:srgbClr val="FF0000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2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802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802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87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8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02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2872" grpId="0" animBg="1"/>
      <p:bldP spid="802873" grpId="0" animBg="1"/>
      <p:bldP spid="802874" grpId="0" animBg="1"/>
      <p:bldP spid="802875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So Are Firewalls Any Use?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Definitely!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They aren’t the full solution, but they are absolutely part of it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Anyone who cares about security needs to run a decent firewall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They just have to do other stuff, too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Network Media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Some networks are wires, cables, or over telephone lines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Can be physically protected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Other networks are satellite links or other radio links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Physical protection possibilities more limited</a:t>
            </a: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2520950" y="844550"/>
            <a:ext cx="40259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The Brass Tacks of Firewalls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What do they really do?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Examine each incoming packet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Decide to let the packet through or drop it</a:t>
            </a:r>
          </a:p>
          <a:p>
            <a:pPr lvl="1"/>
            <a:r>
              <a:rPr lang="en-US" smtClean="0"/>
              <a:t>Criteria could be simple or complex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Perhaps log the decision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Maybe send rejected packets elsewhere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Pretty much all there is to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Types of Firewalls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Filtering gateways</a:t>
            </a:r>
          </a:p>
          <a:p>
            <a:pPr lvl="1">
              <a:lnSpc>
                <a:spcPct val="95000"/>
              </a:lnSpc>
            </a:pPr>
            <a:r>
              <a:rPr lang="en-US"/>
              <a:t>AKA screening routers</a:t>
            </a:r>
          </a:p>
          <a:p>
            <a:pPr>
              <a:lnSpc>
                <a:spcPct val="95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Application level gateways</a:t>
            </a:r>
          </a:p>
          <a:p>
            <a:pPr lvl="1">
              <a:lnSpc>
                <a:spcPct val="95000"/>
              </a:lnSpc>
            </a:pPr>
            <a:r>
              <a:rPr lang="en-US"/>
              <a:t>AKA proxy gateways</a:t>
            </a:r>
          </a:p>
          <a:p>
            <a:pPr>
              <a:lnSpc>
                <a:spcPct val="95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Reverse firewalls</a:t>
            </a:r>
          </a:p>
        </p:txBody>
      </p:sp>
      <p:sp>
        <p:nvSpPr>
          <p:cNvPr id="70660" name="AutoShape 4"/>
          <p:cNvSpPr>
            <a:spLocks noChangeArrowheads="1"/>
          </p:cNvSpPr>
          <p:nvPr/>
        </p:nvSpPr>
        <p:spPr bwMode="auto">
          <a:xfrm>
            <a:off x="2216150" y="768350"/>
            <a:ext cx="4711700" cy="9017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Filtering Gateways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Based on packet header information</a:t>
            </a:r>
          </a:p>
          <a:p>
            <a:pPr lvl="1"/>
            <a:r>
              <a:rPr lang="en-US">
                <a:ea typeface="ＭＳ Ｐゴシック" charset="-128"/>
                <a:cs typeface="ＭＳ Ｐゴシック" charset="-128"/>
              </a:rPr>
              <a:t>Primarily, IP addresses, port numbers, and protocol numbers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Based on that information, either let the packet through or reject it</a:t>
            </a:r>
          </a:p>
          <a:p>
            <a:r>
              <a:rPr lang="en-US" i="1">
                <a:ea typeface="ＭＳ Ｐゴシック" charset="-128"/>
                <a:cs typeface="ＭＳ Ｐゴシック" charset="-128"/>
              </a:rPr>
              <a:t>Stateless </a:t>
            </a:r>
            <a:r>
              <a:rPr lang="en-US">
                <a:ea typeface="ＭＳ Ｐゴシック" charset="-128"/>
                <a:cs typeface="ＭＳ Ｐゴシック" charset="-128"/>
              </a:rPr>
              <a:t>firewalls</a:t>
            </a:r>
          </a:p>
        </p:txBody>
      </p:sp>
      <p:sp>
        <p:nvSpPr>
          <p:cNvPr id="71684" name="AutoShape 4"/>
          <p:cNvSpPr>
            <a:spLocks noChangeArrowheads="1"/>
          </p:cNvSpPr>
          <p:nvPr/>
        </p:nvSpPr>
        <p:spPr bwMode="auto">
          <a:xfrm>
            <a:off x="2216150" y="768350"/>
            <a:ext cx="4711700" cy="9017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Example Use of </a:t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>Filtering Gateways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Allow particular external machines to telnet into specific internal machines</a:t>
            </a:r>
          </a:p>
          <a:p>
            <a:pPr lvl="1"/>
            <a:r>
              <a:rPr lang="en-US"/>
              <a:t>Denying telnet to other machines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Or allow full access to some external machines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And none to others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A Fundamental Problem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3200">
                <a:ea typeface="ＭＳ Ｐゴシック" charset="-128"/>
                <a:cs typeface="ＭＳ Ｐゴシック" charset="-128"/>
              </a:rPr>
              <a:t>IP addresses can be spoofed</a:t>
            </a:r>
          </a:p>
          <a:p>
            <a:r>
              <a:rPr lang="en-US" sz="3200">
                <a:ea typeface="ＭＳ Ｐゴシック" charset="-128"/>
                <a:cs typeface="ＭＳ Ｐゴシック" charset="-128"/>
              </a:rPr>
              <a:t>If your filtering firewall trusts packet headers, it offers little protection</a:t>
            </a:r>
          </a:p>
          <a:p>
            <a:r>
              <a:rPr lang="en-US" sz="3200">
                <a:ea typeface="ＭＳ Ｐゴシック" charset="-128"/>
                <a:cs typeface="ＭＳ Ｐゴシック" charset="-128"/>
              </a:rPr>
              <a:t>Situation may be improved by IPsec</a:t>
            </a:r>
          </a:p>
          <a:p>
            <a:pPr lvl="1"/>
            <a:r>
              <a:rPr lang="en-US" sz="3200"/>
              <a:t>But hasn’t been yet</a:t>
            </a:r>
          </a:p>
          <a:p>
            <a:r>
              <a:rPr lang="en-US" sz="3200">
                <a:ea typeface="ＭＳ Ｐゴシック" charset="-128"/>
                <a:cs typeface="ＭＳ Ｐゴシック" charset="-128"/>
              </a:rPr>
              <a:t>Firewalls can perform the ingress/egress filtering discussed earlier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Filtering Based on Ports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Most incoming traffic is destined for a particular machine and port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Which can be derived from the IP and TCP headers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Only let through packets to select machines at specific ports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Makes it impossible to externally exploit flaws in little-used ports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If you configure the firewall right 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Pros and Cons of </a:t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>Filtering Gateways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80000"/>
              </a:lnSpc>
              <a:buFontTx/>
              <a:buChar char="+"/>
            </a:pPr>
            <a:r>
              <a:rPr lang="en-US" sz="3200">
                <a:ea typeface="ＭＳ Ｐゴシック" charset="-128"/>
                <a:cs typeface="ＭＳ Ｐゴシック" charset="-128"/>
              </a:rPr>
              <a:t>Fast</a:t>
            </a:r>
          </a:p>
          <a:p>
            <a:pPr>
              <a:lnSpc>
                <a:spcPct val="80000"/>
              </a:lnSpc>
              <a:buFontTx/>
              <a:buChar char="+"/>
            </a:pPr>
            <a:r>
              <a:rPr lang="en-US" sz="3200">
                <a:ea typeface="ＭＳ Ｐゴシック" charset="-128"/>
                <a:cs typeface="ＭＳ Ｐゴシック" charset="-128"/>
              </a:rPr>
              <a:t>Cheap </a:t>
            </a:r>
          </a:p>
          <a:p>
            <a:pPr>
              <a:lnSpc>
                <a:spcPct val="80000"/>
              </a:lnSpc>
              <a:buFontTx/>
              <a:buChar char="+"/>
            </a:pPr>
            <a:r>
              <a:rPr lang="en-US" sz="3200">
                <a:ea typeface="ＭＳ Ｐゴシック" charset="-128"/>
                <a:cs typeface="ＭＳ Ｐゴシック" charset="-128"/>
              </a:rPr>
              <a:t>Flexible</a:t>
            </a:r>
          </a:p>
          <a:p>
            <a:pPr>
              <a:lnSpc>
                <a:spcPct val="80000"/>
              </a:lnSpc>
              <a:buFontTx/>
              <a:buChar char="+"/>
            </a:pPr>
            <a:r>
              <a:rPr lang="en-US" sz="3200">
                <a:ea typeface="ＭＳ Ｐゴシック" charset="-128"/>
                <a:cs typeface="ＭＳ Ｐゴシック" charset="-128"/>
              </a:rPr>
              <a:t>Transparent</a:t>
            </a:r>
          </a:p>
          <a:p>
            <a:pPr>
              <a:lnSpc>
                <a:spcPct val="80000"/>
              </a:lnSpc>
              <a:buFontTx/>
              <a:buChar char="–"/>
            </a:pPr>
            <a:r>
              <a:rPr lang="en-US" sz="3200">
                <a:ea typeface="ＭＳ Ｐゴシック" charset="-128"/>
                <a:cs typeface="ＭＳ Ｐゴシック" charset="-128"/>
              </a:rPr>
              <a:t>Limited capabilities</a:t>
            </a:r>
          </a:p>
          <a:p>
            <a:pPr>
              <a:lnSpc>
                <a:spcPct val="80000"/>
              </a:lnSpc>
              <a:buFontTx/>
              <a:buChar char="–"/>
            </a:pPr>
            <a:r>
              <a:rPr lang="en-US" sz="3200">
                <a:ea typeface="ＭＳ Ｐゴシック" charset="-128"/>
                <a:cs typeface="ＭＳ Ｐゴシック" charset="-128"/>
              </a:rPr>
              <a:t>Dependent on header authentication</a:t>
            </a:r>
          </a:p>
          <a:p>
            <a:pPr>
              <a:lnSpc>
                <a:spcPct val="80000"/>
              </a:lnSpc>
              <a:buFontTx/>
              <a:buChar char="–"/>
            </a:pPr>
            <a:r>
              <a:rPr lang="en-US" sz="3200">
                <a:ea typeface="ＭＳ Ｐゴシック" charset="-128"/>
                <a:cs typeface="ＭＳ Ｐゴシック" charset="-128"/>
              </a:rPr>
              <a:t>Generally poor logging</a:t>
            </a:r>
          </a:p>
          <a:p>
            <a:pPr>
              <a:lnSpc>
                <a:spcPct val="80000"/>
              </a:lnSpc>
              <a:buFontTx/>
              <a:buChar char="–"/>
            </a:pPr>
            <a:r>
              <a:rPr lang="en-US" sz="3200">
                <a:ea typeface="ＭＳ Ｐゴシック" charset="-128"/>
                <a:cs typeface="ＭＳ Ｐゴシック" charset="-128"/>
              </a:rPr>
              <a:t>May rely on router security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Application Level Gateways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3200">
                <a:ea typeface="ＭＳ Ｐゴシック" charset="-128"/>
                <a:cs typeface="ＭＳ Ｐゴシック" charset="-128"/>
              </a:rPr>
              <a:t>Also known as proxy gateways</a:t>
            </a:r>
          </a:p>
          <a:p>
            <a:r>
              <a:rPr lang="en-US" sz="3200">
                <a:ea typeface="ＭＳ Ｐゴシック" charset="-128"/>
                <a:cs typeface="ＭＳ Ｐゴシック" charset="-128"/>
              </a:rPr>
              <a:t>Firewalls that understand the application-level details of network traffic</a:t>
            </a:r>
          </a:p>
          <a:p>
            <a:pPr lvl="1"/>
            <a:r>
              <a:rPr lang="en-US" sz="3200"/>
              <a:t>To some degree</a:t>
            </a:r>
          </a:p>
          <a:p>
            <a:r>
              <a:rPr lang="en-US" sz="3200">
                <a:ea typeface="ＭＳ Ｐゴシック" charset="-128"/>
                <a:cs typeface="ＭＳ Ｐゴシック" charset="-128"/>
              </a:rPr>
              <a:t>Traffic is accepted or rejected based on the probable results of accepting it</a:t>
            </a:r>
          </a:p>
          <a:p>
            <a:r>
              <a:rPr lang="en-US" sz="3200" i="1">
                <a:ea typeface="ＭＳ Ｐゴシック" charset="-128"/>
                <a:cs typeface="ＭＳ Ｐゴシック" charset="-128"/>
              </a:rPr>
              <a:t>Stateful </a:t>
            </a:r>
            <a:r>
              <a:rPr lang="en-US" sz="3200">
                <a:ea typeface="ＭＳ Ｐゴシック" charset="-128"/>
                <a:cs typeface="ＭＳ Ｐゴシック" charset="-128"/>
              </a:rPr>
              <a:t>firewalls</a:t>
            </a:r>
          </a:p>
        </p:txBody>
      </p:sp>
      <p:sp>
        <p:nvSpPr>
          <p:cNvPr id="76804" name="AutoShape 4"/>
          <p:cNvSpPr>
            <a:spLocks noChangeArrowheads="1"/>
          </p:cNvSpPr>
          <p:nvPr/>
        </p:nvSpPr>
        <p:spPr bwMode="auto">
          <a:xfrm>
            <a:off x="1219200" y="768350"/>
            <a:ext cx="6705600" cy="9017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How Application Level Gateways Work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Firewall treats packets as part of flows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Either configured to handle common types of traffic</a:t>
            </a:r>
          </a:p>
          <a:p>
            <a:pPr lvl="1"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Like TCP, HTTP, etc.</a:t>
            </a:r>
          </a:p>
          <a:p>
            <a:pPr lvl="1"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Or proxies are plugged into a framework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Incoming packets handled by type of flow 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Typically determined by protocol type and port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Firewall typically accepts or rejects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Deep Packet Inspection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What the proxies do, when used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Looking into packets beyond their headers</a:t>
            </a:r>
          </a:p>
          <a:p>
            <a:pPr lvl="1"/>
            <a:r>
              <a:rPr lang="en-US" smtClean="0"/>
              <a:t>Especially the IP header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“Deep” sometimes also means deeper understanding of what’s going on</a:t>
            </a:r>
          </a:p>
          <a:p>
            <a:pPr lvl="1"/>
            <a:r>
              <a:rPr lang="en-US" smtClean="0"/>
              <a:t>Though not always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Protocol Types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TCP/IP is the most used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But it only specifies some common intermediate levels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Other protocols exist above and below it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 In places, other protocols replace TCP/IP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And there are lots of supporting protocols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Routing protocols, naming and directory protocols, network management protocols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And security protocols (IPSec, ssh, ssl)</a:t>
            </a: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2749550" y="844550"/>
            <a:ext cx="3644900" cy="7493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Firewall Proxies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Programs capable of understanding particular kinds of traffic	</a:t>
            </a:r>
          </a:p>
          <a:p>
            <a:pPr lvl="1">
              <a:lnSpc>
                <a:spcPct val="90000"/>
              </a:lnSpc>
            </a:pPr>
            <a:r>
              <a:rPr lang="en-US"/>
              <a:t>E.g., FTP, HTTP, videoconferencing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Proxies are specialized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A good proxy has deep understanding of the network application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Typically limited by complexity and performance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Pros and Cons of Application Level Gateways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5000"/>
              </a:lnSpc>
              <a:buFontTx/>
              <a:buChar char="+"/>
            </a:pPr>
            <a:r>
              <a:rPr lang="en-US" sz="3200">
                <a:ea typeface="ＭＳ Ｐゴシック" charset="-128"/>
                <a:cs typeface="ＭＳ Ｐゴシック" charset="-128"/>
              </a:rPr>
              <a:t>Highly flexible</a:t>
            </a:r>
          </a:p>
          <a:p>
            <a:pPr>
              <a:lnSpc>
                <a:spcPct val="95000"/>
              </a:lnSpc>
              <a:buFontTx/>
              <a:buChar char="+"/>
            </a:pPr>
            <a:r>
              <a:rPr lang="en-US" sz="3200">
                <a:ea typeface="ＭＳ Ｐゴシック" charset="-128"/>
                <a:cs typeface="ＭＳ Ｐゴシック" charset="-128"/>
              </a:rPr>
              <a:t>Good logging</a:t>
            </a:r>
          </a:p>
          <a:p>
            <a:pPr>
              <a:lnSpc>
                <a:spcPct val="95000"/>
              </a:lnSpc>
              <a:buFontTx/>
              <a:buChar char="+"/>
            </a:pPr>
            <a:r>
              <a:rPr lang="en-US" sz="3200">
                <a:ea typeface="ＭＳ Ｐゴシック" charset="-128"/>
                <a:cs typeface="ＭＳ Ｐゴシック" charset="-128"/>
              </a:rPr>
              <a:t>Content-based </a:t>
            </a:r>
            <a:r>
              <a:rPr lang="en-US" sz="3200" smtClean="0">
                <a:ea typeface="ＭＳ Ｐゴシック" charset="-128"/>
                <a:cs typeface="ＭＳ Ｐゴシック" charset="-128"/>
              </a:rPr>
              <a:t>filtering possible</a:t>
            </a:r>
          </a:p>
          <a:p>
            <a:pPr>
              <a:lnSpc>
                <a:spcPct val="95000"/>
              </a:lnSpc>
              <a:buFontTx/>
              <a:buChar char="+"/>
            </a:pPr>
            <a:r>
              <a:rPr lang="en-US" sz="3200">
                <a:ea typeface="ＭＳ Ｐゴシック" charset="-128"/>
                <a:cs typeface="ＭＳ Ｐゴシック" charset="-128"/>
              </a:rPr>
              <a:t>Potentially transparent</a:t>
            </a:r>
          </a:p>
          <a:p>
            <a:pPr>
              <a:lnSpc>
                <a:spcPct val="95000"/>
              </a:lnSpc>
              <a:buFontTx/>
              <a:buChar char="–"/>
            </a:pPr>
            <a:r>
              <a:rPr lang="en-US" sz="3200">
                <a:ea typeface="ＭＳ Ｐゴシック" charset="-128"/>
                <a:cs typeface="ＭＳ Ｐゴシック" charset="-128"/>
              </a:rPr>
              <a:t>Slower</a:t>
            </a:r>
          </a:p>
          <a:p>
            <a:pPr>
              <a:lnSpc>
                <a:spcPct val="95000"/>
              </a:lnSpc>
              <a:buFontTx/>
              <a:buChar char="–"/>
            </a:pPr>
            <a:r>
              <a:rPr lang="en-US" sz="3200">
                <a:ea typeface="ＭＳ Ｐゴシック" charset="-128"/>
                <a:cs typeface="ＭＳ Ｐゴシック" charset="-128"/>
              </a:rPr>
              <a:t>More complex and expensive</a:t>
            </a:r>
            <a:endParaRPr lang="en-US" sz="3200" smtClean="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95000"/>
              </a:lnSpc>
              <a:buFontTx/>
              <a:buChar char="–"/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Highly dependent on sophistication</a:t>
            </a:r>
            <a:endParaRPr lang="en-US" sz="32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Reverse Firewalls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Normal firewalls keep stuff from the outside from getting inside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Reverse firewalls keep stuff from the insider from getting outside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Often colocated with regular firewalls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Why do we need them?</a:t>
            </a:r>
          </a:p>
        </p:txBody>
      </p:sp>
      <p:sp>
        <p:nvSpPr>
          <p:cNvPr id="81924" name="AutoShape 4"/>
          <p:cNvSpPr>
            <a:spLocks noChangeArrowheads="1"/>
          </p:cNvSpPr>
          <p:nvPr/>
        </p:nvSpPr>
        <p:spPr bwMode="auto">
          <a:xfrm>
            <a:off x="2216150" y="768350"/>
            <a:ext cx="4711700" cy="9017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Possible Uses of Reverse Firewalls</a:t>
            </a:r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Concealing details of your network from attackers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Preventing compromised machines from sending things out</a:t>
            </a:r>
          </a:p>
          <a:p>
            <a:pPr lvl="1"/>
            <a:r>
              <a:rPr lang="en-US" smtClean="0"/>
              <a:t>E.g., intercepting bot communications or stopping DDoS</a:t>
            </a:r>
          </a:p>
          <a:p>
            <a:pPr lvl="1"/>
            <a:r>
              <a:rPr lang="en-US" smtClean="0"/>
              <a:t>Preventing data exfiltration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Firewall Characteristics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Statefulness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Transparency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Handling authentication 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Handling encryption</a:t>
            </a:r>
          </a:p>
        </p:txBody>
      </p:sp>
      <p:sp>
        <p:nvSpPr>
          <p:cNvPr id="83972" name="AutoShape 4"/>
          <p:cNvSpPr>
            <a:spLocks noChangeArrowheads="1"/>
          </p:cNvSpPr>
          <p:nvPr/>
        </p:nvSpPr>
        <p:spPr bwMode="auto">
          <a:xfrm>
            <a:off x="1682750" y="768350"/>
            <a:ext cx="5702300" cy="8255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Stateful Firewalls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Much network traffic is connection-oriented</a:t>
            </a:r>
          </a:p>
          <a:p>
            <a:pPr lvl="1">
              <a:lnSpc>
                <a:spcPct val="90000"/>
              </a:lnSpc>
            </a:pPr>
            <a:r>
              <a:rPr lang="en-US"/>
              <a:t>E.g., telnet and videoconferencing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Proper handling of that traffic requires the firewall to maintain state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But handling information about connections is more complex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Firewalls and Transparency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Ideally, the firewall should be invisible</a:t>
            </a:r>
          </a:p>
          <a:p>
            <a:pPr lvl="1">
              <a:lnSpc>
                <a:spcPct val="90000"/>
              </a:lnSpc>
            </a:pPr>
            <a:r>
              <a:rPr lang="en-US"/>
              <a:t>Except when it vetoes access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Users inside should be able to communicate outside without knowing about the firewall</a:t>
            </a:r>
          </a:p>
          <a:p>
            <a:pPr>
              <a:lnSpc>
                <a:spcPct val="9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External users should be able to invoke internal services transparently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Firewalls and Authentication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z="3200">
                <a:ea typeface="ＭＳ Ｐゴシック" charset="-128"/>
                <a:cs typeface="ＭＳ Ｐゴシック" charset="-128"/>
              </a:rPr>
              <a:t>Many systems want to give special privileges to specific sites or users</a:t>
            </a:r>
          </a:p>
          <a:p>
            <a:r>
              <a:rPr lang="en-US" sz="3200">
                <a:ea typeface="ＭＳ Ｐゴシック" charset="-128"/>
                <a:cs typeface="ＭＳ Ｐゴシック" charset="-128"/>
              </a:rPr>
              <a:t>Firewalls can only support that to the extent that strong authentication is available</a:t>
            </a:r>
          </a:p>
          <a:p>
            <a:pPr lvl="1"/>
            <a:r>
              <a:rPr lang="en-US" sz="3200"/>
              <a:t>At the granularity required</a:t>
            </a:r>
          </a:p>
          <a:p>
            <a:r>
              <a:rPr lang="en-US" sz="3200">
                <a:ea typeface="ＭＳ Ｐゴシック" charset="-128"/>
                <a:cs typeface="ＭＳ Ｐゴシック" charset="-128"/>
              </a:rPr>
              <a:t>For general use, may not be possible</a:t>
            </a:r>
          </a:p>
          <a:p>
            <a:pPr lvl="1"/>
            <a:r>
              <a:rPr lang="en-US" sz="3200"/>
              <a:t>In current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Firewalls and Encryption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1148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Firewalls provide no confidentiality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Unless the data is encrypted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But if the data is encrypted, the firewall can’t examine it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So typically the firewall must be able to decrypt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Or only work on unencrypted parts of packets</a:t>
            </a:r>
          </a:p>
          <a:p>
            <a:pPr>
              <a:lnSpc>
                <a:spcPct val="90000"/>
              </a:lnSpc>
            </a:pPr>
            <a:r>
              <a:rPr lang="en-US" sz="3200">
                <a:ea typeface="ＭＳ Ｐゴシック" charset="-128"/>
                <a:cs typeface="ＭＳ Ｐゴシック" charset="-128"/>
              </a:rPr>
              <a:t>Can decrypt, analyze, and re-encrypt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Implications of Protocol Type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The protocol defines a set of rules that will always be followed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But usually not quite complete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And they assume everyone is at least trying to play by the rules</a:t>
            </a:r>
          </a:p>
          <a:p>
            <a:pPr lvl="1">
              <a:lnSpc>
                <a:spcPct val="90000"/>
              </a:lnSpc>
            </a:pPr>
            <a:r>
              <a:rPr lang="en-US" sz="3200" smtClean="0"/>
              <a:t>What if they don’t?</a:t>
            </a:r>
          </a:p>
          <a:p>
            <a:pPr>
              <a:lnSpc>
                <a:spcPct val="90000"/>
              </a:lnSpc>
            </a:pPr>
            <a:r>
              <a:rPr lang="en-US" sz="3200" smtClean="0">
                <a:ea typeface="ＭＳ Ｐゴシック" charset="-128"/>
                <a:cs typeface="ＭＳ Ｐゴシック" charset="-128"/>
              </a:rPr>
              <a:t>Specific attacks exist against specific protocols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Threats To Networks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Wiretapping</a:t>
            </a:r>
          </a:p>
          <a:p>
            <a:pPr lvl="1"/>
            <a:r>
              <a:rPr lang="en-US" smtClean="0">
                <a:ea typeface="ＭＳ Ｐゴシック" charset="-128"/>
                <a:cs typeface="ＭＳ Ｐゴシック" charset="-128"/>
              </a:rPr>
              <a:t>Passive or active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Impersonation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Attacks on message</a:t>
            </a:r>
          </a:p>
          <a:p>
            <a:pPr lvl="1"/>
            <a:r>
              <a:rPr lang="en-US" smtClean="0"/>
              <a:t>Confidentiality</a:t>
            </a:r>
          </a:p>
          <a:p>
            <a:pPr lvl="1"/>
            <a:r>
              <a:rPr lang="en-US" smtClean="0"/>
              <a:t>Integrity</a:t>
            </a:r>
          </a:p>
          <a:p>
            <a:r>
              <a:rPr lang="en-US" smtClean="0">
                <a:ea typeface="ＭＳ Ｐゴシック" charset="-128"/>
                <a:cs typeface="ＭＳ Ｐゴシック" charset="-128"/>
              </a:rPr>
              <a:t>Denial of service attacks</a:t>
            </a:r>
          </a:p>
          <a:p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1905000" y="533400"/>
            <a:ext cx="5181600" cy="9906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charset="-128"/>
                <a:cs typeface="ＭＳ Ｐゴシック" charset="-128"/>
              </a:rPr>
              <a:t>Impersonation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A packet comes in over the network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With some source indicated in its header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Often, the action to be taken with the packet depends on the source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charset="-128"/>
                <a:cs typeface="ＭＳ Ｐゴシック" charset="-128"/>
              </a:rPr>
              <a:t>But attackers may be able to create packets with false sources</a:t>
            </a: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2825750" y="927100"/>
            <a:ext cx="3492500" cy="6731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2">
  <a:themeElements>
    <a:clrScheme name="lecture 2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cture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pitchFamily="-109" charset="0"/>
          </a:defRPr>
        </a:defPPr>
      </a:lstStyle>
    </a:lnDef>
  </a:objectDefaults>
  <a:extraClrSchemeLst>
    <a:extraClrScheme>
      <a:clrScheme name="lecture 2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2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2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C:\Reiher\Classes\CS239, spring 98\lecture 2.ppt</Template>
  <TotalTime>11398</TotalTime>
  <Words>2376</Words>
  <Application>Microsoft Macintosh PowerPoint</Application>
  <PresentationFormat>On-screen Show (4:3)</PresentationFormat>
  <Paragraphs>419</Paragraphs>
  <Slides>68</Slides>
  <Notes>2</Notes>
  <HiddenSlides>5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68</vt:i4>
      </vt:variant>
    </vt:vector>
  </HeadingPairs>
  <TitlesOfParts>
    <vt:vector size="75" baseType="lpstr">
      <vt:lpstr>Courier New</vt:lpstr>
      <vt:lpstr>ＭＳ Ｐゴシック</vt:lpstr>
      <vt:lpstr>Arial</vt:lpstr>
      <vt:lpstr>Times New Roman</vt:lpstr>
      <vt:lpstr>lecture 2</vt:lpstr>
      <vt:lpstr>Corel Photo House Image</vt:lpstr>
      <vt:lpstr>Microsoft Clip Gallery</vt:lpstr>
      <vt:lpstr>Network Security Computer Security  Peter Reiher February 7, 2017</vt:lpstr>
      <vt:lpstr>Outline</vt:lpstr>
      <vt:lpstr>Some Important Network Characteristics for Security</vt:lpstr>
      <vt:lpstr>Degree of Locality</vt:lpstr>
      <vt:lpstr>Network Media</vt:lpstr>
      <vt:lpstr>Protocol Types</vt:lpstr>
      <vt:lpstr>Implications of Protocol Type</vt:lpstr>
      <vt:lpstr>Threats To Networks</vt:lpstr>
      <vt:lpstr>Impersonation</vt:lpstr>
      <vt:lpstr>How Do We Determine Packet “Identity”?</vt:lpstr>
      <vt:lpstr>Violations of Message Confidentiality</vt:lpstr>
      <vt:lpstr>Message Integrity</vt:lpstr>
      <vt:lpstr>Denial of Service</vt:lpstr>
      <vt:lpstr>How Do Denial of Service Attacks Occur?</vt:lpstr>
      <vt:lpstr>An Example: SYN Flood</vt:lpstr>
      <vt:lpstr>Normal SYN Behavior</vt:lpstr>
      <vt:lpstr>A SYN Flood</vt:lpstr>
      <vt:lpstr>SYN Cookies</vt:lpstr>
      <vt:lpstr>General Network Denial of Service Attacks</vt:lpstr>
      <vt:lpstr>Distributed Denial of Service Attacks</vt:lpstr>
      <vt:lpstr>The Problem</vt:lpstr>
      <vt:lpstr>Why Are These Attacks Made?</vt:lpstr>
      <vt:lpstr>Attack Methods</vt:lpstr>
      <vt:lpstr>Why “Distributed”?</vt:lpstr>
      <vt:lpstr>How to Defend?</vt:lpstr>
      <vt:lpstr>Complicating Factors</vt:lpstr>
      <vt:lpstr>Basic Defense Approaches</vt:lpstr>
      <vt:lpstr>Reflection Attacks</vt:lpstr>
      <vt:lpstr>Traffic Control Mechanisms</vt:lpstr>
      <vt:lpstr>Source Address Filtering</vt:lpstr>
      <vt:lpstr>Source Address Filtering for Address Assurance</vt:lpstr>
      <vt:lpstr>Source Address Filtering Example </vt:lpstr>
      <vt:lpstr>Source Address Filtering in the Other Direction</vt:lpstr>
      <vt:lpstr>Filtering Incoming Packets</vt:lpstr>
      <vt:lpstr>Other Forms of Filtering</vt:lpstr>
      <vt:lpstr>Realistic Limits on Filtering</vt:lpstr>
      <vt:lpstr>Rate Limits</vt:lpstr>
      <vt:lpstr>Padding</vt:lpstr>
      <vt:lpstr>Routing Control</vt:lpstr>
      <vt:lpstr>Firewalls</vt:lpstr>
      <vt:lpstr>Typical Use of a Firewall</vt:lpstr>
      <vt:lpstr>Firewalls and Perimeter Defense</vt:lpstr>
      <vt:lpstr>Weaknesses of Perimeter Defense Models</vt:lpstr>
      <vt:lpstr>Weaknesses of Perimeter Defense</vt:lpstr>
      <vt:lpstr>Defense in Depth</vt:lpstr>
      <vt:lpstr>So What Should Happen?</vt:lpstr>
      <vt:lpstr>Or, Better</vt:lpstr>
      <vt:lpstr>Or, Even Better</vt:lpstr>
      <vt:lpstr>So Are Firewalls Any Use?</vt:lpstr>
      <vt:lpstr>The Brass Tacks of Firewalls</vt:lpstr>
      <vt:lpstr>Types of Firewalls</vt:lpstr>
      <vt:lpstr>Filtering Gateways</vt:lpstr>
      <vt:lpstr>Example Use of  Filtering Gateways</vt:lpstr>
      <vt:lpstr>A Fundamental Problem</vt:lpstr>
      <vt:lpstr>Filtering Based on Ports</vt:lpstr>
      <vt:lpstr>Pros and Cons of  Filtering Gateways</vt:lpstr>
      <vt:lpstr>Application Level Gateways</vt:lpstr>
      <vt:lpstr>How Application Level Gateways Work</vt:lpstr>
      <vt:lpstr>Deep Packet Inspection</vt:lpstr>
      <vt:lpstr>Firewall Proxies</vt:lpstr>
      <vt:lpstr>Pros and Cons of Application Level Gateways</vt:lpstr>
      <vt:lpstr>Reverse Firewalls</vt:lpstr>
      <vt:lpstr>Possible Uses of Reverse Firewalls</vt:lpstr>
      <vt:lpstr>Firewall Characteristics</vt:lpstr>
      <vt:lpstr>Stateful Firewalls</vt:lpstr>
      <vt:lpstr>Firewalls and Transparency</vt:lpstr>
      <vt:lpstr>Firewalls and Authentication</vt:lpstr>
      <vt:lpstr>Firewalls and Encryption</vt:lpstr>
    </vt:vector>
  </TitlesOfParts>
  <Company>File Mobility Group - 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239 Security for Networks and System Software Peter Reiher April 3, 2000</dc:title>
  <dc:creator>Peter Reiher</dc:creator>
  <cp:lastModifiedBy>Peter Reiher</cp:lastModifiedBy>
  <cp:revision>106</cp:revision>
  <cp:lastPrinted>2008-01-08T18:06:49Z</cp:lastPrinted>
  <dcterms:created xsi:type="dcterms:W3CDTF">2017-02-02T21:15:15Z</dcterms:created>
  <dcterms:modified xsi:type="dcterms:W3CDTF">2017-02-02T21:15:38Z</dcterms:modified>
</cp:coreProperties>
</file>