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67"/>
  </p:notesMasterIdLst>
  <p:handoutMasterIdLst>
    <p:handoutMasterId r:id="rId68"/>
  </p:handoutMasterIdLst>
  <p:sldIdLst>
    <p:sldId id="392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45" r:id="rId55"/>
    <p:sldId id="446" r:id="rId56"/>
    <p:sldId id="447" r:id="rId57"/>
    <p:sldId id="448" r:id="rId58"/>
    <p:sldId id="449" r:id="rId59"/>
    <p:sldId id="450" r:id="rId60"/>
    <p:sldId id="451" r:id="rId61"/>
    <p:sldId id="452" r:id="rId62"/>
    <p:sldId id="453" r:id="rId63"/>
    <p:sldId id="454" r:id="rId64"/>
    <p:sldId id="455" r:id="rId65"/>
    <p:sldId id="456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Courier New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Courier New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Courier New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Courier New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ourier New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ourier New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0" rIns="91380" bIns="4569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ourier New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0" rIns="91380" bIns="4569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ourier New" pitchFamily="-110" charset="0"/>
              </a:defRPr>
            </a:lvl1pPr>
          </a:lstStyle>
          <a:p>
            <a:pPr>
              <a:defRPr/>
            </a:pPr>
            <a:fld id="{A196B72A-7E75-774D-81D0-7E9A9CD23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urier New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urier New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urier New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urier New" pitchFamily="-110" charset="0"/>
              </a:defRPr>
            </a:lvl1pPr>
          </a:lstStyle>
          <a:p>
            <a:pPr>
              <a:defRPr/>
            </a:pPr>
            <a:fld id="{F9C30A51-FB58-9C46-ABAA-6667343CA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82352-1666-174A-95CC-3F334352E958}" type="slidenum">
              <a:rPr lang="en-US">
                <a:latin typeface="Courier New" charset="0"/>
              </a:rPr>
              <a:pPr/>
              <a:t>1</a:t>
            </a:fld>
            <a:endParaRPr lang="en-US">
              <a:latin typeface="Courier New" charset="0"/>
            </a:endParaRPr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3886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urier New" pitchFamily="-104" charset="0"/>
              </a:defRPr>
            </a:lvl1pPr>
          </a:lstStyle>
          <a:p>
            <a:pPr>
              <a:defRPr/>
            </a:pPr>
            <a:fld id="{5BBEE7D7-CEC8-EF4F-9718-F7C9DE028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3886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urier New" pitchFamily="-104" charset="0"/>
              </a:defRPr>
            </a:lvl1pPr>
          </a:lstStyle>
          <a:p>
            <a:pPr>
              <a:defRPr/>
            </a:pPr>
            <a:fld id="{EDDF7C48-E896-6E47-AA9B-6FAE6A190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3886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urier New" pitchFamily="-104" charset="0"/>
              </a:defRPr>
            </a:lvl1pPr>
          </a:lstStyle>
          <a:p>
            <a:pPr>
              <a:defRPr/>
            </a:pPr>
            <a:fld id="{16A4C691-1F64-1241-B2DD-EE2CE1912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3886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urier New" pitchFamily="-104" charset="0"/>
              </a:defRPr>
            </a:lvl1pPr>
          </a:lstStyle>
          <a:p>
            <a:pPr>
              <a:defRPr/>
            </a:pPr>
            <a:fld id="{3BE24DE9-7EDE-EE49-9C6C-2DB792127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3886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urier New" pitchFamily="-104" charset="0"/>
              </a:defRPr>
            </a:lvl1pPr>
          </a:lstStyle>
          <a:p>
            <a:pPr>
              <a:defRPr/>
            </a:pPr>
            <a:fld id="{A0FDE25C-C63E-6A48-AC65-8F4E690E0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3886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urier New" pitchFamily="-104" charset="0"/>
              </a:defRPr>
            </a:lvl1pPr>
          </a:lstStyle>
          <a:p>
            <a:pPr>
              <a:defRPr/>
            </a:pPr>
            <a:fld id="{C5BD6B4D-D319-A94D-8794-FDB87EA92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3886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urier New" pitchFamily="-104" charset="0"/>
              </a:defRPr>
            </a:lvl1pPr>
          </a:lstStyle>
          <a:p>
            <a:pPr>
              <a:defRPr/>
            </a:pPr>
            <a:fld id="{DEDB0DA6-FA7F-C045-96C9-4F8EB2DB3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3886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urier New" pitchFamily="-104" charset="0"/>
              </a:defRPr>
            </a:lvl1pPr>
          </a:lstStyle>
          <a:p>
            <a:pPr>
              <a:defRPr/>
            </a:pPr>
            <a:fld id="{DE496455-756C-D446-BCB7-0255498EE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3886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urier New" pitchFamily="-104" charset="0"/>
              </a:defRPr>
            </a:lvl1pPr>
          </a:lstStyle>
          <a:p>
            <a:pPr>
              <a:defRPr/>
            </a:pPr>
            <a:fld id="{9CF95607-B1BD-1049-BA8D-763750547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3886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urier New" pitchFamily="-104" charset="0"/>
              </a:defRPr>
            </a:lvl1pPr>
          </a:lstStyle>
          <a:p>
            <a:pPr>
              <a:defRPr/>
            </a:pPr>
            <a:fld id="{85B5E212-CA6A-C94F-8BF9-21B49D973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3886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urier New" pitchFamily="-104" charset="0"/>
              </a:defRPr>
            </a:lvl1pPr>
          </a:lstStyle>
          <a:p>
            <a:pPr>
              <a:defRPr/>
            </a:pPr>
            <a:fld id="{30D83240-F1AF-614D-B251-D7142B806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3886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urier New" pitchFamily="-104" charset="0"/>
              </a:defRPr>
            </a:lvl1pPr>
          </a:lstStyle>
          <a:p>
            <a:pPr>
              <a:defRPr/>
            </a:pPr>
            <a:fld id="{884D2517-0BF6-104E-A443-BBEB86555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imes New Roman" pitchFamily="-110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10" charset="0"/>
            </a:endParaRPr>
          </a:p>
        </p:txBody>
      </p:sp>
      <p:sp useBgFill="1">
        <p:nvSpPr>
          <p:cNvPr id="3081" name="Rectangle 9"/>
          <p:cNvSpPr>
            <a:spLocks noChangeArrowheads="1"/>
          </p:cNvSpPr>
          <p:nvPr/>
        </p:nvSpPr>
        <p:spPr bwMode="auto">
          <a:xfrm>
            <a:off x="8213725" y="6218238"/>
            <a:ext cx="771525" cy="4619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charset="0"/>
              </a:rPr>
              <a:t>Lecture 6</a:t>
            </a:r>
          </a:p>
          <a:p>
            <a:r>
              <a:rPr lang="en-US" sz="1200">
                <a:latin typeface="Times New Roman" charset="0"/>
              </a:rPr>
              <a:t>Page </a:t>
            </a:r>
            <a:fld id="{7F6109D4-1A91-5D4E-8005-55BB5313A013}" type="slidenum">
              <a:rPr lang="en-US" sz="1200">
                <a:latin typeface="Times New Roman" charset="0"/>
              </a:rPr>
              <a:pPr/>
              <a:t>‹#›</a:t>
            </a:fld>
            <a:endParaRPr lang="en-US" sz="1200">
              <a:latin typeface="Times New Roman" charset="0"/>
            </a:endParaRPr>
          </a:p>
        </p:txBody>
      </p:sp>
      <p:sp useBgFill="1">
        <p:nvSpPr>
          <p:cNvPr id="3082" name="Rectangle 10"/>
          <p:cNvSpPr>
            <a:spLocks noChangeArrowheads="1"/>
          </p:cNvSpPr>
          <p:nvPr/>
        </p:nvSpPr>
        <p:spPr bwMode="auto">
          <a:xfrm>
            <a:off x="974725" y="6446838"/>
            <a:ext cx="1484982" cy="27764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4" charset="0"/>
              </a:rPr>
              <a:t>CS 136,</a:t>
            </a:r>
            <a:r>
              <a:rPr lang="en-US" sz="1200" dirty="0" smtClean="0">
                <a:latin typeface="Times New Roman" pitchFamily="4" charset="0"/>
              </a:rPr>
              <a:t> Winter 2017</a:t>
            </a:r>
            <a:endParaRPr lang="en-US" sz="1200" dirty="0">
              <a:latin typeface="Times New Roman" pitchFamily="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8" Type="http://schemas.openxmlformats.org/officeDocument/2006/relationships/image" Target="../media/image7.pd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8" Type="http://schemas.openxmlformats.org/officeDocument/2006/relationships/image" Target="../media/image7.pd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8" Type="http://schemas.openxmlformats.org/officeDocument/2006/relationships/image" Target="../media/image7.pd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8" Type="http://schemas.openxmlformats.org/officeDocument/2006/relationships/image" Target="../media/image7.pd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7.pd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8" Type="http://schemas.openxmlformats.org/officeDocument/2006/relationships/image" Target="../media/image7.pd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8" Type="http://schemas.openxmlformats.org/officeDocument/2006/relationships/image" Target="../media/image7.pd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8" Type="http://schemas.openxmlformats.org/officeDocument/2006/relationships/image" Target="../media/image7.pd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8" Type="http://schemas.openxmlformats.org/officeDocument/2006/relationships/image" Target="../media/image7.pd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8" Type="http://schemas.openxmlformats.org/officeDocument/2006/relationships/image" Target="../media/image7.pd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8" Type="http://schemas.openxmlformats.org/officeDocument/2006/relationships/image" Target="../media/image7.pd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d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6" Type="http://schemas.openxmlformats.org/officeDocument/2006/relationships/image" Target="../media/image1.pdf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6" Type="http://schemas.openxmlformats.org/officeDocument/2006/relationships/image" Target="../media/image1.pdf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6" Type="http://schemas.openxmlformats.org/officeDocument/2006/relationships/image" Target="../media/image1.pdf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3" Type="http://schemas.openxmlformats.org/officeDocument/2006/relationships/image" Target="../media/image14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3" Type="http://schemas.openxmlformats.org/officeDocument/2006/relationships/image" Target="../media/image14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6" Type="http://schemas.openxmlformats.org/officeDocument/2006/relationships/image" Target="../media/image1.pdf"/><Relationship Id="rId7" Type="http://schemas.openxmlformats.org/officeDocument/2006/relationships/image" Target="../media/image2.png"/><Relationship Id="rId8" Type="http://schemas.openxmlformats.org/officeDocument/2006/relationships/image" Target="../media/image3.pdf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Security Protocols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Computer Security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Peter Reiher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January 26, 2017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Key Exchange Protocols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Often we want a different encryption key for each communication session </a:t>
            </a:r>
          </a:p>
          <a:p>
            <a:pPr>
              <a:lnSpc>
                <a:spcPct val="85000"/>
              </a:lnSpc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How do we get those keys to the participants?</a:t>
            </a:r>
          </a:p>
          <a:p>
            <a:pPr lvl="1">
              <a:lnSpc>
                <a:spcPct val="85000"/>
              </a:lnSpc>
            </a:pPr>
            <a:r>
              <a:rPr lang="en-US" sz="3200" smtClean="0"/>
              <a:t>Securely</a:t>
            </a:r>
          </a:p>
          <a:p>
            <a:pPr lvl="1">
              <a:lnSpc>
                <a:spcPct val="85000"/>
              </a:lnSpc>
            </a:pPr>
            <a:r>
              <a:rPr lang="en-US" sz="3200" smtClean="0"/>
              <a:t>Quickly</a:t>
            </a:r>
          </a:p>
          <a:p>
            <a:pPr lvl="1">
              <a:lnSpc>
                <a:spcPct val="85000"/>
              </a:lnSpc>
            </a:pPr>
            <a:r>
              <a:rPr lang="en-US" sz="3200" smtClean="0"/>
              <a:t>Even if they’ve never communicated before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1606550" y="768350"/>
            <a:ext cx="5854700" cy="9017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Key Exchange With Symmetric Encryption and an Arbitrator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Alice and Bob want to talk securely with a new key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They both trust Trent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Assume Alice &amp; Bob each share a key with Trent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How do Alice and Bob get a shared key?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914400" y="533400"/>
            <a:ext cx="7391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Step One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858000" y="28956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4196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117975" y="55626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86000" y="2209800"/>
            <a:ext cx="1395413" cy="4008438"/>
            <a:chOff x="1440" y="1392"/>
            <a:chExt cx="879" cy="2525"/>
          </a:xfrm>
        </p:grpSpPr>
        <p:sp>
          <p:nvSpPr>
            <p:cNvPr id="28689" name="Rectangle 11"/>
            <p:cNvSpPr>
              <a:spLocks noChangeArrowheads="1"/>
            </p:cNvSpPr>
            <p:nvPr/>
          </p:nvSpPr>
          <p:spPr bwMode="auto">
            <a:xfrm>
              <a:off x="144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  <p:sp>
          <p:nvSpPr>
            <p:cNvPr id="28690" name="Rectangle 12"/>
            <p:cNvSpPr>
              <a:spLocks noChangeArrowheads="1"/>
            </p:cNvSpPr>
            <p:nvPr/>
          </p:nvSpPr>
          <p:spPr bwMode="auto">
            <a:xfrm>
              <a:off x="1920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38800" y="2209800"/>
            <a:ext cx="709613" cy="4008438"/>
            <a:chOff x="3552" y="1392"/>
            <a:chExt cx="447" cy="2525"/>
          </a:xfrm>
        </p:grpSpPr>
        <p:sp>
          <p:nvSpPr>
            <p:cNvPr id="28687" name="Rectangle 14"/>
            <p:cNvSpPr>
              <a:spLocks noChangeArrowheads="1"/>
            </p:cNvSpPr>
            <p:nvPr/>
          </p:nvSpPr>
          <p:spPr bwMode="auto">
            <a:xfrm>
              <a:off x="360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  <p:sp>
          <p:nvSpPr>
            <p:cNvPr id="28688" name="Rectangle 15"/>
            <p:cNvSpPr>
              <a:spLocks noChangeArrowheads="1"/>
            </p:cNvSpPr>
            <p:nvPr/>
          </p:nvSpPr>
          <p:spPr bwMode="auto">
            <a:xfrm>
              <a:off x="3552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</p:grpSp>
      <p:sp>
        <p:nvSpPr>
          <p:cNvPr id="245776" name="Line 16"/>
          <p:cNvSpPr>
            <a:spLocks noChangeShapeType="1"/>
          </p:cNvSpPr>
          <p:nvPr/>
        </p:nvSpPr>
        <p:spPr bwMode="auto">
          <a:xfrm>
            <a:off x="2057400" y="2743200"/>
            <a:ext cx="175260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77" name="Rectangle 17"/>
          <p:cNvSpPr>
            <a:spLocks noChangeArrowheads="1"/>
          </p:cNvSpPr>
          <p:nvPr/>
        </p:nvSpPr>
        <p:spPr bwMode="auto">
          <a:xfrm>
            <a:off x="698500" y="3581400"/>
            <a:ext cx="16287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>
                <a:latin typeface="Times New Roman" charset="0"/>
              </a:rPr>
              <a:t>Alice</a:t>
            </a:r>
          </a:p>
          <a:p>
            <a:pPr algn="ctr"/>
            <a:r>
              <a:rPr lang="en-US" sz="3200" i="1">
                <a:latin typeface="Times New Roman" charset="0"/>
              </a:rPr>
              <a:t>Requests</a:t>
            </a:r>
          </a:p>
          <a:p>
            <a:pPr algn="ctr"/>
            <a:r>
              <a:rPr lang="en-US" sz="3200" i="1">
                <a:latin typeface="Times New Roman" charset="0"/>
              </a:rPr>
              <a:t>Session</a:t>
            </a:r>
          </a:p>
          <a:p>
            <a:pPr algn="ctr"/>
            <a:r>
              <a:rPr lang="en-US" sz="3200" i="1">
                <a:latin typeface="Times New Roman" charset="0"/>
              </a:rPr>
              <a:t>Key for</a:t>
            </a:r>
          </a:p>
          <a:p>
            <a:pPr algn="ctr"/>
            <a:r>
              <a:rPr lang="en-US" sz="3200" i="1">
                <a:latin typeface="Times New Roman" charset="0"/>
              </a:rPr>
              <a:t>Bob</a:t>
            </a:r>
          </a:p>
        </p:txBody>
      </p:sp>
      <p:sp>
        <p:nvSpPr>
          <p:cNvPr id="245778" name="Text Box 18"/>
          <p:cNvSpPr txBox="1">
            <a:spLocks noChangeArrowheads="1"/>
          </p:cNvSpPr>
          <p:nvPr/>
        </p:nvSpPr>
        <p:spPr bwMode="auto">
          <a:xfrm>
            <a:off x="6156325" y="3829050"/>
            <a:ext cx="2225675" cy="1554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Who knows what at this point?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6" grpId="0" animBg="1"/>
      <p:bldP spid="245777" grpId="0" autoUpdateAnimBg="0"/>
      <p:bldP spid="24577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Step Two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858000" y="28956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4196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117975" y="54864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286000" y="2209800"/>
            <a:ext cx="1395413" cy="4008438"/>
            <a:chOff x="1440" y="1392"/>
            <a:chExt cx="879" cy="2525"/>
          </a:xfrm>
        </p:grpSpPr>
        <p:sp>
          <p:nvSpPr>
            <p:cNvPr id="29715" name="Rectangle 11"/>
            <p:cNvSpPr>
              <a:spLocks noChangeArrowheads="1"/>
            </p:cNvSpPr>
            <p:nvPr/>
          </p:nvSpPr>
          <p:spPr bwMode="auto">
            <a:xfrm>
              <a:off x="144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  <p:sp>
          <p:nvSpPr>
            <p:cNvPr id="29716" name="Rectangle 12"/>
            <p:cNvSpPr>
              <a:spLocks noChangeArrowheads="1"/>
            </p:cNvSpPr>
            <p:nvPr/>
          </p:nvSpPr>
          <p:spPr bwMode="auto">
            <a:xfrm>
              <a:off x="1920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29707" name="Group 13"/>
          <p:cNvGrpSpPr>
            <a:grpSpLocks/>
          </p:cNvGrpSpPr>
          <p:nvPr/>
        </p:nvGrpSpPr>
        <p:grpSpPr bwMode="auto">
          <a:xfrm>
            <a:off x="5638800" y="2209800"/>
            <a:ext cx="709613" cy="4008438"/>
            <a:chOff x="3552" y="1392"/>
            <a:chExt cx="447" cy="2525"/>
          </a:xfrm>
        </p:grpSpPr>
        <p:sp>
          <p:nvSpPr>
            <p:cNvPr id="29713" name="Rectangle 14"/>
            <p:cNvSpPr>
              <a:spLocks noChangeArrowheads="1"/>
            </p:cNvSpPr>
            <p:nvPr/>
          </p:nvSpPr>
          <p:spPr bwMode="auto">
            <a:xfrm>
              <a:off x="360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  <p:sp>
          <p:nvSpPr>
            <p:cNvPr id="29714" name="Rectangle 15"/>
            <p:cNvSpPr>
              <a:spLocks noChangeArrowheads="1"/>
            </p:cNvSpPr>
            <p:nvPr/>
          </p:nvSpPr>
          <p:spPr bwMode="auto">
            <a:xfrm>
              <a:off x="3552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</p:grp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4287838" y="5943600"/>
            <a:ext cx="58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>
            <a:off x="2057400" y="2743200"/>
            <a:ext cx="1828800" cy="220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1905000" y="4724400"/>
            <a:ext cx="156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A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),</a:t>
            </a:r>
          </a:p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B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)</a:t>
            </a:r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457200" y="3200400"/>
            <a:ext cx="156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A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),</a:t>
            </a:r>
          </a:p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B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)</a:t>
            </a:r>
          </a:p>
        </p:txBody>
      </p:sp>
      <p:sp>
        <p:nvSpPr>
          <p:cNvPr id="246804" name="Text Box 20"/>
          <p:cNvSpPr txBox="1">
            <a:spLocks noChangeArrowheads="1"/>
          </p:cNvSpPr>
          <p:nvPr/>
        </p:nvSpPr>
        <p:spPr bwMode="auto">
          <a:xfrm>
            <a:off x="6156325" y="3829050"/>
            <a:ext cx="2225675" cy="1554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Who knows what at this point?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00" grpId="0"/>
      <p:bldP spid="246801" grpId="0" animBg="1"/>
      <p:bldP spid="246802" grpId="0"/>
      <p:bldP spid="246803" grpId="0"/>
      <p:bldP spid="2468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Step Three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58000" y="28956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4196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117975" y="54864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grpSp>
        <p:nvGrpSpPr>
          <p:cNvPr id="30730" name="Group 10"/>
          <p:cNvGrpSpPr>
            <a:grpSpLocks/>
          </p:cNvGrpSpPr>
          <p:nvPr/>
        </p:nvGrpSpPr>
        <p:grpSpPr bwMode="auto">
          <a:xfrm>
            <a:off x="2286000" y="2209800"/>
            <a:ext cx="1395413" cy="4008438"/>
            <a:chOff x="1440" y="1392"/>
            <a:chExt cx="879" cy="2525"/>
          </a:xfrm>
        </p:grpSpPr>
        <p:sp>
          <p:nvSpPr>
            <p:cNvPr id="30743" name="Rectangle 11"/>
            <p:cNvSpPr>
              <a:spLocks noChangeArrowheads="1"/>
            </p:cNvSpPr>
            <p:nvPr/>
          </p:nvSpPr>
          <p:spPr bwMode="auto">
            <a:xfrm>
              <a:off x="144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  <p:sp>
          <p:nvSpPr>
            <p:cNvPr id="30744" name="Rectangle 12"/>
            <p:cNvSpPr>
              <a:spLocks noChangeArrowheads="1"/>
            </p:cNvSpPr>
            <p:nvPr/>
          </p:nvSpPr>
          <p:spPr bwMode="auto">
            <a:xfrm>
              <a:off x="1920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30731" name="Group 13"/>
          <p:cNvGrpSpPr>
            <a:grpSpLocks/>
          </p:cNvGrpSpPr>
          <p:nvPr/>
        </p:nvGrpSpPr>
        <p:grpSpPr bwMode="auto">
          <a:xfrm>
            <a:off x="5638800" y="2209800"/>
            <a:ext cx="709613" cy="4008438"/>
            <a:chOff x="3552" y="1392"/>
            <a:chExt cx="447" cy="2525"/>
          </a:xfrm>
        </p:grpSpPr>
        <p:sp>
          <p:nvSpPr>
            <p:cNvPr id="30741" name="Rectangle 14"/>
            <p:cNvSpPr>
              <a:spLocks noChangeArrowheads="1"/>
            </p:cNvSpPr>
            <p:nvPr/>
          </p:nvSpPr>
          <p:spPr bwMode="auto">
            <a:xfrm>
              <a:off x="360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  <p:sp>
          <p:nvSpPr>
            <p:cNvPr id="30742" name="Rectangle 15"/>
            <p:cNvSpPr>
              <a:spLocks noChangeArrowheads="1"/>
            </p:cNvSpPr>
            <p:nvPr/>
          </p:nvSpPr>
          <p:spPr bwMode="auto">
            <a:xfrm>
              <a:off x="3552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</p:grpSp>
      <p:sp>
        <p:nvSpPr>
          <p:cNvPr id="30732" name="Rectangle 16"/>
          <p:cNvSpPr>
            <a:spLocks noChangeArrowheads="1"/>
          </p:cNvSpPr>
          <p:nvPr/>
        </p:nvSpPr>
        <p:spPr bwMode="auto">
          <a:xfrm>
            <a:off x="4287838" y="5943600"/>
            <a:ext cx="58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</a:p>
        </p:txBody>
      </p:sp>
      <p:sp>
        <p:nvSpPr>
          <p:cNvPr id="27661" name="Rectangle 17"/>
          <p:cNvSpPr>
            <a:spLocks noChangeArrowheads="1"/>
          </p:cNvSpPr>
          <p:nvPr/>
        </p:nvSpPr>
        <p:spPr bwMode="auto">
          <a:xfrm>
            <a:off x="457200" y="3200400"/>
            <a:ext cx="156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A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),</a:t>
            </a:r>
          </a:p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B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)</a:t>
            </a:r>
          </a:p>
        </p:txBody>
      </p:sp>
      <p:sp>
        <p:nvSpPr>
          <p:cNvPr id="247826" name="Rectangle 18"/>
          <p:cNvSpPr>
            <a:spLocks noChangeArrowheads="1"/>
          </p:cNvSpPr>
          <p:nvPr/>
        </p:nvSpPr>
        <p:spPr bwMode="auto">
          <a:xfrm>
            <a:off x="457200" y="1828800"/>
            <a:ext cx="58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057400" y="1905000"/>
            <a:ext cx="4724400" cy="731838"/>
            <a:chOff x="1296" y="1200"/>
            <a:chExt cx="2976" cy="461"/>
          </a:xfrm>
        </p:grpSpPr>
        <p:sp>
          <p:nvSpPr>
            <p:cNvPr id="30739" name="Text Box 20"/>
            <p:cNvSpPr txBox="1">
              <a:spLocks noChangeArrowheads="1"/>
            </p:cNvSpPr>
            <p:nvPr/>
          </p:nvSpPr>
          <p:spPr bwMode="auto">
            <a:xfrm>
              <a:off x="2400" y="1296"/>
              <a:ext cx="92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E</a:t>
              </a:r>
              <a:r>
                <a:rPr lang="en-US" sz="3200" b="1" i="1" baseline="-25000">
                  <a:latin typeface="Times New Roman" charset="0"/>
                </a:rPr>
                <a:t>K</a:t>
              </a:r>
              <a:r>
                <a:rPr lang="en-US" sz="3200" b="1" i="1" baseline="-40000">
                  <a:latin typeface="Times New Roman" charset="0"/>
                </a:rPr>
                <a:t>B</a:t>
              </a:r>
              <a:r>
                <a:rPr lang="en-US" sz="3200">
                  <a:latin typeface="Times New Roman" charset="0"/>
                </a:rPr>
                <a:t>(</a:t>
              </a:r>
              <a:r>
                <a:rPr lang="en-US" sz="3200" i="1">
                  <a:latin typeface="Times New Roman" charset="0"/>
                </a:rPr>
                <a:t>K</a:t>
              </a:r>
              <a:r>
                <a:rPr lang="en-US" sz="3200" i="1" baseline="-25000">
                  <a:latin typeface="Times New Roman" charset="0"/>
                </a:rPr>
                <a:t>S</a:t>
              </a:r>
              <a:r>
                <a:rPr lang="en-US" sz="3200">
                  <a:latin typeface="Times New Roman" charset="0"/>
                </a:rPr>
                <a:t>)</a:t>
              </a:r>
              <a:endParaRPr lang="en-US" sz="3200"/>
            </a:p>
          </p:txBody>
        </p:sp>
        <p:sp>
          <p:nvSpPr>
            <p:cNvPr id="30740" name="Line 21"/>
            <p:cNvSpPr>
              <a:spLocks noChangeShapeType="1"/>
            </p:cNvSpPr>
            <p:nvPr/>
          </p:nvSpPr>
          <p:spPr bwMode="auto">
            <a:xfrm>
              <a:off x="1296" y="1200"/>
              <a:ext cx="29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7830" name="Text Box 22"/>
          <p:cNvSpPr txBox="1">
            <a:spLocks noChangeArrowheads="1"/>
          </p:cNvSpPr>
          <p:nvPr/>
        </p:nvSpPr>
        <p:spPr bwMode="auto">
          <a:xfrm>
            <a:off x="6156325" y="3829050"/>
            <a:ext cx="2225675" cy="1554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Who knows what at this point?</a:t>
            </a:r>
          </a:p>
        </p:txBody>
      </p:sp>
      <p:sp>
        <p:nvSpPr>
          <p:cNvPr id="247831" name="Rectangle 23"/>
          <p:cNvSpPr>
            <a:spLocks noChangeArrowheads="1"/>
          </p:cNvSpPr>
          <p:nvPr/>
        </p:nvSpPr>
        <p:spPr bwMode="auto">
          <a:xfrm>
            <a:off x="8021638" y="1828800"/>
            <a:ext cx="58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</a:p>
        </p:txBody>
      </p:sp>
      <p:sp>
        <p:nvSpPr>
          <p:cNvPr id="247832" name="AutoShape 24"/>
          <p:cNvSpPr>
            <a:spLocks noChangeArrowheads="1"/>
          </p:cNvSpPr>
          <p:nvPr/>
        </p:nvSpPr>
        <p:spPr bwMode="auto">
          <a:xfrm rot="-1116844">
            <a:off x="838200" y="2438400"/>
            <a:ext cx="457200" cy="990600"/>
          </a:xfrm>
          <a:prstGeom prst="upArrow">
            <a:avLst>
              <a:gd name="adj1" fmla="val 50000"/>
              <a:gd name="adj2" fmla="val 541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7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  <p:bldP spid="247826" grpId="0"/>
      <p:bldP spid="247830" grpId="0"/>
      <p:bldP spid="247831" grpId="0"/>
      <p:bldP spid="2478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What Has the Protocol Achieved?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Alice and Bob both have a new session key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The session key was transmitted using keys known only to Alice and Bob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Both Alice and Bob know that Trent participated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But there are vulnerabilities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Problems With the Protocol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What if the initial request was grabbed by Mallory?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Could he do something bad that ends up causing us problems?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Yes!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The Man-in-the-Middle Attack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A class of attacks where an active attacker interposes himself secretly in a protocol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Allowing alteration of the effects of the protocol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Without necessarily attacking the encryption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Applying the Man-in-the-Middle Attack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858000" y="28956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4196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117975" y="55626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grpSp>
        <p:nvGrpSpPr>
          <p:cNvPr id="34826" name="Group 10"/>
          <p:cNvGrpSpPr>
            <a:grpSpLocks/>
          </p:cNvGrpSpPr>
          <p:nvPr/>
        </p:nvGrpSpPr>
        <p:grpSpPr bwMode="auto">
          <a:xfrm>
            <a:off x="2286000" y="2209800"/>
            <a:ext cx="1395413" cy="4008438"/>
            <a:chOff x="1440" y="1392"/>
            <a:chExt cx="879" cy="2525"/>
          </a:xfrm>
        </p:grpSpPr>
        <p:sp>
          <p:nvSpPr>
            <p:cNvPr id="34843" name="Rectangle 11"/>
            <p:cNvSpPr>
              <a:spLocks noChangeArrowheads="1"/>
            </p:cNvSpPr>
            <p:nvPr/>
          </p:nvSpPr>
          <p:spPr bwMode="auto">
            <a:xfrm>
              <a:off x="144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  <p:sp>
          <p:nvSpPr>
            <p:cNvPr id="34844" name="Rectangle 12"/>
            <p:cNvSpPr>
              <a:spLocks noChangeArrowheads="1"/>
            </p:cNvSpPr>
            <p:nvPr/>
          </p:nvSpPr>
          <p:spPr bwMode="auto">
            <a:xfrm>
              <a:off x="1920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34827" name="Group 13"/>
          <p:cNvGrpSpPr>
            <a:grpSpLocks/>
          </p:cNvGrpSpPr>
          <p:nvPr/>
        </p:nvGrpSpPr>
        <p:grpSpPr bwMode="auto">
          <a:xfrm>
            <a:off x="5995988" y="2209800"/>
            <a:ext cx="709612" cy="4008438"/>
            <a:chOff x="3552" y="1392"/>
            <a:chExt cx="447" cy="2525"/>
          </a:xfrm>
        </p:grpSpPr>
        <p:sp>
          <p:nvSpPr>
            <p:cNvPr id="34841" name="Rectangle 14"/>
            <p:cNvSpPr>
              <a:spLocks noChangeArrowheads="1"/>
            </p:cNvSpPr>
            <p:nvPr/>
          </p:nvSpPr>
          <p:spPr bwMode="auto">
            <a:xfrm>
              <a:off x="360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  <p:sp>
          <p:nvSpPr>
            <p:cNvPr id="34842" name="Rectangle 15"/>
            <p:cNvSpPr>
              <a:spLocks noChangeArrowheads="1"/>
            </p:cNvSpPr>
            <p:nvPr/>
          </p:nvSpPr>
          <p:spPr bwMode="auto">
            <a:xfrm>
              <a:off x="3552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36925" y="2209800"/>
            <a:ext cx="2987675" cy="1646238"/>
            <a:chOff x="2102" y="1392"/>
            <a:chExt cx="1882" cy="1037"/>
          </a:xfrm>
        </p:grpSpPr>
        <p:pic>
          <p:nvPicPr>
            <p:cNvPr id="34839" name="Picture 1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44" y="139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4840" name="Text Box 18"/>
            <p:cNvSpPr txBox="1">
              <a:spLocks noChangeArrowheads="1"/>
            </p:cNvSpPr>
            <p:nvPr/>
          </p:nvSpPr>
          <p:spPr bwMode="auto">
            <a:xfrm>
              <a:off x="2102" y="2064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953000" y="2544763"/>
            <a:ext cx="768350" cy="4008437"/>
            <a:chOff x="3552" y="1392"/>
            <a:chExt cx="484" cy="2525"/>
          </a:xfrm>
        </p:grpSpPr>
        <p:sp>
          <p:nvSpPr>
            <p:cNvPr id="34837" name="Rectangle 20"/>
            <p:cNvSpPr>
              <a:spLocks noChangeArrowheads="1"/>
            </p:cNvSpPr>
            <p:nvPr/>
          </p:nvSpPr>
          <p:spPr bwMode="auto">
            <a:xfrm>
              <a:off x="3600" y="1392"/>
              <a:ext cx="4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M</a:t>
              </a:r>
            </a:p>
          </p:txBody>
        </p:sp>
        <p:sp>
          <p:nvSpPr>
            <p:cNvPr id="34838" name="Rectangle 21"/>
            <p:cNvSpPr>
              <a:spLocks noChangeArrowheads="1"/>
            </p:cNvSpPr>
            <p:nvPr/>
          </p:nvSpPr>
          <p:spPr bwMode="auto">
            <a:xfrm>
              <a:off x="3552" y="3552"/>
              <a:ext cx="4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M</a:t>
              </a:r>
            </a:p>
          </p:txBody>
        </p:sp>
      </p:grpSp>
      <p:sp>
        <p:nvSpPr>
          <p:cNvPr id="251926" name="Rectangle 22"/>
          <p:cNvSpPr>
            <a:spLocks noChangeArrowheads="1"/>
          </p:cNvSpPr>
          <p:nvPr/>
        </p:nvSpPr>
        <p:spPr bwMode="auto">
          <a:xfrm>
            <a:off x="657225" y="3719513"/>
            <a:ext cx="16287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>
                <a:latin typeface="Times New Roman" charset="0"/>
              </a:rPr>
              <a:t>Alice</a:t>
            </a:r>
          </a:p>
          <a:p>
            <a:pPr algn="ctr"/>
            <a:r>
              <a:rPr lang="en-US" sz="3200" i="1">
                <a:latin typeface="Times New Roman" charset="0"/>
              </a:rPr>
              <a:t>Requests</a:t>
            </a:r>
          </a:p>
          <a:p>
            <a:pPr algn="ctr"/>
            <a:r>
              <a:rPr lang="en-US" sz="3200" i="1">
                <a:latin typeface="Times New Roman" charset="0"/>
              </a:rPr>
              <a:t>Session</a:t>
            </a:r>
          </a:p>
          <a:p>
            <a:pPr algn="ctr"/>
            <a:r>
              <a:rPr lang="en-US" sz="3200" i="1">
                <a:latin typeface="Times New Roman" charset="0"/>
              </a:rPr>
              <a:t>Key for</a:t>
            </a:r>
          </a:p>
          <a:p>
            <a:pPr algn="ctr"/>
            <a:r>
              <a:rPr lang="en-US" sz="3200" i="1">
                <a:latin typeface="Times New Roman" charset="0"/>
              </a:rPr>
              <a:t>Bob</a:t>
            </a:r>
          </a:p>
        </p:txBody>
      </p:sp>
      <p:sp>
        <p:nvSpPr>
          <p:cNvPr id="251927" name="Line 23"/>
          <p:cNvSpPr>
            <a:spLocks noChangeShapeType="1"/>
          </p:cNvSpPr>
          <p:nvPr/>
        </p:nvSpPr>
        <p:spPr bwMode="auto">
          <a:xfrm>
            <a:off x="2057400" y="2743200"/>
            <a:ext cx="83820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8" name="Line 24"/>
          <p:cNvSpPr>
            <a:spLocks noChangeShapeType="1"/>
          </p:cNvSpPr>
          <p:nvPr/>
        </p:nvSpPr>
        <p:spPr bwMode="auto">
          <a:xfrm flipV="1">
            <a:off x="2895600" y="2971800"/>
            <a:ext cx="1143000" cy="838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9" name="Rectangle 25"/>
          <p:cNvSpPr>
            <a:spLocks noChangeArrowheads="1"/>
          </p:cNvSpPr>
          <p:nvPr/>
        </p:nvSpPr>
        <p:spPr bwMode="auto">
          <a:xfrm>
            <a:off x="733425" y="3643313"/>
            <a:ext cx="1628775" cy="252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>
                <a:latin typeface="Times New Roman" charset="0"/>
              </a:rPr>
              <a:t>Alice</a:t>
            </a:r>
          </a:p>
          <a:p>
            <a:pPr algn="ctr"/>
            <a:r>
              <a:rPr lang="en-US" sz="3200" i="1">
                <a:latin typeface="Times New Roman" charset="0"/>
              </a:rPr>
              <a:t>Requests</a:t>
            </a:r>
          </a:p>
          <a:p>
            <a:pPr algn="ctr"/>
            <a:r>
              <a:rPr lang="en-US" sz="3200" i="1">
                <a:latin typeface="Times New Roman" charset="0"/>
              </a:rPr>
              <a:t>Session</a:t>
            </a:r>
          </a:p>
          <a:p>
            <a:pPr algn="ctr"/>
            <a:r>
              <a:rPr lang="en-US" sz="3200" i="1">
                <a:latin typeface="Times New Roman" charset="0"/>
              </a:rPr>
              <a:t>Key for</a:t>
            </a:r>
          </a:p>
          <a:p>
            <a:pPr algn="ctr"/>
            <a:r>
              <a:rPr lang="en-US" sz="3200" i="1">
                <a:latin typeface="Times New Roman" charset="0"/>
              </a:rPr>
              <a:t>Mallory</a:t>
            </a:r>
          </a:p>
        </p:txBody>
      </p:sp>
      <p:sp>
        <p:nvSpPr>
          <p:cNvPr id="251930" name="Line 26"/>
          <p:cNvSpPr>
            <a:spLocks noChangeShapeType="1"/>
          </p:cNvSpPr>
          <p:nvPr/>
        </p:nvSpPr>
        <p:spPr bwMode="auto">
          <a:xfrm>
            <a:off x="4114800" y="3048000"/>
            <a:ext cx="76200" cy="1600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1" name="Text Box 27"/>
          <p:cNvSpPr txBox="1">
            <a:spLocks noChangeArrowheads="1"/>
          </p:cNvSpPr>
          <p:nvPr/>
        </p:nvSpPr>
        <p:spPr bwMode="auto">
          <a:xfrm>
            <a:off x="6096000" y="3703638"/>
            <a:ext cx="2225675" cy="1554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Who knows what at this point?</a:t>
            </a:r>
          </a:p>
        </p:txBody>
      </p:sp>
      <p:sp>
        <p:nvSpPr>
          <p:cNvPr id="251932" name="Text Box 28"/>
          <p:cNvSpPr txBox="1">
            <a:spLocks noChangeArrowheads="1"/>
          </p:cNvSpPr>
          <p:nvPr/>
        </p:nvSpPr>
        <p:spPr bwMode="auto">
          <a:xfrm>
            <a:off x="5562600" y="3627438"/>
            <a:ext cx="3276600" cy="1554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More precisely, what do they think they 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26" grpId="0" autoUpdateAnimBg="0"/>
      <p:bldP spid="251927" grpId="0" animBg="1"/>
      <p:bldP spid="251928" grpId="0" animBg="1"/>
      <p:bldP spid="251929" grpId="0" animBg="1" autoUpdateAnimBg="0"/>
      <p:bldP spid="251930" grpId="0" animBg="1"/>
      <p:bldP spid="251931" grpId="0" autoUpdateAnimBg="0"/>
      <p:bldP spid="251931" grpId="1"/>
      <p:bldP spid="2519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Trent Does His Job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58000" y="28956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4196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117975" y="55626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2286000" y="2209800"/>
            <a:ext cx="1395413" cy="4008438"/>
            <a:chOff x="1440" y="1392"/>
            <a:chExt cx="879" cy="2525"/>
          </a:xfrm>
        </p:grpSpPr>
        <p:sp>
          <p:nvSpPr>
            <p:cNvPr id="35862" name="Rectangle 11"/>
            <p:cNvSpPr>
              <a:spLocks noChangeArrowheads="1"/>
            </p:cNvSpPr>
            <p:nvPr/>
          </p:nvSpPr>
          <p:spPr bwMode="auto">
            <a:xfrm>
              <a:off x="144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  <p:sp>
          <p:nvSpPr>
            <p:cNvPr id="35863" name="Rectangle 12"/>
            <p:cNvSpPr>
              <a:spLocks noChangeArrowheads="1"/>
            </p:cNvSpPr>
            <p:nvPr/>
          </p:nvSpPr>
          <p:spPr bwMode="auto">
            <a:xfrm>
              <a:off x="1920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35851" name="Group 13"/>
          <p:cNvGrpSpPr>
            <a:grpSpLocks/>
          </p:cNvGrpSpPr>
          <p:nvPr/>
        </p:nvGrpSpPr>
        <p:grpSpPr bwMode="auto">
          <a:xfrm>
            <a:off x="5995988" y="2209800"/>
            <a:ext cx="709612" cy="4008438"/>
            <a:chOff x="3552" y="1392"/>
            <a:chExt cx="447" cy="2525"/>
          </a:xfrm>
        </p:grpSpPr>
        <p:sp>
          <p:nvSpPr>
            <p:cNvPr id="35860" name="Rectangle 14"/>
            <p:cNvSpPr>
              <a:spLocks noChangeArrowheads="1"/>
            </p:cNvSpPr>
            <p:nvPr/>
          </p:nvSpPr>
          <p:spPr bwMode="auto">
            <a:xfrm>
              <a:off x="360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  <p:sp>
          <p:nvSpPr>
            <p:cNvPr id="35861" name="Rectangle 15"/>
            <p:cNvSpPr>
              <a:spLocks noChangeArrowheads="1"/>
            </p:cNvSpPr>
            <p:nvPr/>
          </p:nvSpPr>
          <p:spPr bwMode="auto">
            <a:xfrm>
              <a:off x="3552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</p:grpSp>
      <p:grpSp>
        <p:nvGrpSpPr>
          <p:cNvPr id="35852" name="Group 16"/>
          <p:cNvGrpSpPr>
            <a:grpSpLocks/>
          </p:cNvGrpSpPr>
          <p:nvPr/>
        </p:nvGrpSpPr>
        <p:grpSpPr bwMode="auto">
          <a:xfrm>
            <a:off x="3336925" y="2209800"/>
            <a:ext cx="2987675" cy="1646238"/>
            <a:chOff x="2102" y="1392"/>
            <a:chExt cx="1882" cy="1037"/>
          </a:xfrm>
        </p:grpSpPr>
        <p:pic>
          <p:nvPicPr>
            <p:cNvPr id="35858" name="Picture 1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44" y="139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5859" name="Text Box 18"/>
            <p:cNvSpPr txBox="1">
              <a:spLocks noChangeArrowheads="1"/>
            </p:cNvSpPr>
            <p:nvPr/>
          </p:nvSpPr>
          <p:spPr bwMode="auto">
            <a:xfrm>
              <a:off x="2102" y="2064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grpSp>
        <p:nvGrpSpPr>
          <p:cNvPr id="35853" name="Group 19"/>
          <p:cNvGrpSpPr>
            <a:grpSpLocks/>
          </p:cNvGrpSpPr>
          <p:nvPr/>
        </p:nvGrpSpPr>
        <p:grpSpPr bwMode="auto">
          <a:xfrm>
            <a:off x="4953000" y="2544763"/>
            <a:ext cx="768350" cy="4008437"/>
            <a:chOff x="3552" y="1392"/>
            <a:chExt cx="484" cy="2525"/>
          </a:xfrm>
        </p:grpSpPr>
        <p:sp>
          <p:nvSpPr>
            <p:cNvPr id="35856" name="Rectangle 20"/>
            <p:cNvSpPr>
              <a:spLocks noChangeArrowheads="1"/>
            </p:cNvSpPr>
            <p:nvPr/>
          </p:nvSpPr>
          <p:spPr bwMode="auto">
            <a:xfrm>
              <a:off x="3600" y="1392"/>
              <a:ext cx="4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M</a:t>
              </a:r>
            </a:p>
          </p:txBody>
        </p:sp>
        <p:sp>
          <p:nvSpPr>
            <p:cNvPr id="35857" name="Rectangle 21"/>
            <p:cNvSpPr>
              <a:spLocks noChangeArrowheads="1"/>
            </p:cNvSpPr>
            <p:nvPr/>
          </p:nvSpPr>
          <p:spPr bwMode="auto">
            <a:xfrm>
              <a:off x="3552" y="3552"/>
              <a:ext cx="4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M</a:t>
              </a:r>
            </a:p>
          </p:txBody>
        </p:sp>
      </p:grpSp>
      <p:sp>
        <p:nvSpPr>
          <p:cNvPr id="252950" name="Line 22"/>
          <p:cNvSpPr>
            <a:spLocks noChangeShapeType="1"/>
          </p:cNvSpPr>
          <p:nvPr/>
        </p:nvSpPr>
        <p:spPr bwMode="auto">
          <a:xfrm flipH="1" flipV="1">
            <a:off x="2057400" y="2743200"/>
            <a:ext cx="1828800" cy="220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1" name="Rectangle 23"/>
          <p:cNvSpPr>
            <a:spLocks noChangeArrowheads="1"/>
          </p:cNvSpPr>
          <p:nvPr/>
        </p:nvSpPr>
        <p:spPr bwMode="auto">
          <a:xfrm>
            <a:off x="838200" y="3352800"/>
            <a:ext cx="156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A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),</a:t>
            </a:r>
          </a:p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M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50" grpId="0" animBg="1"/>
      <p:bldP spid="2529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3359150" y="820738"/>
            <a:ext cx="2425700" cy="825500"/>
          </a:xfrm>
          <a:prstGeom prst="roundRect">
            <a:avLst>
              <a:gd name="adj" fmla="val 12495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Designing secure protocols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Key exchange protocols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Common security problems in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Alice Gets Ready to Talk to Bob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858000" y="28956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4196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117975" y="55626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2286000" y="2209800"/>
            <a:ext cx="1395413" cy="4008438"/>
            <a:chOff x="1440" y="1392"/>
            <a:chExt cx="879" cy="2525"/>
          </a:xfrm>
        </p:grpSpPr>
        <p:sp>
          <p:nvSpPr>
            <p:cNvPr id="36893" name="Rectangle 11"/>
            <p:cNvSpPr>
              <a:spLocks noChangeArrowheads="1"/>
            </p:cNvSpPr>
            <p:nvPr/>
          </p:nvSpPr>
          <p:spPr bwMode="auto">
            <a:xfrm>
              <a:off x="144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  <p:sp>
          <p:nvSpPr>
            <p:cNvPr id="36894" name="Rectangle 12"/>
            <p:cNvSpPr>
              <a:spLocks noChangeArrowheads="1"/>
            </p:cNvSpPr>
            <p:nvPr/>
          </p:nvSpPr>
          <p:spPr bwMode="auto">
            <a:xfrm>
              <a:off x="1920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36875" name="Group 13"/>
          <p:cNvGrpSpPr>
            <a:grpSpLocks/>
          </p:cNvGrpSpPr>
          <p:nvPr/>
        </p:nvGrpSpPr>
        <p:grpSpPr bwMode="auto">
          <a:xfrm>
            <a:off x="5995988" y="2209800"/>
            <a:ext cx="709612" cy="4008438"/>
            <a:chOff x="3552" y="1392"/>
            <a:chExt cx="447" cy="2525"/>
          </a:xfrm>
        </p:grpSpPr>
        <p:sp>
          <p:nvSpPr>
            <p:cNvPr id="36891" name="Rectangle 14"/>
            <p:cNvSpPr>
              <a:spLocks noChangeArrowheads="1"/>
            </p:cNvSpPr>
            <p:nvPr/>
          </p:nvSpPr>
          <p:spPr bwMode="auto">
            <a:xfrm>
              <a:off x="360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  <p:sp>
          <p:nvSpPr>
            <p:cNvPr id="36892" name="Rectangle 15"/>
            <p:cNvSpPr>
              <a:spLocks noChangeArrowheads="1"/>
            </p:cNvSpPr>
            <p:nvPr/>
          </p:nvSpPr>
          <p:spPr bwMode="auto">
            <a:xfrm>
              <a:off x="3552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</p:grpSp>
      <p:grpSp>
        <p:nvGrpSpPr>
          <p:cNvPr id="36876" name="Group 16"/>
          <p:cNvGrpSpPr>
            <a:grpSpLocks/>
          </p:cNvGrpSpPr>
          <p:nvPr/>
        </p:nvGrpSpPr>
        <p:grpSpPr bwMode="auto">
          <a:xfrm>
            <a:off x="3336925" y="2209800"/>
            <a:ext cx="2987675" cy="1646238"/>
            <a:chOff x="2102" y="1392"/>
            <a:chExt cx="1882" cy="1037"/>
          </a:xfrm>
        </p:grpSpPr>
        <p:pic>
          <p:nvPicPr>
            <p:cNvPr id="36889" name="Picture 1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44" y="139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6890" name="Text Box 18"/>
            <p:cNvSpPr txBox="1">
              <a:spLocks noChangeArrowheads="1"/>
            </p:cNvSpPr>
            <p:nvPr/>
          </p:nvSpPr>
          <p:spPr bwMode="auto">
            <a:xfrm>
              <a:off x="2102" y="2064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grpSp>
        <p:nvGrpSpPr>
          <p:cNvPr id="36877" name="Group 19"/>
          <p:cNvGrpSpPr>
            <a:grpSpLocks/>
          </p:cNvGrpSpPr>
          <p:nvPr/>
        </p:nvGrpSpPr>
        <p:grpSpPr bwMode="auto">
          <a:xfrm>
            <a:off x="4953000" y="2544763"/>
            <a:ext cx="768350" cy="4008437"/>
            <a:chOff x="3552" y="1392"/>
            <a:chExt cx="484" cy="2525"/>
          </a:xfrm>
        </p:grpSpPr>
        <p:sp>
          <p:nvSpPr>
            <p:cNvPr id="36887" name="Rectangle 20"/>
            <p:cNvSpPr>
              <a:spLocks noChangeArrowheads="1"/>
            </p:cNvSpPr>
            <p:nvPr/>
          </p:nvSpPr>
          <p:spPr bwMode="auto">
            <a:xfrm>
              <a:off x="3600" y="1392"/>
              <a:ext cx="4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M</a:t>
              </a:r>
            </a:p>
          </p:txBody>
        </p:sp>
        <p:sp>
          <p:nvSpPr>
            <p:cNvPr id="36888" name="Rectangle 21"/>
            <p:cNvSpPr>
              <a:spLocks noChangeArrowheads="1"/>
            </p:cNvSpPr>
            <p:nvPr/>
          </p:nvSpPr>
          <p:spPr bwMode="auto">
            <a:xfrm>
              <a:off x="3552" y="3552"/>
              <a:ext cx="4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M</a:t>
              </a:r>
            </a:p>
          </p:txBody>
        </p:sp>
      </p:grpSp>
      <p:sp>
        <p:nvSpPr>
          <p:cNvPr id="36878" name="Rectangle 22"/>
          <p:cNvSpPr>
            <a:spLocks noChangeArrowheads="1"/>
          </p:cNvSpPr>
          <p:nvPr/>
        </p:nvSpPr>
        <p:spPr bwMode="auto">
          <a:xfrm>
            <a:off x="1905000" y="3581400"/>
            <a:ext cx="1522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M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)</a:t>
            </a:r>
          </a:p>
        </p:txBody>
      </p:sp>
      <p:sp>
        <p:nvSpPr>
          <p:cNvPr id="36879" name="Rectangle 23"/>
          <p:cNvSpPr>
            <a:spLocks noChangeArrowheads="1"/>
          </p:cNvSpPr>
          <p:nvPr/>
        </p:nvSpPr>
        <p:spPr bwMode="auto">
          <a:xfrm>
            <a:off x="762000" y="3505200"/>
            <a:ext cx="58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endParaRPr lang="en-US" sz="3200">
              <a:latin typeface="Times New Roman" charset="0"/>
            </a:endParaRP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057400" y="1173163"/>
            <a:ext cx="1600200" cy="731837"/>
            <a:chOff x="1296" y="739"/>
            <a:chExt cx="1008" cy="461"/>
          </a:xfrm>
        </p:grpSpPr>
        <p:sp>
          <p:nvSpPr>
            <p:cNvPr id="36885" name="Line 25"/>
            <p:cNvSpPr>
              <a:spLocks noChangeShapeType="1"/>
            </p:cNvSpPr>
            <p:nvPr/>
          </p:nvSpPr>
          <p:spPr bwMode="auto">
            <a:xfrm>
              <a:off x="1296" y="1200"/>
              <a:ext cx="10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6" name="Rectangle 26"/>
            <p:cNvSpPr>
              <a:spLocks noChangeArrowheads="1"/>
            </p:cNvSpPr>
            <p:nvPr/>
          </p:nvSpPr>
          <p:spPr bwMode="auto">
            <a:xfrm>
              <a:off x="1296" y="739"/>
              <a:ext cx="95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E</a:t>
              </a:r>
              <a:r>
                <a:rPr lang="en-US" sz="3200" b="1" i="1" baseline="-25000">
                  <a:latin typeface="Times New Roman" charset="0"/>
                </a:rPr>
                <a:t>K</a:t>
              </a:r>
              <a:r>
                <a:rPr lang="en-US" sz="3200" b="1" i="1" baseline="-40000">
                  <a:latin typeface="Times New Roman" charset="0"/>
                </a:rPr>
                <a:t>M</a:t>
              </a:r>
              <a:r>
                <a:rPr lang="en-US" sz="3200">
                  <a:latin typeface="Times New Roman" charset="0"/>
                </a:rPr>
                <a:t>(</a:t>
              </a:r>
              <a:r>
                <a:rPr lang="en-US" sz="3200" i="1">
                  <a:latin typeface="Times New Roman" charset="0"/>
                </a:rPr>
                <a:t>K</a:t>
              </a:r>
              <a:r>
                <a:rPr lang="en-US" sz="3200" i="1" baseline="-25000">
                  <a:latin typeface="Times New Roman" charset="0"/>
                </a:rPr>
                <a:t>S</a:t>
              </a:r>
              <a:r>
                <a:rPr lang="en-US" sz="3200">
                  <a:latin typeface="Times New Roman" charset="0"/>
                </a:rPr>
                <a:t>)</a:t>
              </a:r>
            </a:p>
          </p:txBody>
        </p:sp>
      </p:grpSp>
      <p:sp>
        <p:nvSpPr>
          <p:cNvPr id="253979" name="Line 27"/>
          <p:cNvSpPr>
            <a:spLocks noChangeShapeType="1"/>
          </p:cNvSpPr>
          <p:nvPr/>
        </p:nvSpPr>
        <p:spPr bwMode="auto">
          <a:xfrm>
            <a:off x="3657600" y="1905000"/>
            <a:ext cx="4572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0" name="Rectangle 28"/>
          <p:cNvSpPr>
            <a:spLocks noChangeArrowheads="1"/>
          </p:cNvSpPr>
          <p:nvPr/>
        </p:nvSpPr>
        <p:spPr bwMode="auto">
          <a:xfrm>
            <a:off x="4267200" y="3733800"/>
            <a:ext cx="1522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M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)</a:t>
            </a:r>
          </a:p>
        </p:txBody>
      </p:sp>
      <p:sp>
        <p:nvSpPr>
          <p:cNvPr id="253981" name="Text Box 29"/>
          <p:cNvSpPr txBox="1">
            <a:spLocks noChangeArrowheads="1"/>
          </p:cNvSpPr>
          <p:nvPr/>
        </p:nvSpPr>
        <p:spPr bwMode="auto">
          <a:xfrm>
            <a:off x="5715000" y="3657600"/>
            <a:ext cx="2971800" cy="1554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Mallory can now masquerade as Bob</a:t>
            </a:r>
          </a:p>
        </p:txBody>
      </p:sp>
      <p:sp>
        <p:nvSpPr>
          <p:cNvPr id="253982" name="Rectangle 30"/>
          <p:cNvSpPr>
            <a:spLocks noChangeArrowheads="1"/>
          </p:cNvSpPr>
          <p:nvPr/>
        </p:nvSpPr>
        <p:spPr bwMode="auto">
          <a:xfrm>
            <a:off x="5105400" y="1828800"/>
            <a:ext cx="58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endParaRPr lang="en-US" sz="32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79" grpId="0" animBg="1"/>
      <p:bldP spid="253980" grpId="0" autoUpdateAnimBg="0"/>
      <p:bldP spid="253980" grpId="1"/>
      <p:bldP spid="253981" grpId="0" autoUpdateAnimBg="0"/>
      <p:bldP spid="2539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Really Getting in the Middle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858000" y="28956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4196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117975" y="55626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2286000" y="2209800"/>
            <a:ext cx="1395413" cy="4008438"/>
            <a:chOff x="1440" y="1392"/>
            <a:chExt cx="879" cy="2525"/>
          </a:xfrm>
        </p:grpSpPr>
        <p:sp>
          <p:nvSpPr>
            <p:cNvPr id="37918" name="Rectangle 11"/>
            <p:cNvSpPr>
              <a:spLocks noChangeArrowheads="1"/>
            </p:cNvSpPr>
            <p:nvPr/>
          </p:nvSpPr>
          <p:spPr bwMode="auto">
            <a:xfrm>
              <a:off x="144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  <p:sp>
          <p:nvSpPr>
            <p:cNvPr id="37919" name="Rectangle 12"/>
            <p:cNvSpPr>
              <a:spLocks noChangeArrowheads="1"/>
            </p:cNvSpPr>
            <p:nvPr/>
          </p:nvSpPr>
          <p:spPr bwMode="auto">
            <a:xfrm>
              <a:off x="1920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37899" name="Group 13"/>
          <p:cNvGrpSpPr>
            <a:grpSpLocks/>
          </p:cNvGrpSpPr>
          <p:nvPr/>
        </p:nvGrpSpPr>
        <p:grpSpPr bwMode="auto">
          <a:xfrm>
            <a:off x="5995988" y="2209800"/>
            <a:ext cx="709612" cy="4008438"/>
            <a:chOff x="3552" y="1392"/>
            <a:chExt cx="447" cy="2525"/>
          </a:xfrm>
        </p:grpSpPr>
        <p:sp>
          <p:nvSpPr>
            <p:cNvPr id="37916" name="Rectangle 14"/>
            <p:cNvSpPr>
              <a:spLocks noChangeArrowheads="1"/>
            </p:cNvSpPr>
            <p:nvPr/>
          </p:nvSpPr>
          <p:spPr bwMode="auto">
            <a:xfrm>
              <a:off x="360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  <p:sp>
          <p:nvSpPr>
            <p:cNvPr id="37917" name="Rectangle 15"/>
            <p:cNvSpPr>
              <a:spLocks noChangeArrowheads="1"/>
            </p:cNvSpPr>
            <p:nvPr/>
          </p:nvSpPr>
          <p:spPr bwMode="auto">
            <a:xfrm>
              <a:off x="3552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</p:grpSp>
      <p:grpSp>
        <p:nvGrpSpPr>
          <p:cNvPr id="37900" name="Group 16"/>
          <p:cNvGrpSpPr>
            <a:grpSpLocks/>
          </p:cNvGrpSpPr>
          <p:nvPr/>
        </p:nvGrpSpPr>
        <p:grpSpPr bwMode="auto">
          <a:xfrm>
            <a:off x="3336925" y="2209800"/>
            <a:ext cx="2987675" cy="1646238"/>
            <a:chOff x="2102" y="1392"/>
            <a:chExt cx="1882" cy="1037"/>
          </a:xfrm>
        </p:grpSpPr>
        <p:pic>
          <p:nvPicPr>
            <p:cNvPr id="37914" name="Picture 1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44" y="139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7915" name="Text Box 18"/>
            <p:cNvSpPr txBox="1">
              <a:spLocks noChangeArrowheads="1"/>
            </p:cNvSpPr>
            <p:nvPr/>
          </p:nvSpPr>
          <p:spPr bwMode="auto">
            <a:xfrm>
              <a:off x="2102" y="2064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grpSp>
        <p:nvGrpSpPr>
          <p:cNvPr id="37901" name="Group 19"/>
          <p:cNvGrpSpPr>
            <a:grpSpLocks/>
          </p:cNvGrpSpPr>
          <p:nvPr/>
        </p:nvGrpSpPr>
        <p:grpSpPr bwMode="auto">
          <a:xfrm>
            <a:off x="4953000" y="2544763"/>
            <a:ext cx="768350" cy="4008437"/>
            <a:chOff x="3552" y="1392"/>
            <a:chExt cx="484" cy="2525"/>
          </a:xfrm>
        </p:grpSpPr>
        <p:sp>
          <p:nvSpPr>
            <p:cNvPr id="37912" name="Rectangle 20"/>
            <p:cNvSpPr>
              <a:spLocks noChangeArrowheads="1"/>
            </p:cNvSpPr>
            <p:nvPr/>
          </p:nvSpPr>
          <p:spPr bwMode="auto">
            <a:xfrm>
              <a:off x="3600" y="1392"/>
              <a:ext cx="4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M</a:t>
              </a:r>
            </a:p>
          </p:txBody>
        </p:sp>
        <p:sp>
          <p:nvSpPr>
            <p:cNvPr id="37913" name="Rectangle 21"/>
            <p:cNvSpPr>
              <a:spLocks noChangeArrowheads="1"/>
            </p:cNvSpPr>
            <p:nvPr/>
          </p:nvSpPr>
          <p:spPr bwMode="auto">
            <a:xfrm>
              <a:off x="3552" y="3552"/>
              <a:ext cx="4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M</a:t>
              </a:r>
            </a:p>
          </p:txBody>
        </p:sp>
      </p:grpSp>
      <p:sp>
        <p:nvSpPr>
          <p:cNvPr id="37902" name="Rectangle 22"/>
          <p:cNvSpPr>
            <a:spLocks noChangeArrowheads="1"/>
          </p:cNvSpPr>
          <p:nvPr/>
        </p:nvSpPr>
        <p:spPr bwMode="auto">
          <a:xfrm>
            <a:off x="762000" y="3505200"/>
            <a:ext cx="58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endParaRPr lang="en-US" sz="3200">
              <a:latin typeface="Times New Roman" charset="0"/>
            </a:endParaRPr>
          </a:p>
        </p:txBody>
      </p:sp>
      <p:sp>
        <p:nvSpPr>
          <p:cNvPr id="37903" name="Rectangle 23"/>
          <p:cNvSpPr>
            <a:spLocks noChangeArrowheads="1"/>
          </p:cNvSpPr>
          <p:nvPr/>
        </p:nvSpPr>
        <p:spPr bwMode="auto">
          <a:xfrm>
            <a:off x="5562600" y="3124200"/>
            <a:ext cx="58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endParaRPr lang="en-US" sz="3200">
              <a:latin typeface="Times New Roman" charset="0"/>
            </a:endParaRPr>
          </a:p>
        </p:txBody>
      </p:sp>
      <p:sp>
        <p:nvSpPr>
          <p:cNvPr id="255000" name="Text Box 24"/>
          <p:cNvSpPr txBox="1">
            <a:spLocks noChangeArrowheads="1"/>
          </p:cNvSpPr>
          <p:nvPr/>
        </p:nvSpPr>
        <p:spPr bwMode="auto">
          <a:xfrm>
            <a:off x="304800" y="4419600"/>
            <a:ext cx="2971800" cy="2041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Mallory can also ask Trent for a key to talk to Bob</a:t>
            </a:r>
          </a:p>
        </p:txBody>
      </p:sp>
      <p:sp>
        <p:nvSpPr>
          <p:cNvPr id="255001" name="Rectangle 25"/>
          <p:cNvSpPr>
            <a:spLocks noChangeArrowheads="1"/>
          </p:cNvSpPr>
          <p:nvPr/>
        </p:nvSpPr>
        <p:spPr bwMode="auto">
          <a:xfrm>
            <a:off x="5526088" y="3657600"/>
            <a:ext cx="722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S1</a:t>
            </a:r>
            <a:endParaRPr lang="en-US" sz="3200">
              <a:latin typeface="Times New Roman" charset="0"/>
            </a:endParaRPr>
          </a:p>
        </p:txBody>
      </p:sp>
      <p:sp>
        <p:nvSpPr>
          <p:cNvPr id="255002" name="Rectangle 26"/>
          <p:cNvSpPr>
            <a:spLocks noChangeArrowheads="1"/>
          </p:cNvSpPr>
          <p:nvPr/>
        </p:nvSpPr>
        <p:spPr bwMode="auto">
          <a:xfrm>
            <a:off x="8001000" y="2819400"/>
            <a:ext cx="722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S1</a:t>
            </a:r>
            <a:endParaRPr lang="en-US" sz="3200">
              <a:latin typeface="Times New Roman" charset="0"/>
            </a:endParaRPr>
          </a:p>
        </p:txBody>
      </p:sp>
      <p:sp>
        <p:nvSpPr>
          <p:cNvPr id="255003" name="Rectangle 27"/>
          <p:cNvSpPr>
            <a:spLocks noChangeArrowheads="1"/>
          </p:cNvSpPr>
          <p:nvPr/>
        </p:nvSpPr>
        <p:spPr bwMode="auto">
          <a:xfrm>
            <a:off x="2362200" y="32004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M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S1</a:t>
            </a:r>
            <a:r>
              <a:rPr lang="en-US" sz="3200">
                <a:latin typeface="Times New Roman" charset="0"/>
              </a:rPr>
              <a:t>), 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B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S1</a:t>
            </a:r>
            <a:r>
              <a:rPr lang="en-US" sz="3200">
                <a:latin typeface="Times New Roman" charset="0"/>
              </a:rPr>
              <a:t>)</a:t>
            </a:r>
          </a:p>
        </p:txBody>
      </p:sp>
      <p:sp>
        <p:nvSpPr>
          <p:cNvPr id="255004" name="Line 28"/>
          <p:cNvSpPr>
            <a:spLocks noChangeShapeType="1"/>
          </p:cNvSpPr>
          <p:nvPr/>
        </p:nvSpPr>
        <p:spPr bwMode="auto">
          <a:xfrm>
            <a:off x="4038600" y="3048000"/>
            <a:ext cx="0" cy="167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5" name="Line 29"/>
          <p:cNvSpPr>
            <a:spLocks noChangeShapeType="1"/>
          </p:cNvSpPr>
          <p:nvPr/>
        </p:nvSpPr>
        <p:spPr bwMode="auto">
          <a:xfrm>
            <a:off x="4038600" y="3048000"/>
            <a:ext cx="0" cy="167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6" name="Line 30"/>
          <p:cNvSpPr>
            <a:spLocks noChangeShapeType="1"/>
          </p:cNvSpPr>
          <p:nvPr/>
        </p:nvSpPr>
        <p:spPr bwMode="auto">
          <a:xfrm flipV="1">
            <a:off x="4876800" y="1905000"/>
            <a:ext cx="19050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>
            <a:off x="6705600" y="35052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B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S1</a:t>
            </a:r>
            <a:r>
              <a:rPr lang="en-US" sz="3200"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5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5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00" grpId="0" autoUpdateAnimBg="0"/>
      <p:bldP spid="255001" grpId="0" autoUpdateAnimBg="0"/>
      <p:bldP spid="255002" grpId="0" autoUpdateAnimBg="0"/>
      <p:bldP spid="255003" grpId="0" autoUpdateAnimBg="0"/>
      <p:bldP spid="255004" grpId="0" animBg="1"/>
      <p:bldP spid="255005" grpId="0" animBg="1"/>
      <p:bldP spid="255006" grpId="0" animBg="1"/>
      <p:bldP spid="25500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Mallory Plays Man-in-the-Middle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858000" y="28956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3336925" y="2209800"/>
            <a:ext cx="2987675" cy="1646238"/>
            <a:chOff x="2102" y="1392"/>
            <a:chExt cx="1882" cy="1037"/>
          </a:xfrm>
        </p:grpSpPr>
        <p:pic>
          <p:nvPicPr>
            <p:cNvPr id="38942" name="Picture 9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44" y="139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8943" name="Text Box 10"/>
            <p:cNvSpPr txBox="1">
              <a:spLocks noChangeArrowheads="1"/>
            </p:cNvSpPr>
            <p:nvPr/>
          </p:nvSpPr>
          <p:spPr bwMode="auto">
            <a:xfrm>
              <a:off x="2102" y="2064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762000" y="3505200"/>
            <a:ext cx="58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endParaRPr lang="en-US" sz="3200">
              <a:latin typeface="Times New Roman" charset="0"/>
            </a:endParaRPr>
          </a:p>
        </p:txBody>
      </p:sp>
      <p:sp>
        <p:nvSpPr>
          <p:cNvPr id="38922" name="Rectangle 12"/>
          <p:cNvSpPr>
            <a:spLocks noChangeArrowheads="1"/>
          </p:cNvSpPr>
          <p:nvPr/>
        </p:nvSpPr>
        <p:spPr bwMode="auto">
          <a:xfrm>
            <a:off x="5562600" y="3124200"/>
            <a:ext cx="58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endParaRPr lang="en-US" sz="3200">
              <a:latin typeface="Times New Roman" charset="0"/>
            </a:endParaRPr>
          </a:p>
        </p:txBody>
      </p:sp>
      <p:sp>
        <p:nvSpPr>
          <p:cNvPr id="38923" name="Rectangle 13"/>
          <p:cNvSpPr>
            <a:spLocks noChangeArrowheads="1"/>
          </p:cNvSpPr>
          <p:nvPr/>
        </p:nvSpPr>
        <p:spPr bwMode="auto">
          <a:xfrm>
            <a:off x="5526088" y="3611563"/>
            <a:ext cx="722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S1</a:t>
            </a:r>
            <a:endParaRPr lang="en-US" sz="3200">
              <a:latin typeface="Times New Roman" charset="0"/>
            </a:endParaRPr>
          </a:p>
        </p:txBody>
      </p:sp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8001000" y="2819400"/>
            <a:ext cx="722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S1</a:t>
            </a:r>
            <a:endParaRPr lang="en-US" sz="3200">
              <a:latin typeface="Times New Roman" charset="0"/>
            </a:endParaRPr>
          </a:p>
        </p:txBody>
      </p:sp>
      <p:sp>
        <p:nvSpPr>
          <p:cNvPr id="256015" name="Text Box 15"/>
          <p:cNvSpPr txBox="1">
            <a:spLocks noChangeArrowheads="1"/>
          </p:cNvSpPr>
          <p:nvPr/>
        </p:nvSpPr>
        <p:spPr bwMode="auto">
          <a:xfrm>
            <a:off x="533400" y="4343400"/>
            <a:ext cx="2384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 charset="0"/>
              </a:rPr>
              <a:t>Alice’s big secret</a:t>
            </a:r>
          </a:p>
        </p:txBody>
      </p:sp>
      <p:sp>
        <p:nvSpPr>
          <p:cNvPr id="256016" name="Rectangle 16"/>
          <p:cNvSpPr>
            <a:spLocks noChangeArrowheads="1"/>
          </p:cNvSpPr>
          <p:nvPr/>
        </p:nvSpPr>
        <p:spPr bwMode="auto">
          <a:xfrm>
            <a:off x="457200" y="4906963"/>
            <a:ext cx="342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2400" b="1">
                <a:latin typeface="Times New Roman" charset="0"/>
              </a:rPr>
              <a:t>Alice’s big secret</a:t>
            </a:r>
            <a:r>
              <a:rPr lang="en-US" sz="3200">
                <a:latin typeface="Times New Roman" charset="0"/>
              </a:rPr>
              <a:t>)</a:t>
            </a:r>
          </a:p>
        </p:txBody>
      </p:sp>
      <p:sp>
        <p:nvSpPr>
          <p:cNvPr id="256017" name="Line 17"/>
          <p:cNvSpPr>
            <a:spLocks noChangeShapeType="1"/>
          </p:cNvSpPr>
          <p:nvPr/>
        </p:nvSpPr>
        <p:spPr bwMode="auto">
          <a:xfrm>
            <a:off x="2057400" y="2057400"/>
            <a:ext cx="19812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8" name="Rectangle 18"/>
          <p:cNvSpPr>
            <a:spLocks noChangeArrowheads="1"/>
          </p:cNvSpPr>
          <p:nvPr/>
        </p:nvSpPr>
        <p:spPr bwMode="auto">
          <a:xfrm>
            <a:off x="3429000" y="39624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2400" b="1">
                <a:latin typeface="Times New Roman" charset="0"/>
              </a:rPr>
              <a:t>Alice’s big secret</a:t>
            </a:r>
            <a:r>
              <a:rPr lang="en-US" sz="3200">
                <a:latin typeface="Times New Roman" charset="0"/>
              </a:rPr>
              <a:t>)</a:t>
            </a:r>
          </a:p>
        </p:txBody>
      </p:sp>
      <p:sp>
        <p:nvSpPr>
          <p:cNvPr id="256019" name="Rectangle 19"/>
          <p:cNvSpPr>
            <a:spLocks noChangeArrowheads="1"/>
          </p:cNvSpPr>
          <p:nvPr/>
        </p:nvSpPr>
        <p:spPr bwMode="auto">
          <a:xfrm>
            <a:off x="3657600" y="5715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 charset="0"/>
              </a:rPr>
              <a:t>Alice’s big secret</a:t>
            </a:r>
            <a:endParaRPr lang="en-US" sz="3200">
              <a:latin typeface="Times New Roman" charset="0"/>
            </a:endParaRPr>
          </a:p>
        </p:txBody>
      </p:sp>
      <p:sp>
        <p:nvSpPr>
          <p:cNvPr id="256020" name="Line 20"/>
          <p:cNvSpPr>
            <a:spLocks noChangeShapeType="1"/>
          </p:cNvSpPr>
          <p:nvPr/>
        </p:nvSpPr>
        <p:spPr bwMode="auto">
          <a:xfrm flipV="1">
            <a:off x="4953000" y="2286000"/>
            <a:ext cx="18288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1" name="Rectangle 21"/>
          <p:cNvSpPr>
            <a:spLocks noChangeArrowheads="1"/>
          </p:cNvSpPr>
          <p:nvPr/>
        </p:nvSpPr>
        <p:spPr bwMode="auto">
          <a:xfrm>
            <a:off x="6477000" y="3581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 charset="0"/>
              </a:rPr>
              <a:t>Alice’s big secret</a:t>
            </a:r>
            <a:endParaRPr lang="en-US" sz="3200">
              <a:latin typeface="Times New Roman" charset="0"/>
            </a:endParaRPr>
          </a:p>
        </p:txBody>
      </p:sp>
      <p:sp>
        <p:nvSpPr>
          <p:cNvPr id="256022" name="Rectangle 22"/>
          <p:cNvSpPr>
            <a:spLocks noChangeArrowheads="1"/>
          </p:cNvSpPr>
          <p:nvPr/>
        </p:nvSpPr>
        <p:spPr bwMode="auto">
          <a:xfrm>
            <a:off x="6553200" y="4114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 charset="0"/>
              </a:rPr>
              <a:t>Bob’s big secret</a:t>
            </a:r>
            <a:endParaRPr lang="en-US" sz="3200">
              <a:latin typeface="Times New Roman" charset="0"/>
            </a:endParaRPr>
          </a:p>
        </p:txBody>
      </p:sp>
      <p:sp>
        <p:nvSpPr>
          <p:cNvPr id="256023" name="Line 23"/>
          <p:cNvSpPr>
            <a:spLocks noChangeShapeType="1"/>
          </p:cNvSpPr>
          <p:nvPr/>
        </p:nvSpPr>
        <p:spPr bwMode="auto">
          <a:xfrm flipH="1">
            <a:off x="4800600" y="2057400"/>
            <a:ext cx="19050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4" name="Rectangle 24"/>
          <p:cNvSpPr>
            <a:spLocks noChangeArrowheads="1"/>
          </p:cNvSpPr>
          <p:nvPr/>
        </p:nvSpPr>
        <p:spPr bwMode="auto">
          <a:xfrm>
            <a:off x="5638800" y="51054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S1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2400" b="1">
                <a:latin typeface="Times New Roman" charset="0"/>
              </a:rPr>
              <a:t>Bob’s big secret</a:t>
            </a:r>
            <a:r>
              <a:rPr lang="en-US" sz="3200">
                <a:latin typeface="Times New Roman" charset="0"/>
              </a:rPr>
              <a:t>)</a:t>
            </a:r>
          </a:p>
        </p:txBody>
      </p:sp>
      <p:sp>
        <p:nvSpPr>
          <p:cNvPr id="256025" name="Rectangle 25"/>
          <p:cNvSpPr>
            <a:spLocks noChangeArrowheads="1"/>
          </p:cNvSpPr>
          <p:nvPr/>
        </p:nvSpPr>
        <p:spPr bwMode="auto">
          <a:xfrm>
            <a:off x="3505200" y="48768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S1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2400" b="1">
                <a:latin typeface="Times New Roman" charset="0"/>
              </a:rPr>
              <a:t>Bob’s big secret</a:t>
            </a:r>
            <a:r>
              <a:rPr lang="en-US" sz="3200">
                <a:latin typeface="Times New Roman" charset="0"/>
              </a:rPr>
              <a:t>)</a:t>
            </a:r>
          </a:p>
        </p:txBody>
      </p:sp>
      <p:sp>
        <p:nvSpPr>
          <p:cNvPr id="256026" name="Rectangle 26"/>
          <p:cNvSpPr>
            <a:spLocks noChangeArrowheads="1"/>
          </p:cNvSpPr>
          <p:nvPr/>
        </p:nvSpPr>
        <p:spPr bwMode="auto">
          <a:xfrm>
            <a:off x="3657600" y="6096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 charset="0"/>
              </a:rPr>
              <a:t>Bob’s big secret</a:t>
            </a:r>
            <a:endParaRPr lang="en-US" sz="3200">
              <a:latin typeface="Times New Roman" charset="0"/>
            </a:endParaRPr>
          </a:p>
        </p:txBody>
      </p:sp>
      <p:sp>
        <p:nvSpPr>
          <p:cNvPr id="256027" name="Line 27"/>
          <p:cNvSpPr>
            <a:spLocks noChangeShapeType="1"/>
          </p:cNvSpPr>
          <p:nvPr/>
        </p:nvSpPr>
        <p:spPr bwMode="auto">
          <a:xfrm flipH="1" flipV="1">
            <a:off x="2057400" y="2209800"/>
            <a:ext cx="20574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8" name="Rectangle 28"/>
          <p:cNvSpPr>
            <a:spLocks noChangeArrowheads="1"/>
          </p:cNvSpPr>
          <p:nvPr/>
        </p:nvSpPr>
        <p:spPr bwMode="auto">
          <a:xfrm>
            <a:off x="457200" y="54864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2400" b="1">
                <a:latin typeface="Times New Roman" charset="0"/>
              </a:rPr>
              <a:t>Bob’s big secret</a:t>
            </a:r>
            <a:r>
              <a:rPr lang="en-US" sz="3200">
                <a:latin typeface="Times New Roman" charset="0"/>
              </a:rPr>
              <a:t>)</a:t>
            </a:r>
          </a:p>
        </p:txBody>
      </p:sp>
      <p:sp>
        <p:nvSpPr>
          <p:cNvPr id="256029" name="Rectangle 29"/>
          <p:cNvSpPr>
            <a:spLocks noChangeArrowheads="1"/>
          </p:cNvSpPr>
          <p:nvPr/>
        </p:nvSpPr>
        <p:spPr bwMode="auto">
          <a:xfrm>
            <a:off x="609600" y="6019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 charset="0"/>
              </a:rPr>
              <a:t>Bob’s big secret</a:t>
            </a:r>
            <a:endParaRPr lang="en-US" sz="3200">
              <a:latin typeface="Times New Roman" charset="0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3429000" y="4419600"/>
            <a:ext cx="3429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S1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2400" b="1">
                <a:latin typeface="Times New Roman" charset="0"/>
              </a:rPr>
              <a:t>Alice’s big secret</a:t>
            </a:r>
            <a:r>
              <a:rPr lang="en-US" sz="3200">
                <a:latin typeface="Times New Roman" charset="0"/>
              </a:rPr>
              <a:t>)</a:t>
            </a: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3505200" y="51816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2400" b="1">
                <a:latin typeface="Times New Roman" charset="0"/>
              </a:rPr>
              <a:t>Bob’s big secret</a:t>
            </a:r>
            <a:r>
              <a:rPr lang="en-US" sz="3200"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6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6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256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5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56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5" grpId="0" autoUpdateAnimBg="0"/>
      <p:bldP spid="256016" grpId="0" autoUpdateAnimBg="0"/>
      <p:bldP spid="256017" grpId="0" animBg="1"/>
      <p:bldP spid="256018" grpId="0" autoUpdateAnimBg="0"/>
      <p:bldP spid="256018" grpId="1"/>
      <p:bldP spid="256019" grpId="0" autoUpdateAnimBg="0"/>
      <p:bldP spid="256020" grpId="0" animBg="1"/>
      <p:bldP spid="256021" grpId="0" autoUpdateAnimBg="0"/>
      <p:bldP spid="256022" grpId="0" autoUpdateAnimBg="0"/>
      <p:bldP spid="256023" grpId="0" animBg="1"/>
      <p:bldP spid="256024" grpId="0" autoUpdateAnimBg="0"/>
      <p:bldP spid="256025" grpId="0" autoUpdateAnimBg="0"/>
      <p:bldP spid="256025" grpId="1"/>
      <p:bldP spid="256026" grpId="0" autoUpdateAnimBg="0"/>
      <p:bldP spid="256027" grpId="0" animBg="1"/>
      <p:bldP spid="256028" grpId="0"/>
      <p:bldP spid="256028" grpId="1"/>
      <p:bldP spid="256029" grpId="0" autoUpdateAnimBg="0"/>
      <p:bldP spid="33" grpId="0" autoUpdateAnimBg="0"/>
      <p:bldP spid="33" grpId="1"/>
      <p:bldP spid="31" grpId="0"/>
      <p:bldP spid="3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Defeating the Man In the Middle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Problems: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1).  Trent doesn’t really know what he’s supposed to 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2).  Alice doesn’t verify he did the right thing</a:t>
            </a:r>
          </a:p>
          <a:p>
            <a:pPr>
              <a:lnSpc>
                <a:spcPct val="90000"/>
              </a:lnSpc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Minor changes can fix that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smtClean="0"/>
              <a:t>1).  Encrypt request with </a:t>
            </a:r>
            <a:r>
              <a:rPr lang="en-US" sz="3200" b="1" i="1" smtClean="0"/>
              <a:t>K</a:t>
            </a:r>
            <a:r>
              <a:rPr lang="en-US" sz="3200" b="1" i="1" baseline="-25000" smtClean="0"/>
              <a:t>A</a:t>
            </a:r>
            <a:endParaRPr lang="en-US" sz="3200" baseline="-250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smtClean="0"/>
              <a:t>2).  Include identity of other participant in response -  E</a:t>
            </a:r>
            <a:r>
              <a:rPr lang="en-US" sz="3200" b="1" i="1" baseline="-25000" smtClean="0"/>
              <a:t>K</a:t>
            </a:r>
            <a:r>
              <a:rPr lang="en-US" sz="3200" b="1" i="1" baseline="-40000" smtClean="0"/>
              <a:t>A</a:t>
            </a:r>
            <a:r>
              <a:rPr lang="en-US" sz="3200" smtClean="0"/>
              <a:t>(</a:t>
            </a:r>
            <a:r>
              <a:rPr lang="en-US" sz="3200" i="1" smtClean="0"/>
              <a:t>K</a:t>
            </a:r>
            <a:r>
              <a:rPr lang="en-US" sz="3200" i="1" baseline="-25000" smtClean="0"/>
              <a:t>S</a:t>
            </a:r>
            <a:r>
              <a:rPr lang="en-US" sz="3200" smtClean="0"/>
              <a:t>, Bob)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Applying the First Fix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858000" y="28956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4196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117975" y="55626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2286000" y="2209800"/>
            <a:ext cx="1395413" cy="4008438"/>
            <a:chOff x="1440" y="1392"/>
            <a:chExt cx="879" cy="2525"/>
          </a:xfrm>
        </p:grpSpPr>
        <p:sp>
          <p:nvSpPr>
            <p:cNvPr id="40984" name="Rectangle 11"/>
            <p:cNvSpPr>
              <a:spLocks noChangeArrowheads="1"/>
            </p:cNvSpPr>
            <p:nvPr/>
          </p:nvSpPr>
          <p:spPr bwMode="auto">
            <a:xfrm>
              <a:off x="144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  <p:sp>
          <p:nvSpPr>
            <p:cNvPr id="40985" name="Rectangle 12"/>
            <p:cNvSpPr>
              <a:spLocks noChangeArrowheads="1"/>
            </p:cNvSpPr>
            <p:nvPr/>
          </p:nvSpPr>
          <p:spPr bwMode="auto">
            <a:xfrm>
              <a:off x="1920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</p:grpSp>
      <p:sp>
        <p:nvSpPr>
          <p:cNvPr id="40971" name="Rectangle 13"/>
          <p:cNvSpPr>
            <a:spLocks noChangeArrowheads="1"/>
          </p:cNvSpPr>
          <p:nvPr/>
        </p:nvSpPr>
        <p:spPr bwMode="auto">
          <a:xfrm>
            <a:off x="6019800" y="16764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K</a:t>
            </a:r>
            <a:r>
              <a:rPr lang="en-US" sz="3200" b="1" i="1" baseline="-25000">
                <a:latin typeface="Times New Roman" charset="0"/>
              </a:rPr>
              <a:t>B</a:t>
            </a:r>
          </a:p>
        </p:txBody>
      </p:sp>
      <p:sp>
        <p:nvSpPr>
          <p:cNvPr id="40972" name="Rectangle 14"/>
          <p:cNvSpPr>
            <a:spLocks noChangeArrowheads="1"/>
          </p:cNvSpPr>
          <p:nvPr/>
        </p:nvSpPr>
        <p:spPr bwMode="auto">
          <a:xfrm>
            <a:off x="3886200" y="59436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K</a:t>
            </a:r>
            <a:r>
              <a:rPr lang="en-US" sz="3200" b="1" i="1" baseline="-25000">
                <a:latin typeface="Times New Roman" charset="0"/>
              </a:rPr>
              <a:t>B</a:t>
            </a:r>
          </a:p>
        </p:txBody>
      </p:sp>
      <p:grpSp>
        <p:nvGrpSpPr>
          <p:cNvPr id="40973" name="Group 15"/>
          <p:cNvGrpSpPr>
            <a:grpSpLocks/>
          </p:cNvGrpSpPr>
          <p:nvPr/>
        </p:nvGrpSpPr>
        <p:grpSpPr bwMode="auto">
          <a:xfrm>
            <a:off x="3336925" y="2209800"/>
            <a:ext cx="2987675" cy="1646238"/>
            <a:chOff x="2102" y="1392"/>
            <a:chExt cx="1882" cy="1037"/>
          </a:xfrm>
        </p:grpSpPr>
        <p:pic>
          <p:nvPicPr>
            <p:cNvPr id="40982" name="Picture 1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44" y="139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0983" name="Text Box 17"/>
            <p:cNvSpPr txBox="1">
              <a:spLocks noChangeArrowheads="1"/>
            </p:cNvSpPr>
            <p:nvPr/>
          </p:nvSpPr>
          <p:spPr bwMode="auto">
            <a:xfrm>
              <a:off x="2102" y="2064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grpSp>
        <p:nvGrpSpPr>
          <p:cNvPr id="40974" name="Group 18"/>
          <p:cNvGrpSpPr>
            <a:grpSpLocks/>
          </p:cNvGrpSpPr>
          <p:nvPr/>
        </p:nvGrpSpPr>
        <p:grpSpPr bwMode="auto">
          <a:xfrm>
            <a:off x="4953000" y="2544763"/>
            <a:ext cx="768350" cy="4008437"/>
            <a:chOff x="3552" y="1392"/>
            <a:chExt cx="484" cy="2525"/>
          </a:xfrm>
        </p:grpSpPr>
        <p:sp>
          <p:nvSpPr>
            <p:cNvPr id="40980" name="Rectangle 19"/>
            <p:cNvSpPr>
              <a:spLocks noChangeArrowheads="1"/>
            </p:cNvSpPr>
            <p:nvPr/>
          </p:nvSpPr>
          <p:spPr bwMode="auto">
            <a:xfrm>
              <a:off x="3600" y="1392"/>
              <a:ext cx="4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M</a:t>
              </a:r>
            </a:p>
          </p:txBody>
        </p:sp>
        <p:sp>
          <p:nvSpPr>
            <p:cNvPr id="40981" name="Rectangle 20"/>
            <p:cNvSpPr>
              <a:spLocks noChangeArrowheads="1"/>
            </p:cNvSpPr>
            <p:nvPr/>
          </p:nvSpPr>
          <p:spPr bwMode="auto">
            <a:xfrm>
              <a:off x="3552" y="3552"/>
              <a:ext cx="4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M</a:t>
              </a:r>
            </a:p>
          </p:txBody>
        </p:sp>
      </p:grpSp>
      <p:sp>
        <p:nvSpPr>
          <p:cNvPr id="258069" name="Line 21"/>
          <p:cNvSpPr>
            <a:spLocks noChangeShapeType="1"/>
          </p:cNvSpPr>
          <p:nvPr/>
        </p:nvSpPr>
        <p:spPr bwMode="auto">
          <a:xfrm>
            <a:off x="2057400" y="2743200"/>
            <a:ext cx="83820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070" name="Line 22"/>
          <p:cNvSpPr>
            <a:spLocks noChangeShapeType="1"/>
          </p:cNvSpPr>
          <p:nvPr/>
        </p:nvSpPr>
        <p:spPr bwMode="auto">
          <a:xfrm flipV="1">
            <a:off x="2895600" y="2971800"/>
            <a:ext cx="1143000" cy="838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071" name="Rectangle 23"/>
          <p:cNvSpPr>
            <a:spLocks noChangeArrowheads="1"/>
          </p:cNvSpPr>
          <p:nvPr/>
        </p:nvSpPr>
        <p:spPr bwMode="auto">
          <a:xfrm>
            <a:off x="762000" y="3643313"/>
            <a:ext cx="18034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A</a:t>
            </a:r>
            <a:r>
              <a:rPr lang="en-US" sz="3200">
                <a:latin typeface="Times New Roman" charset="0"/>
              </a:rPr>
              <a:t>(Alice</a:t>
            </a:r>
          </a:p>
          <a:p>
            <a:pPr algn="ctr"/>
            <a:r>
              <a:rPr lang="en-US" sz="3200">
                <a:latin typeface="Times New Roman" charset="0"/>
              </a:rPr>
              <a:t>Requests</a:t>
            </a:r>
          </a:p>
          <a:p>
            <a:pPr algn="ctr"/>
            <a:r>
              <a:rPr lang="en-US" sz="3200">
                <a:latin typeface="Times New Roman" charset="0"/>
              </a:rPr>
              <a:t>Session</a:t>
            </a:r>
          </a:p>
          <a:p>
            <a:pPr algn="ctr"/>
            <a:r>
              <a:rPr lang="en-US" sz="3200">
                <a:latin typeface="Times New Roman" charset="0"/>
              </a:rPr>
              <a:t>Key for</a:t>
            </a:r>
          </a:p>
          <a:p>
            <a:pPr algn="ctr"/>
            <a:r>
              <a:rPr lang="en-US" sz="3200">
                <a:latin typeface="Times New Roman" charset="0"/>
              </a:rPr>
              <a:t>Bob)</a:t>
            </a:r>
          </a:p>
        </p:txBody>
      </p:sp>
      <p:sp>
        <p:nvSpPr>
          <p:cNvPr id="258072" name="Text Box 24"/>
          <p:cNvSpPr txBox="1">
            <a:spLocks noChangeArrowheads="1"/>
          </p:cNvSpPr>
          <p:nvPr/>
        </p:nvSpPr>
        <p:spPr bwMode="auto">
          <a:xfrm>
            <a:off x="5715000" y="3352800"/>
            <a:ext cx="29718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Mallory can’t read the request</a:t>
            </a:r>
          </a:p>
        </p:txBody>
      </p:sp>
      <p:sp>
        <p:nvSpPr>
          <p:cNvPr id="258073" name="Text Box 25"/>
          <p:cNvSpPr txBox="1">
            <a:spLocks noChangeArrowheads="1"/>
          </p:cNvSpPr>
          <p:nvPr/>
        </p:nvSpPr>
        <p:spPr bwMode="auto">
          <a:xfrm>
            <a:off x="5715000" y="4495800"/>
            <a:ext cx="2971800" cy="2041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And Mallory can’t forge or alter Alice’s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9" grpId="0" animBg="1"/>
      <p:bldP spid="258070" grpId="0" animBg="1"/>
      <p:bldP spid="258071" grpId="0" autoUpdateAnimBg="0"/>
      <p:bldP spid="258072" grpId="0" autoUpdateAnimBg="0"/>
      <p:bldP spid="25807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But There’s Another Problem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A replay attack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Replay attacks occur when Mallory copies down a bunch of protocol messages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And then plays them again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In some cases, this can wreak havoc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Why does it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Step One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858000" y="28956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4196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117975" y="55626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2286000" y="2209800"/>
            <a:ext cx="1395413" cy="4008438"/>
            <a:chOff x="1440" y="1392"/>
            <a:chExt cx="879" cy="2525"/>
          </a:xfrm>
        </p:grpSpPr>
        <p:sp>
          <p:nvSpPr>
            <p:cNvPr id="43028" name="Rectangle 11"/>
            <p:cNvSpPr>
              <a:spLocks noChangeArrowheads="1"/>
            </p:cNvSpPr>
            <p:nvPr/>
          </p:nvSpPr>
          <p:spPr bwMode="auto">
            <a:xfrm>
              <a:off x="144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  <p:sp>
          <p:nvSpPr>
            <p:cNvPr id="43029" name="Rectangle 12"/>
            <p:cNvSpPr>
              <a:spLocks noChangeArrowheads="1"/>
            </p:cNvSpPr>
            <p:nvPr/>
          </p:nvSpPr>
          <p:spPr bwMode="auto">
            <a:xfrm>
              <a:off x="1920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43019" name="Group 13"/>
          <p:cNvGrpSpPr>
            <a:grpSpLocks/>
          </p:cNvGrpSpPr>
          <p:nvPr/>
        </p:nvGrpSpPr>
        <p:grpSpPr bwMode="auto">
          <a:xfrm>
            <a:off x="5638800" y="2209800"/>
            <a:ext cx="709613" cy="4008438"/>
            <a:chOff x="3552" y="1392"/>
            <a:chExt cx="447" cy="2525"/>
          </a:xfrm>
        </p:grpSpPr>
        <p:sp>
          <p:nvSpPr>
            <p:cNvPr id="43026" name="Rectangle 14"/>
            <p:cNvSpPr>
              <a:spLocks noChangeArrowheads="1"/>
            </p:cNvSpPr>
            <p:nvPr/>
          </p:nvSpPr>
          <p:spPr bwMode="auto">
            <a:xfrm>
              <a:off x="360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  <p:sp>
          <p:nvSpPr>
            <p:cNvPr id="43027" name="Rectangle 15"/>
            <p:cNvSpPr>
              <a:spLocks noChangeArrowheads="1"/>
            </p:cNvSpPr>
            <p:nvPr/>
          </p:nvSpPr>
          <p:spPr bwMode="auto">
            <a:xfrm>
              <a:off x="3552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</p:grpSp>
      <p:sp>
        <p:nvSpPr>
          <p:cNvPr id="43020" name="Line 16"/>
          <p:cNvSpPr>
            <a:spLocks noChangeShapeType="1"/>
          </p:cNvSpPr>
          <p:nvPr/>
        </p:nvSpPr>
        <p:spPr bwMode="auto">
          <a:xfrm>
            <a:off x="2057400" y="2743200"/>
            <a:ext cx="175260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Rectangle 17"/>
          <p:cNvSpPr>
            <a:spLocks noChangeArrowheads="1"/>
          </p:cNvSpPr>
          <p:nvPr/>
        </p:nvSpPr>
        <p:spPr bwMode="auto">
          <a:xfrm>
            <a:off x="549275" y="3581400"/>
            <a:ext cx="19272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E</a:t>
            </a:r>
            <a:r>
              <a:rPr lang="en-US" sz="3200" baseline="-25000">
                <a:latin typeface="Times New Roman" charset="0"/>
              </a:rPr>
              <a:t>K</a:t>
            </a:r>
            <a:r>
              <a:rPr lang="en-US" sz="3200" baseline="-35000">
                <a:latin typeface="Times New Roman" charset="0"/>
              </a:rPr>
              <a:t>A</a:t>
            </a:r>
            <a:r>
              <a:rPr lang="en-US" sz="3200">
                <a:latin typeface="Times New Roman" charset="0"/>
              </a:rPr>
              <a:t>(Alice</a:t>
            </a:r>
          </a:p>
          <a:p>
            <a:pPr algn="ctr"/>
            <a:r>
              <a:rPr lang="en-US" sz="3200">
                <a:latin typeface="Times New Roman" charset="0"/>
              </a:rPr>
              <a:t>Requests</a:t>
            </a:r>
          </a:p>
          <a:p>
            <a:pPr algn="ctr"/>
            <a:r>
              <a:rPr lang="en-US" sz="3200">
                <a:latin typeface="Times New Roman" charset="0"/>
              </a:rPr>
              <a:t>Session</a:t>
            </a:r>
          </a:p>
          <a:p>
            <a:pPr algn="ctr"/>
            <a:r>
              <a:rPr lang="en-US" sz="3200">
                <a:latin typeface="Times New Roman" charset="0"/>
              </a:rPr>
              <a:t>Key for</a:t>
            </a:r>
          </a:p>
          <a:p>
            <a:pPr algn="ctr"/>
            <a:r>
              <a:rPr lang="en-US" sz="3200">
                <a:latin typeface="Times New Roman" charset="0"/>
              </a:rPr>
              <a:t>Bob)</a:t>
            </a:r>
          </a:p>
        </p:txBody>
      </p:sp>
      <p:grpSp>
        <p:nvGrpSpPr>
          <p:cNvPr id="43022" name="Group 18"/>
          <p:cNvGrpSpPr>
            <a:grpSpLocks/>
          </p:cNvGrpSpPr>
          <p:nvPr/>
        </p:nvGrpSpPr>
        <p:grpSpPr bwMode="auto">
          <a:xfrm>
            <a:off x="3352800" y="2697163"/>
            <a:ext cx="2987675" cy="1646237"/>
            <a:chOff x="2102" y="1392"/>
            <a:chExt cx="1882" cy="1037"/>
          </a:xfrm>
        </p:grpSpPr>
        <p:pic>
          <p:nvPicPr>
            <p:cNvPr id="43024" name="Picture 19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44" y="139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3025" name="Text Box 20"/>
            <p:cNvSpPr txBox="1">
              <a:spLocks noChangeArrowheads="1"/>
            </p:cNvSpPr>
            <p:nvPr/>
          </p:nvSpPr>
          <p:spPr bwMode="auto">
            <a:xfrm>
              <a:off x="2102" y="2064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sp>
        <p:nvSpPr>
          <p:cNvPr id="260117" name="Rectangle 21"/>
          <p:cNvSpPr>
            <a:spLocks noChangeArrowheads="1"/>
          </p:cNvSpPr>
          <p:nvPr/>
        </p:nvSpPr>
        <p:spPr bwMode="auto">
          <a:xfrm>
            <a:off x="4991100" y="2743200"/>
            <a:ext cx="622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latin typeface="Times New Roman" charset="0"/>
              </a:rPr>
              <a:t>E</a:t>
            </a:r>
            <a:r>
              <a:rPr lang="en-US" sz="800" baseline="-25000">
                <a:latin typeface="Times New Roman" charset="0"/>
              </a:rPr>
              <a:t>K</a:t>
            </a:r>
            <a:r>
              <a:rPr lang="en-US" sz="800" baseline="-35000">
                <a:latin typeface="Times New Roman" charset="0"/>
              </a:rPr>
              <a:t>A</a:t>
            </a:r>
            <a:r>
              <a:rPr lang="en-US" sz="800">
                <a:latin typeface="Times New Roman" charset="0"/>
              </a:rPr>
              <a:t>(Alice</a:t>
            </a:r>
          </a:p>
          <a:p>
            <a:pPr algn="ctr"/>
            <a:r>
              <a:rPr lang="en-US" sz="800">
                <a:latin typeface="Times New Roman" charset="0"/>
              </a:rPr>
              <a:t>Requests</a:t>
            </a:r>
          </a:p>
          <a:p>
            <a:pPr algn="ctr"/>
            <a:r>
              <a:rPr lang="en-US" sz="800">
                <a:latin typeface="Times New Roman" charset="0"/>
              </a:rPr>
              <a:t>Session</a:t>
            </a:r>
          </a:p>
          <a:p>
            <a:pPr algn="ctr"/>
            <a:r>
              <a:rPr lang="en-US" sz="800">
                <a:latin typeface="Times New Roman" charset="0"/>
              </a:rPr>
              <a:t>Key for</a:t>
            </a:r>
          </a:p>
          <a:p>
            <a:pPr algn="ctr"/>
            <a:r>
              <a:rPr lang="en-US" sz="800">
                <a:latin typeface="Times New Roman" charset="0"/>
              </a:rPr>
              <a:t>Bob)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Step Two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858000" y="28956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4196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117975" y="54864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grpSp>
        <p:nvGrpSpPr>
          <p:cNvPr id="44042" name="Group 10"/>
          <p:cNvGrpSpPr>
            <a:grpSpLocks/>
          </p:cNvGrpSpPr>
          <p:nvPr/>
        </p:nvGrpSpPr>
        <p:grpSpPr bwMode="auto">
          <a:xfrm>
            <a:off x="2286000" y="2209800"/>
            <a:ext cx="1395413" cy="4008438"/>
            <a:chOff x="1440" y="1392"/>
            <a:chExt cx="879" cy="2525"/>
          </a:xfrm>
        </p:grpSpPr>
        <p:sp>
          <p:nvSpPr>
            <p:cNvPr id="44054" name="Rectangle 11"/>
            <p:cNvSpPr>
              <a:spLocks noChangeArrowheads="1"/>
            </p:cNvSpPr>
            <p:nvPr/>
          </p:nvSpPr>
          <p:spPr bwMode="auto">
            <a:xfrm>
              <a:off x="144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  <p:sp>
          <p:nvSpPr>
            <p:cNvPr id="44055" name="Rectangle 12"/>
            <p:cNvSpPr>
              <a:spLocks noChangeArrowheads="1"/>
            </p:cNvSpPr>
            <p:nvPr/>
          </p:nvSpPr>
          <p:spPr bwMode="auto">
            <a:xfrm>
              <a:off x="1920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44043" name="Group 13"/>
          <p:cNvGrpSpPr>
            <a:grpSpLocks/>
          </p:cNvGrpSpPr>
          <p:nvPr/>
        </p:nvGrpSpPr>
        <p:grpSpPr bwMode="auto">
          <a:xfrm>
            <a:off x="5638800" y="2209800"/>
            <a:ext cx="709613" cy="4008438"/>
            <a:chOff x="3552" y="1392"/>
            <a:chExt cx="447" cy="2525"/>
          </a:xfrm>
        </p:grpSpPr>
        <p:sp>
          <p:nvSpPr>
            <p:cNvPr id="44052" name="Rectangle 14"/>
            <p:cNvSpPr>
              <a:spLocks noChangeArrowheads="1"/>
            </p:cNvSpPr>
            <p:nvPr/>
          </p:nvSpPr>
          <p:spPr bwMode="auto">
            <a:xfrm>
              <a:off x="360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  <p:sp>
          <p:nvSpPr>
            <p:cNvPr id="44053" name="Rectangle 15"/>
            <p:cNvSpPr>
              <a:spLocks noChangeArrowheads="1"/>
            </p:cNvSpPr>
            <p:nvPr/>
          </p:nvSpPr>
          <p:spPr bwMode="auto">
            <a:xfrm>
              <a:off x="3552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</p:grpSp>
      <p:sp>
        <p:nvSpPr>
          <p:cNvPr id="44044" name="Rectangle 16"/>
          <p:cNvSpPr>
            <a:spLocks noChangeArrowheads="1"/>
          </p:cNvSpPr>
          <p:nvPr/>
        </p:nvSpPr>
        <p:spPr bwMode="auto">
          <a:xfrm>
            <a:off x="4287838" y="5943600"/>
            <a:ext cx="58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</a:p>
        </p:txBody>
      </p:sp>
      <p:sp>
        <p:nvSpPr>
          <p:cNvPr id="44045" name="Line 17"/>
          <p:cNvSpPr>
            <a:spLocks noChangeShapeType="1"/>
          </p:cNvSpPr>
          <p:nvPr/>
        </p:nvSpPr>
        <p:spPr bwMode="auto">
          <a:xfrm>
            <a:off x="2057400" y="2743200"/>
            <a:ext cx="1828800" cy="220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6" name="Rectangle 18"/>
          <p:cNvSpPr>
            <a:spLocks noChangeArrowheads="1"/>
          </p:cNvSpPr>
          <p:nvPr/>
        </p:nvSpPr>
        <p:spPr bwMode="auto">
          <a:xfrm>
            <a:off x="1331913" y="3429000"/>
            <a:ext cx="156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A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),</a:t>
            </a:r>
          </a:p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B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)</a:t>
            </a:r>
          </a:p>
        </p:txBody>
      </p:sp>
      <p:grpSp>
        <p:nvGrpSpPr>
          <p:cNvPr id="44047" name="Group 19"/>
          <p:cNvGrpSpPr>
            <a:grpSpLocks/>
          </p:cNvGrpSpPr>
          <p:nvPr/>
        </p:nvGrpSpPr>
        <p:grpSpPr bwMode="auto">
          <a:xfrm>
            <a:off x="3352800" y="2697163"/>
            <a:ext cx="2987675" cy="1646237"/>
            <a:chOff x="2102" y="1392"/>
            <a:chExt cx="1882" cy="1037"/>
          </a:xfrm>
        </p:grpSpPr>
        <p:pic>
          <p:nvPicPr>
            <p:cNvPr id="44050" name="Picture 20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44" y="139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4051" name="Text Box 21"/>
            <p:cNvSpPr txBox="1">
              <a:spLocks noChangeArrowheads="1"/>
            </p:cNvSpPr>
            <p:nvPr/>
          </p:nvSpPr>
          <p:spPr bwMode="auto">
            <a:xfrm>
              <a:off x="2102" y="2064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sp>
        <p:nvSpPr>
          <p:cNvPr id="261142" name="Rectangle 22"/>
          <p:cNvSpPr>
            <a:spLocks noChangeArrowheads="1"/>
          </p:cNvSpPr>
          <p:nvPr/>
        </p:nvSpPr>
        <p:spPr bwMode="auto">
          <a:xfrm>
            <a:off x="5486400" y="3352800"/>
            <a:ext cx="5238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Times New Roman" charset="0"/>
              </a:rPr>
              <a:t>E</a:t>
            </a:r>
            <a:r>
              <a:rPr lang="en-US" sz="800" b="1" i="1" baseline="-25000">
                <a:latin typeface="Times New Roman" charset="0"/>
              </a:rPr>
              <a:t>K</a:t>
            </a:r>
            <a:r>
              <a:rPr lang="en-US" sz="800" b="1" i="1" baseline="-40000">
                <a:latin typeface="Times New Roman" charset="0"/>
              </a:rPr>
              <a:t>A</a:t>
            </a:r>
            <a:r>
              <a:rPr lang="en-US" sz="800">
                <a:latin typeface="Times New Roman" charset="0"/>
              </a:rPr>
              <a:t>(</a:t>
            </a:r>
            <a:r>
              <a:rPr lang="en-US" sz="800" i="1">
                <a:latin typeface="Times New Roman" charset="0"/>
              </a:rPr>
              <a:t>K</a:t>
            </a:r>
            <a:r>
              <a:rPr lang="en-US" sz="800" i="1" baseline="-25000">
                <a:latin typeface="Times New Roman" charset="0"/>
              </a:rPr>
              <a:t>S</a:t>
            </a:r>
            <a:r>
              <a:rPr lang="en-US" sz="800">
                <a:latin typeface="Times New Roman" charset="0"/>
              </a:rPr>
              <a:t>),</a:t>
            </a:r>
          </a:p>
          <a:p>
            <a:r>
              <a:rPr lang="en-US" sz="800">
                <a:latin typeface="Times New Roman" charset="0"/>
              </a:rPr>
              <a:t>E</a:t>
            </a:r>
            <a:r>
              <a:rPr lang="en-US" sz="800" b="1" i="1" baseline="-25000">
                <a:latin typeface="Times New Roman" charset="0"/>
              </a:rPr>
              <a:t>K</a:t>
            </a:r>
            <a:r>
              <a:rPr lang="en-US" sz="800" b="1" i="1" baseline="-40000">
                <a:latin typeface="Times New Roman" charset="0"/>
              </a:rPr>
              <a:t>B</a:t>
            </a:r>
            <a:r>
              <a:rPr lang="en-US" sz="800">
                <a:latin typeface="Times New Roman" charset="0"/>
              </a:rPr>
              <a:t>(</a:t>
            </a:r>
            <a:r>
              <a:rPr lang="en-US" sz="800" i="1">
                <a:latin typeface="Times New Roman" charset="0"/>
              </a:rPr>
              <a:t>K</a:t>
            </a:r>
            <a:r>
              <a:rPr lang="en-US" sz="800" i="1" baseline="-25000">
                <a:latin typeface="Times New Roman" charset="0"/>
              </a:rPr>
              <a:t>S</a:t>
            </a:r>
            <a:r>
              <a:rPr lang="en-US" sz="800">
                <a:latin typeface="Times New Roman" charset="0"/>
              </a:rPr>
              <a:t>)</a:t>
            </a:r>
          </a:p>
        </p:txBody>
      </p:sp>
      <p:sp>
        <p:nvSpPr>
          <p:cNvPr id="44049" name="Rectangle 21"/>
          <p:cNvSpPr>
            <a:spLocks noChangeArrowheads="1"/>
          </p:cNvSpPr>
          <p:nvPr/>
        </p:nvSpPr>
        <p:spPr bwMode="auto">
          <a:xfrm>
            <a:off x="4991100" y="2743200"/>
            <a:ext cx="622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latin typeface="Times New Roman" charset="0"/>
              </a:rPr>
              <a:t>E</a:t>
            </a:r>
            <a:r>
              <a:rPr lang="en-US" sz="800" baseline="-25000">
                <a:latin typeface="Times New Roman" charset="0"/>
              </a:rPr>
              <a:t>K</a:t>
            </a:r>
            <a:r>
              <a:rPr lang="en-US" sz="800" baseline="-35000">
                <a:latin typeface="Times New Roman" charset="0"/>
              </a:rPr>
              <a:t>A</a:t>
            </a:r>
            <a:r>
              <a:rPr lang="en-US" sz="800">
                <a:latin typeface="Times New Roman" charset="0"/>
              </a:rPr>
              <a:t>(Alice</a:t>
            </a:r>
          </a:p>
          <a:p>
            <a:pPr algn="ctr"/>
            <a:r>
              <a:rPr lang="en-US" sz="800">
                <a:latin typeface="Times New Roman" charset="0"/>
              </a:rPr>
              <a:t>Requests</a:t>
            </a:r>
          </a:p>
          <a:p>
            <a:pPr algn="ctr"/>
            <a:r>
              <a:rPr lang="en-US" sz="800">
                <a:latin typeface="Times New Roman" charset="0"/>
              </a:rPr>
              <a:t>Session</a:t>
            </a:r>
          </a:p>
          <a:p>
            <a:pPr algn="ctr"/>
            <a:r>
              <a:rPr lang="en-US" sz="800">
                <a:latin typeface="Times New Roman" charset="0"/>
              </a:rPr>
              <a:t>Key for</a:t>
            </a:r>
          </a:p>
          <a:p>
            <a:pPr algn="ctr"/>
            <a:r>
              <a:rPr lang="en-US" sz="800">
                <a:latin typeface="Times New Roman" charset="0"/>
              </a:rPr>
              <a:t>Bob)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4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Step Three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858000" y="28956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4196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117975" y="54864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grpSp>
        <p:nvGrpSpPr>
          <p:cNvPr id="45066" name="Group 10"/>
          <p:cNvGrpSpPr>
            <a:grpSpLocks/>
          </p:cNvGrpSpPr>
          <p:nvPr/>
        </p:nvGrpSpPr>
        <p:grpSpPr bwMode="auto">
          <a:xfrm>
            <a:off x="2286000" y="2209800"/>
            <a:ext cx="1395413" cy="4008438"/>
            <a:chOff x="1440" y="1392"/>
            <a:chExt cx="879" cy="2525"/>
          </a:xfrm>
        </p:grpSpPr>
        <p:sp>
          <p:nvSpPr>
            <p:cNvPr id="45084" name="Rectangle 11"/>
            <p:cNvSpPr>
              <a:spLocks noChangeArrowheads="1"/>
            </p:cNvSpPr>
            <p:nvPr/>
          </p:nvSpPr>
          <p:spPr bwMode="auto">
            <a:xfrm>
              <a:off x="144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  <p:sp>
          <p:nvSpPr>
            <p:cNvPr id="45085" name="Rectangle 12"/>
            <p:cNvSpPr>
              <a:spLocks noChangeArrowheads="1"/>
            </p:cNvSpPr>
            <p:nvPr/>
          </p:nvSpPr>
          <p:spPr bwMode="auto">
            <a:xfrm>
              <a:off x="1920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45067" name="Group 13"/>
          <p:cNvGrpSpPr>
            <a:grpSpLocks/>
          </p:cNvGrpSpPr>
          <p:nvPr/>
        </p:nvGrpSpPr>
        <p:grpSpPr bwMode="auto">
          <a:xfrm>
            <a:off x="5638800" y="2209800"/>
            <a:ext cx="709613" cy="4008438"/>
            <a:chOff x="3552" y="1392"/>
            <a:chExt cx="447" cy="2525"/>
          </a:xfrm>
        </p:grpSpPr>
        <p:sp>
          <p:nvSpPr>
            <p:cNvPr id="45082" name="Rectangle 14"/>
            <p:cNvSpPr>
              <a:spLocks noChangeArrowheads="1"/>
            </p:cNvSpPr>
            <p:nvPr/>
          </p:nvSpPr>
          <p:spPr bwMode="auto">
            <a:xfrm>
              <a:off x="360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  <p:sp>
          <p:nvSpPr>
            <p:cNvPr id="45083" name="Rectangle 15"/>
            <p:cNvSpPr>
              <a:spLocks noChangeArrowheads="1"/>
            </p:cNvSpPr>
            <p:nvPr/>
          </p:nvSpPr>
          <p:spPr bwMode="auto">
            <a:xfrm>
              <a:off x="3552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</p:grpSp>
      <p:sp>
        <p:nvSpPr>
          <p:cNvPr id="45068" name="Rectangle 16"/>
          <p:cNvSpPr>
            <a:spLocks noChangeArrowheads="1"/>
          </p:cNvSpPr>
          <p:nvPr/>
        </p:nvSpPr>
        <p:spPr bwMode="auto">
          <a:xfrm>
            <a:off x="4287838" y="5943600"/>
            <a:ext cx="58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</a:p>
        </p:txBody>
      </p:sp>
      <p:sp>
        <p:nvSpPr>
          <p:cNvPr id="45069" name="Rectangle 17"/>
          <p:cNvSpPr>
            <a:spLocks noChangeArrowheads="1"/>
          </p:cNvSpPr>
          <p:nvPr/>
        </p:nvSpPr>
        <p:spPr bwMode="auto">
          <a:xfrm>
            <a:off x="762000" y="3352800"/>
            <a:ext cx="156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A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),</a:t>
            </a:r>
          </a:p>
          <a:p>
            <a:r>
              <a:rPr lang="en-US" sz="3200">
                <a:latin typeface="Times New Roman" charset="0"/>
              </a:rPr>
              <a:t>E</a:t>
            </a:r>
            <a:r>
              <a:rPr lang="en-US" sz="3200" b="1" i="1" baseline="-25000">
                <a:latin typeface="Times New Roman" charset="0"/>
              </a:rPr>
              <a:t>K</a:t>
            </a:r>
            <a:r>
              <a:rPr lang="en-US" sz="3200" b="1" i="1" baseline="-40000">
                <a:latin typeface="Times New Roman" charset="0"/>
              </a:rPr>
              <a:t>B</a:t>
            </a:r>
            <a:r>
              <a:rPr lang="en-US" sz="3200">
                <a:latin typeface="Times New Roman" charset="0"/>
              </a:rPr>
              <a:t>(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)</a:t>
            </a:r>
          </a:p>
        </p:txBody>
      </p:sp>
      <p:sp>
        <p:nvSpPr>
          <p:cNvPr id="45070" name="Rectangle 18"/>
          <p:cNvSpPr>
            <a:spLocks noChangeArrowheads="1"/>
          </p:cNvSpPr>
          <p:nvPr/>
        </p:nvSpPr>
        <p:spPr bwMode="auto">
          <a:xfrm>
            <a:off x="457200" y="1828800"/>
            <a:ext cx="58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</a:p>
        </p:txBody>
      </p:sp>
      <p:grpSp>
        <p:nvGrpSpPr>
          <p:cNvPr id="45071" name="Group 19"/>
          <p:cNvGrpSpPr>
            <a:grpSpLocks/>
          </p:cNvGrpSpPr>
          <p:nvPr/>
        </p:nvGrpSpPr>
        <p:grpSpPr bwMode="auto">
          <a:xfrm>
            <a:off x="2057400" y="1905000"/>
            <a:ext cx="4724400" cy="731838"/>
            <a:chOff x="1296" y="1200"/>
            <a:chExt cx="2976" cy="461"/>
          </a:xfrm>
        </p:grpSpPr>
        <p:sp>
          <p:nvSpPr>
            <p:cNvPr id="45080" name="Text Box 20"/>
            <p:cNvSpPr txBox="1">
              <a:spLocks noChangeArrowheads="1"/>
            </p:cNvSpPr>
            <p:nvPr/>
          </p:nvSpPr>
          <p:spPr bwMode="auto">
            <a:xfrm>
              <a:off x="2400" y="1296"/>
              <a:ext cx="92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E</a:t>
              </a:r>
              <a:r>
                <a:rPr lang="en-US" sz="3200" b="1" i="1" baseline="-25000">
                  <a:latin typeface="Times New Roman" charset="0"/>
                </a:rPr>
                <a:t>K</a:t>
              </a:r>
              <a:r>
                <a:rPr lang="en-US" sz="3200" b="1" i="1" baseline="-40000">
                  <a:latin typeface="Times New Roman" charset="0"/>
                </a:rPr>
                <a:t>B</a:t>
              </a:r>
              <a:r>
                <a:rPr lang="en-US" sz="3200">
                  <a:latin typeface="Times New Roman" charset="0"/>
                </a:rPr>
                <a:t>(</a:t>
              </a:r>
              <a:r>
                <a:rPr lang="en-US" sz="3200" i="1">
                  <a:latin typeface="Times New Roman" charset="0"/>
                </a:rPr>
                <a:t>K</a:t>
              </a:r>
              <a:r>
                <a:rPr lang="en-US" sz="3200" i="1" baseline="-25000">
                  <a:latin typeface="Times New Roman" charset="0"/>
                </a:rPr>
                <a:t>S</a:t>
              </a:r>
              <a:r>
                <a:rPr lang="en-US" sz="3200">
                  <a:latin typeface="Times New Roman" charset="0"/>
                </a:rPr>
                <a:t>)</a:t>
              </a:r>
              <a:endParaRPr lang="en-US" sz="3200"/>
            </a:p>
          </p:txBody>
        </p:sp>
        <p:sp>
          <p:nvSpPr>
            <p:cNvPr id="45081" name="Line 21"/>
            <p:cNvSpPr>
              <a:spLocks noChangeShapeType="1"/>
            </p:cNvSpPr>
            <p:nvPr/>
          </p:nvSpPr>
          <p:spPr bwMode="auto">
            <a:xfrm>
              <a:off x="1296" y="1200"/>
              <a:ext cx="29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72" name="Rectangle 22"/>
          <p:cNvSpPr>
            <a:spLocks noChangeArrowheads="1"/>
          </p:cNvSpPr>
          <p:nvPr/>
        </p:nvSpPr>
        <p:spPr bwMode="auto">
          <a:xfrm>
            <a:off x="8021638" y="1828800"/>
            <a:ext cx="58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</a:p>
        </p:txBody>
      </p:sp>
      <p:grpSp>
        <p:nvGrpSpPr>
          <p:cNvPr id="45073" name="Group 23"/>
          <p:cNvGrpSpPr>
            <a:grpSpLocks/>
          </p:cNvGrpSpPr>
          <p:nvPr/>
        </p:nvGrpSpPr>
        <p:grpSpPr bwMode="auto">
          <a:xfrm>
            <a:off x="3352800" y="2697163"/>
            <a:ext cx="2987675" cy="1646237"/>
            <a:chOff x="2102" y="1392"/>
            <a:chExt cx="1882" cy="1037"/>
          </a:xfrm>
        </p:grpSpPr>
        <p:pic>
          <p:nvPicPr>
            <p:cNvPr id="45078" name="Picture 2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44" y="139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5079" name="Text Box 25"/>
            <p:cNvSpPr txBox="1">
              <a:spLocks noChangeArrowheads="1"/>
            </p:cNvSpPr>
            <p:nvPr/>
          </p:nvSpPr>
          <p:spPr bwMode="auto">
            <a:xfrm>
              <a:off x="2102" y="2064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sp>
        <p:nvSpPr>
          <p:cNvPr id="45074" name="Rectangle 26"/>
          <p:cNvSpPr>
            <a:spLocks noChangeArrowheads="1"/>
          </p:cNvSpPr>
          <p:nvPr/>
        </p:nvSpPr>
        <p:spPr bwMode="auto">
          <a:xfrm>
            <a:off x="5486400" y="3352800"/>
            <a:ext cx="5238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Times New Roman" charset="0"/>
              </a:rPr>
              <a:t>E</a:t>
            </a:r>
            <a:r>
              <a:rPr lang="en-US" sz="800" b="1" i="1" baseline="-25000">
                <a:latin typeface="Times New Roman" charset="0"/>
              </a:rPr>
              <a:t>K</a:t>
            </a:r>
            <a:r>
              <a:rPr lang="en-US" sz="800" b="1" i="1" baseline="-40000">
                <a:latin typeface="Times New Roman" charset="0"/>
              </a:rPr>
              <a:t>A</a:t>
            </a:r>
            <a:r>
              <a:rPr lang="en-US" sz="800">
                <a:latin typeface="Times New Roman" charset="0"/>
              </a:rPr>
              <a:t>(</a:t>
            </a:r>
            <a:r>
              <a:rPr lang="en-US" sz="800" i="1">
                <a:latin typeface="Times New Roman" charset="0"/>
              </a:rPr>
              <a:t>K</a:t>
            </a:r>
            <a:r>
              <a:rPr lang="en-US" sz="800" i="1" baseline="-25000">
                <a:latin typeface="Times New Roman" charset="0"/>
              </a:rPr>
              <a:t>S</a:t>
            </a:r>
            <a:r>
              <a:rPr lang="en-US" sz="800">
                <a:latin typeface="Times New Roman" charset="0"/>
              </a:rPr>
              <a:t>),</a:t>
            </a:r>
          </a:p>
          <a:p>
            <a:r>
              <a:rPr lang="en-US" sz="800">
                <a:latin typeface="Times New Roman" charset="0"/>
              </a:rPr>
              <a:t>E</a:t>
            </a:r>
            <a:r>
              <a:rPr lang="en-US" sz="800" b="1" i="1" baseline="-25000">
                <a:latin typeface="Times New Roman" charset="0"/>
              </a:rPr>
              <a:t>K</a:t>
            </a:r>
            <a:r>
              <a:rPr lang="en-US" sz="800" b="1" i="1" baseline="-40000">
                <a:latin typeface="Times New Roman" charset="0"/>
              </a:rPr>
              <a:t>B</a:t>
            </a:r>
            <a:r>
              <a:rPr lang="en-US" sz="800">
                <a:latin typeface="Times New Roman" charset="0"/>
              </a:rPr>
              <a:t>(</a:t>
            </a:r>
            <a:r>
              <a:rPr lang="en-US" sz="800" i="1">
                <a:latin typeface="Times New Roman" charset="0"/>
              </a:rPr>
              <a:t>K</a:t>
            </a:r>
            <a:r>
              <a:rPr lang="en-US" sz="800" i="1" baseline="-25000">
                <a:latin typeface="Times New Roman" charset="0"/>
              </a:rPr>
              <a:t>S</a:t>
            </a:r>
            <a:r>
              <a:rPr lang="en-US" sz="800">
                <a:latin typeface="Times New Roman" charset="0"/>
              </a:rPr>
              <a:t>)</a:t>
            </a:r>
          </a:p>
        </p:txBody>
      </p:sp>
      <p:sp>
        <p:nvSpPr>
          <p:cNvPr id="262172" name="Text Box 28"/>
          <p:cNvSpPr txBox="1">
            <a:spLocks noChangeArrowheads="1"/>
          </p:cNvSpPr>
          <p:nvPr/>
        </p:nvSpPr>
        <p:spPr bwMode="auto">
          <a:xfrm>
            <a:off x="5943600" y="3733800"/>
            <a:ext cx="498475" cy="2143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Times New Roman" charset="0"/>
              </a:rPr>
              <a:t>E</a:t>
            </a:r>
            <a:r>
              <a:rPr lang="en-US" sz="800" b="1" i="1" baseline="-25000">
                <a:latin typeface="Times New Roman" charset="0"/>
              </a:rPr>
              <a:t>K</a:t>
            </a:r>
            <a:r>
              <a:rPr lang="en-US" sz="800" b="1" i="1" baseline="-40000">
                <a:latin typeface="Times New Roman" charset="0"/>
              </a:rPr>
              <a:t>B</a:t>
            </a:r>
            <a:r>
              <a:rPr lang="en-US" sz="800">
                <a:latin typeface="Times New Roman" charset="0"/>
              </a:rPr>
              <a:t>(</a:t>
            </a:r>
            <a:r>
              <a:rPr lang="en-US" sz="800" i="1">
                <a:latin typeface="Times New Roman" charset="0"/>
              </a:rPr>
              <a:t>K</a:t>
            </a:r>
            <a:r>
              <a:rPr lang="en-US" sz="800" i="1" baseline="-25000">
                <a:latin typeface="Times New Roman" charset="0"/>
              </a:rPr>
              <a:t>S</a:t>
            </a:r>
            <a:r>
              <a:rPr lang="en-US" sz="800">
                <a:latin typeface="Times New Roman" charset="0"/>
              </a:rPr>
              <a:t>)</a:t>
            </a:r>
            <a:endParaRPr lang="en-US" sz="800"/>
          </a:p>
        </p:txBody>
      </p:sp>
      <p:sp>
        <p:nvSpPr>
          <p:cNvPr id="262173" name="Text Box 29"/>
          <p:cNvSpPr txBox="1">
            <a:spLocks noChangeArrowheads="1"/>
          </p:cNvSpPr>
          <p:nvPr/>
        </p:nvSpPr>
        <p:spPr bwMode="auto">
          <a:xfrm>
            <a:off x="5791200" y="3902075"/>
            <a:ext cx="2835275" cy="2041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What can Mallory do with his saved messages?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991100" y="2743200"/>
            <a:ext cx="622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latin typeface="Times New Roman" charset="0"/>
              </a:rPr>
              <a:t>E</a:t>
            </a:r>
            <a:r>
              <a:rPr lang="en-US" sz="800" baseline="-25000">
                <a:latin typeface="Times New Roman" charset="0"/>
              </a:rPr>
              <a:t>K</a:t>
            </a:r>
            <a:r>
              <a:rPr lang="en-US" sz="800" baseline="-35000">
                <a:latin typeface="Times New Roman" charset="0"/>
              </a:rPr>
              <a:t>A</a:t>
            </a:r>
            <a:r>
              <a:rPr lang="en-US" sz="800">
                <a:latin typeface="Times New Roman" charset="0"/>
              </a:rPr>
              <a:t>(Alice</a:t>
            </a:r>
          </a:p>
          <a:p>
            <a:pPr algn="ctr"/>
            <a:r>
              <a:rPr lang="en-US" sz="800">
                <a:latin typeface="Times New Roman" charset="0"/>
              </a:rPr>
              <a:t>Requests</a:t>
            </a:r>
          </a:p>
          <a:p>
            <a:pPr algn="ctr"/>
            <a:r>
              <a:rPr lang="en-US" sz="800">
                <a:latin typeface="Times New Roman" charset="0"/>
              </a:rPr>
              <a:t>Session</a:t>
            </a:r>
          </a:p>
          <a:p>
            <a:pPr algn="ctr"/>
            <a:r>
              <a:rPr lang="en-US" sz="800">
                <a:latin typeface="Times New Roman" charset="0"/>
              </a:rPr>
              <a:t>Key for</a:t>
            </a:r>
          </a:p>
          <a:p>
            <a:pPr algn="ctr"/>
            <a:r>
              <a:rPr lang="en-US" sz="800">
                <a:latin typeface="Times New Roman" charset="0"/>
              </a:rPr>
              <a:t>Bob)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72" grpId="0" animBg="1" autoUpdateAnimBg="0"/>
      <p:bldP spid="26217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Mallory Waits for His Opportunity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4196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286000" y="2209800"/>
            <a:ext cx="1395413" cy="4008438"/>
            <a:chOff x="1440" y="1392"/>
            <a:chExt cx="879" cy="2525"/>
          </a:xfrm>
        </p:grpSpPr>
        <p:sp>
          <p:nvSpPr>
            <p:cNvPr id="46102" name="Rectangle 8"/>
            <p:cNvSpPr>
              <a:spLocks noChangeArrowheads="1"/>
            </p:cNvSpPr>
            <p:nvPr/>
          </p:nvSpPr>
          <p:spPr bwMode="auto">
            <a:xfrm>
              <a:off x="144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  <p:sp>
          <p:nvSpPr>
            <p:cNvPr id="46103" name="Rectangle 9"/>
            <p:cNvSpPr>
              <a:spLocks noChangeArrowheads="1"/>
            </p:cNvSpPr>
            <p:nvPr/>
          </p:nvSpPr>
          <p:spPr bwMode="auto">
            <a:xfrm>
              <a:off x="1920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46088" name="Group 10"/>
          <p:cNvGrpSpPr>
            <a:grpSpLocks/>
          </p:cNvGrpSpPr>
          <p:nvPr/>
        </p:nvGrpSpPr>
        <p:grpSpPr bwMode="auto">
          <a:xfrm>
            <a:off x="5638800" y="2209800"/>
            <a:ext cx="709613" cy="4008438"/>
            <a:chOff x="3552" y="1392"/>
            <a:chExt cx="447" cy="2525"/>
          </a:xfrm>
        </p:grpSpPr>
        <p:sp>
          <p:nvSpPr>
            <p:cNvPr id="46100" name="Rectangle 11"/>
            <p:cNvSpPr>
              <a:spLocks noChangeArrowheads="1"/>
            </p:cNvSpPr>
            <p:nvPr/>
          </p:nvSpPr>
          <p:spPr bwMode="auto">
            <a:xfrm>
              <a:off x="360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  <p:sp>
          <p:nvSpPr>
            <p:cNvPr id="46101" name="Rectangle 12"/>
            <p:cNvSpPr>
              <a:spLocks noChangeArrowheads="1"/>
            </p:cNvSpPr>
            <p:nvPr/>
          </p:nvSpPr>
          <p:spPr bwMode="auto">
            <a:xfrm>
              <a:off x="3552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</p:grpSp>
      <p:grpSp>
        <p:nvGrpSpPr>
          <p:cNvPr id="46089" name="Group 13"/>
          <p:cNvGrpSpPr>
            <a:grpSpLocks/>
          </p:cNvGrpSpPr>
          <p:nvPr/>
        </p:nvGrpSpPr>
        <p:grpSpPr bwMode="auto">
          <a:xfrm>
            <a:off x="3352800" y="2697163"/>
            <a:ext cx="2987675" cy="1646237"/>
            <a:chOff x="2102" y="1392"/>
            <a:chExt cx="1882" cy="1037"/>
          </a:xfrm>
        </p:grpSpPr>
        <p:pic>
          <p:nvPicPr>
            <p:cNvPr id="46098" name="Picture 1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44" y="139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6099" name="Text Box 15"/>
            <p:cNvSpPr txBox="1">
              <a:spLocks noChangeArrowheads="1"/>
            </p:cNvSpPr>
            <p:nvPr/>
          </p:nvSpPr>
          <p:spPr bwMode="auto">
            <a:xfrm>
              <a:off x="2102" y="2064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sp>
        <p:nvSpPr>
          <p:cNvPr id="46090" name="Rectangle 16"/>
          <p:cNvSpPr>
            <a:spLocks noChangeArrowheads="1"/>
          </p:cNvSpPr>
          <p:nvPr/>
        </p:nvSpPr>
        <p:spPr bwMode="auto">
          <a:xfrm>
            <a:off x="5486400" y="3352800"/>
            <a:ext cx="5238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Times New Roman" charset="0"/>
              </a:rPr>
              <a:t>E</a:t>
            </a:r>
            <a:r>
              <a:rPr lang="en-US" sz="800" b="1" i="1" baseline="-25000">
                <a:latin typeface="Times New Roman" charset="0"/>
              </a:rPr>
              <a:t>K</a:t>
            </a:r>
            <a:r>
              <a:rPr lang="en-US" sz="800" b="1" i="1" baseline="-40000">
                <a:latin typeface="Times New Roman" charset="0"/>
              </a:rPr>
              <a:t>A</a:t>
            </a:r>
            <a:r>
              <a:rPr lang="en-US" sz="800">
                <a:latin typeface="Times New Roman" charset="0"/>
              </a:rPr>
              <a:t>(</a:t>
            </a:r>
            <a:r>
              <a:rPr lang="en-US" sz="800" i="1">
                <a:latin typeface="Times New Roman" charset="0"/>
              </a:rPr>
              <a:t>K</a:t>
            </a:r>
            <a:r>
              <a:rPr lang="en-US" sz="800" i="1" baseline="-25000">
                <a:latin typeface="Times New Roman" charset="0"/>
              </a:rPr>
              <a:t>S</a:t>
            </a:r>
            <a:r>
              <a:rPr lang="en-US" sz="800">
                <a:latin typeface="Times New Roman" charset="0"/>
              </a:rPr>
              <a:t>),</a:t>
            </a:r>
          </a:p>
          <a:p>
            <a:r>
              <a:rPr lang="en-US" sz="800">
                <a:latin typeface="Times New Roman" charset="0"/>
              </a:rPr>
              <a:t>E</a:t>
            </a:r>
            <a:r>
              <a:rPr lang="en-US" sz="800" b="1" i="1" baseline="-25000">
                <a:latin typeface="Times New Roman" charset="0"/>
              </a:rPr>
              <a:t>K</a:t>
            </a:r>
            <a:r>
              <a:rPr lang="en-US" sz="800" b="1" i="1" baseline="-40000">
                <a:latin typeface="Times New Roman" charset="0"/>
              </a:rPr>
              <a:t>B</a:t>
            </a:r>
            <a:r>
              <a:rPr lang="en-US" sz="800">
                <a:latin typeface="Times New Roman" charset="0"/>
              </a:rPr>
              <a:t>(</a:t>
            </a:r>
            <a:r>
              <a:rPr lang="en-US" sz="800" i="1">
                <a:latin typeface="Times New Roman" charset="0"/>
              </a:rPr>
              <a:t>K</a:t>
            </a:r>
            <a:r>
              <a:rPr lang="en-US" sz="800" i="1" baseline="-25000">
                <a:latin typeface="Times New Roman" charset="0"/>
              </a:rPr>
              <a:t>S</a:t>
            </a:r>
            <a:r>
              <a:rPr lang="en-US" sz="800">
                <a:latin typeface="Times New Roman" charset="0"/>
              </a:rPr>
              <a:t>)</a:t>
            </a:r>
          </a:p>
        </p:txBody>
      </p:sp>
      <p:sp>
        <p:nvSpPr>
          <p:cNvPr id="46091" name="Text Box 18"/>
          <p:cNvSpPr txBox="1">
            <a:spLocks noChangeArrowheads="1"/>
          </p:cNvSpPr>
          <p:nvPr/>
        </p:nvSpPr>
        <p:spPr bwMode="auto">
          <a:xfrm>
            <a:off x="5943600" y="3733800"/>
            <a:ext cx="498475" cy="2143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Times New Roman" charset="0"/>
              </a:rPr>
              <a:t>E</a:t>
            </a:r>
            <a:r>
              <a:rPr lang="en-US" sz="800" b="1" i="1" baseline="-25000">
                <a:latin typeface="Times New Roman" charset="0"/>
              </a:rPr>
              <a:t>K</a:t>
            </a:r>
            <a:r>
              <a:rPr lang="en-US" sz="800" b="1" i="1" baseline="-40000">
                <a:latin typeface="Times New Roman" charset="0"/>
              </a:rPr>
              <a:t>B</a:t>
            </a:r>
            <a:r>
              <a:rPr lang="en-US" sz="800">
                <a:latin typeface="Times New Roman" charset="0"/>
              </a:rPr>
              <a:t>(</a:t>
            </a:r>
            <a:r>
              <a:rPr lang="en-US" sz="800" i="1">
                <a:latin typeface="Times New Roman" charset="0"/>
              </a:rPr>
              <a:t>K</a:t>
            </a:r>
            <a:r>
              <a:rPr lang="en-US" sz="800" i="1" baseline="-25000">
                <a:latin typeface="Times New Roman" charset="0"/>
              </a:rPr>
              <a:t>S</a:t>
            </a:r>
            <a:r>
              <a:rPr lang="en-US" sz="800">
                <a:latin typeface="Times New Roman" charset="0"/>
              </a:rPr>
              <a:t>)</a:t>
            </a:r>
            <a:endParaRPr lang="en-US" sz="800"/>
          </a:p>
        </p:txBody>
      </p:sp>
      <p:sp>
        <p:nvSpPr>
          <p:cNvPr id="45068" name="Line 20"/>
          <p:cNvSpPr>
            <a:spLocks noChangeShapeType="1"/>
          </p:cNvSpPr>
          <p:nvPr/>
        </p:nvSpPr>
        <p:spPr bwMode="auto">
          <a:xfrm>
            <a:off x="2057400" y="2743200"/>
            <a:ext cx="175260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209800" y="1676400"/>
            <a:ext cx="2668588" cy="1295400"/>
            <a:chOff x="1392" y="1056"/>
            <a:chExt cx="1681" cy="816"/>
          </a:xfrm>
        </p:grpSpPr>
        <p:sp>
          <p:nvSpPr>
            <p:cNvPr id="46096" name="Rectangle 23"/>
            <p:cNvSpPr>
              <a:spLocks noChangeArrowheads="1"/>
            </p:cNvSpPr>
            <p:nvPr/>
          </p:nvSpPr>
          <p:spPr bwMode="auto">
            <a:xfrm>
              <a:off x="2087" y="1056"/>
              <a:ext cx="98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E</a:t>
              </a:r>
              <a:r>
                <a:rPr lang="en-US" sz="3200" b="1" i="1" baseline="-25000">
                  <a:latin typeface="Times New Roman" charset="0"/>
                </a:rPr>
                <a:t>K</a:t>
              </a:r>
              <a:r>
                <a:rPr lang="en-US" sz="3200" b="1" i="1" baseline="-40000">
                  <a:latin typeface="Times New Roman" charset="0"/>
                </a:rPr>
                <a:t>A</a:t>
              </a:r>
              <a:r>
                <a:rPr lang="en-US" sz="3200">
                  <a:latin typeface="Times New Roman" charset="0"/>
                </a:rPr>
                <a:t>(</a:t>
              </a:r>
              <a:r>
                <a:rPr lang="en-US" sz="3200" i="1">
                  <a:latin typeface="Times New Roman" charset="0"/>
                </a:rPr>
                <a:t>K</a:t>
              </a:r>
              <a:r>
                <a:rPr lang="en-US" sz="3200" i="1" baseline="-25000">
                  <a:latin typeface="Times New Roman" charset="0"/>
                </a:rPr>
                <a:t>S</a:t>
              </a:r>
              <a:r>
                <a:rPr lang="en-US" sz="3200">
                  <a:latin typeface="Times New Roman" charset="0"/>
                </a:rPr>
                <a:t>),</a:t>
              </a:r>
            </a:p>
            <a:p>
              <a:r>
                <a:rPr lang="en-US" sz="3200">
                  <a:latin typeface="Times New Roman" charset="0"/>
                </a:rPr>
                <a:t>E</a:t>
              </a:r>
              <a:r>
                <a:rPr lang="en-US" sz="3200" b="1" i="1" baseline="-25000">
                  <a:latin typeface="Times New Roman" charset="0"/>
                </a:rPr>
                <a:t>K</a:t>
              </a:r>
              <a:r>
                <a:rPr lang="en-US" sz="3200" b="1" i="1" baseline="-40000">
                  <a:latin typeface="Times New Roman" charset="0"/>
                </a:rPr>
                <a:t>B</a:t>
              </a:r>
              <a:r>
                <a:rPr lang="en-US" sz="3200">
                  <a:latin typeface="Times New Roman" charset="0"/>
                </a:rPr>
                <a:t>(</a:t>
              </a:r>
              <a:r>
                <a:rPr lang="en-US" sz="3200" i="1">
                  <a:latin typeface="Times New Roman" charset="0"/>
                </a:rPr>
                <a:t>K</a:t>
              </a:r>
              <a:r>
                <a:rPr lang="en-US" sz="3200" i="1" baseline="-25000">
                  <a:latin typeface="Times New Roman" charset="0"/>
                </a:rPr>
                <a:t>S</a:t>
              </a:r>
              <a:r>
                <a:rPr lang="en-US" sz="3200">
                  <a:latin typeface="Times New Roman" charset="0"/>
                </a:rPr>
                <a:t>)</a:t>
              </a:r>
            </a:p>
          </p:txBody>
        </p:sp>
        <p:sp>
          <p:nvSpPr>
            <p:cNvPr id="46097" name="Line 24"/>
            <p:cNvSpPr>
              <a:spLocks noChangeShapeType="1"/>
            </p:cNvSpPr>
            <p:nvPr/>
          </p:nvSpPr>
          <p:spPr bwMode="auto">
            <a:xfrm flipH="1" flipV="1">
              <a:off x="1392" y="1296"/>
              <a:ext cx="1104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94" name="Rectangle 21"/>
          <p:cNvSpPr>
            <a:spLocks noChangeArrowheads="1"/>
          </p:cNvSpPr>
          <p:nvPr/>
        </p:nvSpPr>
        <p:spPr bwMode="auto">
          <a:xfrm>
            <a:off x="4991100" y="2743200"/>
            <a:ext cx="622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latin typeface="Times New Roman" charset="0"/>
              </a:rPr>
              <a:t>E</a:t>
            </a:r>
            <a:r>
              <a:rPr lang="en-US" sz="800" baseline="-25000">
                <a:latin typeface="Times New Roman" charset="0"/>
              </a:rPr>
              <a:t>K</a:t>
            </a:r>
            <a:r>
              <a:rPr lang="en-US" sz="800" baseline="-35000">
                <a:latin typeface="Times New Roman" charset="0"/>
              </a:rPr>
              <a:t>A</a:t>
            </a:r>
            <a:r>
              <a:rPr lang="en-US" sz="800">
                <a:latin typeface="Times New Roman" charset="0"/>
              </a:rPr>
              <a:t>(Alice</a:t>
            </a:r>
          </a:p>
          <a:p>
            <a:pPr algn="ctr"/>
            <a:r>
              <a:rPr lang="en-US" sz="800">
                <a:latin typeface="Times New Roman" charset="0"/>
              </a:rPr>
              <a:t>Requests</a:t>
            </a:r>
          </a:p>
          <a:p>
            <a:pPr algn="ctr"/>
            <a:r>
              <a:rPr lang="en-US" sz="800">
                <a:latin typeface="Times New Roman" charset="0"/>
              </a:rPr>
              <a:t>Session</a:t>
            </a:r>
          </a:p>
          <a:p>
            <a:pPr algn="ctr"/>
            <a:r>
              <a:rPr lang="en-US" sz="800">
                <a:latin typeface="Times New Roman" charset="0"/>
              </a:rPr>
              <a:t>Key for</a:t>
            </a:r>
          </a:p>
          <a:p>
            <a:pPr algn="ctr"/>
            <a:r>
              <a:rPr lang="en-US" sz="800">
                <a:latin typeface="Times New Roman" charset="0"/>
              </a:rPr>
              <a:t>Bob)</a:t>
            </a:r>
          </a:p>
        </p:txBody>
      </p:sp>
      <p:sp>
        <p:nvSpPr>
          <p:cNvPr id="46095" name="Rectangle 17"/>
          <p:cNvSpPr>
            <a:spLocks noChangeArrowheads="1"/>
          </p:cNvSpPr>
          <p:nvPr/>
        </p:nvSpPr>
        <p:spPr bwMode="auto">
          <a:xfrm>
            <a:off x="549275" y="3581400"/>
            <a:ext cx="19272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E</a:t>
            </a:r>
            <a:r>
              <a:rPr lang="en-US" sz="3200" baseline="-25000">
                <a:latin typeface="Times New Roman" charset="0"/>
              </a:rPr>
              <a:t>K</a:t>
            </a:r>
            <a:r>
              <a:rPr lang="en-US" sz="3200" baseline="-35000">
                <a:latin typeface="Times New Roman" charset="0"/>
              </a:rPr>
              <a:t>A</a:t>
            </a:r>
            <a:r>
              <a:rPr lang="en-US" sz="3200">
                <a:latin typeface="Times New Roman" charset="0"/>
              </a:rPr>
              <a:t>(Alice</a:t>
            </a:r>
          </a:p>
          <a:p>
            <a:pPr algn="ctr"/>
            <a:r>
              <a:rPr lang="en-US" sz="3200">
                <a:latin typeface="Times New Roman" charset="0"/>
              </a:rPr>
              <a:t>Requests</a:t>
            </a:r>
          </a:p>
          <a:p>
            <a:pPr algn="ctr"/>
            <a:r>
              <a:rPr lang="en-US" sz="3200">
                <a:latin typeface="Times New Roman" charset="0"/>
              </a:rPr>
              <a:t>Session</a:t>
            </a:r>
          </a:p>
          <a:p>
            <a:pPr algn="ctr"/>
            <a:r>
              <a:rPr lang="en-US" sz="3200">
                <a:latin typeface="Times New Roman" charset="0"/>
              </a:rPr>
              <a:t>Key for</a:t>
            </a:r>
          </a:p>
          <a:p>
            <a:pPr algn="ctr"/>
            <a:r>
              <a:rPr lang="en-US" sz="3200">
                <a:latin typeface="Times New Roman" charset="0"/>
              </a:rPr>
              <a:t>Bob)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Basics of Security Protocols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Assume (usually) that your encryption is sufficiently strong</a:t>
            </a:r>
          </a:p>
          <a:p>
            <a:pPr>
              <a:lnSpc>
                <a:spcPct val="95000"/>
              </a:lnSpc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Given that, how do you design a message exchange to achieve a given result securely?</a:t>
            </a:r>
          </a:p>
          <a:p>
            <a:pPr>
              <a:lnSpc>
                <a:spcPct val="95000"/>
              </a:lnSpc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Not nearly as easy as you probably think</a:t>
            </a:r>
          </a:p>
          <a:p>
            <a:pPr>
              <a:lnSpc>
                <a:spcPct val="95000"/>
              </a:lnSpc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Many of the concepts are important in many areas of computer/network security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301750" y="844550"/>
            <a:ext cx="6540500" cy="749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What Will Happen Next?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4196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2286000" y="2209800"/>
            <a:ext cx="1395413" cy="4008438"/>
            <a:chOff x="1440" y="1392"/>
            <a:chExt cx="879" cy="2525"/>
          </a:xfrm>
        </p:grpSpPr>
        <p:sp>
          <p:nvSpPr>
            <p:cNvPr id="47129" name="Rectangle 8"/>
            <p:cNvSpPr>
              <a:spLocks noChangeArrowheads="1"/>
            </p:cNvSpPr>
            <p:nvPr/>
          </p:nvSpPr>
          <p:spPr bwMode="auto">
            <a:xfrm>
              <a:off x="144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  <p:sp>
          <p:nvSpPr>
            <p:cNvPr id="47130" name="Rectangle 9"/>
            <p:cNvSpPr>
              <a:spLocks noChangeArrowheads="1"/>
            </p:cNvSpPr>
            <p:nvPr/>
          </p:nvSpPr>
          <p:spPr bwMode="auto">
            <a:xfrm>
              <a:off x="1920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47112" name="Group 10"/>
          <p:cNvGrpSpPr>
            <a:grpSpLocks/>
          </p:cNvGrpSpPr>
          <p:nvPr/>
        </p:nvGrpSpPr>
        <p:grpSpPr bwMode="auto">
          <a:xfrm>
            <a:off x="5638800" y="2209800"/>
            <a:ext cx="709613" cy="4008438"/>
            <a:chOff x="3552" y="1392"/>
            <a:chExt cx="447" cy="2525"/>
          </a:xfrm>
        </p:grpSpPr>
        <p:sp>
          <p:nvSpPr>
            <p:cNvPr id="47127" name="Rectangle 11"/>
            <p:cNvSpPr>
              <a:spLocks noChangeArrowheads="1"/>
            </p:cNvSpPr>
            <p:nvPr/>
          </p:nvSpPr>
          <p:spPr bwMode="auto">
            <a:xfrm>
              <a:off x="3600" y="139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  <p:sp>
          <p:nvSpPr>
            <p:cNvPr id="47128" name="Rectangle 12"/>
            <p:cNvSpPr>
              <a:spLocks noChangeArrowheads="1"/>
            </p:cNvSpPr>
            <p:nvPr/>
          </p:nvSpPr>
          <p:spPr bwMode="auto">
            <a:xfrm>
              <a:off x="3552" y="3552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 b="1" i="1">
                  <a:latin typeface="Times New Roman" charset="0"/>
                </a:rPr>
                <a:t>K</a:t>
              </a:r>
              <a:r>
                <a:rPr lang="en-US" sz="3200" b="1" i="1" baseline="-25000">
                  <a:latin typeface="Times New Roman" charset="0"/>
                </a:rPr>
                <a:t>B</a:t>
              </a:r>
            </a:p>
          </p:txBody>
        </p:sp>
      </p:grpSp>
      <p:grpSp>
        <p:nvGrpSpPr>
          <p:cNvPr id="47113" name="Group 13"/>
          <p:cNvGrpSpPr>
            <a:grpSpLocks/>
          </p:cNvGrpSpPr>
          <p:nvPr/>
        </p:nvGrpSpPr>
        <p:grpSpPr bwMode="auto">
          <a:xfrm>
            <a:off x="3352800" y="2697163"/>
            <a:ext cx="2987675" cy="1646237"/>
            <a:chOff x="2102" y="1392"/>
            <a:chExt cx="1882" cy="1037"/>
          </a:xfrm>
        </p:grpSpPr>
        <p:pic>
          <p:nvPicPr>
            <p:cNvPr id="47125" name="Picture 1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44" y="139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7126" name="Text Box 15"/>
            <p:cNvSpPr txBox="1">
              <a:spLocks noChangeArrowheads="1"/>
            </p:cNvSpPr>
            <p:nvPr/>
          </p:nvSpPr>
          <p:spPr bwMode="auto">
            <a:xfrm>
              <a:off x="2102" y="2064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sp>
        <p:nvSpPr>
          <p:cNvPr id="47114" name="Rectangle 16"/>
          <p:cNvSpPr>
            <a:spLocks noChangeArrowheads="1"/>
          </p:cNvSpPr>
          <p:nvPr/>
        </p:nvSpPr>
        <p:spPr bwMode="auto">
          <a:xfrm>
            <a:off x="5486400" y="3352800"/>
            <a:ext cx="5238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Times New Roman" charset="0"/>
              </a:rPr>
              <a:t>E</a:t>
            </a:r>
            <a:r>
              <a:rPr lang="en-US" sz="800" b="1" i="1" baseline="-25000">
                <a:latin typeface="Times New Roman" charset="0"/>
              </a:rPr>
              <a:t>K</a:t>
            </a:r>
            <a:r>
              <a:rPr lang="en-US" sz="800" b="1" i="1" baseline="-40000">
                <a:latin typeface="Times New Roman" charset="0"/>
              </a:rPr>
              <a:t>A</a:t>
            </a:r>
            <a:r>
              <a:rPr lang="en-US" sz="800">
                <a:latin typeface="Times New Roman" charset="0"/>
              </a:rPr>
              <a:t>(</a:t>
            </a:r>
            <a:r>
              <a:rPr lang="en-US" sz="800" i="1">
                <a:latin typeface="Times New Roman" charset="0"/>
              </a:rPr>
              <a:t>K</a:t>
            </a:r>
            <a:r>
              <a:rPr lang="en-US" sz="800" i="1" baseline="-25000">
                <a:latin typeface="Times New Roman" charset="0"/>
              </a:rPr>
              <a:t>S</a:t>
            </a:r>
            <a:r>
              <a:rPr lang="en-US" sz="800">
                <a:latin typeface="Times New Roman" charset="0"/>
              </a:rPr>
              <a:t>),</a:t>
            </a:r>
          </a:p>
          <a:p>
            <a:r>
              <a:rPr lang="en-US" sz="800">
                <a:latin typeface="Times New Roman" charset="0"/>
              </a:rPr>
              <a:t>E</a:t>
            </a:r>
            <a:r>
              <a:rPr lang="en-US" sz="800" b="1" i="1" baseline="-25000">
                <a:latin typeface="Times New Roman" charset="0"/>
              </a:rPr>
              <a:t>K</a:t>
            </a:r>
            <a:r>
              <a:rPr lang="en-US" sz="800" b="1" i="1" baseline="-40000">
                <a:latin typeface="Times New Roman" charset="0"/>
              </a:rPr>
              <a:t>B</a:t>
            </a:r>
            <a:r>
              <a:rPr lang="en-US" sz="800">
                <a:latin typeface="Times New Roman" charset="0"/>
              </a:rPr>
              <a:t>(</a:t>
            </a:r>
            <a:r>
              <a:rPr lang="en-US" sz="800" i="1">
                <a:latin typeface="Times New Roman" charset="0"/>
              </a:rPr>
              <a:t>K</a:t>
            </a:r>
            <a:r>
              <a:rPr lang="en-US" sz="800" i="1" baseline="-25000">
                <a:latin typeface="Times New Roman" charset="0"/>
              </a:rPr>
              <a:t>S</a:t>
            </a:r>
            <a:r>
              <a:rPr lang="en-US" sz="800">
                <a:latin typeface="Times New Roman" charset="0"/>
              </a:rPr>
              <a:t>)</a:t>
            </a:r>
          </a:p>
        </p:txBody>
      </p:sp>
      <p:sp>
        <p:nvSpPr>
          <p:cNvPr id="47115" name="Text Box 18"/>
          <p:cNvSpPr txBox="1">
            <a:spLocks noChangeArrowheads="1"/>
          </p:cNvSpPr>
          <p:nvPr/>
        </p:nvSpPr>
        <p:spPr bwMode="auto">
          <a:xfrm>
            <a:off x="5943600" y="3733800"/>
            <a:ext cx="498475" cy="2143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Times New Roman" charset="0"/>
              </a:rPr>
              <a:t>E</a:t>
            </a:r>
            <a:r>
              <a:rPr lang="en-US" sz="800" b="1" i="1" baseline="-25000">
                <a:latin typeface="Times New Roman" charset="0"/>
              </a:rPr>
              <a:t>K</a:t>
            </a:r>
            <a:r>
              <a:rPr lang="en-US" sz="800" b="1" i="1" baseline="-40000">
                <a:latin typeface="Times New Roman" charset="0"/>
              </a:rPr>
              <a:t>B</a:t>
            </a:r>
            <a:r>
              <a:rPr lang="en-US" sz="800">
                <a:latin typeface="Times New Roman" charset="0"/>
              </a:rPr>
              <a:t>(</a:t>
            </a:r>
            <a:r>
              <a:rPr lang="en-US" sz="800" i="1">
                <a:latin typeface="Times New Roman" charset="0"/>
              </a:rPr>
              <a:t>K</a:t>
            </a:r>
            <a:r>
              <a:rPr lang="en-US" sz="800" i="1" baseline="-25000">
                <a:latin typeface="Times New Roman" charset="0"/>
              </a:rPr>
              <a:t>S</a:t>
            </a:r>
            <a:r>
              <a:rPr lang="en-US" sz="800">
                <a:latin typeface="Times New Roman" charset="0"/>
              </a:rPr>
              <a:t>)</a:t>
            </a:r>
            <a:endParaRPr lang="en-US" sz="800"/>
          </a:p>
        </p:txBody>
      </p:sp>
      <p:sp>
        <p:nvSpPr>
          <p:cNvPr id="264211" name="Rectangle 19"/>
          <p:cNvSpPr>
            <a:spLocks noChangeArrowheads="1"/>
          </p:cNvSpPr>
          <p:nvPr/>
        </p:nvSpPr>
        <p:spPr bwMode="auto">
          <a:xfrm>
            <a:off x="457200" y="1828800"/>
            <a:ext cx="58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057400" y="1905000"/>
            <a:ext cx="4724400" cy="731838"/>
            <a:chOff x="1296" y="1200"/>
            <a:chExt cx="2976" cy="461"/>
          </a:xfrm>
        </p:grpSpPr>
        <p:sp>
          <p:nvSpPr>
            <p:cNvPr id="47123" name="Text Box 21"/>
            <p:cNvSpPr txBox="1">
              <a:spLocks noChangeArrowheads="1"/>
            </p:cNvSpPr>
            <p:nvPr/>
          </p:nvSpPr>
          <p:spPr bwMode="auto">
            <a:xfrm>
              <a:off x="2400" y="1296"/>
              <a:ext cx="92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E</a:t>
              </a:r>
              <a:r>
                <a:rPr lang="en-US" sz="3200" b="1" i="1" baseline="-25000">
                  <a:latin typeface="Times New Roman" charset="0"/>
                </a:rPr>
                <a:t>K</a:t>
              </a:r>
              <a:r>
                <a:rPr lang="en-US" sz="3200" b="1" i="1" baseline="-40000">
                  <a:latin typeface="Times New Roman" charset="0"/>
                </a:rPr>
                <a:t>B</a:t>
              </a:r>
              <a:r>
                <a:rPr lang="en-US" sz="3200">
                  <a:latin typeface="Times New Roman" charset="0"/>
                </a:rPr>
                <a:t>(</a:t>
              </a:r>
              <a:r>
                <a:rPr lang="en-US" sz="3200" i="1">
                  <a:latin typeface="Times New Roman" charset="0"/>
                </a:rPr>
                <a:t>K</a:t>
              </a:r>
              <a:r>
                <a:rPr lang="en-US" sz="3200" i="1" baseline="-25000">
                  <a:latin typeface="Times New Roman" charset="0"/>
                </a:rPr>
                <a:t>S</a:t>
              </a:r>
              <a:r>
                <a:rPr lang="en-US" sz="3200">
                  <a:latin typeface="Times New Roman" charset="0"/>
                </a:rPr>
                <a:t>)</a:t>
              </a:r>
              <a:endParaRPr lang="en-US" sz="3200"/>
            </a:p>
          </p:txBody>
        </p:sp>
        <p:sp>
          <p:nvSpPr>
            <p:cNvPr id="47124" name="Line 22"/>
            <p:cNvSpPr>
              <a:spLocks noChangeShapeType="1"/>
            </p:cNvSpPr>
            <p:nvPr/>
          </p:nvSpPr>
          <p:spPr bwMode="auto">
            <a:xfrm>
              <a:off x="1296" y="1200"/>
              <a:ext cx="29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4215" name="Rectangle 23"/>
          <p:cNvSpPr>
            <a:spLocks noChangeArrowheads="1"/>
          </p:cNvSpPr>
          <p:nvPr/>
        </p:nvSpPr>
        <p:spPr bwMode="auto">
          <a:xfrm>
            <a:off x="8021638" y="1828800"/>
            <a:ext cx="58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</a:p>
        </p:txBody>
      </p:sp>
      <p:sp>
        <p:nvSpPr>
          <p:cNvPr id="264216" name="Text Box 24"/>
          <p:cNvSpPr txBox="1">
            <a:spLocks noChangeArrowheads="1"/>
          </p:cNvSpPr>
          <p:nvPr/>
        </p:nvSpPr>
        <p:spPr bwMode="auto">
          <a:xfrm>
            <a:off x="609600" y="3524250"/>
            <a:ext cx="3063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What’s so bad about that?</a:t>
            </a:r>
          </a:p>
        </p:txBody>
      </p:sp>
      <p:sp>
        <p:nvSpPr>
          <p:cNvPr id="264217" name="Text Box 25"/>
          <p:cNvSpPr txBox="1">
            <a:spLocks noChangeArrowheads="1"/>
          </p:cNvSpPr>
          <p:nvPr/>
        </p:nvSpPr>
        <p:spPr bwMode="auto">
          <a:xfrm>
            <a:off x="5638800" y="3962400"/>
            <a:ext cx="3063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What if Mallory has cracked </a:t>
            </a:r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?</a:t>
            </a:r>
          </a:p>
        </p:txBody>
      </p:sp>
      <p:sp>
        <p:nvSpPr>
          <p:cNvPr id="264218" name="Rectangle 26"/>
          <p:cNvSpPr>
            <a:spLocks noChangeArrowheads="1"/>
          </p:cNvSpPr>
          <p:nvPr/>
        </p:nvSpPr>
        <p:spPr bwMode="auto">
          <a:xfrm>
            <a:off x="4876800" y="3306763"/>
            <a:ext cx="588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i="1">
                <a:latin typeface="Times New Roman" charset="0"/>
              </a:rPr>
              <a:t>K</a:t>
            </a:r>
            <a:r>
              <a:rPr lang="en-US" sz="3200" i="1" baseline="-25000">
                <a:latin typeface="Times New Roman" charset="0"/>
              </a:rPr>
              <a:t>S</a:t>
            </a:r>
          </a:p>
        </p:txBody>
      </p:sp>
      <p:sp>
        <p:nvSpPr>
          <p:cNvPr id="47122" name="Rectangle 21"/>
          <p:cNvSpPr>
            <a:spLocks noChangeArrowheads="1"/>
          </p:cNvSpPr>
          <p:nvPr/>
        </p:nvSpPr>
        <p:spPr bwMode="auto">
          <a:xfrm>
            <a:off x="4991100" y="2743200"/>
            <a:ext cx="622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latin typeface="Times New Roman" charset="0"/>
              </a:rPr>
              <a:t>E</a:t>
            </a:r>
            <a:r>
              <a:rPr lang="en-US" sz="800" baseline="-25000">
                <a:latin typeface="Times New Roman" charset="0"/>
              </a:rPr>
              <a:t>K</a:t>
            </a:r>
            <a:r>
              <a:rPr lang="en-US" sz="800" baseline="-35000">
                <a:latin typeface="Times New Roman" charset="0"/>
              </a:rPr>
              <a:t>A</a:t>
            </a:r>
            <a:r>
              <a:rPr lang="en-US" sz="800">
                <a:latin typeface="Times New Roman" charset="0"/>
              </a:rPr>
              <a:t>(Alice</a:t>
            </a:r>
          </a:p>
          <a:p>
            <a:pPr algn="ctr"/>
            <a:r>
              <a:rPr lang="en-US" sz="800">
                <a:latin typeface="Times New Roman" charset="0"/>
              </a:rPr>
              <a:t>Requests</a:t>
            </a:r>
          </a:p>
          <a:p>
            <a:pPr algn="ctr"/>
            <a:r>
              <a:rPr lang="en-US" sz="800">
                <a:latin typeface="Times New Roman" charset="0"/>
              </a:rPr>
              <a:t>Session</a:t>
            </a:r>
          </a:p>
          <a:p>
            <a:pPr algn="ctr"/>
            <a:r>
              <a:rPr lang="en-US" sz="800">
                <a:latin typeface="Times New Roman" charset="0"/>
              </a:rPr>
              <a:t>Key for</a:t>
            </a:r>
          </a:p>
          <a:p>
            <a:pPr algn="ctr"/>
            <a:r>
              <a:rPr lang="en-US" sz="800">
                <a:latin typeface="Times New Roman" charset="0"/>
              </a:rPr>
              <a:t>Bob)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1" grpId="0" autoUpdateAnimBg="0"/>
      <p:bldP spid="264215" grpId="0" autoUpdateAnimBg="0"/>
      <p:bldP spid="264216" grpId="0" autoUpdateAnimBg="0"/>
      <p:bldP spid="264217" grpId="0" autoUpdateAnimBg="0"/>
      <p:bldP spid="2642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Key Exchange With Public Key Cryptography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With no trusted arbitrator</a:t>
            </a:r>
          </a:p>
          <a:p>
            <a:pPr>
              <a:lnSpc>
                <a:spcPct val="90000"/>
              </a:lnSpc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Alice sends Bob her public key </a:t>
            </a:r>
          </a:p>
          <a:p>
            <a:pPr>
              <a:lnSpc>
                <a:spcPct val="90000"/>
              </a:lnSpc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Bob sends Alice his public key</a:t>
            </a:r>
          </a:p>
          <a:p>
            <a:pPr>
              <a:lnSpc>
                <a:spcPct val="90000"/>
              </a:lnSpc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Alice generates a session key and sends it to Bob encrypted with his public key, signed with her private key</a:t>
            </a:r>
          </a:p>
          <a:p>
            <a:pPr>
              <a:lnSpc>
                <a:spcPct val="90000"/>
              </a:lnSpc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Bob decrypts Alice’s message with his private key</a:t>
            </a:r>
          </a:p>
          <a:p>
            <a:pPr>
              <a:lnSpc>
                <a:spcPct val="90000"/>
              </a:lnSpc>
            </a:pPr>
            <a:r>
              <a:rPr lang="en-US" sz="3200" smtClean="0">
                <a:ea typeface="ＭＳ Ｐゴシック" charset="-128"/>
                <a:cs typeface="ＭＳ Ｐゴシック" charset="-128"/>
              </a:rPr>
              <a:t>Encrypt session with shared session key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838200" y="457200"/>
            <a:ext cx="7391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Basic Key Exchange Using PK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 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3146425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858000" y="40386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3154363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050925" y="41148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746125" y="2133600"/>
            <a:ext cx="172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K</a:t>
            </a:r>
            <a:r>
              <a:rPr lang="en-US" sz="3200" b="1" i="1" baseline="-25000">
                <a:latin typeface="Times New Roman" charset="0"/>
              </a:rPr>
              <a:t>E</a:t>
            </a:r>
            <a:r>
              <a:rPr lang="en-US" sz="3200" b="1" i="1" baseline="-40000">
                <a:latin typeface="Times New Roman" charset="0"/>
              </a:rPr>
              <a:t>A </a:t>
            </a:r>
            <a:r>
              <a:rPr lang="en-US" sz="3200" b="1" i="1">
                <a:latin typeface="Times New Roman" charset="0"/>
              </a:rPr>
              <a:t>, K</a:t>
            </a:r>
            <a:r>
              <a:rPr lang="en-US" sz="3200" b="1" i="1" baseline="-25000">
                <a:latin typeface="Times New Roman" charset="0"/>
              </a:rPr>
              <a:t>D</a:t>
            </a:r>
            <a:r>
              <a:rPr lang="en-US" sz="3200" b="1" i="1" baseline="-40000">
                <a:latin typeface="Times New Roman" charset="0"/>
              </a:rPr>
              <a:t>A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477000" y="2209800"/>
            <a:ext cx="172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K</a:t>
            </a:r>
            <a:r>
              <a:rPr lang="en-US" sz="3200" b="1" i="1" baseline="-25000">
                <a:latin typeface="Times New Roman" charset="0"/>
              </a:rPr>
              <a:t>E</a:t>
            </a:r>
            <a:r>
              <a:rPr lang="en-US" sz="3200" b="1" i="1" baseline="-40000">
                <a:latin typeface="Times New Roman" charset="0"/>
              </a:rPr>
              <a:t>B </a:t>
            </a:r>
            <a:r>
              <a:rPr lang="en-US" sz="3200" b="1" i="1">
                <a:latin typeface="Times New Roman" charset="0"/>
              </a:rPr>
              <a:t>, K</a:t>
            </a:r>
            <a:r>
              <a:rPr lang="en-US" sz="3200" b="1" i="1" baseline="-25000">
                <a:latin typeface="Times New Roman" charset="0"/>
              </a:rPr>
              <a:t>D</a:t>
            </a:r>
            <a:r>
              <a:rPr lang="en-US" sz="3200" b="1" i="1" baseline="-40000">
                <a:latin typeface="Times New Roman" charset="0"/>
              </a:rPr>
              <a:t>B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81200" y="2743200"/>
            <a:ext cx="4800600" cy="457200"/>
            <a:chOff x="1248" y="1872"/>
            <a:chExt cx="3024" cy="288"/>
          </a:xfrm>
        </p:grpSpPr>
        <p:sp>
          <p:nvSpPr>
            <p:cNvPr id="49174" name="Line 11"/>
            <p:cNvSpPr>
              <a:spLocks noChangeShapeType="1"/>
            </p:cNvSpPr>
            <p:nvPr/>
          </p:nvSpPr>
          <p:spPr bwMode="auto">
            <a:xfrm>
              <a:off x="1248" y="2160"/>
              <a:ext cx="30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5" name="Rectangle 12"/>
            <p:cNvSpPr>
              <a:spLocks noChangeArrowheads="1"/>
            </p:cNvSpPr>
            <p:nvPr/>
          </p:nvSpPr>
          <p:spPr bwMode="auto">
            <a:xfrm>
              <a:off x="2160" y="1872"/>
              <a:ext cx="12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>
                  <a:latin typeface="Times New Roman" charset="0"/>
                </a:rPr>
                <a:t>Alice’s PK is K</a:t>
              </a:r>
              <a:r>
                <a:rPr lang="en-US" sz="2000" b="1" i="1" baseline="-25000">
                  <a:latin typeface="Times New Roman" charset="0"/>
                </a:rPr>
                <a:t>D</a:t>
              </a:r>
              <a:r>
                <a:rPr lang="en-US" sz="2000" b="1" i="1" baseline="-40000"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81200" y="3124200"/>
            <a:ext cx="4800600" cy="457200"/>
            <a:chOff x="1248" y="2112"/>
            <a:chExt cx="3024" cy="288"/>
          </a:xfrm>
        </p:grpSpPr>
        <p:sp>
          <p:nvSpPr>
            <p:cNvPr id="49172" name="Line 14"/>
            <p:cNvSpPr>
              <a:spLocks noChangeShapeType="1"/>
            </p:cNvSpPr>
            <p:nvPr/>
          </p:nvSpPr>
          <p:spPr bwMode="auto">
            <a:xfrm>
              <a:off x="1248" y="2400"/>
              <a:ext cx="30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3" name="Rectangle 15"/>
            <p:cNvSpPr>
              <a:spLocks noChangeArrowheads="1"/>
            </p:cNvSpPr>
            <p:nvPr/>
          </p:nvSpPr>
          <p:spPr bwMode="auto">
            <a:xfrm>
              <a:off x="2160" y="2112"/>
              <a:ext cx="1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>
                  <a:latin typeface="Times New Roman" charset="0"/>
                </a:rPr>
                <a:t>Bob’s PK is K</a:t>
              </a:r>
              <a:r>
                <a:rPr lang="en-US" sz="2000" b="1" i="1" baseline="-25000">
                  <a:latin typeface="Times New Roman" charset="0"/>
                </a:rPr>
                <a:t>D</a:t>
              </a:r>
              <a:r>
                <a:rPr lang="en-US" sz="2000" b="1" i="1" baseline="-40000">
                  <a:latin typeface="Times New Roman" charset="0"/>
                </a:rPr>
                <a:t>B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981200" y="3641725"/>
            <a:ext cx="4800600" cy="473075"/>
            <a:chOff x="1248" y="2294"/>
            <a:chExt cx="3024" cy="298"/>
          </a:xfrm>
        </p:grpSpPr>
        <p:sp>
          <p:nvSpPr>
            <p:cNvPr id="49170" name="Line 17"/>
            <p:cNvSpPr>
              <a:spLocks noChangeShapeType="1"/>
            </p:cNvSpPr>
            <p:nvPr/>
          </p:nvSpPr>
          <p:spPr bwMode="auto">
            <a:xfrm>
              <a:off x="1248" y="2592"/>
              <a:ext cx="30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1" name="Rectangle 18"/>
            <p:cNvSpPr>
              <a:spLocks noChangeArrowheads="1"/>
            </p:cNvSpPr>
            <p:nvPr/>
          </p:nvSpPr>
          <p:spPr bwMode="auto">
            <a:xfrm>
              <a:off x="2161" y="2294"/>
              <a:ext cx="1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charset="0"/>
                </a:rPr>
                <a:t>E</a:t>
              </a:r>
              <a:r>
                <a:rPr lang="en-US" sz="2000" b="1" i="1" baseline="-25000">
                  <a:latin typeface="Times New Roman" charset="0"/>
                </a:rPr>
                <a:t>K</a:t>
              </a:r>
              <a:r>
                <a:rPr lang="en-US" sz="2000" b="1" i="1" baseline="-40000">
                  <a:latin typeface="Times New Roman" charset="0"/>
                </a:rPr>
                <a:t>E</a:t>
              </a:r>
              <a:r>
                <a:rPr lang="en-US" sz="2000" b="1" i="1" baseline="-50000">
                  <a:latin typeface="Times New Roman" charset="0"/>
                </a:rPr>
                <a:t>A</a:t>
              </a:r>
              <a:r>
                <a:rPr lang="en-US" sz="2000">
                  <a:latin typeface="Times New Roman" charset="0"/>
                </a:rPr>
                <a:t>(E</a:t>
              </a:r>
              <a:r>
                <a:rPr lang="en-US" sz="2000" b="1" i="1" baseline="-25000">
                  <a:latin typeface="Times New Roman" charset="0"/>
                </a:rPr>
                <a:t>K</a:t>
              </a:r>
              <a:r>
                <a:rPr lang="en-US" sz="2000" b="1" i="1" baseline="-40000">
                  <a:latin typeface="Times New Roman" charset="0"/>
                </a:rPr>
                <a:t>D</a:t>
              </a:r>
              <a:r>
                <a:rPr lang="en-US" sz="2000" b="1" i="1" baseline="-50000">
                  <a:latin typeface="Times New Roman" charset="0"/>
                </a:rPr>
                <a:t>B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K</a:t>
              </a:r>
              <a:r>
                <a:rPr lang="en-US" sz="2000" i="1" baseline="-25000">
                  <a:latin typeface="Times New Roman" charset="0"/>
                </a:rPr>
                <a:t>S</a:t>
              </a:r>
              <a:r>
                <a:rPr lang="en-US" sz="2000">
                  <a:latin typeface="Times New Roman" charset="0"/>
                </a:rPr>
                <a:t>))</a:t>
              </a:r>
            </a:p>
          </p:txBody>
        </p:sp>
      </p:grp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1371600" y="4724400"/>
            <a:ext cx="43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K</a:t>
            </a:r>
            <a:r>
              <a:rPr lang="en-US" sz="2000" i="1" baseline="-25000">
                <a:latin typeface="Times New Roman" charset="0"/>
              </a:rPr>
              <a:t>S</a:t>
            </a:r>
            <a:endParaRPr lang="en-US" sz="2000">
              <a:latin typeface="Times New Roman" charset="0"/>
            </a:endParaRPr>
          </a:p>
        </p:txBody>
      </p:sp>
      <p:sp>
        <p:nvSpPr>
          <p:cNvPr id="266260" name="Text Box 20"/>
          <p:cNvSpPr txBox="1">
            <a:spLocks noChangeArrowheads="1"/>
          </p:cNvSpPr>
          <p:nvPr/>
        </p:nvSpPr>
        <p:spPr bwMode="auto">
          <a:xfrm>
            <a:off x="1752600" y="5410200"/>
            <a:ext cx="708977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 verifies the message came from Alice</a:t>
            </a:r>
          </a:p>
        </p:txBody>
      </p:sp>
      <p:sp>
        <p:nvSpPr>
          <p:cNvPr id="266261" name="Text Box 21"/>
          <p:cNvSpPr txBox="1">
            <a:spLocks noChangeArrowheads="1"/>
          </p:cNvSpPr>
          <p:nvPr/>
        </p:nvSpPr>
        <p:spPr bwMode="auto">
          <a:xfrm>
            <a:off x="6673850" y="4648200"/>
            <a:ext cx="11001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charset="0"/>
              </a:rPr>
              <a:t>E</a:t>
            </a:r>
            <a:r>
              <a:rPr lang="en-US" sz="2000" b="1" i="1" baseline="-25000">
                <a:latin typeface="Times New Roman" charset="0"/>
              </a:rPr>
              <a:t>K</a:t>
            </a:r>
            <a:r>
              <a:rPr lang="en-US" sz="2000" b="1" i="1" baseline="-40000">
                <a:latin typeface="Times New Roman" charset="0"/>
              </a:rPr>
              <a:t>D</a:t>
            </a:r>
            <a:r>
              <a:rPr lang="en-US" sz="2000" b="1" i="1" baseline="-50000">
                <a:latin typeface="Times New Roman" charset="0"/>
              </a:rPr>
              <a:t>B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K</a:t>
            </a:r>
            <a:r>
              <a:rPr lang="en-US" sz="2000" i="1" baseline="-25000">
                <a:latin typeface="Times New Roman" charset="0"/>
              </a:rPr>
              <a:t>S</a:t>
            </a:r>
            <a:r>
              <a:rPr lang="en-US" sz="2000">
                <a:latin typeface="Times New Roman" charset="0"/>
              </a:rPr>
              <a:t>)</a:t>
            </a:r>
            <a:endParaRPr lang="en-US" sz="3200"/>
          </a:p>
        </p:txBody>
      </p:sp>
      <p:sp>
        <p:nvSpPr>
          <p:cNvPr id="266262" name="Text Box 22"/>
          <p:cNvSpPr txBox="1">
            <a:spLocks noChangeArrowheads="1"/>
          </p:cNvSpPr>
          <p:nvPr/>
        </p:nvSpPr>
        <p:spPr bwMode="auto">
          <a:xfrm>
            <a:off x="1773238" y="5821363"/>
            <a:ext cx="6481762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 extracts the key from the message</a:t>
            </a:r>
          </a:p>
        </p:txBody>
      </p:sp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7031038" y="5089525"/>
            <a:ext cx="4365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K</a:t>
            </a:r>
            <a:r>
              <a:rPr lang="en-US" sz="2000" i="1" baseline="-25000">
                <a:latin typeface="Times New Roman" charset="0"/>
              </a:rPr>
              <a:t>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9" grpId="0" autoUpdateAnimBg="0"/>
      <p:bldP spid="266260" grpId="0" autoUpdateAnimBg="0"/>
      <p:bldP spid="266261" grpId="0" autoUpdateAnimBg="0"/>
      <p:bldP spid="266262" grpId="0" autoUpdateAnimBg="0"/>
      <p:bldP spid="26626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Man-in-the-Middle With Public Keys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31242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858000" y="4267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grpSp>
        <p:nvGrpSpPr>
          <p:cNvPr id="50182" name="Group 6"/>
          <p:cNvGrpSpPr>
            <a:grpSpLocks/>
          </p:cNvGrpSpPr>
          <p:nvPr/>
        </p:nvGrpSpPr>
        <p:grpSpPr bwMode="auto">
          <a:xfrm>
            <a:off x="3336925" y="3230563"/>
            <a:ext cx="2987675" cy="1646237"/>
            <a:chOff x="2102" y="1392"/>
            <a:chExt cx="1882" cy="1037"/>
          </a:xfrm>
        </p:grpSpPr>
        <p:pic>
          <p:nvPicPr>
            <p:cNvPr id="50195" name="Picture 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44" y="139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50196" name="Text Box 8"/>
            <p:cNvSpPr txBox="1">
              <a:spLocks noChangeArrowheads="1"/>
            </p:cNvSpPr>
            <p:nvPr/>
          </p:nvSpPr>
          <p:spPr bwMode="auto">
            <a:xfrm>
              <a:off x="2102" y="2064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pic>
        <p:nvPicPr>
          <p:cNvPr id="50183" name="Picture 9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3154363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0184" name="Text Box 10"/>
          <p:cNvSpPr txBox="1">
            <a:spLocks noChangeArrowheads="1"/>
          </p:cNvSpPr>
          <p:nvPr/>
        </p:nvSpPr>
        <p:spPr bwMode="auto">
          <a:xfrm>
            <a:off x="1050925" y="4221163"/>
            <a:ext cx="1063625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sp>
        <p:nvSpPr>
          <p:cNvPr id="50185" name="Rectangle 11"/>
          <p:cNvSpPr>
            <a:spLocks noChangeArrowheads="1"/>
          </p:cNvSpPr>
          <p:nvPr/>
        </p:nvSpPr>
        <p:spPr bwMode="auto">
          <a:xfrm>
            <a:off x="746125" y="2133600"/>
            <a:ext cx="172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K</a:t>
            </a:r>
            <a:r>
              <a:rPr lang="en-US" sz="3200" b="1" i="1" baseline="-25000">
                <a:latin typeface="Times New Roman" charset="0"/>
              </a:rPr>
              <a:t>E</a:t>
            </a:r>
            <a:r>
              <a:rPr lang="en-US" sz="3200" b="1" i="1" baseline="-40000">
                <a:latin typeface="Times New Roman" charset="0"/>
              </a:rPr>
              <a:t>A </a:t>
            </a:r>
            <a:r>
              <a:rPr lang="en-US" sz="3200" b="1" i="1">
                <a:latin typeface="Times New Roman" charset="0"/>
              </a:rPr>
              <a:t>, K</a:t>
            </a:r>
            <a:r>
              <a:rPr lang="en-US" sz="3200" b="1" i="1" baseline="-25000">
                <a:latin typeface="Times New Roman" charset="0"/>
              </a:rPr>
              <a:t>D</a:t>
            </a:r>
            <a:r>
              <a:rPr lang="en-US" sz="3200" b="1" i="1" baseline="-40000">
                <a:latin typeface="Times New Roman" charset="0"/>
              </a:rPr>
              <a:t>A</a:t>
            </a:r>
          </a:p>
        </p:txBody>
      </p:sp>
      <p:sp>
        <p:nvSpPr>
          <p:cNvPr id="50186" name="Rectangle 12"/>
          <p:cNvSpPr>
            <a:spLocks noChangeArrowheads="1"/>
          </p:cNvSpPr>
          <p:nvPr/>
        </p:nvSpPr>
        <p:spPr bwMode="auto">
          <a:xfrm>
            <a:off x="3657600" y="2163763"/>
            <a:ext cx="1841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K</a:t>
            </a:r>
            <a:r>
              <a:rPr lang="en-US" sz="3200" b="1" i="1" baseline="-25000">
                <a:latin typeface="Times New Roman" charset="0"/>
              </a:rPr>
              <a:t>E</a:t>
            </a:r>
            <a:r>
              <a:rPr lang="en-US" sz="3200" b="1" i="1" baseline="-40000">
                <a:latin typeface="Times New Roman" charset="0"/>
              </a:rPr>
              <a:t>M </a:t>
            </a:r>
            <a:r>
              <a:rPr lang="en-US" sz="3200" b="1" i="1">
                <a:latin typeface="Times New Roman" charset="0"/>
              </a:rPr>
              <a:t>, K</a:t>
            </a:r>
            <a:r>
              <a:rPr lang="en-US" sz="3200" b="1" i="1" baseline="-25000">
                <a:latin typeface="Times New Roman" charset="0"/>
              </a:rPr>
              <a:t>D</a:t>
            </a:r>
            <a:r>
              <a:rPr lang="en-US" sz="3200" b="1" i="1" baseline="-40000">
                <a:latin typeface="Times New Roman" charset="0"/>
              </a:rPr>
              <a:t>M</a:t>
            </a:r>
          </a:p>
        </p:txBody>
      </p:sp>
      <p:sp>
        <p:nvSpPr>
          <p:cNvPr id="50187" name="Rectangle 13"/>
          <p:cNvSpPr>
            <a:spLocks noChangeArrowheads="1"/>
          </p:cNvSpPr>
          <p:nvPr/>
        </p:nvSpPr>
        <p:spPr bwMode="auto">
          <a:xfrm>
            <a:off x="6477000" y="2209800"/>
            <a:ext cx="172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K</a:t>
            </a:r>
            <a:r>
              <a:rPr lang="en-US" sz="3200" b="1" i="1" baseline="-25000">
                <a:latin typeface="Times New Roman" charset="0"/>
              </a:rPr>
              <a:t>E</a:t>
            </a:r>
            <a:r>
              <a:rPr lang="en-US" sz="3200" b="1" i="1" baseline="-40000">
                <a:latin typeface="Times New Roman" charset="0"/>
              </a:rPr>
              <a:t>B </a:t>
            </a:r>
            <a:r>
              <a:rPr lang="en-US" sz="3200" b="1" i="1">
                <a:latin typeface="Times New Roman" charset="0"/>
              </a:rPr>
              <a:t>, K</a:t>
            </a:r>
            <a:r>
              <a:rPr lang="en-US" sz="3200" b="1" i="1" baseline="-25000">
                <a:latin typeface="Times New Roman" charset="0"/>
              </a:rPr>
              <a:t>D</a:t>
            </a:r>
            <a:r>
              <a:rPr lang="en-US" sz="3200" b="1" i="1" baseline="-40000">
                <a:latin typeface="Times New Roman" charset="0"/>
              </a:rPr>
              <a:t>B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981200" y="3367088"/>
            <a:ext cx="2060575" cy="519112"/>
            <a:chOff x="1248" y="2121"/>
            <a:chExt cx="1298" cy="327"/>
          </a:xfrm>
        </p:grpSpPr>
        <p:sp>
          <p:nvSpPr>
            <p:cNvPr id="50193" name="Line 15"/>
            <p:cNvSpPr>
              <a:spLocks noChangeShapeType="1"/>
            </p:cNvSpPr>
            <p:nvPr/>
          </p:nvSpPr>
          <p:spPr bwMode="auto">
            <a:xfrm>
              <a:off x="1248" y="2448"/>
              <a:ext cx="129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4" name="Rectangle 16"/>
            <p:cNvSpPr>
              <a:spLocks noChangeArrowheads="1"/>
            </p:cNvSpPr>
            <p:nvPr/>
          </p:nvSpPr>
          <p:spPr bwMode="auto">
            <a:xfrm>
              <a:off x="1294" y="2121"/>
              <a:ext cx="12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>
                  <a:latin typeface="Times New Roman" charset="0"/>
                </a:rPr>
                <a:t>Alice’s PK is K</a:t>
              </a:r>
              <a:r>
                <a:rPr lang="en-US" sz="2000" b="1" i="1" baseline="-25000">
                  <a:latin typeface="Times New Roman" charset="0"/>
                </a:rPr>
                <a:t>D</a:t>
              </a:r>
              <a:r>
                <a:rPr lang="en-US" sz="2000" b="1" i="1" baseline="-40000"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800600" y="3352800"/>
            <a:ext cx="2024063" cy="533400"/>
            <a:chOff x="3024" y="2112"/>
            <a:chExt cx="1275" cy="336"/>
          </a:xfrm>
        </p:grpSpPr>
        <p:sp>
          <p:nvSpPr>
            <p:cNvPr id="50191" name="Line 18"/>
            <p:cNvSpPr>
              <a:spLocks noChangeShapeType="1"/>
            </p:cNvSpPr>
            <p:nvPr/>
          </p:nvSpPr>
          <p:spPr bwMode="auto">
            <a:xfrm flipV="1">
              <a:off x="3072" y="2439"/>
              <a:ext cx="1200" cy="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2" name="Rectangle 19"/>
            <p:cNvSpPr>
              <a:spLocks noChangeArrowheads="1"/>
            </p:cNvSpPr>
            <p:nvPr/>
          </p:nvSpPr>
          <p:spPr bwMode="auto">
            <a:xfrm>
              <a:off x="3024" y="2112"/>
              <a:ext cx="1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>
                  <a:latin typeface="Times New Roman" charset="0"/>
                </a:rPr>
                <a:t>Alice’s PK is K</a:t>
              </a:r>
              <a:r>
                <a:rPr lang="en-US" sz="2000" b="1" i="1" baseline="-25000">
                  <a:latin typeface="Times New Roman" charset="0"/>
                </a:rPr>
                <a:t>D</a:t>
              </a:r>
              <a:r>
                <a:rPr lang="en-US" sz="2000" b="1" i="1" baseline="-40000">
                  <a:latin typeface="Times New Roman" charset="0"/>
                </a:rPr>
                <a:t>M</a:t>
              </a:r>
            </a:p>
          </p:txBody>
        </p:sp>
      </p:grpSp>
      <p:sp>
        <p:nvSpPr>
          <p:cNvPr id="267284" name="Text Box 20"/>
          <p:cNvSpPr txBox="1">
            <a:spLocks noChangeArrowheads="1"/>
          </p:cNvSpPr>
          <p:nvPr/>
        </p:nvSpPr>
        <p:spPr bwMode="auto">
          <a:xfrm>
            <a:off x="1327150" y="5287963"/>
            <a:ext cx="6516688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Now Mallory can pose as Alice to Bob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8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And Bob Sends His Public Key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31242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858000" y="4267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grpSp>
        <p:nvGrpSpPr>
          <p:cNvPr id="51206" name="Group 6"/>
          <p:cNvGrpSpPr>
            <a:grpSpLocks/>
          </p:cNvGrpSpPr>
          <p:nvPr/>
        </p:nvGrpSpPr>
        <p:grpSpPr bwMode="auto">
          <a:xfrm>
            <a:off x="3336925" y="3230563"/>
            <a:ext cx="2987675" cy="1646237"/>
            <a:chOff x="2102" y="1392"/>
            <a:chExt cx="1882" cy="1037"/>
          </a:xfrm>
        </p:grpSpPr>
        <p:pic>
          <p:nvPicPr>
            <p:cNvPr id="51219" name="Picture 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44" y="139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51220" name="Text Box 8"/>
            <p:cNvSpPr txBox="1">
              <a:spLocks noChangeArrowheads="1"/>
            </p:cNvSpPr>
            <p:nvPr/>
          </p:nvSpPr>
          <p:spPr bwMode="auto">
            <a:xfrm>
              <a:off x="2102" y="2064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pic>
        <p:nvPicPr>
          <p:cNvPr id="51207" name="Picture 9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3154363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1050925" y="4221163"/>
            <a:ext cx="1063625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sp>
        <p:nvSpPr>
          <p:cNvPr id="51209" name="Rectangle 11"/>
          <p:cNvSpPr>
            <a:spLocks noChangeArrowheads="1"/>
          </p:cNvSpPr>
          <p:nvPr/>
        </p:nvSpPr>
        <p:spPr bwMode="auto">
          <a:xfrm>
            <a:off x="746125" y="2133600"/>
            <a:ext cx="172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K</a:t>
            </a:r>
            <a:r>
              <a:rPr lang="en-US" sz="3200" b="1" i="1" baseline="-25000">
                <a:latin typeface="Times New Roman" charset="0"/>
              </a:rPr>
              <a:t>E</a:t>
            </a:r>
            <a:r>
              <a:rPr lang="en-US" sz="3200" b="1" i="1" baseline="-40000">
                <a:latin typeface="Times New Roman" charset="0"/>
              </a:rPr>
              <a:t>A </a:t>
            </a:r>
            <a:r>
              <a:rPr lang="en-US" sz="3200" b="1" i="1">
                <a:latin typeface="Times New Roman" charset="0"/>
              </a:rPr>
              <a:t>, K</a:t>
            </a:r>
            <a:r>
              <a:rPr lang="en-US" sz="3200" b="1" i="1" baseline="-25000">
                <a:latin typeface="Times New Roman" charset="0"/>
              </a:rPr>
              <a:t>D</a:t>
            </a:r>
            <a:r>
              <a:rPr lang="en-US" sz="3200" b="1" i="1" baseline="-40000">
                <a:latin typeface="Times New Roman" charset="0"/>
              </a:rPr>
              <a:t>A</a:t>
            </a:r>
          </a:p>
        </p:txBody>
      </p:sp>
      <p:sp>
        <p:nvSpPr>
          <p:cNvPr id="51210" name="Rectangle 12"/>
          <p:cNvSpPr>
            <a:spLocks noChangeArrowheads="1"/>
          </p:cNvSpPr>
          <p:nvPr/>
        </p:nvSpPr>
        <p:spPr bwMode="auto">
          <a:xfrm>
            <a:off x="3657600" y="2163763"/>
            <a:ext cx="1841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K</a:t>
            </a:r>
            <a:r>
              <a:rPr lang="en-US" sz="3200" b="1" i="1" baseline="-25000">
                <a:latin typeface="Times New Roman" charset="0"/>
              </a:rPr>
              <a:t>E</a:t>
            </a:r>
            <a:r>
              <a:rPr lang="en-US" sz="3200" b="1" i="1" baseline="-40000">
                <a:latin typeface="Times New Roman" charset="0"/>
              </a:rPr>
              <a:t>M </a:t>
            </a:r>
            <a:r>
              <a:rPr lang="en-US" sz="3200" b="1" i="1">
                <a:latin typeface="Times New Roman" charset="0"/>
              </a:rPr>
              <a:t>, K</a:t>
            </a:r>
            <a:r>
              <a:rPr lang="en-US" sz="3200" b="1" i="1" baseline="-25000">
                <a:latin typeface="Times New Roman" charset="0"/>
              </a:rPr>
              <a:t>D</a:t>
            </a:r>
            <a:r>
              <a:rPr lang="en-US" sz="3200" b="1" i="1" baseline="-40000">
                <a:latin typeface="Times New Roman" charset="0"/>
              </a:rPr>
              <a:t>M</a:t>
            </a:r>
          </a:p>
        </p:txBody>
      </p:sp>
      <p:sp>
        <p:nvSpPr>
          <p:cNvPr id="51211" name="Rectangle 13"/>
          <p:cNvSpPr>
            <a:spLocks noChangeArrowheads="1"/>
          </p:cNvSpPr>
          <p:nvPr/>
        </p:nvSpPr>
        <p:spPr bwMode="auto">
          <a:xfrm>
            <a:off x="6477000" y="2209800"/>
            <a:ext cx="172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K</a:t>
            </a:r>
            <a:r>
              <a:rPr lang="en-US" sz="3200" b="1" i="1" baseline="-25000">
                <a:latin typeface="Times New Roman" charset="0"/>
              </a:rPr>
              <a:t>E</a:t>
            </a:r>
            <a:r>
              <a:rPr lang="en-US" sz="3200" b="1" i="1" baseline="-40000">
                <a:latin typeface="Times New Roman" charset="0"/>
              </a:rPr>
              <a:t>B </a:t>
            </a:r>
            <a:r>
              <a:rPr lang="en-US" sz="3200" b="1" i="1">
                <a:latin typeface="Times New Roman" charset="0"/>
              </a:rPr>
              <a:t>, K</a:t>
            </a:r>
            <a:r>
              <a:rPr lang="en-US" sz="3200" b="1" i="1" baseline="-25000">
                <a:latin typeface="Times New Roman" charset="0"/>
              </a:rPr>
              <a:t>D</a:t>
            </a:r>
            <a:r>
              <a:rPr lang="en-US" sz="3200" b="1" i="1" baseline="-40000">
                <a:latin typeface="Times New Roman" charset="0"/>
              </a:rPr>
              <a:t>B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981200" y="3367088"/>
            <a:ext cx="2057400" cy="519112"/>
            <a:chOff x="1248" y="2121"/>
            <a:chExt cx="1296" cy="327"/>
          </a:xfrm>
        </p:grpSpPr>
        <p:sp>
          <p:nvSpPr>
            <p:cNvPr id="51217" name="Line 15"/>
            <p:cNvSpPr>
              <a:spLocks noChangeShapeType="1"/>
            </p:cNvSpPr>
            <p:nvPr/>
          </p:nvSpPr>
          <p:spPr bwMode="auto">
            <a:xfrm>
              <a:off x="1248" y="2448"/>
              <a:ext cx="129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8" name="Rectangle 16"/>
            <p:cNvSpPr>
              <a:spLocks noChangeArrowheads="1"/>
            </p:cNvSpPr>
            <p:nvPr/>
          </p:nvSpPr>
          <p:spPr bwMode="auto">
            <a:xfrm>
              <a:off x="1294" y="2121"/>
              <a:ext cx="1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>
                  <a:latin typeface="Times New Roman" charset="0"/>
                </a:rPr>
                <a:t>Bob’s PK is K</a:t>
              </a:r>
              <a:r>
                <a:rPr lang="en-US" sz="2000" b="1" i="1" baseline="-25000">
                  <a:latin typeface="Times New Roman" charset="0"/>
                </a:rPr>
                <a:t>D</a:t>
              </a:r>
              <a:r>
                <a:rPr lang="en-US" sz="2000" b="1" i="1" baseline="-40000">
                  <a:latin typeface="Times New Roman" charset="0"/>
                </a:rPr>
                <a:t>M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800600" y="3352800"/>
            <a:ext cx="1981200" cy="533400"/>
            <a:chOff x="3024" y="2112"/>
            <a:chExt cx="1248" cy="336"/>
          </a:xfrm>
        </p:grpSpPr>
        <p:sp>
          <p:nvSpPr>
            <p:cNvPr id="51215" name="Line 18"/>
            <p:cNvSpPr>
              <a:spLocks noChangeShapeType="1"/>
            </p:cNvSpPr>
            <p:nvPr/>
          </p:nvSpPr>
          <p:spPr bwMode="auto">
            <a:xfrm flipV="1">
              <a:off x="3072" y="2439"/>
              <a:ext cx="1200" cy="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6" name="Rectangle 19"/>
            <p:cNvSpPr>
              <a:spLocks noChangeArrowheads="1"/>
            </p:cNvSpPr>
            <p:nvPr/>
          </p:nvSpPr>
          <p:spPr bwMode="auto">
            <a:xfrm>
              <a:off x="3024" y="2112"/>
              <a:ext cx="1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>
                  <a:latin typeface="Times New Roman" charset="0"/>
                </a:rPr>
                <a:t>Bob’s PK is K</a:t>
              </a:r>
              <a:r>
                <a:rPr lang="en-US" sz="2000" b="1" i="1" baseline="-25000">
                  <a:latin typeface="Times New Roman" charset="0"/>
                </a:rPr>
                <a:t>D</a:t>
              </a:r>
              <a:r>
                <a:rPr lang="en-US" sz="2000" b="1" i="1" baseline="-40000">
                  <a:latin typeface="Times New Roman" charset="0"/>
                </a:rPr>
                <a:t>B</a:t>
              </a:r>
            </a:p>
          </p:txBody>
        </p:sp>
      </p:grpSp>
      <p:sp>
        <p:nvSpPr>
          <p:cNvPr id="268308" name="Text Box 20"/>
          <p:cNvSpPr txBox="1">
            <a:spLocks noChangeArrowheads="1"/>
          </p:cNvSpPr>
          <p:nvPr/>
        </p:nvSpPr>
        <p:spPr bwMode="auto">
          <a:xfrm>
            <a:off x="1327150" y="5287963"/>
            <a:ext cx="6516688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Now Mallory can pose as Bob to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Alice Chooses a Session Key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781800" y="31242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858000" y="4267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3336925" y="3230563"/>
            <a:ext cx="2987675" cy="1646237"/>
            <a:chOff x="2102" y="1392"/>
            <a:chExt cx="1882" cy="1037"/>
          </a:xfrm>
        </p:grpSpPr>
        <p:pic>
          <p:nvPicPr>
            <p:cNvPr id="52247" name="Picture 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44" y="139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52248" name="Text Box 8"/>
            <p:cNvSpPr txBox="1">
              <a:spLocks noChangeArrowheads="1"/>
            </p:cNvSpPr>
            <p:nvPr/>
          </p:nvSpPr>
          <p:spPr bwMode="auto">
            <a:xfrm>
              <a:off x="2102" y="2064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pic>
        <p:nvPicPr>
          <p:cNvPr id="52231" name="Picture 9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3154363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1050925" y="4221163"/>
            <a:ext cx="1063625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sp>
        <p:nvSpPr>
          <p:cNvPr id="52233" name="Rectangle 11"/>
          <p:cNvSpPr>
            <a:spLocks noChangeArrowheads="1"/>
          </p:cNvSpPr>
          <p:nvPr/>
        </p:nvSpPr>
        <p:spPr bwMode="auto">
          <a:xfrm>
            <a:off x="746125" y="2133600"/>
            <a:ext cx="172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K</a:t>
            </a:r>
            <a:r>
              <a:rPr lang="en-US" sz="3200" b="1" i="1" baseline="-25000">
                <a:latin typeface="Times New Roman" charset="0"/>
              </a:rPr>
              <a:t>E</a:t>
            </a:r>
            <a:r>
              <a:rPr lang="en-US" sz="3200" b="1" i="1" baseline="-40000">
                <a:latin typeface="Times New Roman" charset="0"/>
              </a:rPr>
              <a:t>A </a:t>
            </a:r>
            <a:r>
              <a:rPr lang="en-US" sz="3200" b="1" i="1">
                <a:latin typeface="Times New Roman" charset="0"/>
              </a:rPr>
              <a:t>, K</a:t>
            </a:r>
            <a:r>
              <a:rPr lang="en-US" sz="3200" b="1" i="1" baseline="-25000">
                <a:latin typeface="Times New Roman" charset="0"/>
              </a:rPr>
              <a:t>D</a:t>
            </a:r>
            <a:r>
              <a:rPr lang="en-US" sz="3200" b="1" i="1" baseline="-40000">
                <a:latin typeface="Times New Roman" charset="0"/>
              </a:rPr>
              <a:t>A</a:t>
            </a:r>
          </a:p>
        </p:txBody>
      </p:sp>
      <p:sp>
        <p:nvSpPr>
          <p:cNvPr id="52234" name="Rectangle 12"/>
          <p:cNvSpPr>
            <a:spLocks noChangeArrowheads="1"/>
          </p:cNvSpPr>
          <p:nvPr/>
        </p:nvSpPr>
        <p:spPr bwMode="auto">
          <a:xfrm>
            <a:off x="3657600" y="2163763"/>
            <a:ext cx="1841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K</a:t>
            </a:r>
            <a:r>
              <a:rPr lang="en-US" sz="3200" b="1" i="1" baseline="-25000">
                <a:latin typeface="Times New Roman" charset="0"/>
              </a:rPr>
              <a:t>E</a:t>
            </a:r>
            <a:r>
              <a:rPr lang="en-US" sz="3200" b="1" i="1" baseline="-40000">
                <a:latin typeface="Times New Roman" charset="0"/>
              </a:rPr>
              <a:t>M </a:t>
            </a:r>
            <a:r>
              <a:rPr lang="en-US" sz="3200" b="1" i="1">
                <a:latin typeface="Times New Roman" charset="0"/>
              </a:rPr>
              <a:t>, K</a:t>
            </a:r>
            <a:r>
              <a:rPr lang="en-US" sz="3200" b="1" i="1" baseline="-25000">
                <a:latin typeface="Times New Roman" charset="0"/>
              </a:rPr>
              <a:t>D</a:t>
            </a:r>
            <a:r>
              <a:rPr lang="en-US" sz="3200" b="1" i="1" baseline="-40000">
                <a:latin typeface="Times New Roman" charset="0"/>
              </a:rPr>
              <a:t>M</a:t>
            </a:r>
          </a:p>
        </p:txBody>
      </p:sp>
      <p:sp>
        <p:nvSpPr>
          <p:cNvPr id="52235" name="Rectangle 13"/>
          <p:cNvSpPr>
            <a:spLocks noChangeArrowheads="1"/>
          </p:cNvSpPr>
          <p:nvPr/>
        </p:nvSpPr>
        <p:spPr bwMode="auto">
          <a:xfrm>
            <a:off x="6477000" y="2209800"/>
            <a:ext cx="172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K</a:t>
            </a:r>
            <a:r>
              <a:rPr lang="en-US" sz="3200" b="1" i="1" baseline="-25000">
                <a:latin typeface="Times New Roman" charset="0"/>
              </a:rPr>
              <a:t>E</a:t>
            </a:r>
            <a:r>
              <a:rPr lang="en-US" sz="3200" b="1" i="1" baseline="-40000">
                <a:latin typeface="Times New Roman" charset="0"/>
              </a:rPr>
              <a:t>B </a:t>
            </a:r>
            <a:r>
              <a:rPr lang="en-US" sz="3200" b="1" i="1">
                <a:latin typeface="Times New Roman" charset="0"/>
              </a:rPr>
              <a:t>, K</a:t>
            </a:r>
            <a:r>
              <a:rPr lang="en-US" sz="3200" b="1" i="1" baseline="-25000">
                <a:latin typeface="Times New Roman" charset="0"/>
              </a:rPr>
              <a:t>D</a:t>
            </a:r>
            <a:r>
              <a:rPr lang="en-US" sz="3200" b="1" i="1" baseline="-40000">
                <a:latin typeface="Times New Roman" charset="0"/>
              </a:rPr>
              <a:t>B</a:t>
            </a:r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1327150" y="4800600"/>
            <a:ext cx="66738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 and Alice are sharing a session key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981200" y="3276600"/>
            <a:ext cx="2057400" cy="609600"/>
            <a:chOff x="1248" y="2064"/>
            <a:chExt cx="1296" cy="384"/>
          </a:xfrm>
        </p:grpSpPr>
        <p:sp>
          <p:nvSpPr>
            <p:cNvPr id="52245" name="Line 16"/>
            <p:cNvSpPr>
              <a:spLocks noChangeShapeType="1"/>
            </p:cNvSpPr>
            <p:nvPr/>
          </p:nvSpPr>
          <p:spPr bwMode="auto">
            <a:xfrm>
              <a:off x="1248" y="2448"/>
              <a:ext cx="129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6" name="Rectangle 17"/>
            <p:cNvSpPr>
              <a:spLocks noChangeArrowheads="1"/>
            </p:cNvSpPr>
            <p:nvPr/>
          </p:nvSpPr>
          <p:spPr bwMode="auto">
            <a:xfrm>
              <a:off x="1296" y="2064"/>
              <a:ext cx="1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charset="0"/>
                </a:rPr>
                <a:t>E</a:t>
              </a:r>
              <a:r>
                <a:rPr lang="en-US" sz="2000" b="1" i="1" baseline="-25000">
                  <a:latin typeface="Times New Roman" charset="0"/>
                </a:rPr>
                <a:t>K</a:t>
              </a:r>
              <a:r>
                <a:rPr lang="en-US" sz="2000" b="1" i="1" baseline="-40000">
                  <a:latin typeface="Times New Roman" charset="0"/>
                </a:rPr>
                <a:t>E</a:t>
              </a:r>
              <a:r>
                <a:rPr lang="en-US" sz="2000" b="1" i="1" baseline="-50000">
                  <a:latin typeface="Times New Roman" charset="0"/>
                </a:rPr>
                <a:t>A</a:t>
              </a:r>
              <a:r>
                <a:rPr lang="en-US" sz="2000">
                  <a:latin typeface="Times New Roman" charset="0"/>
                </a:rPr>
                <a:t> (E</a:t>
              </a:r>
              <a:r>
                <a:rPr lang="en-US" sz="2000" b="1" i="1" baseline="-25000">
                  <a:latin typeface="Times New Roman" charset="0"/>
                </a:rPr>
                <a:t>K</a:t>
              </a:r>
              <a:r>
                <a:rPr lang="en-US" sz="2000" b="1" i="1" baseline="-40000">
                  <a:latin typeface="Times New Roman" charset="0"/>
                </a:rPr>
                <a:t>D</a:t>
              </a:r>
              <a:r>
                <a:rPr lang="en-US" sz="2000" b="1" i="1" baseline="-50000">
                  <a:latin typeface="Times New Roman" charset="0"/>
                </a:rPr>
                <a:t>M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K</a:t>
              </a:r>
              <a:r>
                <a:rPr lang="en-US" sz="2000" i="1" baseline="-25000">
                  <a:latin typeface="Times New Roman" charset="0"/>
                </a:rPr>
                <a:t>S</a:t>
              </a:r>
              <a:r>
                <a:rPr lang="en-US" sz="2000">
                  <a:latin typeface="Times New Roman" charset="0"/>
                </a:rPr>
                <a:t>))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876800" y="3276600"/>
            <a:ext cx="2006600" cy="609600"/>
            <a:chOff x="3072" y="2064"/>
            <a:chExt cx="1264" cy="384"/>
          </a:xfrm>
        </p:grpSpPr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 flipV="1">
              <a:off x="3072" y="2439"/>
              <a:ext cx="1200" cy="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 noChangeArrowheads="1"/>
            </p:cNvSpPr>
            <p:nvPr/>
          </p:nvSpPr>
          <p:spPr bwMode="auto">
            <a:xfrm>
              <a:off x="3168" y="2064"/>
              <a:ext cx="11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charset="0"/>
                </a:rPr>
                <a:t>E</a:t>
              </a:r>
              <a:r>
                <a:rPr lang="en-US" sz="2000" b="1" i="1" baseline="-25000">
                  <a:latin typeface="Times New Roman" charset="0"/>
                </a:rPr>
                <a:t>K</a:t>
              </a:r>
              <a:r>
                <a:rPr lang="en-US" sz="2000" b="1" i="1" baseline="-40000">
                  <a:latin typeface="Times New Roman" charset="0"/>
                </a:rPr>
                <a:t>E</a:t>
              </a:r>
              <a:r>
                <a:rPr lang="en-US" sz="2000" b="1" i="1" baseline="-50000">
                  <a:latin typeface="Times New Roman" charset="0"/>
                </a:rPr>
                <a:t>M</a:t>
              </a:r>
              <a:r>
                <a:rPr lang="en-US" sz="2000">
                  <a:latin typeface="Times New Roman" charset="0"/>
                </a:rPr>
                <a:t> (E</a:t>
              </a:r>
              <a:r>
                <a:rPr lang="en-US" sz="2000" b="1" i="1" baseline="-25000">
                  <a:latin typeface="Times New Roman" charset="0"/>
                </a:rPr>
                <a:t>K</a:t>
              </a:r>
              <a:r>
                <a:rPr lang="en-US" sz="2000" b="1" i="1" baseline="-40000">
                  <a:latin typeface="Times New Roman" charset="0"/>
                </a:rPr>
                <a:t>D</a:t>
              </a:r>
              <a:r>
                <a:rPr lang="en-US" sz="2000" b="1" i="1" baseline="-50000">
                  <a:latin typeface="Times New Roman" charset="0"/>
                </a:rPr>
                <a:t>B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 i="1">
                  <a:latin typeface="Times New Roman" charset="0"/>
                </a:rPr>
                <a:t>K</a:t>
              </a:r>
              <a:r>
                <a:rPr lang="en-US" sz="2000" i="1" baseline="-25000">
                  <a:latin typeface="Times New Roman" charset="0"/>
                </a:rPr>
                <a:t>S</a:t>
              </a:r>
              <a:r>
                <a:rPr lang="en-US" sz="2000">
                  <a:latin typeface="Times New Roman" charset="0"/>
                </a:rPr>
                <a:t>))</a:t>
              </a:r>
            </a:p>
          </p:txBody>
        </p:sp>
      </p:grpSp>
      <p:sp>
        <p:nvSpPr>
          <p:cNvPr id="269333" name="Text Box 21"/>
          <p:cNvSpPr txBox="1">
            <a:spLocks noChangeArrowheads="1"/>
          </p:cNvSpPr>
          <p:nvPr/>
        </p:nvSpPr>
        <p:spPr bwMode="auto">
          <a:xfrm>
            <a:off x="1219200" y="5410200"/>
            <a:ext cx="67056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Unfortunately, they’re also sharing it with Mallory</a:t>
            </a:r>
          </a:p>
        </p:txBody>
      </p:sp>
      <p:sp>
        <p:nvSpPr>
          <p:cNvPr id="269334" name="Rectangle 22"/>
          <p:cNvSpPr>
            <a:spLocks noChangeArrowheads="1"/>
          </p:cNvSpPr>
          <p:nvPr/>
        </p:nvSpPr>
        <p:spPr bwMode="auto">
          <a:xfrm>
            <a:off x="609600" y="4267200"/>
            <a:ext cx="43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K</a:t>
            </a:r>
            <a:r>
              <a:rPr lang="en-US" sz="2000" i="1" baseline="-25000">
                <a:latin typeface="Times New Roman" charset="0"/>
              </a:rPr>
              <a:t>S</a:t>
            </a:r>
            <a:endParaRPr lang="en-US" sz="2000">
              <a:latin typeface="Times New Roman" charset="0"/>
            </a:endParaRPr>
          </a:p>
        </p:txBody>
      </p:sp>
      <p:sp>
        <p:nvSpPr>
          <p:cNvPr id="269335" name="Rectangle 23"/>
          <p:cNvSpPr>
            <a:spLocks noChangeArrowheads="1"/>
          </p:cNvSpPr>
          <p:nvPr/>
        </p:nvSpPr>
        <p:spPr bwMode="auto">
          <a:xfrm>
            <a:off x="4973638" y="4038600"/>
            <a:ext cx="436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K</a:t>
            </a:r>
            <a:r>
              <a:rPr lang="en-US" sz="2000" i="1" baseline="-25000">
                <a:latin typeface="Times New Roman" charset="0"/>
              </a:rPr>
              <a:t>S</a:t>
            </a:r>
            <a:endParaRPr lang="en-US" sz="2000">
              <a:latin typeface="Times New Roman" charset="0"/>
            </a:endParaRPr>
          </a:p>
        </p:txBody>
      </p:sp>
      <p:sp>
        <p:nvSpPr>
          <p:cNvPr id="269336" name="Rectangle 24"/>
          <p:cNvSpPr>
            <a:spLocks noChangeArrowheads="1"/>
          </p:cNvSpPr>
          <p:nvPr/>
        </p:nvSpPr>
        <p:spPr bwMode="auto">
          <a:xfrm>
            <a:off x="8001000" y="4098925"/>
            <a:ext cx="43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</a:rPr>
              <a:t>K</a:t>
            </a:r>
            <a:r>
              <a:rPr lang="en-US" sz="2000" i="1" baseline="-25000">
                <a:latin typeface="Times New Roman" charset="0"/>
              </a:rPr>
              <a:t>S</a:t>
            </a:r>
            <a:endParaRPr lang="en-US" sz="20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6" grpId="0" autoUpdateAnimBg="0"/>
      <p:bldP spid="269333" grpId="0" autoUpdateAnimBg="0"/>
      <p:bldP spid="269334" grpId="0" autoUpdateAnimBg="0"/>
      <p:bldP spid="269335" grpId="0" autoUpdateAnimBg="0"/>
      <p:bldP spid="26933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Combined Key Distribution and Authentication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Usually the first requires the second</a:t>
            </a:r>
          </a:p>
          <a:p>
            <a:pPr lvl="1">
              <a:lnSpc>
                <a:spcPct val="90000"/>
              </a:lnSpc>
            </a:pPr>
            <a:r>
              <a:rPr lang="en-US"/>
              <a:t>Not much good to be sure the key is a secret if you don’t know who you’re sharing it with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How can we achieve both goals?</a:t>
            </a:r>
          </a:p>
          <a:p>
            <a:pPr lvl="1">
              <a:lnSpc>
                <a:spcPct val="90000"/>
              </a:lnSpc>
            </a:pPr>
            <a:r>
              <a:rPr lang="en-US"/>
              <a:t>In a single protocol</a:t>
            </a:r>
          </a:p>
          <a:p>
            <a:pPr lvl="1">
              <a:lnSpc>
                <a:spcPct val="90000"/>
              </a:lnSpc>
            </a:pPr>
            <a:r>
              <a:rPr lang="en-US"/>
              <a:t>With relatively few messages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844550" y="539750"/>
            <a:ext cx="7531100" cy="13589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Needham-Schroeder Key Exchange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Uses symmetric cryptography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Requires a trusted authority</a:t>
            </a:r>
          </a:p>
          <a:p>
            <a:pPr lvl="1"/>
            <a:r>
              <a:rPr lang="en-US"/>
              <a:t>Who takes care of generating the new key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More complicated than some protocols we’ve seen</a:t>
            </a: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1301750" y="539750"/>
            <a:ext cx="6540500" cy="13589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Needham-Schroeder, Step 1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52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858000" y="2743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519613"/>
            <a:ext cx="1752600" cy="966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117975" y="5410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457200" y="17526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4114800" y="58674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4852988" y="5867400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7848600" y="19050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461838" name="Rectangle 14"/>
          <p:cNvSpPr>
            <a:spLocks noChangeArrowheads="1"/>
          </p:cNvSpPr>
          <p:nvPr/>
        </p:nvSpPr>
        <p:spPr bwMode="auto">
          <a:xfrm>
            <a:off x="457200" y="25908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R</a:t>
            </a:r>
            <a:r>
              <a:rPr lang="en-US" sz="3200" b="1" i="1" baseline="-25000">
                <a:latin typeface="Times New Roman" charset="0"/>
              </a:rPr>
              <a:t>A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38200" y="2743200"/>
            <a:ext cx="3276600" cy="2133600"/>
            <a:chOff x="480" y="1728"/>
            <a:chExt cx="2064" cy="1344"/>
          </a:xfrm>
        </p:grpSpPr>
        <p:sp>
          <p:nvSpPr>
            <p:cNvPr id="55312" name="Line 16"/>
            <p:cNvSpPr>
              <a:spLocks noChangeShapeType="1"/>
            </p:cNvSpPr>
            <p:nvPr/>
          </p:nvSpPr>
          <p:spPr bwMode="auto">
            <a:xfrm>
              <a:off x="1248" y="1728"/>
              <a:ext cx="1296" cy="1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3" name="Rectangle 17"/>
            <p:cNvSpPr>
              <a:spLocks noChangeArrowheads="1"/>
            </p:cNvSpPr>
            <p:nvPr/>
          </p:nvSpPr>
          <p:spPr bwMode="auto">
            <a:xfrm>
              <a:off x="480" y="2688"/>
              <a:ext cx="151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Alice,Bob,R</a:t>
              </a:r>
              <a:r>
                <a:rPr lang="en-US" sz="3200" baseline="-25000">
                  <a:latin typeface="Times New Roman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What’s the Point of R</a:t>
            </a:r>
            <a:r>
              <a:rPr lang="en-US" baseline="-25000">
                <a:ea typeface="ＭＳ Ｐゴシック" charset="-128"/>
                <a:cs typeface="ＭＳ Ｐゴシック" charset="-128"/>
              </a:rPr>
              <a:t>A</a:t>
            </a:r>
            <a:r>
              <a:rPr lang="en-US"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>
                <a:ea typeface="ＭＳ Ｐゴシック" charset="-128"/>
                <a:cs typeface="ＭＳ Ｐゴシック" charset="-128"/>
              </a:rPr>
              <a:t>R</a:t>
            </a:r>
            <a:r>
              <a:rPr lang="en-US" i="1" baseline="-25000">
                <a:ea typeface="ＭＳ Ｐゴシック" charset="-128"/>
                <a:cs typeface="ＭＳ Ｐゴシック" charset="-128"/>
              </a:rPr>
              <a:t>A</a:t>
            </a:r>
            <a:r>
              <a:rPr lang="en-US">
                <a:ea typeface="ＭＳ Ｐゴシック" charset="-128"/>
                <a:cs typeface="ＭＳ Ｐゴシック" charset="-128"/>
              </a:rPr>
              <a:t> is random number chosen by Alice for this invocation of the protocol</a:t>
            </a:r>
          </a:p>
          <a:p>
            <a:pPr lvl="1">
              <a:lnSpc>
                <a:spcPct val="90000"/>
              </a:lnSpc>
            </a:pPr>
            <a:r>
              <a:rPr lang="en-US"/>
              <a:t>Not used as a key, so quality of Alice’s random number generator not too important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Helps defend against replay attacks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This kind of random number is sometimes called a </a:t>
            </a:r>
            <a:r>
              <a:rPr lang="en-US" i="1">
                <a:ea typeface="ＭＳ Ｐゴシック" charset="-128"/>
                <a:cs typeface="ＭＳ Ｐゴシック" charset="-128"/>
              </a:rPr>
              <a:t>nonce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Security Protocols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  <a:noFill/>
        </p:spPr>
        <p:txBody>
          <a:bodyPr/>
          <a:lstStyle/>
          <a:p>
            <a:r>
              <a:rPr lang="en-US" sz="3200" smtClean="0">
                <a:ea typeface="ＭＳ Ｐゴシック" charset="-128"/>
                <a:cs typeface="ＭＳ Ｐゴシック" charset="-128"/>
              </a:rPr>
              <a:t>A series of steps involving two or more parties designed to accomplish a task with suitable security</a:t>
            </a:r>
          </a:p>
          <a:p>
            <a:r>
              <a:rPr lang="en-US" sz="3200" smtClean="0">
                <a:ea typeface="ＭＳ Ｐゴシック" charset="-128"/>
                <a:cs typeface="ＭＳ Ｐゴシック" charset="-128"/>
              </a:rPr>
              <a:t>Sequence is important</a:t>
            </a:r>
          </a:p>
          <a:p>
            <a:r>
              <a:rPr lang="en-US" sz="3200" smtClean="0">
                <a:ea typeface="ＭＳ Ｐゴシック" charset="-128"/>
                <a:cs typeface="ＭＳ Ｐゴシック" charset="-128"/>
              </a:rPr>
              <a:t>Cryptographic protocols use cryptography</a:t>
            </a:r>
          </a:p>
          <a:p>
            <a:r>
              <a:rPr lang="en-US" sz="3200" smtClean="0">
                <a:ea typeface="ＭＳ Ｐゴシック" charset="-128"/>
                <a:cs typeface="ＭＳ Ｐゴシック" charset="-128"/>
              </a:rPr>
              <a:t>Different protocols assume different levels of trust between participants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Needham-Schroeder, Step 2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52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858000" y="2743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519613"/>
            <a:ext cx="1752600" cy="966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117975" y="5410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57200" y="17526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4114800" y="58674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4852988" y="5867400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7848600" y="19050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66750" y="2743200"/>
            <a:ext cx="3371850" cy="3062288"/>
            <a:chOff x="420" y="1728"/>
            <a:chExt cx="2124" cy="1929"/>
          </a:xfrm>
        </p:grpSpPr>
        <p:sp>
          <p:nvSpPr>
            <p:cNvPr id="57374" name="Line 15"/>
            <p:cNvSpPr>
              <a:spLocks noChangeShapeType="1"/>
            </p:cNvSpPr>
            <p:nvPr/>
          </p:nvSpPr>
          <p:spPr bwMode="auto">
            <a:xfrm>
              <a:off x="1296" y="1728"/>
              <a:ext cx="1248" cy="139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5" name="Rectangle 16"/>
            <p:cNvSpPr>
              <a:spLocks noChangeArrowheads="1"/>
            </p:cNvSpPr>
            <p:nvPr/>
          </p:nvSpPr>
          <p:spPr bwMode="auto">
            <a:xfrm>
              <a:off x="420" y="2400"/>
              <a:ext cx="1788" cy="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>
                  <a:latin typeface="Times New Roman" charset="0"/>
                </a:rPr>
                <a:t>E</a:t>
              </a:r>
              <a:r>
                <a:rPr lang="en-US" baseline="-25000">
                  <a:latin typeface="Times New Roman" charset="0"/>
                </a:rPr>
                <a:t>K</a:t>
              </a:r>
              <a:r>
                <a:rPr lang="en-US" baseline="-50000">
                  <a:latin typeface="Times New Roman" charset="0"/>
                </a:rPr>
                <a:t>A</a:t>
              </a:r>
              <a:r>
                <a:rPr lang="en-US">
                  <a:latin typeface="Times New Roman" charset="0"/>
                </a:rPr>
                <a:t>(</a:t>
              </a:r>
              <a:r>
                <a:rPr lang="en-US">
                  <a:solidFill>
                    <a:schemeClr val="accent2"/>
                  </a:solidFill>
                  <a:latin typeface="Times New Roman" charset="0"/>
                </a:rPr>
                <a:t>R</a:t>
              </a:r>
              <a:r>
                <a:rPr lang="en-US" baseline="-25000">
                  <a:solidFill>
                    <a:schemeClr val="accent2"/>
                  </a:solidFill>
                  <a:latin typeface="Times New Roman" charset="0"/>
                </a:rPr>
                <a:t>A</a:t>
              </a:r>
              <a:r>
                <a:rPr lang="en-US">
                  <a:solidFill>
                    <a:schemeClr val="accent2"/>
                  </a:solidFill>
                  <a:latin typeface="Times New Roman" charset="0"/>
                </a:rPr>
                <a:t>,Bob,K</a:t>
              </a:r>
              <a:r>
                <a:rPr lang="en-US" baseline="-25000">
                  <a:solidFill>
                    <a:schemeClr val="accent2"/>
                  </a:solidFill>
                  <a:latin typeface="Times New Roman" charset="0"/>
                </a:rPr>
                <a:t>S</a:t>
              </a:r>
              <a:r>
                <a:rPr lang="en-US">
                  <a:latin typeface="Times New Roman" charset="0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en-US">
                  <a:solidFill>
                    <a:schemeClr val="accent2"/>
                  </a:solidFill>
                  <a:latin typeface="Times New Roman" charset="0"/>
                </a:rPr>
                <a:t>E</a:t>
              </a:r>
              <a:r>
                <a:rPr lang="en-US" baseline="-25000">
                  <a:solidFill>
                    <a:schemeClr val="accent2"/>
                  </a:solidFill>
                  <a:latin typeface="Times New Roman" charset="0"/>
                </a:rPr>
                <a:t>K</a:t>
              </a:r>
              <a:r>
                <a:rPr lang="en-US" baseline="-50000">
                  <a:solidFill>
                    <a:schemeClr val="accent2"/>
                  </a:solidFill>
                  <a:latin typeface="Times New Roman" charset="0"/>
                </a:rPr>
                <a:t>B</a:t>
              </a:r>
              <a:r>
                <a:rPr lang="en-US">
                  <a:solidFill>
                    <a:srgbClr val="FF9900"/>
                  </a:solidFill>
                  <a:latin typeface="Times New Roman" charset="0"/>
                </a:rPr>
                <a:t>(K</a:t>
              </a:r>
              <a:r>
                <a:rPr lang="en-US" baseline="-25000">
                  <a:solidFill>
                    <a:srgbClr val="FF9900"/>
                  </a:solidFill>
                  <a:latin typeface="Times New Roman" charset="0"/>
                </a:rPr>
                <a:t>S</a:t>
              </a:r>
              <a:r>
                <a:rPr lang="en-US">
                  <a:solidFill>
                    <a:srgbClr val="FF9900"/>
                  </a:solidFill>
                  <a:latin typeface="Times New Roman" charset="0"/>
                </a:rPr>
                <a:t>,Alice)</a:t>
              </a:r>
              <a:r>
                <a:rPr lang="en-US">
                  <a:latin typeface="Times New Roman" charset="0"/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>
                  <a:latin typeface="Times New Roman" charset="0"/>
                </a:rPr>
                <a:t>    </a:t>
              </a:r>
            </a:p>
          </p:txBody>
        </p:sp>
      </p:grpSp>
      <p:sp>
        <p:nvSpPr>
          <p:cNvPr id="463889" name="Rectangle 17"/>
          <p:cNvSpPr>
            <a:spLocks noChangeArrowheads="1"/>
          </p:cNvSpPr>
          <p:nvPr/>
        </p:nvSpPr>
        <p:spPr bwMode="auto">
          <a:xfrm>
            <a:off x="3429000" y="5791200"/>
            <a:ext cx="603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46125" y="5334000"/>
            <a:ext cx="2073275" cy="1203325"/>
            <a:chOff x="470" y="3360"/>
            <a:chExt cx="1306" cy="758"/>
          </a:xfrm>
        </p:grpSpPr>
        <p:sp>
          <p:nvSpPr>
            <p:cNvPr id="57372" name="Line 19"/>
            <p:cNvSpPr>
              <a:spLocks noChangeShapeType="1"/>
            </p:cNvSpPr>
            <p:nvPr/>
          </p:nvSpPr>
          <p:spPr bwMode="auto">
            <a:xfrm flipH="1">
              <a:off x="1152" y="3360"/>
              <a:ext cx="9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3" name="Text Box 20"/>
            <p:cNvSpPr txBox="1">
              <a:spLocks noChangeArrowheads="1"/>
            </p:cNvSpPr>
            <p:nvPr/>
          </p:nvSpPr>
          <p:spPr bwMode="auto">
            <a:xfrm>
              <a:off x="470" y="3600"/>
              <a:ext cx="1306" cy="5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latin typeface="Times New Roman" charset="0"/>
                </a:rPr>
                <a:t>What’s all this stuff for?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447800" y="1724025"/>
            <a:ext cx="5076825" cy="3000375"/>
            <a:chOff x="912" y="1086"/>
            <a:chExt cx="3198" cy="1890"/>
          </a:xfrm>
        </p:grpSpPr>
        <p:sp>
          <p:nvSpPr>
            <p:cNvPr id="57370" name="Text Box 22"/>
            <p:cNvSpPr txBox="1">
              <a:spLocks noChangeArrowheads="1"/>
            </p:cNvSpPr>
            <p:nvPr/>
          </p:nvSpPr>
          <p:spPr bwMode="auto">
            <a:xfrm>
              <a:off x="1392" y="1086"/>
              <a:ext cx="2718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Including R</a:t>
              </a:r>
              <a:r>
                <a:rPr lang="en-US" baseline="-25000">
                  <a:latin typeface="Times New Roman" charset="0"/>
                </a:rPr>
                <a:t>A</a:t>
              </a:r>
              <a:r>
                <a:rPr lang="en-US">
                  <a:latin typeface="Times New Roman" charset="0"/>
                </a:rPr>
                <a:t> prevents replay</a:t>
              </a:r>
            </a:p>
          </p:txBody>
        </p:sp>
        <p:sp>
          <p:nvSpPr>
            <p:cNvPr id="57371" name="Rectangle 23"/>
            <p:cNvSpPr>
              <a:spLocks noChangeArrowheads="1"/>
            </p:cNvSpPr>
            <p:nvPr/>
          </p:nvSpPr>
          <p:spPr bwMode="auto">
            <a:xfrm>
              <a:off x="912" y="2496"/>
              <a:ext cx="384" cy="48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057400" y="2300288"/>
            <a:ext cx="4724400" cy="2424112"/>
            <a:chOff x="1296" y="1449"/>
            <a:chExt cx="2976" cy="1527"/>
          </a:xfrm>
        </p:grpSpPr>
        <p:sp>
          <p:nvSpPr>
            <p:cNvPr id="57368" name="Text Box 25"/>
            <p:cNvSpPr txBox="1">
              <a:spLocks noChangeArrowheads="1"/>
            </p:cNvSpPr>
            <p:nvPr/>
          </p:nvSpPr>
          <p:spPr bwMode="auto">
            <a:xfrm>
              <a:off x="1488" y="1449"/>
              <a:ext cx="2784" cy="8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Including Bob prevents attacker from replacing Bob’s identity</a:t>
              </a:r>
            </a:p>
          </p:txBody>
        </p:sp>
        <p:sp>
          <p:nvSpPr>
            <p:cNvPr id="57369" name="Rectangle 26"/>
            <p:cNvSpPr>
              <a:spLocks noChangeArrowheads="1"/>
            </p:cNvSpPr>
            <p:nvPr/>
          </p:nvSpPr>
          <p:spPr bwMode="auto">
            <a:xfrm>
              <a:off x="1296" y="2496"/>
              <a:ext cx="480" cy="48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363" name="Rectangle 27"/>
          <p:cNvSpPr>
            <a:spLocks noChangeArrowheads="1"/>
          </p:cNvSpPr>
          <p:nvPr/>
        </p:nvSpPr>
        <p:spPr bwMode="auto">
          <a:xfrm>
            <a:off x="457200" y="25908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R</a:t>
            </a:r>
            <a:r>
              <a:rPr lang="en-US" sz="3200" b="1" i="1" baseline="-25000">
                <a:latin typeface="Times New Roman" charset="0"/>
              </a:rPr>
              <a:t>A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62000" y="3354388"/>
            <a:ext cx="7848600" cy="3016250"/>
            <a:chOff x="480" y="2113"/>
            <a:chExt cx="4944" cy="1900"/>
          </a:xfrm>
        </p:grpSpPr>
        <p:sp>
          <p:nvSpPr>
            <p:cNvPr id="57366" name="Rectangle 29"/>
            <p:cNvSpPr>
              <a:spLocks noChangeArrowheads="1"/>
            </p:cNvSpPr>
            <p:nvPr/>
          </p:nvSpPr>
          <p:spPr bwMode="auto">
            <a:xfrm>
              <a:off x="480" y="2928"/>
              <a:ext cx="1536" cy="43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7" name="Text Box 30"/>
            <p:cNvSpPr txBox="1">
              <a:spLocks noChangeArrowheads="1"/>
            </p:cNvSpPr>
            <p:nvPr/>
          </p:nvSpPr>
          <p:spPr bwMode="auto">
            <a:xfrm>
              <a:off x="3552" y="2113"/>
              <a:ext cx="1872" cy="19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Including the encrypted message for Bob ensures Bob’s message can’t be replaced</a:t>
              </a:r>
            </a:p>
          </p:txBody>
        </p:sp>
      </p:grpSp>
      <p:sp>
        <p:nvSpPr>
          <p:cNvPr id="57365" name="Rectangle 31"/>
          <p:cNvSpPr>
            <a:spLocks noChangeArrowheads="1"/>
          </p:cNvSpPr>
          <p:nvPr/>
        </p:nvSpPr>
        <p:spPr bwMode="auto">
          <a:xfrm>
            <a:off x="2871788" y="5486400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R</a:t>
            </a:r>
            <a:r>
              <a:rPr lang="en-US" sz="3200" b="1" i="1" baseline="-25000">
                <a:latin typeface="Times New Roman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8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Needham-Schroeder, Step 3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52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858000" y="2743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519613"/>
            <a:ext cx="1752600" cy="966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4117975" y="5410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457200" y="17526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4114800" y="58674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852988" y="5867400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7848600" y="19050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14538" y="1600200"/>
            <a:ext cx="4767262" cy="1066800"/>
            <a:chOff x="1269" y="1008"/>
            <a:chExt cx="3003" cy="672"/>
          </a:xfrm>
        </p:grpSpPr>
        <p:sp>
          <p:nvSpPr>
            <p:cNvPr id="58387" name="Line 15"/>
            <p:cNvSpPr>
              <a:spLocks noChangeShapeType="1"/>
            </p:cNvSpPr>
            <p:nvPr/>
          </p:nvSpPr>
          <p:spPr bwMode="auto">
            <a:xfrm>
              <a:off x="1269" y="1488"/>
              <a:ext cx="300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8" name="Rectangle 16"/>
            <p:cNvSpPr>
              <a:spLocks noChangeArrowheads="1"/>
            </p:cNvSpPr>
            <p:nvPr/>
          </p:nvSpPr>
          <p:spPr bwMode="auto">
            <a:xfrm>
              <a:off x="2448" y="1008"/>
              <a:ext cx="157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E</a:t>
              </a:r>
              <a:r>
                <a:rPr lang="en-US" sz="3200" baseline="-25000">
                  <a:latin typeface="Times New Roman" charset="0"/>
                </a:rPr>
                <a:t>K</a:t>
              </a:r>
              <a:r>
                <a:rPr lang="en-US" sz="3200" baseline="-50000">
                  <a:latin typeface="Times New Roman" charset="0"/>
                </a:rPr>
                <a:t>B</a:t>
              </a:r>
              <a:r>
                <a:rPr lang="en-US" sz="3200">
                  <a:latin typeface="Times New Roman" charset="0"/>
                </a:rPr>
                <a:t>(</a:t>
              </a:r>
              <a:r>
                <a:rPr lang="en-US" sz="3200">
                  <a:solidFill>
                    <a:srgbClr val="FF9900"/>
                  </a:solidFill>
                  <a:latin typeface="Times New Roman" charset="0"/>
                </a:rPr>
                <a:t>K</a:t>
              </a:r>
              <a:r>
                <a:rPr lang="en-US" sz="3200" baseline="-25000">
                  <a:solidFill>
                    <a:srgbClr val="FF9900"/>
                  </a:solidFill>
                  <a:latin typeface="Times New Roman" charset="0"/>
                </a:rPr>
                <a:t>S</a:t>
              </a:r>
              <a:r>
                <a:rPr lang="en-US" sz="3200">
                  <a:solidFill>
                    <a:srgbClr val="FF9900"/>
                  </a:solidFill>
                  <a:latin typeface="Times New Roman" charset="0"/>
                </a:rPr>
                <a:t>,Alice</a:t>
              </a:r>
              <a:r>
                <a:rPr lang="en-US" sz="3200">
                  <a:latin typeface="Times New Roman" charset="0"/>
                </a:rPr>
                <a:t>)</a:t>
              </a:r>
            </a:p>
            <a:p>
              <a:r>
                <a:rPr lang="en-US" sz="3200">
                  <a:latin typeface="Times New Roman" charset="0"/>
                </a:rPr>
                <a:t>   </a:t>
              </a:r>
            </a:p>
          </p:txBody>
        </p:sp>
      </p:grpSp>
      <p:sp>
        <p:nvSpPr>
          <p:cNvPr id="58383" name="Text Box 17"/>
          <p:cNvSpPr txBox="1">
            <a:spLocks noChangeArrowheads="1"/>
          </p:cNvSpPr>
          <p:nvPr/>
        </p:nvSpPr>
        <p:spPr bwMode="auto">
          <a:xfrm>
            <a:off x="457200" y="2514600"/>
            <a:ext cx="60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sp>
        <p:nvSpPr>
          <p:cNvPr id="464914" name="Text Box 18"/>
          <p:cNvSpPr txBox="1">
            <a:spLocks noChangeArrowheads="1"/>
          </p:cNvSpPr>
          <p:nvPr/>
        </p:nvSpPr>
        <p:spPr bwMode="auto">
          <a:xfrm>
            <a:off x="7924800" y="2819400"/>
            <a:ext cx="60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sp>
        <p:nvSpPr>
          <p:cNvPr id="464915" name="Text Box 19"/>
          <p:cNvSpPr txBox="1">
            <a:spLocks noChangeArrowheads="1"/>
          </p:cNvSpPr>
          <p:nvPr/>
        </p:nvSpPr>
        <p:spPr bwMode="auto">
          <a:xfrm>
            <a:off x="2895600" y="2743200"/>
            <a:ext cx="3683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So we’re done, right?</a:t>
            </a:r>
          </a:p>
        </p:txBody>
      </p:sp>
      <p:sp>
        <p:nvSpPr>
          <p:cNvPr id="464916" name="Text Box 20"/>
          <p:cNvSpPr txBox="1">
            <a:spLocks noChangeArrowheads="1"/>
          </p:cNvSpPr>
          <p:nvPr/>
        </p:nvSpPr>
        <p:spPr bwMode="auto">
          <a:xfrm>
            <a:off x="4038600" y="3505200"/>
            <a:ext cx="14478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Wrong!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14" grpId="0" autoUpdateAnimBg="0"/>
      <p:bldP spid="464915" grpId="0" autoUpdateAnimBg="0"/>
      <p:bldP spid="46491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Needham-Schroeder, Step 4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52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858000" y="2743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519613"/>
            <a:ext cx="1752600" cy="966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4117975" y="5410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457200" y="17526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4114800" y="58674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4852988" y="5867400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7848600" y="16002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33600" y="1600200"/>
            <a:ext cx="4724400" cy="1066800"/>
            <a:chOff x="1296" y="1008"/>
            <a:chExt cx="2976" cy="672"/>
          </a:xfrm>
        </p:grpSpPr>
        <p:sp>
          <p:nvSpPr>
            <p:cNvPr id="59411" name="Rectangle 15"/>
            <p:cNvSpPr>
              <a:spLocks noChangeArrowheads="1"/>
            </p:cNvSpPr>
            <p:nvPr/>
          </p:nvSpPr>
          <p:spPr bwMode="auto">
            <a:xfrm>
              <a:off x="2448" y="1008"/>
              <a:ext cx="93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E</a:t>
              </a:r>
              <a:r>
                <a:rPr lang="en-US" sz="3200" baseline="-25000">
                  <a:latin typeface="Times New Roman" charset="0"/>
                </a:rPr>
                <a:t>K</a:t>
              </a:r>
              <a:r>
                <a:rPr lang="en-US" sz="3200" baseline="-50000">
                  <a:latin typeface="Times New Roman" charset="0"/>
                </a:rPr>
                <a:t>S</a:t>
              </a:r>
              <a:r>
                <a:rPr lang="en-US" sz="3200">
                  <a:latin typeface="Times New Roman" charset="0"/>
                </a:rPr>
                <a:t>(</a:t>
              </a:r>
              <a:r>
                <a:rPr lang="en-US" sz="3200">
                  <a:solidFill>
                    <a:srgbClr val="800080"/>
                  </a:solidFill>
                  <a:latin typeface="Times New Roman" charset="0"/>
                </a:rPr>
                <a:t>R</a:t>
              </a:r>
              <a:r>
                <a:rPr lang="en-US" sz="3200" baseline="-25000">
                  <a:solidFill>
                    <a:srgbClr val="800080"/>
                  </a:solidFill>
                  <a:latin typeface="Times New Roman" charset="0"/>
                </a:rPr>
                <a:t>B</a:t>
              </a:r>
              <a:r>
                <a:rPr lang="en-US" sz="3200">
                  <a:latin typeface="Times New Roman" charset="0"/>
                </a:rPr>
                <a:t>)</a:t>
              </a:r>
            </a:p>
            <a:p>
              <a:r>
                <a:rPr lang="en-US" sz="3200">
                  <a:latin typeface="Times New Roman" charset="0"/>
                </a:rPr>
                <a:t>  </a:t>
              </a:r>
            </a:p>
          </p:txBody>
        </p:sp>
        <p:sp>
          <p:nvSpPr>
            <p:cNvPr id="59412" name="Line 16"/>
            <p:cNvSpPr>
              <a:spLocks noChangeShapeType="1"/>
            </p:cNvSpPr>
            <p:nvPr/>
          </p:nvSpPr>
          <p:spPr bwMode="auto">
            <a:xfrm>
              <a:off x="1296" y="1488"/>
              <a:ext cx="29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5937" name="Rectangle 17"/>
          <p:cNvSpPr>
            <a:spLocks noChangeArrowheads="1"/>
          </p:cNvSpPr>
          <p:nvPr/>
        </p:nvSpPr>
        <p:spPr bwMode="auto">
          <a:xfrm>
            <a:off x="7924800" y="27432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R</a:t>
            </a:r>
            <a:r>
              <a:rPr lang="en-US" sz="3200" b="1" i="1" baseline="-25000">
                <a:latin typeface="Times New Roman" charset="0"/>
              </a:rPr>
              <a:t>B</a:t>
            </a:r>
          </a:p>
        </p:txBody>
      </p:sp>
      <p:sp>
        <p:nvSpPr>
          <p:cNvPr id="59408" name="Text Box 18"/>
          <p:cNvSpPr txBox="1">
            <a:spLocks noChangeArrowheads="1"/>
          </p:cNvSpPr>
          <p:nvPr/>
        </p:nvSpPr>
        <p:spPr bwMode="auto">
          <a:xfrm>
            <a:off x="457200" y="2514600"/>
            <a:ext cx="60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sp>
        <p:nvSpPr>
          <p:cNvPr id="59409" name="Text Box 19"/>
          <p:cNvSpPr txBox="1">
            <a:spLocks noChangeArrowheads="1"/>
          </p:cNvSpPr>
          <p:nvPr/>
        </p:nvSpPr>
        <p:spPr bwMode="auto">
          <a:xfrm>
            <a:off x="7848600" y="2087563"/>
            <a:ext cx="60325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sp>
        <p:nvSpPr>
          <p:cNvPr id="465940" name="Rectangle 20"/>
          <p:cNvSpPr>
            <a:spLocks noChangeArrowheads="1"/>
          </p:cNvSpPr>
          <p:nvPr/>
        </p:nvSpPr>
        <p:spPr bwMode="auto">
          <a:xfrm>
            <a:off x="457200" y="32004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R</a:t>
            </a:r>
            <a:r>
              <a:rPr lang="en-US" sz="3200" b="1" i="1" baseline="-25000">
                <a:latin typeface="Times New Roman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7" grpId="0" autoUpdateAnimBg="0"/>
      <p:bldP spid="46594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Needham-Schroeder, Step 5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52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858000" y="2743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519613"/>
            <a:ext cx="1752600" cy="966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117975" y="5410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457200" y="17526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114800" y="58674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4852988" y="5867400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7848600" y="16002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7924800" y="27432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R</a:t>
            </a:r>
            <a:r>
              <a:rPr lang="en-US" sz="3200" b="1" i="1" baseline="-25000">
                <a:latin typeface="Times New Roman" charset="0"/>
              </a:rPr>
              <a:t>B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457200" y="2514600"/>
            <a:ext cx="60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7848600" y="2087563"/>
            <a:ext cx="60325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457200" y="32004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R</a:t>
            </a:r>
            <a:r>
              <a:rPr lang="en-US" sz="3200" b="1" i="1" baseline="-25000">
                <a:latin typeface="Times New Roman" charset="0"/>
              </a:rPr>
              <a:t>B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57400" y="1600200"/>
            <a:ext cx="4724400" cy="1066800"/>
            <a:chOff x="1296" y="1008"/>
            <a:chExt cx="2976" cy="672"/>
          </a:xfrm>
        </p:grpSpPr>
        <p:sp>
          <p:nvSpPr>
            <p:cNvPr id="60438" name="Rectangle 19"/>
            <p:cNvSpPr>
              <a:spLocks noChangeArrowheads="1"/>
            </p:cNvSpPr>
            <p:nvPr/>
          </p:nvSpPr>
          <p:spPr bwMode="auto">
            <a:xfrm>
              <a:off x="2304" y="1008"/>
              <a:ext cx="115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E</a:t>
              </a:r>
              <a:r>
                <a:rPr lang="en-US" sz="3200" baseline="-25000">
                  <a:latin typeface="Times New Roman" charset="0"/>
                </a:rPr>
                <a:t>K</a:t>
              </a:r>
              <a:r>
                <a:rPr lang="en-US" sz="3200" baseline="-50000">
                  <a:latin typeface="Times New Roman" charset="0"/>
                </a:rPr>
                <a:t>S</a:t>
              </a:r>
              <a:r>
                <a:rPr lang="en-US" sz="3200">
                  <a:latin typeface="Times New Roman" charset="0"/>
                </a:rPr>
                <a:t>(</a:t>
              </a:r>
              <a:r>
                <a:rPr lang="en-US" sz="3200">
                  <a:solidFill>
                    <a:srgbClr val="800080"/>
                  </a:solidFill>
                  <a:latin typeface="Times New Roman" charset="0"/>
                </a:rPr>
                <a:t>R</a:t>
              </a:r>
              <a:r>
                <a:rPr lang="en-US" sz="3200" baseline="-25000">
                  <a:solidFill>
                    <a:srgbClr val="800080"/>
                  </a:solidFill>
                  <a:latin typeface="Times New Roman" charset="0"/>
                </a:rPr>
                <a:t>B</a:t>
              </a:r>
              <a:r>
                <a:rPr lang="en-US" sz="3200">
                  <a:solidFill>
                    <a:srgbClr val="800080"/>
                  </a:solidFill>
                  <a:latin typeface="Times New Roman" charset="0"/>
                </a:rPr>
                <a:t>-1</a:t>
              </a:r>
              <a:r>
                <a:rPr lang="en-US" sz="3200">
                  <a:latin typeface="Times New Roman" charset="0"/>
                </a:rPr>
                <a:t>)</a:t>
              </a:r>
            </a:p>
            <a:p>
              <a:r>
                <a:rPr lang="en-US" sz="3200">
                  <a:latin typeface="Times New Roman" charset="0"/>
                </a:rPr>
                <a:t>   </a:t>
              </a:r>
            </a:p>
          </p:txBody>
        </p:sp>
        <p:sp>
          <p:nvSpPr>
            <p:cNvPr id="60439" name="Line 20"/>
            <p:cNvSpPr>
              <a:spLocks noChangeShapeType="1"/>
            </p:cNvSpPr>
            <p:nvPr/>
          </p:nvSpPr>
          <p:spPr bwMode="auto">
            <a:xfrm>
              <a:off x="1296" y="1488"/>
              <a:ext cx="29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6965" name="Rectangle 21"/>
          <p:cNvSpPr>
            <a:spLocks noChangeArrowheads="1"/>
          </p:cNvSpPr>
          <p:nvPr/>
        </p:nvSpPr>
        <p:spPr bwMode="auto">
          <a:xfrm>
            <a:off x="7715250" y="4144963"/>
            <a:ext cx="971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R</a:t>
            </a:r>
            <a:r>
              <a:rPr lang="en-US" sz="3200" b="1" i="1" baseline="-25000">
                <a:latin typeface="Times New Roman" charset="0"/>
              </a:rPr>
              <a:t>B</a:t>
            </a:r>
            <a:r>
              <a:rPr lang="en-US" sz="3200" b="1" i="1">
                <a:latin typeface="Times New Roman" charset="0"/>
              </a:rPr>
              <a:t>-1</a:t>
            </a:r>
            <a:endParaRPr lang="en-US" sz="3200" b="1" i="1" baseline="-25000">
              <a:latin typeface="Times New Roman" charset="0"/>
            </a:endParaRPr>
          </a:p>
        </p:txBody>
      </p:sp>
      <p:sp>
        <p:nvSpPr>
          <p:cNvPr id="466966" name="Text Box 22"/>
          <p:cNvSpPr txBox="1">
            <a:spLocks noChangeArrowheads="1"/>
          </p:cNvSpPr>
          <p:nvPr/>
        </p:nvSpPr>
        <p:spPr bwMode="auto">
          <a:xfrm>
            <a:off x="3067050" y="3219450"/>
            <a:ext cx="30289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u="sng">
                <a:latin typeface="Times New Roman" charset="0"/>
              </a:rPr>
              <a:t>Now</a:t>
            </a:r>
            <a:r>
              <a:rPr lang="en-US" sz="3200">
                <a:latin typeface="Times New Roman" charset="0"/>
              </a:rPr>
              <a:t> we’re done!</a:t>
            </a:r>
          </a:p>
        </p:txBody>
      </p:sp>
      <p:sp>
        <p:nvSpPr>
          <p:cNvPr id="466967" name="AutoShape 23"/>
          <p:cNvSpPr>
            <a:spLocks noChangeArrowheads="1"/>
          </p:cNvSpPr>
          <p:nvPr/>
        </p:nvSpPr>
        <p:spPr bwMode="auto">
          <a:xfrm>
            <a:off x="7924800" y="3352800"/>
            <a:ext cx="609600" cy="914400"/>
          </a:xfrm>
          <a:prstGeom prst="upDown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6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65" grpId="0" autoUpdateAnimBg="0"/>
      <p:bldP spid="466966" grpId="0" autoUpdateAnimBg="0"/>
      <p:bldP spid="46696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1524000"/>
            <a:ext cx="5654675" cy="2133600"/>
            <a:chOff x="288" y="960"/>
            <a:chExt cx="3562" cy="1344"/>
          </a:xfrm>
        </p:grpSpPr>
        <p:sp>
          <p:nvSpPr>
            <p:cNvPr id="61466" name="Rectangle 3" descr="20%"/>
            <p:cNvSpPr>
              <a:spLocks noChangeArrowheads="1"/>
            </p:cNvSpPr>
            <p:nvPr/>
          </p:nvSpPr>
          <p:spPr bwMode="auto">
            <a:xfrm>
              <a:off x="288" y="960"/>
              <a:ext cx="1440" cy="1344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7" name="Text Box 4"/>
            <p:cNvSpPr txBox="1">
              <a:spLocks noChangeArrowheads="1"/>
            </p:cNvSpPr>
            <p:nvPr/>
          </p:nvSpPr>
          <p:spPr bwMode="auto">
            <a:xfrm>
              <a:off x="1824" y="1152"/>
              <a:ext cx="2026" cy="6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Alice knows she’s talking to Bob</a:t>
              </a:r>
            </a:p>
          </p:txBody>
        </p:sp>
      </p:grpSp>
      <p:sp>
        <p:nvSpPr>
          <p:cNvPr id="614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What’s All This Extra Stuff For?</a:t>
            </a:r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1446" name="Text Box 8"/>
          <p:cNvSpPr txBox="1">
            <a:spLocks noChangeArrowheads="1"/>
          </p:cNvSpPr>
          <p:nvPr/>
        </p:nvSpPr>
        <p:spPr bwMode="auto">
          <a:xfrm>
            <a:off x="1050925" y="2743200"/>
            <a:ext cx="10652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6144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6858000" y="2743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6144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519613"/>
            <a:ext cx="1752600" cy="966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4117975" y="5410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sp>
        <p:nvSpPr>
          <p:cNvPr id="61451" name="Rectangle 13"/>
          <p:cNvSpPr>
            <a:spLocks noChangeArrowheads="1"/>
          </p:cNvSpPr>
          <p:nvPr/>
        </p:nvSpPr>
        <p:spPr bwMode="auto">
          <a:xfrm>
            <a:off x="457200" y="17526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61452" name="Rectangle 14"/>
          <p:cNvSpPr>
            <a:spLocks noChangeArrowheads="1"/>
          </p:cNvSpPr>
          <p:nvPr/>
        </p:nvSpPr>
        <p:spPr bwMode="auto">
          <a:xfrm>
            <a:off x="4114800" y="58674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61453" name="Rectangle 15"/>
          <p:cNvSpPr>
            <a:spLocks noChangeArrowheads="1"/>
          </p:cNvSpPr>
          <p:nvPr/>
        </p:nvSpPr>
        <p:spPr bwMode="auto">
          <a:xfrm>
            <a:off x="4852988" y="5867400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61454" name="Rectangle 16"/>
          <p:cNvSpPr>
            <a:spLocks noChangeArrowheads="1"/>
          </p:cNvSpPr>
          <p:nvPr/>
        </p:nvSpPr>
        <p:spPr bwMode="auto">
          <a:xfrm>
            <a:off x="7848600" y="19050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61455" name="Rectangle 17"/>
          <p:cNvSpPr>
            <a:spLocks noChangeArrowheads="1"/>
          </p:cNvSpPr>
          <p:nvPr/>
        </p:nvSpPr>
        <p:spPr bwMode="auto">
          <a:xfrm>
            <a:off x="3429000" y="5791200"/>
            <a:ext cx="603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66750" y="2743200"/>
            <a:ext cx="3371850" cy="3062288"/>
            <a:chOff x="420" y="1728"/>
            <a:chExt cx="2124" cy="1929"/>
          </a:xfrm>
        </p:grpSpPr>
        <p:sp>
          <p:nvSpPr>
            <p:cNvPr id="61464" name="Line 19"/>
            <p:cNvSpPr>
              <a:spLocks noChangeShapeType="1"/>
            </p:cNvSpPr>
            <p:nvPr/>
          </p:nvSpPr>
          <p:spPr bwMode="auto">
            <a:xfrm>
              <a:off x="1296" y="1728"/>
              <a:ext cx="1248" cy="139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5" name="Rectangle 20"/>
            <p:cNvSpPr>
              <a:spLocks noChangeArrowheads="1"/>
            </p:cNvSpPr>
            <p:nvPr/>
          </p:nvSpPr>
          <p:spPr bwMode="auto">
            <a:xfrm>
              <a:off x="420" y="2400"/>
              <a:ext cx="1788" cy="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>
                  <a:latin typeface="Times New Roman" charset="0"/>
                </a:rPr>
                <a:t>E</a:t>
              </a:r>
              <a:r>
                <a:rPr lang="en-US" baseline="-25000">
                  <a:latin typeface="Times New Roman" charset="0"/>
                </a:rPr>
                <a:t>K</a:t>
              </a:r>
              <a:r>
                <a:rPr lang="en-US" baseline="-50000">
                  <a:latin typeface="Times New Roman" charset="0"/>
                </a:rPr>
                <a:t>A</a:t>
              </a:r>
              <a:r>
                <a:rPr lang="en-US">
                  <a:latin typeface="Times New Roman" charset="0"/>
                </a:rPr>
                <a:t>(</a:t>
              </a:r>
              <a:r>
                <a:rPr lang="en-US">
                  <a:solidFill>
                    <a:schemeClr val="accent2"/>
                  </a:solidFill>
                  <a:latin typeface="Times New Roman" charset="0"/>
                </a:rPr>
                <a:t>R</a:t>
              </a:r>
              <a:r>
                <a:rPr lang="en-US" baseline="-25000">
                  <a:solidFill>
                    <a:schemeClr val="accent2"/>
                  </a:solidFill>
                  <a:latin typeface="Times New Roman" charset="0"/>
                </a:rPr>
                <a:t>A</a:t>
              </a:r>
              <a:r>
                <a:rPr lang="en-US">
                  <a:solidFill>
                    <a:schemeClr val="accent2"/>
                  </a:solidFill>
                  <a:latin typeface="Times New Roman" charset="0"/>
                </a:rPr>
                <a:t>,Bob,K</a:t>
              </a:r>
              <a:r>
                <a:rPr lang="en-US" baseline="-25000">
                  <a:solidFill>
                    <a:schemeClr val="accent2"/>
                  </a:solidFill>
                  <a:latin typeface="Times New Roman" charset="0"/>
                </a:rPr>
                <a:t>S</a:t>
              </a:r>
              <a:r>
                <a:rPr lang="en-US">
                  <a:latin typeface="Times New Roman" charset="0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en-US">
                  <a:solidFill>
                    <a:schemeClr val="accent2"/>
                  </a:solidFill>
                  <a:latin typeface="Times New Roman" charset="0"/>
                </a:rPr>
                <a:t>E</a:t>
              </a:r>
              <a:r>
                <a:rPr lang="en-US" baseline="-25000">
                  <a:solidFill>
                    <a:schemeClr val="accent2"/>
                  </a:solidFill>
                  <a:latin typeface="Times New Roman" charset="0"/>
                </a:rPr>
                <a:t>K</a:t>
              </a:r>
              <a:r>
                <a:rPr lang="en-US" baseline="-50000">
                  <a:solidFill>
                    <a:schemeClr val="accent2"/>
                  </a:solidFill>
                  <a:latin typeface="Times New Roman" charset="0"/>
                </a:rPr>
                <a:t>B</a:t>
              </a:r>
              <a:r>
                <a:rPr lang="en-US">
                  <a:solidFill>
                    <a:srgbClr val="008000"/>
                  </a:solidFill>
                  <a:latin typeface="Times New Roman" charset="0"/>
                </a:rPr>
                <a:t>(K</a:t>
              </a:r>
              <a:r>
                <a:rPr lang="en-US" baseline="-25000">
                  <a:solidFill>
                    <a:srgbClr val="008000"/>
                  </a:solidFill>
                  <a:latin typeface="Times New Roman" charset="0"/>
                </a:rPr>
                <a:t>S</a:t>
              </a:r>
              <a:r>
                <a:rPr lang="en-US">
                  <a:solidFill>
                    <a:srgbClr val="008000"/>
                  </a:solidFill>
                  <a:latin typeface="Times New Roman" charset="0"/>
                </a:rPr>
                <a:t>,Alice)</a:t>
              </a:r>
              <a:r>
                <a:rPr lang="en-US">
                  <a:latin typeface="Times New Roman" charset="0"/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>
                  <a:latin typeface="Times New Roman" charset="0"/>
                </a:rPr>
                <a:t>    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667000" y="2971800"/>
            <a:ext cx="3505200" cy="1143000"/>
            <a:chOff x="1680" y="1872"/>
            <a:chExt cx="2208" cy="720"/>
          </a:xfrm>
        </p:grpSpPr>
        <p:sp>
          <p:nvSpPr>
            <p:cNvPr id="61462" name="Line 22"/>
            <p:cNvSpPr>
              <a:spLocks noChangeShapeType="1"/>
            </p:cNvSpPr>
            <p:nvPr/>
          </p:nvSpPr>
          <p:spPr bwMode="auto">
            <a:xfrm flipV="1">
              <a:off x="1680" y="2208"/>
              <a:ext cx="91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3" name="Text Box 23"/>
            <p:cNvSpPr txBox="1">
              <a:spLocks noChangeArrowheads="1"/>
            </p:cNvSpPr>
            <p:nvPr/>
          </p:nvSpPr>
          <p:spPr bwMode="auto">
            <a:xfrm>
              <a:off x="1872" y="1872"/>
              <a:ext cx="2016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Trent said she was</a:t>
              </a:r>
            </a:p>
          </p:txBody>
        </p:sp>
      </p:grpSp>
      <p:sp>
        <p:nvSpPr>
          <p:cNvPr id="467992" name="Text Box 24"/>
          <p:cNvSpPr txBox="1">
            <a:spLocks noChangeArrowheads="1"/>
          </p:cNvSpPr>
          <p:nvPr/>
        </p:nvSpPr>
        <p:spPr bwMode="auto">
          <a:xfrm>
            <a:off x="5562600" y="3352800"/>
            <a:ext cx="3063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Can Mallory jump in later?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524000" y="4495800"/>
            <a:ext cx="7178675" cy="2041525"/>
            <a:chOff x="960" y="2832"/>
            <a:chExt cx="4522" cy="1286"/>
          </a:xfrm>
        </p:grpSpPr>
        <p:sp>
          <p:nvSpPr>
            <p:cNvPr id="61460" name="Text Box 26"/>
            <p:cNvSpPr txBox="1">
              <a:spLocks noChangeArrowheads="1"/>
            </p:cNvSpPr>
            <p:nvPr/>
          </p:nvSpPr>
          <p:spPr bwMode="auto">
            <a:xfrm>
              <a:off x="3552" y="2832"/>
              <a:ext cx="1930" cy="128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No, only Bob could read the key package Trent created</a:t>
              </a:r>
            </a:p>
          </p:txBody>
        </p:sp>
        <p:sp>
          <p:nvSpPr>
            <p:cNvPr id="61461" name="Line 27"/>
            <p:cNvSpPr>
              <a:spLocks noChangeShapeType="1"/>
            </p:cNvSpPr>
            <p:nvPr/>
          </p:nvSpPr>
          <p:spPr bwMode="auto">
            <a:xfrm>
              <a:off x="960" y="3360"/>
              <a:ext cx="28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9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32525" y="1524000"/>
            <a:ext cx="2301875" cy="3783013"/>
            <a:chOff x="3926" y="960"/>
            <a:chExt cx="1450" cy="2383"/>
          </a:xfrm>
        </p:grpSpPr>
        <p:sp>
          <p:nvSpPr>
            <p:cNvPr id="62489" name="Rectangle 3" descr="20%"/>
            <p:cNvSpPr>
              <a:spLocks noChangeArrowheads="1"/>
            </p:cNvSpPr>
            <p:nvPr/>
          </p:nvSpPr>
          <p:spPr bwMode="auto">
            <a:xfrm>
              <a:off x="3936" y="960"/>
              <a:ext cx="1440" cy="1344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0" name="Text Box 4"/>
            <p:cNvSpPr txBox="1">
              <a:spLocks noChangeArrowheads="1"/>
            </p:cNvSpPr>
            <p:nvPr/>
          </p:nvSpPr>
          <p:spPr bwMode="auto">
            <a:xfrm>
              <a:off x="3926" y="2364"/>
              <a:ext cx="1450" cy="97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Bob knows he’s talking to Alice</a:t>
              </a:r>
            </a:p>
          </p:txBody>
        </p:sp>
      </p:grpSp>
      <p:sp>
        <p:nvSpPr>
          <p:cNvPr id="624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What’s All This Extra Stuff For?</a:t>
            </a:r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6246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1050925" y="2743200"/>
            <a:ext cx="10652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6247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2472" name="Text Box 10"/>
          <p:cNvSpPr txBox="1">
            <a:spLocks noChangeArrowheads="1"/>
          </p:cNvSpPr>
          <p:nvPr/>
        </p:nvSpPr>
        <p:spPr bwMode="auto">
          <a:xfrm>
            <a:off x="6858000" y="2743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6247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519613"/>
            <a:ext cx="1752600" cy="966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2474" name="Text Box 12"/>
          <p:cNvSpPr txBox="1">
            <a:spLocks noChangeArrowheads="1"/>
          </p:cNvSpPr>
          <p:nvPr/>
        </p:nvSpPr>
        <p:spPr bwMode="auto">
          <a:xfrm>
            <a:off x="4117975" y="5410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sp>
        <p:nvSpPr>
          <p:cNvPr id="62475" name="Rectangle 13"/>
          <p:cNvSpPr>
            <a:spLocks noChangeArrowheads="1"/>
          </p:cNvSpPr>
          <p:nvPr/>
        </p:nvSpPr>
        <p:spPr bwMode="auto">
          <a:xfrm>
            <a:off x="457200" y="17526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62476" name="Rectangle 14"/>
          <p:cNvSpPr>
            <a:spLocks noChangeArrowheads="1"/>
          </p:cNvSpPr>
          <p:nvPr/>
        </p:nvSpPr>
        <p:spPr bwMode="auto">
          <a:xfrm>
            <a:off x="4114800" y="58674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62477" name="Rectangle 15"/>
          <p:cNvSpPr>
            <a:spLocks noChangeArrowheads="1"/>
          </p:cNvSpPr>
          <p:nvPr/>
        </p:nvSpPr>
        <p:spPr bwMode="auto">
          <a:xfrm>
            <a:off x="4852988" y="5867400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62478" name="Rectangle 16"/>
          <p:cNvSpPr>
            <a:spLocks noChangeArrowheads="1"/>
          </p:cNvSpPr>
          <p:nvPr/>
        </p:nvSpPr>
        <p:spPr bwMode="auto">
          <a:xfrm>
            <a:off x="7848600" y="19050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14538" y="1600200"/>
            <a:ext cx="4767262" cy="1066800"/>
            <a:chOff x="1269" y="1008"/>
            <a:chExt cx="3003" cy="672"/>
          </a:xfrm>
        </p:grpSpPr>
        <p:sp>
          <p:nvSpPr>
            <p:cNvPr id="62487" name="Line 18"/>
            <p:cNvSpPr>
              <a:spLocks noChangeShapeType="1"/>
            </p:cNvSpPr>
            <p:nvPr/>
          </p:nvSpPr>
          <p:spPr bwMode="auto">
            <a:xfrm>
              <a:off x="1269" y="1488"/>
              <a:ext cx="300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8" name="Rectangle 19"/>
            <p:cNvSpPr>
              <a:spLocks noChangeArrowheads="1"/>
            </p:cNvSpPr>
            <p:nvPr/>
          </p:nvSpPr>
          <p:spPr bwMode="auto">
            <a:xfrm>
              <a:off x="2208" y="1008"/>
              <a:ext cx="157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E</a:t>
              </a:r>
              <a:r>
                <a:rPr lang="en-US" sz="3200" baseline="-25000">
                  <a:latin typeface="Times New Roman" charset="0"/>
                </a:rPr>
                <a:t>K</a:t>
              </a:r>
              <a:r>
                <a:rPr lang="en-US" sz="3200" baseline="-50000">
                  <a:latin typeface="Times New Roman" charset="0"/>
                </a:rPr>
                <a:t>B</a:t>
              </a:r>
              <a:r>
                <a:rPr lang="en-US" sz="3200">
                  <a:latin typeface="Times New Roman" charset="0"/>
                </a:rPr>
                <a:t>(</a:t>
              </a:r>
              <a:r>
                <a:rPr lang="en-US" sz="3200">
                  <a:solidFill>
                    <a:srgbClr val="FF9900"/>
                  </a:solidFill>
                  <a:latin typeface="Times New Roman" charset="0"/>
                </a:rPr>
                <a:t>K</a:t>
              </a:r>
              <a:r>
                <a:rPr lang="en-US" sz="3200" baseline="-25000">
                  <a:solidFill>
                    <a:srgbClr val="FF9900"/>
                  </a:solidFill>
                  <a:latin typeface="Times New Roman" charset="0"/>
                </a:rPr>
                <a:t>S</a:t>
              </a:r>
              <a:r>
                <a:rPr lang="en-US" sz="3200">
                  <a:solidFill>
                    <a:srgbClr val="FF9900"/>
                  </a:solidFill>
                  <a:latin typeface="Times New Roman" charset="0"/>
                </a:rPr>
                <a:t>,Alice</a:t>
              </a:r>
              <a:r>
                <a:rPr lang="en-US" sz="3200">
                  <a:latin typeface="Times New Roman" charset="0"/>
                </a:rPr>
                <a:t>)</a:t>
              </a:r>
            </a:p>
            <a:p>
              <a:r>
                <a:rPr lang="en-US" sz="3200">
                  <a:latin typeface="Times New Roman" charset="0"/>
                </a:rPr>
                <a:t>   </a:t>
              </a:r>
            </a:p>
          </p:txBody>
        </p:sp>
      </p:grpSp>
      <p:sp>
        <p:nvSpPr>
          <p:cNvPr id="62480" name="Text Box 20"/>
          <p:cNvSpPr txBox="1">
            <a:spLocks noChangeArrowheads="1"/>
          </p:cNvSpPr>
          <p:nvPr/>
        </p:nvSpPr>
        <p:spPr bwMode="auto">
          <a:xfrm>
            <a:off x="457200" y="2514600"/>
            <a:ext cx="60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971800" y="2057400"/>
            <a:ext cx="3041650" cy="1905000"/>
            <a:chOff x="1872" y="1296"/>
            <a:chExt cx="1916" cy="1200"/>
          </a:xfrm>
        </p:grpSpPr>
        <p:sp>
          <p:nvSpPr>
            <p:cNvPr id="62485" name="Line 22"/>
            <p:cNvSpPr>
              <a:spLocks noChangeShapeType="1"/>
            </p:cNvSpPr>
            <p:nvPr/>
          </p:nvSpPr>
          <p:spPr bwMode="auto">
            <a:xfrm flipH="1">
              <a:off x="2592" y="1296"/>
              <a:ext cx="72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6" name="Text Box 23"/>
            <p:cNvSpPr txBox="1">
              <a:spLocks noChangeArrowheads="1"/>
            </p:cNvSpPr>
            <p:nvPr/>
          </p:nvSpPr>
          <p:spPr bwMode="auto">
            <a:xfrm>
              <a:off x="1872" y="2131"/>
              <a:ext cx="1916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Trent said he was</a:t>
              </a:r>
            </a:p>
          </p:txBody>
        </p:sp>
      </p:grpSp>
      <p:sp>
        <p:nvSpPr>
          <p:cNvPr id="469016" name="Text Box 24"/>
          <p:cNvSpPr txBox="1">
            <a:spLocks noChangeArrowheads="1"/>
          </p:cNvSpPr>
          <p:nvPr/>
        </p:nvSpPr>
        <p:spPr bwMode="auto">
          <a:xfrm>
            <a:off x="152400" y="3352800"/>
            <a:ext cx="3063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Can Mallory jump in later?</a:t>
            </a:r>
          </a:p>
        </p:txBody>
      </p:sp>
      <p:sp>
        <p:nvSpPr>
          <p:cNvPr id="469017" name="Text Box 25"/>
          <p:cNvSpPr txBox="1">
            <a:spLocks noChangeArrowheads="1"/>
          </p:cNvSpPr>
          <p:nvPr/>
        </p:nvSpPr>
        <p:spPr bwMode="auto">
          <a:xfrm>
            <a:off x="228600" y="4419600"/>
            <a:ext cx="3505200" cy="2041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No, all later messages will use K</a:t>
            </a:r>
            <a:r>
              <a:rPr lang="en-US" sz="3200" baseline="-25000">
                <a:latin typeface="Times New Roman" charset="0"/>
              </a:rPr>
              <a:t>S</a:t>
            </a:r>
            <a:r>
              <a:rPr lang="en-US" sz="3200">
                <a:latin typeface="Times New Roman" charset="0"/>
              </a:rPr>
              <a:t>, which Mallory doesn’t know</a:t>
            </a:r>
          </a:p>
        </p:txBody>
      </p:sp>
      <p:sp>
        <p:nvSpPr>
          <p:cNvPr id="469018" name="Text Box 26"/>
          <p:cNvSpPr txBox="1">
            <a:spLocks noChangeArrowheads="1"/>
          </p:cNvSpPr>
          <p:nvPr/>
        </p:nvSpPr>
        <p:spPr bwMode="auto">
          <a:xfrm rot="-876471">
            <a:off x="838200" y="3352800"/>
            <a:ext cx="7535863" cy="714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Times New Roman" charset="0"/>
              </a:rPr>
              <a:t>What about those random numbers?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9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9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16" grpId="0" autoUpdateAnimBg="0"/>
      <p:bldP spid="469017" grpId="0" autoUpdateAnimBg="0"/>
      <p:bldP spid="469018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Mallory Causes Problems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>
                <a:ea typeface="ＭＳ Ｐゴシック" charset="-128"/>
                <a:cs typeface="ＭＳ Ｐゴシック" charset="-128"/>
              </a:rPr>
              <a:t>Alice and Bob do something Mallory likes</a:t>
            </a:r>
          </a:p>
          <a:p>
            <a:pPr>
              <a:lnSpc>
                <a:spcPct val="80000"/>
              </a:lnSpc>
            </a:pPr>
            <a:r>
              <a:rPr lang="en-US" sz="3200">
                <a:ea typeface="ＭＳ Ｐゴシック" charset="-128"/>
                <a:cs typeface="ＭＳ Ｐゴシック" charset="-128"/>
              </a:rPr>
              <a:t>Mallory watches the messages they send to do so</a:t>
            </a:r>
          </a:p>
          <a:p>
            <a:pPr>
              <a:lnSpc>
                <a:spcPct val="80000"/>
              </a:lnSpc>
            </a:pPr>
            <a:r>
              <a:rPr lang="en-US" sz="3200">
                <a:ea typeface="ＭＳ Ｐゴシック" charset="-128"/>
                <a:cs typeface="ＭＳ Ｐゴシック" charset="-128"/>
              </a:rPr>
              <a:t>Mallory wants to make them do it again</a:t>
            </a:r>
          </a:p>
          <a:p>
            <a:pPr>
              <a:lnSpc>
                <a:spcPct val="80000"/>
              </a:lnSpc>
            </a:pPr>
            <a:r>
              <a:rPr lang="en-US" sz="3200">
                <a:ea typeface="ＭＳ Ｐゴシック" charset="-128"/>
                <a:cs typeface="ＭＳ Ｐゴシック" charset="-128"/>
              </a:rPr>
              <a:t>Can Mallory replay the conversation?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Let’s try it without the random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Mallory Waits For His Chance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52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6858000" y="2743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958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457200" y="17526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4114800" y="58674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4852988" y="5867400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7848600" y="16002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pic>
        <p:nvPicPr>
          <p:cNvPr id="6452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8275" y="1828800"/>
            <a:ext cx="839788" cy="99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955925" y="2819400"/>
            <a:ext cx="298767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Mallory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38200" y="2743200"/>
            <a:ext cx="3276600" cy="2133600"/>
            <a:chOff x="480" y="1728"/>
            <a:chExt cx="2064" cy="1344"/>
          </a:xfrm>
        </p:grpSpPr>
        <p:sp>
          <p:nvSpPr>
            <p:cNvPr id="64532" name="Line 16"/>
            <p:cNvSpPr>
              <a:spLocks noChangeShapeType="1"/>
            </p:cNvSpPr>
            <p:nvPr/>
          </p:nvSpPr>
          <p:spPr bwMode="auto">
            <a:xfrm>
              <a:off x="1248" y="1728"/>
              <a:ext cx="1296" cy="1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3" name="Rectangle 17"/>
            <p:cNvSpPr>
              <a:spLocks noChangeArrowheads="1"/>
            </p:cNvSpPr>
            <p:nvPr/>
          </p:nvSpPr>
          <p:spPr bwMode="auto">
            <a:xfrm>
              <a:off x="480" y="2688"/>
              <a:ext cx="11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Alice,Bob</a:t>
              </a:r>
              <a:endParaRPr lang="en-US" sz="3200" baseline="-25000">
                <a:latin typeface="Times New Roman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981200" y="1509713"/>
            <a:ext cx="2057400" cy="1157287"/>
            <a:chOff x="1248" y="951"/>
            <a:chExt cx="1296" cy="729"/>
          </a:xfrm>
        </p:grpSpPr>
        <p:sp>
          <p:nvSpPr>
            <p:cNvPr id="64530" name="Rectangle 19"/>
            <p:cNvSpPr>
              <a:spLocks noChangeArrowheads="1"/>
            </p:cNvSpPr>
            <p:nvPr/>
          </p:nvSpPr>
          <p:spPr bwMode="auto">
            <a:xfrm>
              <a:off x="1248" y="951"/>
              <a:ext cx="1296" cy="6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K</a:t>
              </a:r>
              <a:r>
                <a:rPr lang="en-US" sz="2400" baseline="-50000">
                  <a:latin typeface="Times New Roman" charset="0"/>
                </a:rPr>
                <a:t>A</a:t>
              </a:r>
              <a:r>
                <a:rPr lang="en-US" sz="2400">
                  <a:latin typeface="Times New Roman" charset="0"/>
                </a:rPr>
                <a:t>(</a:t>
              </a:r>
              <a:r>
                <a:rPr lang="en-US" sz="2400">
                  <a:solidFill>
                    <a:schemeClr val="accent2"/>
                  </a:solidFill>
                  <a:latin typeface="Times New Roman" charset="0"/>
                </a:rPr>
                <a:t>Bob,K</a:t>
              </a:r>
              <a:r>
                <a:rPr lang="en-US" sz="2400" baseline="-25000">
                  <a:solidFill>
                    <a:schemeClr val="accent2"/>
                  </a:solidFill>
                  <a:latin typeface="Times New Roman" charset="0"/>
                </a:rPr>
                <a:t>S</a:t>
              </a:r>
              <a:r>
                <a:rPr lang="en-US" sz="2400">
                  <a:latin typeface="Times New Roman" charset="0"/>
                </a:rPr>
                <a:t>,</a:t>
              </a:r>
            </a:p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accent2"/>
                  </a:solidFill>
                  <a:latin typeface="Times New Roman" charset="0"/>
                </a:rPr>
                <a:t>E</a:t>
              </a:r>
              <a:r>
                <a:rPr lang="en-US" sz="2400" baseline="-25000">
                  <a:solidFill>
                    <a:schemeClr val="accent2"/>
                  </a:solidFill>
                  <a:latin typeface="Times New Roman" charset="0"/>
                </a:rPr>
                <a:t>K</a:t>
              </a:r>
              <a:r>
                <a:rPr lang="en-US" sz="2400" baseline="-50000">
                  <a:solidFill>
                    <a:schemeClr val="accent2"/>
                  </a:solidFill>
                  <a:latin typeface="Times New Roman" charset="0"/>
                </a:rPr>
                <a:t>B</a:t>
              </a:r>
              <a:r>
                <a:rPr lang="en-US" sz="2400">
                  <a:solidFill>
                    <a:srgbClr val="FF9900"/>
                  </a:solidFill>
                  <a:latin typeface="Times New Roman" charset="0"/>
                </a:rPr>
                <a:t>(K</a:t>
              </a:r>
              <a:r>
                <a:rPr lang="en-US" sz="2400" baseline="-25000">
                  <a:solidFill>
                    <a:srgbClr val="FF9900"/>
                  </a:solidFill>
                  <a:latin typeface="Times New Roman" charset="0"/>
                </a:rPr>
                <a:t>S</a:t>
              </a:r>
              <a:r>
                <a:rPr lang="en-US" sz="2400">
                  <a:solidFill>
                    <a:srgbClr val="FF9900"/>
                  </a:solidFill>
                  <a:latin typeface="Times New Roman" charset="0"/>
                </a:rPr>
                <a:t>,Alice)</a:t>
              </a:r>
              <a:r>
                <a:rPr lang="en-US" sz="2400">
                  <a:latin typeface="Times New Roman" charset="0"/>
                </a:rPr>
                <a:t>)</a:t>
              </a:r>
            </a:p>
          </p:txBody>
        </p:sp>
        <p:sp>
          <p:nvSpPr>
            <p:cNvPr id="64531" name="Line 20"/>
            <p:cNvSpPr>
              <a:spLocks noChangeShapeType="1"/>
            </p:cNvSpPr>
            <p:nvPr/>
          </p:nvSpPr>
          <p:spPr bwMode="auto">
            <a:xfrm flipH="1" flipV="1">
              <a:off x="1248" y="1632"/>
              <a:ext cx="1248" cy="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529" name="Text Box 21"/>
          <p:cNvSpPr txBox="1">
            <a:spLocks noChangeArrowheads="1"/>
          </p:cNvSpPr>
          <p:nvPr/>
        </p:nvSpPr>
        <p:spPr bwMode="auto">
          <a:xfrm>
            <a:off x="4117975" y="5410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What Will Alice Do Now?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The message could only have been created by Trent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It properly indicates she wants to talk to Bob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It contains a perfectly plausible key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Alice will probably go ahead with the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The Protocol Continues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52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858000" y="2743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958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57200" y="17526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4114800" y="58674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852988" y="5867400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7848600" y="16002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4117975" y="5410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457200" y="2514600"/>
            <a:ext cx="60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sp>
        <p:nvSpPr>
          <p:cNvPr id="473103" name="Text Box 15"/>
          <p:cNvSpPr txBox="1">
            <a:spLocks noChangeArrowheads="1"/>
          </p:cNvSpPr>
          <p:nvPr/>
        </p:nvSpPr>
        <p:spPr bwMode="auto">
          <a:xfrm>
            <a:off x="7924800" y="2667000"/>
            <a:ext cx="60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grpSp>
        <p:nvGrpSpPr>
          <p:cNvPr id="66576" name="Group 16"/>
          <p:cNvGrpSpPr>
            <a:grpSpLocks/>
          </p:cNvGrpSpPr>
          <p:nvPr/>
        </p:nvGrpSpPr>
        <p:grpSpPr bwMode="auto">
          <a:xfrm>
            <a:off x="2955925" y="1828800"/>
            <a:ext cx="2987675" cy="1570038"/>
            <a:chOff x="1862" y="1152"/>
            <a:chExt cx="1882" cy="989"/>
          </a:xfrm>
        </p:grpSpPr>
        <p:pic>
          <p:nvPicPr>
            <p:cNvPr id="66583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6" y="115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66584" name="Text Box 18"/>
            <p:cNvSpPr txBox="1">
              <a:spLocks noChangeArrowheads="1"/>
            </p:cNvSpPr>
            <p:nvPr/>
          </p:nvSpPr>
          <p:spPr bwMode="auto">
            <a:xfrm>
              <a:off x="1862" y="1776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sp>
        <p:nvSpPr>
          <p:cNvPr id="473107" name="Text Box 19"/>
          <p:cNvSpPr txBox="1">
            <a:spLocks noChangeArrowheads="1"/>
          </p:cNvSpPr>
          <p:nvPr/>
        </p:nvSpPr>
        <p:spPr bwMode="auto">
          <a:xfrm>
            <a:off x="593725" y="3600450"/>
            <a:ext cx="2682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Mallory steps aside for a bit</a:t>
            </a:r>
          </a:p>
        </p:txBody>
      </p:sp>
      <p:sp>
        <p:nvSpPr>
          <p:cNvPr id="473108" name="Rectangle 20"/>
          <p:cNvSpPr>
            <a:spLocks noChangeArrowheads="1"/>
          </p:cNvSpPr>
          <p:nvPr/>
        </p:nvSpPr>
        <p:spPr bwMode="auto">
          <a:xfrm>
            <a:off x="3505200" y="1600200"/>
            <a:ext cx="1828800" cy="1828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057400" y="1524000"/>
            <a:ext cx="4767263" cy="1066800"/>
            <a:chOff x="1269" y="1008"/>
            <a:chExt cx="3003" cy="672"/>
          </a:xfrm>
        </p:grpSpPr>
        <p:sp>
          <p:nvSpPr>
            <p:cNvPr id="66581" name="Line 22"/>
            <p:cNvSpPr>
              <a:spLocks noChangeShapeType="1"/>
            </p:cNvSpPr>
            <p:nvPr/>
          </p:nvSpPr>
          <p:spPr bwMode="auto">
            <a:xfrm>
              <a:off x="1269" y="1488"/>
              <a:ext cx="300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2" name="Rectangle 23"/>
            <p:cNvSpPr>
              <a:spLocks noChangeArrowheads="1"/>
            </p:cNvSpPr>
            <p:nvPr/>
          </p:nvSpPr>
          <p:spPr bwMode="auto">
            <a:xfrm>
              <a:off x="2448" y="1008"/>
              <a:ext cx="157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E</a:t>
              </a:r>
              <a:r>
                <a:rPr lang="en-US" sz="3200" baseline="-25000">
                  <a:latin typeface="Times New Roman" charset="0"/>
                </a:rPr>
                <a:t>K</a:t>
              </a:r>
              <a:r>
                <a:rPr lang="en-US" sz="3200" baseline="-50000">
                  <a:latin typeface="Times New Roman" charset="0"/>
                </a:rPr>
                <a:t>B</a:t>
              </a:r>
              <a:r>
                <a:rPr lang="en-US" sz="3200">
                  <a:latin typeface="Times New Roman" charset="0"/>
                </a:rPr>
                <a:t>(</a:t>
              </a:r>
              <a:r>
                <a:rPr lang="en-US" sz="3200">
                  <a:solidFill>
                    <a:srgbClr val="FF9900"/>
                  </a:solidFill>
                  <a:latin typeface="Times New Roman" charset="0"/>
                </a:rPr>
                <a:t>K</a:t>
              </a:r>
              <a:r>
                <a:rPr lang="en-US" sz="3200" baseline="-25000">
                  <a:solidFill>
                    <a:srgbClr val="FF9900"/>
                  </a:solidFill>
                  <a:latin typeface="Times New Roman" charset="0"/>
                </a:rPr>
                <a:t>S</a:t>
              </a:r>
              <a:r>
                <a:rPr lang="en-US" sz="3200">
                  <a:solidFill>
                    <a:srgbClr val="FF9900"/>
                  </a:solidFill>
                  <a:latin typeface="Times New Roman" charset="0"/>
                </a:rPr>
                <a:t>,Alice</a:t>
              </a:r>
              <a:r>
                <a:rPr lang="en-US" sz="3200">
                  <a:latin typeface="Times New Roman" charset="0"/>
                </a:rPr>
                <a:t>)</a:t>
              </a:r>
            </a:p>
            <a:p>
              <a:r>
                <a:rPr lang="en-US" sz="3200">
                  <a:latin typeface="Times New Roman" charset="0"/>
                </a:rPr>
                <a:t>   </a:t>
              </a:r>
            </a:p>
          </p:txBody>
        </p:sp>
      </p:grpSp>
      <p:sp>
        <p:nvSpPr>
          <p:cNvPr id="473112" name="Text Box 24"/>
          <p:cNvSpPr txBox="1">
            <a:spLocks noChangeArrowheads="1"/>
          </p:cNvSpPr>
          <p:nvPr/>
        </p:nvSpPr>
        <p:spPr bwMode="auto">
          <a:xfrm>
            <a:off x="5715000" y="4103688"/>
            <a:ext cx="2819400" cy="1077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With no nonces, we’re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3" grpId="0" autoUpdateAnimBg="0"/>
      <p:bldP spid="473107" grpId="0" autoUpdateAnimBg="0"/>
      <p:bldP spid="473108" grpId="0" animBg="1"/>
      <p:bldP spid="4731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Types of Security Protocols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Arbitrated protocols </a:t>
            </a:r>
          </a:p>
          <a:p>
            <a:pPr lvl="1"/>
            <a:r>
              <a:rPr lang="en-US" smtClean="0"/>
              <a:t>Involving a trusted third party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Adjudicated protocols</a:t>
            </a:r>
          </a:p>
          <a:p>
            <a:pPr lvl="1"/>
            <a:r>
              <a:rPr lang="en-US" smtClean="0"/>
              <a:t>Trusted third party, after the fact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Self-enforcing protocols</a:t>
            </a:r>
          </a:p>
          <a:p>
            <a:pPr lvl="1"/>
            <a:r>
              <a:rPr lang="en-US" smtClean="0"/>
              <a:t>No trusted third party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So What’s the Problem?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Alice and Bob agree </a:t>
            </a:r>
            <a:r>
              <a:rPr lang="en-US" i="1">
                <a:ea typeface="ＭＳ Ｐゴシック" charset="-128"/>
                <a:cs typeface="ＭＳ Ｐゴシック" charset="-128"/>
              </a:rPr>
              <a:t>K</a:t>
            </a:r>
            <a:r>
              <a:rPr lang="en-US" i="1" baseline="-25000">
                <a:ea typeface="ＭＳ Ｐゴシック" charset="-128"/>
                <a:cs typeface="ＭＳ Ｐゴシック" charset="-128"/>
              </a:rPr>
              <a:t>S</a:t>
            </a:r>
            <a:r>
              <a:rPr lang="en-US">
                <a:ea typeface="ＭＳ Ｐゴシック" charset="-128"/>
                <a:cs typeface="ＭＳ Ｐゴシック" charset="-128"/>
              </a:rPr>
              <a:t> is their key</a:t>
            </a:r>
          </a:p>
          <a:p>
            <a:pPr lvl="1"/>
            <a:r>
              <a:rPr lang="en-US"/>
              <a:t>They both know the key</a:t>
            </a:r>
          </a:p>
          <a:p>
            <a:pPr lvl="1"/>
            <a:r>
              <a:rPr lang="en-US"/>
              <a:t>Trent definitely created the key for them</a:t>
            </a:r>
          </a:p>
          <a:p>
            <a:pPr lvl="1"/>
            <a:r>
              <a:rPr lang="en-US"/>
              <a:t>Nobody else has the key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But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Mallory Steps Back Into the Picture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52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6858000" y="2743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958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57200" y="17526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4114800" y="58674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4852988" y="5867400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7848600" y="16002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955925" y="1828800"/>
            <a:ext cx="2987675" cy="1570038"/>
            <a:chOff x="1862" y="1152"/>
            <a:chExt cx="1882" cy="989"/>
          </a:xfrm>
        </p:grpSpPr>
        <p:pic>
          <p:nvPicPr>
            <p:cNvPr id="68633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6" y="115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68634" name="Text Box 15"/>
            <p:cNvSpPr txBox="1">
              <a:spLocks noChangeArrowheads="1"/>
            </p:cNvSpPr>
            <p:nvPr/>
          </p:nvSpPr>
          <p:spPr bwMode="auto">
            <a:xfrm>
              <a:off x="1862" y="1776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sp>
        <p:nvSpPr>
          <p:cNvPr id="68622" name="Text Box 16"/>
          <p:cNvSpPr txBox="1">
            <a:spLocks noChangeArrowheads="1"/>
          </p:cNvSpPr>
          <p:nvPr/>
        </p:nvSpPr>
        <p:spPr bwMode="auto">
          <a:xfrm>
            <a:off x="4117975" y="5410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sp>
        <p:nvSpPr>
          <p:cNvPr id="68623" name="Text Box 17"/>
          <p:cNvSpPr txBox="1">
            <a:spLocks noChangeArrowheads="1"/>
          </p:cNvSpPr>
          <p:nvPr/>
        </p:nvSpPr>
        <p:spPr bwMode="auto">
          <a:xfrm>
            <a:off x="457200" y="2514600"/>
            <a:ext cx="60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sp>
        <p:nvSpPr>
          <p:cNvPr id="68624" name="Text Box 18"/>
          <p:cNvSpPr txBox="1">
            <a:spLocks noChangeArrowheads="1"/>
          </p:cNvSpPr>
          <p:nvPr/>
        </p:nvSpPr>
        <p:spPr bwMode="auto">
          <a:xfrm>
            <a:off x="7924800" y="2667000"/>
            <a:ext cx="60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0" y="1371600"/>
            <a:ext cx="2212975" cy="609600"/>
            <a:chOff x="2880" y="864"/>
            <a:chExt cx="1394" cy="384"/>
          </a:xfrm>
        </p:grpSpPr>
        <p:sp>
          <p:nvSpPr>
            <p:cNvPr id="68631" name="Line 20"/>
            <p:cNvSpPr>
              <a:spLocks noChangeShapeType="1"/>
            </p:cNvSpPr>
            <p:nvPr/>
          </p:nvSpPr>
          <p:spPr bwMode="auto">
            <a:xfrm>
              <a:off x="3024" y="1248"/>
              <a:ext cx="122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2" name="Rectangle 21"/>
            <p:cNvSpPr>
              <a:spLocks noChangeArrowheads="1"/>
            </p:cNvSpPr>
            <p:nvPr/>
          </p:nvSpPr>
          <p:spPr bwMode="auto">
            <a:xfrm>
              <a:off x="2880" y="864"/>
              <a:ext cx="13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charset="0"/>
                </a:rPr>
                <a:t>E</a:t>
              </a:r>
              <a:r>
                <a:rPr lang="en-US" sz="2000" baseline="-25000">
                  <a:latin typeface="Times New Roman" charset="0"/>
                </a:rPr>
                <a:t>K</a:t>
              </a:r>
              <a:r>
                <a:rPr lang="en-US" sz="2000" baseline="-50000">
                  <a:latin typeface="Times New Roman" charset="0"/>
                </a:rPr>
                <a:t>S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>
                  <a:solidFill>
                    <a:srgbClr val="800080"/>
                  </a:solidFill>
                  <a:latin typeface="Times New Roman" charset="0"/>
                </a:rPr>
                <a:t>Old message 1</a:t>
              </a:r>
              <a:r>
                <a:rPr lang="en-US" sz="2000">
                  <a:latin typeface="Times New Roman" charset="0"/>
                </a:rPr>
                <a:t>)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825625" y="1524000"/>
            <a:ext cx="2212975" cy="609600"/>
            <a:chOff x="816" y="2400"/>
            <a:chExt cx="1394" cy="384"/>
          </a:xfrm>
        </p:grpSpPr>
        <p:sp>
          <p:nvSpPr>
            <p:cNvPr id="68629" name="Line 23"/>
            <p:cNvSpPr>
              <a:spLocks noChangeShapeType="1"/>
            </p:cNvSpPr>
            <p:nvPr/>
          </p:nvSpPr>
          <p:spPr bwMode="auto">
            <a:xfrm>
              <a:off x="960" y="2784"/>
              <a:ext cx="122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0" name="Rectangle 24"/>
            <p:cNvSpPr>
              <a:spLocks noChangeArrowheads="1"/>
            </p:cNvSpPr>
            <p:nvPr/>
          </p:nvSpPr>
          <p:spPr bwMode="auto">
            <a:xfrm>
              <a:off x="816" y="2400"/>
              <a:ext cx="13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charset="0"/>
                </a:rPr>
                <a:t>E</a:t>
              </a:r>
              <a:r>
                <a:rPr lang="en-US" sz="2000" baseline="-25000">
                  <a:latin typeface="Times New Roman" charset="0"/>
                </a:rPr>
                <a:t>K</a:t>
              </a:r>
              <a:r>
                <a:rPr lang="en-US" sz="2000" baseline="-50000">
                  <a:latin typeface="Times New Roman" charset="0"/>
                </a:rPr>
                <a:t>S</a:t>
              </a:r>
              <a:r>
                <a:rPr lang="en-US" sz="2000">
                  <a:latin typeface="Times New Roman" charset="0"/>
                </a:rPr>
                <a:t>(</a:t>
              </a:r>
              <a:r>
                <a:rPr lang="en-US" sz="2000">
                  <a:solidFill>
                    <a:srgbClr val="800080"/>
                  </a:solidFill>
                  <a:latin typeface="Times New Roman" charset="0"/>
                </a:rPr>
                <a:t>Old message 2</a:t>
              </a:r>
              <a:r>
                <a:rPr lang="en-US" sz="2000">
                  <a:latin typeface="Times New Roman" charset="0"/>
                </a:rPr>
                <a:t>)</a:t>
              </a:r>
            </a:p>
          </p:txBody>
        </p:sp>
      </p:grpSp>
      <p:sp>
        <p:nvSpPr>
          <p:cNvPr id="475161" name="Text Box 25"/>
          <p:cNvSpPr txBox="1">
            <a:spLocks noChangeArrowheads="1"/>
          </p:cNvSpPr>
          <p:nvPr/>
        </p:nvSpPr>
        <p:spPr bwMode="auto">
          <a:xfrm>
            <a:off x="609600" y="3733800"/>
            <a:ext cx="2987675" cy="2041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Mallory can replay Alice and Bob’s old conversation</a:t>
            </a:r>
          </a:p>
        </p:txBody>
      </p:sp>
      <p:sp>
        <p:nvSpPr>
          <p:cNvPr id="475162" name="Text Box 26"/>
          <p:cNvSpPr txBox="1">
            <a:spLocks noChangeArrowheads="1"/>
          </p:cNvSpPr>
          <p:nvPr/>
        </p:nvSpPr>
        <p:spPr bwMode="auto">
          <a:xfrm>
            <a:off x="5562600" y="3733800"/>
            <a:ext cx="2987675" cy="2041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It’s using the current key, so Alice and Bob will accept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61" grpId="0" autoUpdateAnimBg="0"/>
      <p:bldP spid="47516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How Do the Random Numbers Help?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Alice’s random number assures her that the reply from Trent is fresh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But why does Bob need another random number?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Why Bob Also Needs a Random Number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904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050925" y="2743200"/>
            <a:ext cx="10652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Alice</a:t>
            </a: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858000" y="2743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95800"/>
            <a:ext cx="1752600" cy="96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457200" y="17526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4114800" y="58674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4852988" y="5867400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7848600" y="16002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70669" name="Group 13"/>
          <p:cNvGrpSpPr>
            <a:grpSpLocks/>
          </p:cNvGrpSpPr>
          <p:nvPr/>
        </p:nvGrpSpPr>
        <p:grpSpPr bwMode="auto">
          <a:xfrm>
            <a:off x="2955925" y="1828800"/>
            <a:ext cx="2987675" cy="1570038"/>
            <a:chOff x="1862" y="1152"/>
            <a:chExt cx="1882" cy="989"/>
          </a:xfrm>
        </p:grpSpPr>
        <p:pic>
          <p:nvPicPr>
            <p:cNvPr id="70678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6" y="115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70679" name="Text Box 15"/>
            <p:cNvSpPr txBox="1">
              <a:spLocks noChangeArrowheads="1"/>
            </p:cNvSpPr>
            <p:nvPr/>
          </p:nvSpPr>
          <p:spPr bwMode="auto">
            <a:xfrm>
              <a:off x="1862" y="1776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sp>
        <p:nvSpPr>
          <p:cNvPr id="70670" name="Text Box 16"/>
          <p:cNvSpPr txBox="1">
            <a:spLocks noChangeArrowheads="1"/>
          </p:cNvSpPr>
          <p:nvPr/>
        </p:nvSpPr>
        <p:spPr bwMode="auto">
          <a:xfrm>
            <a:off x="4117975" y="5410200"/>
            <a:ext cx="10636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Trent</a:t>
            </a:r>
          </a:p>
        </p:txBody>
      </p:sp>
      <p:sp>
        <p:nvSpPr>
          <p:cNvPr id="477201" name="Text Box 17"/>
          <p:cNvSpPr txBox="1">
            <a:spLocks noChangeArrowheads="1"/>
          </p:cNvSpPr>
          <p:nvPr/>
        </p:nvSpPr>
        <p:spPr bwMode="auto">
          <a:xfrm>
            <a:off x="441325" y="3581400"/>
            <a:ext cx="3063875" cy="1554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Let’s say Alice </a:t>
            </a:r>
            <a:r>
              <a:rPr lang="en-US" sz="3200" u="sng">
                <a:latin typeface="Times New Roman" charset="0"/>
              </a:rPr>
              <a:t>doesn’t</a:t>
            </a:r>
            <a:r>
              <a:rPr lang="en-US" sz="3200">
                <a:latin typeface="Times New Roman" charset="0"/>
              </a:rPr>
              <a:t> want to talk to Bob</a:t>
            </a: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457200" y="1371600"/>
            <a:ext cx="1828800" cy="1905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203" name="Text Box 19"/>
          <p:cNvSpPr txBox="1">
            <a:spLocks noChangeArrowheads="1"/>
          </p:cNvSpPr>
          <p:nvPr/>
        </p:nvSpPr>
        <p:spPr bwMode="auto">
          <a:xfrm>
            <a:off x="5638800" y="3733800"/>
            <a:ext cx="3063875" cy="2041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 But Mallory wants Bob to think Alice wants to talk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783138" y="1905000"/>
            <a:ext cx="1965325" cy="685800"/>
            <a:chOff x="3013" y="1200"/>
            <a:chExt cx="1238" cy="432"/>
          </a:xfrm>
        </p:grpSpPr>
        <p:sp>
          <p:nvSpPr>
            <p:cNvPr id="70676" name="Line 21"/>
            <p:cNvSpPr>
              <a:spLocks noChangeShapeType="1"/>
            </p:cNvSpPr>
            <p:nvPr/>
          </p:nvSpPr>
          <p:spPr bwMode="auto">
            <a:xfrm>
              <a:off x="3072" y="1632"/>
              <a:ext cx="117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7" name="Rectangle 22"/>
            <p:cNvSpPr>
              <a:spLocks noChangeArrowheads="1"/>
            </p:cNvSpPr>
            <p:nvPr/>
          </p:nvSpPr>
          <p:spPr bwMode="auto">
            <a:xfrm>
              <a:off x="3013" y="1200"/>
              <a:ext cx="12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K</a:t>
              </a:r>
              <a:r>
                <a:rPr lang="en-US" sz="2400" baseline="-50000">
                  <a:latin typeface="Times New Roman" charset="0"/>
                </a:rPr>
                <a:t>B</a:t>
              </a:r>
              <a:r>
                <a:rPr lang="en-US" sz="2400">
                  <a:latin typeface="Times New Roman" charset="0"/>
                </a:rPr>
                <a:t>(</a:t>
              </a:r>
              <a:r>
                <a:rPr lang="en-US" sz="2400">
                  <a:solidFill>
                    <a:srgbClr val="FF9900"/>
                  </a:solidFill>
                  <a:latin typeface="Times New Roman" charset="0"/>
                </a:rPr>
                <a:t>K</a:t>
              </a:r>
              <a:r>
                <a:rPr lang="en-US" sz="2400" baseline="-25000">
                  <a:solidFill>
                    <a:srgbClr val="FF9900"/>
                  </a:solidFill>
                  <a:latin typeface="Times New Roman" charset="0"/>
                </a:rPr>
                <a:t>S</a:t>
              </a:r>
              <a:r>
                <a:rPr lang="en-US" sz="2400">
                  <a:solidFill>
                    <a:srgbClr val="FF9900"/>
                  </a:solidFill>
                  <a:latin typeface="Times New Roman" charset="0"/>
                </a:rPr>
                <a:t>,Alice</a:t>
              </a:r>
              <a:r>
                <a:rPr lang="en-US" sz="2400">
                  <a:latin typeface="Times New Roman" charset="0"/>
                </a:rPr>
                <a:t>)</a:t>
              </a:r>
            </a:p>
          </p:txBody>
        </p:sp>
      </p:grpSp>
      <p:sp>
        <p:nvSpPr>
          <p:cNvPr id="477207" name="Text Box 23"/>
          <p:cNvSpPr txBox="1">
            <a:spLocks noChangeArrowheads="1"/>
          </p:cNvSpPr>
          <p:nvPr/>
        </p:nvSpPr>
        <p:spPr bwMode="auto">
          <a:xfrm>
            <a:off x="7924800" y="2667000"/>
            <a:ext cx="60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201" grpId="0" autoUpdateAnimBg="0"/>
      <p:bldP spid="477202" grpId="0" animBg="1"/>
      <p:bldP spid="477203" grpId="0" autoUpdateAnimBg="0"/>
      <p:bldP spid="47720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So What?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858000" y="2743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7848600" y="16002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71687" name="Group 7"/>
          <p:cNvGrpSpPr>
            <a:grpSpLocks/>
          </p:cNvGrpSpPr>
          <p:nvPr/>
        </p:nvGrpSpPr>
        <p:grpSpPr bwMode="auto">
          <a:xfrm>
            <a:off x="1752600" y="1828800"/>
            <a:ext cx="2987675" cy="1570038"/>
            <a:chOff x="1862" y="1152"/>
            <a:chExt cx="1882" cy="989"/>
          </a:xfrm>
        </p:grpSpPr>
        <p:pic>
          <p:nvPicPr>
            <p:cNvPr id="71695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6" y="115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71696" name="Text Box 9"/>
            <p:cNvSpPr txBox="1">
              <a:spLocks noChangeArrowheads="1"/>
            </p:cNvSpPr>
            <p:nvPr/>
          </p:nvSpPr>
          <p:spPr bwMode="auto">
            <a:xfrm>
              <a:off x="1862" y="1776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sp>
        <p:nvSpPr>
          <p:cNvPr id="71688" name="Text Box 10"/>
          <p:cNvSpPr txBox="1">
            <a:spLocks noChangeArrowheads="1"/>
          </p:cNvSpPr>
          <p:nvPr/>
        </p:nvSpPr>
        <p:spPr bwMode="auto">
          <a:xfrm>
            <a:off x="7924800" y="2667000"/>
            <a:ext cx="60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657600" y="1905000"/>
            <a:ext cx="3090863" cy="685800"/>
            <a:chOff x="2304" y="1200"/>
            <a:chExt cx="1947" cy="432"/>
          </a:xfrm>
        </p:grpSpPr>
        <p:sp>
          <p:nvSpPr>
            <p:cNvPr id="71693" name="Line 12"/>
            <p:cNvSpPr>
              <a:spLocks noChangeShapeType="1"/>
            </p:cNvSpPr>
            <p:nvPr/>
          </p:nvSpPr>
          <p:spPr bwMode="auto">
            <a:xfrm>
              <a:off x="2304" y="1632"/>
              <a:ext cx="194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4" name="Rectangle 13"/>
            <p:cNvSpPr>
              <a:spLocks noChangeArrowheads="1"/>
            </p:cNvSpPr>
            <p:nvPr/>
          </p:nvSpPr>
          <p:spPr bwMode="auto">
            <a:xfrm>
              <a:off x="2304" y="1200"/>
              <a:ext cx="19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E</a:t>
              </a:r>
              <a:r>
                <a:rPr lang="en-US" baseline="-25000">
                  <a:latin typeface="Times New Roman" charset="0"/>
                </a:rPr>
                <a:t>K</a:t>
              </a:r>
              <a:r>
                <a:rPr lang="en-US" baseline="-50000">
                  <a:latin typeface="Times New Roman" charset="0"/>
                </a:rPr>
                <a:t>S</a:t>
              </a:r>
              <a:r>
                <a:rPr lang="en-US">
                  <a:latin typeface="Times New Roman" charset="0"/>
                </a:rPr>
                <a:t>(</a:t>
              </a:r>
              <a:r>
                <a:rPr lang="en-US">
                  <a:solidFill>
                    <a:srgbClr val="800080"/>
                  </a:solidFill>
                  <a:latin typeface="Times New Roman" charset="0"/>
                </a:rPr>
                <a:t>Old message 1</a:t>
              </a:r>
              <a:r>
                <a:rPr lang="en-US">
                  <a:latin typeface="Times New Roman" charset="0"/>
                </a:rPr>
                <a:t>)</a:t>
              </a:r>
            </a:p>
          </p:txBody>
        </p:sp>
      </p:grpSp>
      <p:sp>
        <p:nvSpPr>
          <p:cNvPr id="478222" name="Text Box 14"/>
          <p:cNvSpPr txBox="1">
            <a:spLocks noChangeArrowheads="1"/>
          </p:cNvSpPr>
          <p:nvPr/>
        </p:nvSpPr>
        <p:spPr bwMode="auto">
          <a:xfrm>
            <a:off x="974725" y="3352800"/>
            <a:ext cx="71024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Mallory can now play back an old message from Alice to Bob</a:t>
            </a:r>
          </a:p>
        </p:txBody>
      </p:sp>
      <p:sp>
        <p:nvSpPr>
          <p:cNvPr id="478223" name="Text Box 15"/>
          <p:cNvSpPr txBox="1">
            <a:spLocks noChangeArrowheads="1"/>
          </p:cNvSpPr>
          <p:nvPr/>
        </p:nvSpPr>
        <p:spPr bwMode="auto">
          <a:xfrm>
            <a:off x="990600" y="4343400"/>
            <a:ext cx="71024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And Bob will have no reason to be suspicious</a:t>
            </a:r>
          </a:p>
        </p:txBody>
      </p:sp>
      <p:sp>
        <p:nvSpPr>
          <p:cNvPr id="478224" name="Text Box 16"/>
          <p:cNvSpPr txBox="1">
            <a:spLocks noChangeArrowheads="1"/>
          </p:cNvSpPr>
          <p:nvPr/>
        </p:nvSpPr>
        <p:spPr bwMode="auto">
          <a:xfrm>
            <a:off x="990600" y="5334000"/>
            <a:ext cx="71024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Bob’s random number exchange assures him that Alice really wanted to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22" grpId="0" autoUpdateAnimBg="0"/>
      <p:bldP spid="478223" grpId="0" autoUpdateAnimBg="0"/>
      <p:bldP spid="47822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So, Everything’s Fine, Right?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Not if any key K</a:t>
            </a:r>
            <a:r>
              <a:rPr lang="en-US" baseline="-25000">
                <a:ea typeface="ＭＳ Ｐゴシック" charset="-128"/>
                <a:cs typeface="ＭＳ Ｐゴシック" charset="-128"/>
              </a:rPr>
              <a:t>S</a:t>
            </a:r>
            <a:r>
              <a:rPr lang="en-US">
                <a:ea typeface="ＭＳ Ｐゴシック" charset="-128"/>
                <a:cs typeface="ＭＳ Ｐゴシック" charset="-128"/>
              </a:rPr>
              <a:t> ever gets divulged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Once K</a:t>
            </a:r>
            <a:r>
              <a:rPr lang="en-US" baseline="-25000">
                <a:ea typeface="ＭＳ Ｐゴシック" charset="-128"/>
                <a:cs typeface="ＭＳ Ｐゴシック" charset="-128"/>
              </a:rPr>
              <a:t>S</a:t>
            </a:r>
            <a:r>
              <a:rPr lang="en-US">
                <a:ea typeface="ＭＳ Ｐゴシック" charset="-128"/>
                <a:cs typeface="ＭＳ Ｐゴシック" charset="-128"/>
              </a:rPr>
              <a:t> is divulged, Mallory can forge Alice’s response to Bob’s challenge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And convince Bob that he’s talking to Alice when he’s really talking to Mallory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Mallory Cracks an Old Key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133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248400" y="3124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7239000" y="19812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1143000" y="2209800"/>
            <a:ext cx="2987675" cy="1570038"/>
            <a:chOff x="1862" y="1152"/>
            <a:chExt cx="1882" cy="989"/>
          </a:xfrm>
        </p:grpSpPr>
        <p:pic>
          <p:nvPicPr>
            <p:cNvPr id="73753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6" y="115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73754" name="Text Box 9"/>
            <p:cNvSpPr txBox="1">
              <a:spLocks noChangeArrowheads="1"/>
            </p:cNvSpPr>
            <p:nvPr/>
          </p:nvSpPr>
          <p:spPr bwMode="auto">
            <a:xfrm>
              <a:off x="1862" y="1776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48000" y="2286000"/>
            <a:ext cx="3090863" cy="685800"/>
            <a:chOff x="1920" y="1440"/>
            <a:chExt cx="1947" cy="432"/>
          </a:xfrm>
        </p:grpSpPr>
        <p:sp>
          <p:nvSpPr>
            <p:cNvPr id="73751" name="Line 11"/>
            <p:cNvSpPr>
              <a:spLocks noChangeShapeType="1"/>
            </p:cNvSpPr>
            <p:nvPr/>
          </p:nvSpPr>
          <p:spPr bwMode="auto">
            <a:xfrm>
              <a:off x="1920" y="1872"/>
              <a:ext cx="194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52" name="Rectangle 12"/>
            <p:cNvSpPr>
              <a:spLocks noChangeArrowheads="1"/>
            </p:cNvSpPr>
            <p:nvPr/>
          </p:nvSpPr>
          <p:spPr bwMode="auto">
            <a:xfrm>
              <a:off x="2304" y="1440"/>
              <a:ext cx="12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K</a:t>
              </a:r>
              <a:r>
                <a:rPr lang="en-US" sz="2400" baseline="-50000">
                  <a:latin typeface="Times New Roman" charset="0"/>
                </a:rPr>
                <a:t>B</a:t>
              </a:r>
              <a:r>
                <a:rPr lang="en-US" sz="2400">
                  <a:latin typeface="Times New Roman" charset="0"/>
                </a:rPr>
                <a:t>(</a:t>
              </a:r>
              <a:r>
                <a:rPr lang="en-US" sz="2400">
                  <a:solidFill>
                    <a:srgbClr val="FF9900"/>
                  </a:solidFill>
                  <a:latin typeface="Times New Roman" charset="0"/>
                </a:rPr>
                <a:t>K</a:t>
              </a:r>
              <a:r>
                <a:rPr lang="en-US" sz="2400" baseline="-25000">
                  <a:solidFill>
                    <a:srgbClr val="FF9900"/>
                  </a:solidFill>
                  <a:latin typeface="Times New Roman" charset="0"/>
                </a:rPr>
                <a:t>S</a:t>
              </a:r>
              <a:r>
                <a:rPr lang="en-US" sz="2400">
                  <a:solidFill>
                    <a:srgbClr val="FF9900"/>
                  </a:solidFill>
                  <a:latin typeface="Times New Roman" charset="0"/>
                </a:rPr>
                <a:t>,Alice</a:t>
              </a:r>
              <a:r>
                <a:rPr lang="en-US" sz="2400">
                  <a:latin typeface="Times New Roman" charset="0"/>
                </a:rPr>
                <a:t>)</a:t>
              </a:r>
            </a:p>
          </p:txBody>
        </p:sp>
      </p:grpSp>
      <p:sp>
        <p:nvSpPr>
          <p:cNvPr id="480269" name="Text Box 13"/>
          <p:cNvSpPr txBox="1">
            <a:spLocks noChangeArrowheads="1"/>
          </p:cNvSpPr>
          <p:nvPr/>
        </p:nvSpPr>
        <p:spPr bwMode="auto">
          <a:xfrm>
            <a:off x="838200" y="4038600"/>
            <a:ext cx="7772400" cy="1077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Mallory compromises 10,000 computers belonging to 10,000 grandmothers to crack K</a:t>
            </a:r>
            <a:r>
              <a:rPr lang="en-US" sz="3200" baseline="-25000">
                <a:latin typeface="Times New Roman" charset="0"/>
              </a:rPr>
              <a:t>S</a:t>
            </a:r>
            <a:endParaRPr lang="en-US" sz="3200">
              <a:latin typeface="Times New Roman" charset="0"/>
            </a:endParaRPr>
          </a:p>
        </p:txBody>
      </p:sp>
      <p:sp>
        <p:nvSpPr>
          <p:cNvPr id="480270" name="Text Box 14"/>
          <p:cNvSpPr txBox="1">
            <a:spLocks noChangeArrowheads="1"/>
          </p:cNvSpPr>
          <p:nvPr/>
        </p:nvSpPr>
        <p:spPr bwMode="auto">
          <a:xfrm>
            <a:off x="1295400" y="2743200"/>
            <a:ext cx="60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sp>
        <p:nvSpPr>
          <p:cNvPr id="480271" name="Text Box 15"/>
          <p:cNvSpPr txBox="1">
            <a:spLocks noChangeArrowheads="1"/>
          </p:cNvSpPr>
          <p:nvPr/>
        </p:nvSpPr>
        <p:spPr bwMode="auto">
          <a:xfrm>
            <a:off x="7924800" y="2011363"/>
            <a:ext cx="60325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sp>
        <p:nvSpPr>
          <p:cNvPr id="480272" name="Rectangle 16"/>
          <p:cNvSpPr>
            <a:spLocks noChangeArrowheads="1"/>
          </p:cNvSpPr>
          <p:nvPr/>
        </p:nvSpPr>
        <p:spPr bwMode="auto">
          <a:xfrm>
            <a:off x="7772400" y="25908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R</a:t>
            </a:r>
            <a:r>
              <a:rPr lang="en-US" sz="3200" b="1" i="1" baseline="-25000">
                <a:latin typeface="Times New Roman" charset="0"/>
              </a:rPr>
              <a:t>B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48000" y="1905000"/>
            <a:ext cx="3090863" cy="685800"/>
            <a:chOff x="2112" y="3360"/>
            <a:chExt cx="1947" cy="432"/>
          </a:xfrm>
        </p:grpSpPr>
        <p:sp>
          <p:nvSpPr>
            <p:cNvPr id="73749" name="Line 18"/>
            <p:cNvSpPr>
              <a:spLocks noChangeShapeType="1"/>
            </p:cNvSpPr>
            <p:nvPr/>
          </p:nvSpPr>
          <p:spPr bwMode="auto">
            <a:xfrm>
              <a:off x="2112" y="3792"/>
              <a:ext cx="194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50" name="Rectangle 19"/>
            <p:cNvSpPr>
              <a:spLocks noChangeArrowheads="1"/>
            </p:cNvSpPr>
            <p:nvPr/>
          </p:nvSpPr>
          <p:spPr bwMode="auto">
            <a:xfrm>
              <a:off x="2708" y="3360"/>
              <a:ext cx="7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K</a:t>
              </a:r>
              <a:r>
                <a:rPr lang="en-US" sz="2400" baseline="-50000">
                  <a:latin typeface="Times New Roman" charset="0"/>
                </a:rPr>
                <a:t>S</a:t>
              </a:r>
              <a:r>
                <a:rPr lang="en-US" sz="2400">
                  <a:latin typeface="Times New Roman" charset="0"/>
                </a:rPr>
                <a:t>(</a:t>
              </a:r>
              <a:r>
                <a:rPr lang="en-US" sz="2400" b="1">
                  <a:solidFill>
                    <a:srgbClr val="800080"/>
                  </a:solidFill>
                  <a:latin typeface="Times New Roman" charset="0"/>
                </a:rPr>
                <a:t>R</a:t>
              </a:r>
              <a:r>
                <a:rPr lang="en-US" sz="2400" b="1" baseline="-25000">
                  <a:solidFill>
                    <a:srgbClr val="800080"/>
                  </a:solidFill>
                  <a:latin typeface="Times New Roman" charset="0"/>
                </a:rPr>
                <a:t>B</a:t>
              </a:r>
              <a:r>
                <a:rPr lang="en-US" sz="2400">
                  <a:latin typeface="Times New Roman" charset="0"/>
                </a:rPr>
                <a:t>)</a:t>
              </a:r>
            </a:p>
          </p:txBody>
        </p:sp>
      </p:grpSp>
      <p:sp>
        <p:nvSpPr>
          <p:cNvPr id="480276" name="Text Box 20"/>
          <p:cNvSpPr txBox="1">
            <a:spLocks noChangeArrowheads="1"/>
          </p:cNvSpPr>
          <p:nvPr/>
        </p:nvSpPr>
        <p:spPr bwMode="auto">
          <a:xfrm>
            <a:off x="1600200" y="5105400"/>
            <a:ext cx="568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Unfortunately, Mallory knows K</a:t>
            </a:r>
            <a:r>
              <a:rPr lang="en-US" sz="3200" baseline="-25000">
                <a:latin typeface="Times New Roman" charset="0"/>
              </a:rPr>
              <a:t>S</a:t>
            </a:r>
          </a:p>
        </p:txBody>
      </p:sp>
      <p:sp>
        <p:nvSpPr>
          <p:cNvPr id="480277" name="Text Box 21"/>
          <p:cNvSpPr txBox="1">
            <a:spLocks noChangeArrowheads="1"/>
          </p:cNvSpPr>
          <p:nvPr/>
        </p:nvSpPr>
        <p:spPr bwMode="auto">
          <a:xfrm>
            <a:off x="1371600" y="5745163"/>
            <a:ext cx="6678613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So Mallory can answer Bob’s challenge</a:t>
            </a:r>
            <a:endParaRPr lang="en-US" sz="3200" baseline="-25000">
              <a:latin typeface="Times New Roman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124200" y="2286000"/>
            <a:ext cx="3090863" cy="685800"/>
            <a:chOff x="1920" y="1440"/>
            <a:chExt cx="1947" cy="432"/>
          </a:xfrm>
        </p:grpSpPr>
        <p:sp>
          <p:nvSpPr>
            <p:cNvPr id="73747" name="Line 23"/>
            <p:cNvSpPr>
              <a:spLocks noChangeShapeType="1"/>
            </p:cNvSpPr>
            <p:nvPr/>
          </p:nvSpPr>
          <p:spPr bwMode="auto">
            <a:xfrm>
              <a:off x="1920" y="1872"/>
              <a:ext cx="194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8" name="Rectangle 24"/>
            <p:cNvSpPr>
              <a:spLocks noChangeArrowheads="1"/>
            </p:cNvSpPr>
            <p:nvPr/>
          </p:nvSpPr>
          <p:spPr bwMode="auto">
            <a:xfrm>
              <a:off x="2304" y="1440"/>
              <a:ext cx="9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K</a:t>
              </a:r>
              <a:r>
                <a:rPr lang="en-US" sz="2400" baseline="-50000">
                  <a:latin typeface="Times New Roman" charset="0"/>
                </a:rPr>
                <a:t>S</a:t>
              </a:r>
              <a:r>
                <a:rPr lang="en-US" sz="2400">
                  <a:latin typeface="Times New Roman" charset="0"/>
                </a:rPr>
                <a:t>(</a:t>
              </a:r>
              <a:r>
                <a:rPr lang="en-US" sz="2400">
                  <a:solidFill>
                    <a:srgbClr val="800080"/>
                  </a:solidFill>
                  <a:latin typeface="Times New Roman" charset="0"/>
                </a:rPr>
                <a:t>R</a:t>
              </a:r>
              <a:r>
                <a:rPr lang="en-US" sz="2400" baseline="-25000">
                  <a:solidFill>
                    <a:srgbClr val="800080"/>
                  </a:solidFill>
                  <a:latin typeface="Times New Roman" charset="0"/>
                </a:rPr>
                <a:t>B</a:t>
              </a:r>
              <a:r>
                <a:rPr lang="en-US" sz="2400">
                  <a:solidFill>
                    <a:srgbClr val="800080"/>
                  </a:solidFill>
                  <a:latin typeface="Times New Roman" charset="0"/>
                </a:rPr>
                <a:t> - 1</a:t>
              </a:r>
              <a:r>
                <a:rPr lang="en-US" sz="2400">
                  <a:latin typeface="Times New Roman" charset="0"/>
                </a:rPr>
                <a:t>)</a:t>
              </a:r>
            </a:p>
          </p:txBody>
        </p:sp>
      </p:grpSp>
      <p:sp>
        <p:nvSpPr>
          <p:cNvPr id="480281" name="Rectangle 25"/>
          <p:cNvSpPr>
            <a:spLocks noChangeArrowheads="1"/>
          </p:cNvSpPr>
          <p:nvPr/>
        </p:nvSpPr>
        <p:spPr bwMode="auto">
          <a:xfrm>
            <a:off x="7543800" y="3581400"/>
            <a:ext cx="1174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R</a:t>
            </a:r>
            <a:r>
              <a:rPr lang="en-US" sz="3200" b="1" i="1" baseline="-25000">
                <a:latin typeface="Times New Roman" charset="0"/>
              </a:rPr>
              <a:t>B</a:t>
            </a:r>
            <a:r>
              <a:rPr lang="en-US" sz="3200" b="1" i="1">
                <a:latin typeface="Times New Roman" charset="0"/>
              </a:rPr>
              <a:t> - 1</a:t>
            </a:r>
            <a:endParaRPr lang="en-US" sz="3200" b="1" i="1" baseline="-25000">
              <a:latin typeface="Times New Roman" charset="0"/>
            </a:endParaRPr>
          </a:p>
        </p:txBody>
      </p:sp>
      <p:sp>
        <p:nvSpPr>
          <p:cNvPr id="480282" name="AutoShape 26"/>
          <p:cNvSpPr>
            <a:spLocks noChangeArrowheads="1"/>
          </p:cNvSpPr>
          <p:nvPr/>
        </p:nvSpPr>
        <p:spPr bwMode="auto">
          <a:xfrm>
            <a:off x="7848600" y="3124200"/>
            <a:ext cx="609600" cy="609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8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8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9" grpId="0" autoUpdateAnimBg="0"/>
      <p:bldP spid="480270" grpId="0" autoUpdateAnimBg="0"/>
      <p:bldP spid="480271" grpId="0" autoUpdateAnimBg="0"/>
      <p:bldP spid="480272" grpId="0" autoUpdateAnimBg="0"/>
      <p:bldP spid="480276" grpId="0" autoUpdateAnimBg="0"/>
      <p:bldP spid="480277" grpId="0" autoUpdateAnimBg="0"/>
      <p:bldP spid="480281" grpId="0" autoUpdateAnimBg="0"/>
      <p:bldP spid="48028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Timestamps in Security Protocols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One method of handling this kind of problem is timestamps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Proper use of timestamps can limit the time during which an exposed key is dangerous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But timestamps have their own problems</a:t>
            </a: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692150" y="768350"/>
            <a:ext cx="7759700" cy="9017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Using Timestamps in the Needham-Schroeder Protocol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The trusted authority includes timestamps in his encrypted messages to Alice and Bob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Based on a global clock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When Alice or Bob decrypts, if the timestamp is too old, abort the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Using Timestamps to Defeat Mallory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752600"/>
            <a:ext cx="990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858000" y="2743200"/>
            <a:ext cx="862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Bob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7848600" y="1600200"/>
            <a:ext cx="633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FF99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76807" name="Group 7"/>
          <p:cNvGrpSpPr>
            <a:grpSpLocks/>
          </p:cNvGrpSpPr>
          <p:nvPr/>
        </p:nvGrpSpPr>
        <p:grpSpPr bwMode="auto">
          <a:xfrm>
            <a:off x="914400" y="1828800"/>
            <a:ext cx="2987675" cy="1570038"/>
            <a:chOff x="1862" y="1152"/>
            <a:chExt cx="1882" cy="989"/>
          </a:xfrm>
        </p:grpSpPr>
        <p:pic>
          <p:nvPicPr>
            <p:cNvPr id="76822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6" y="1152"/>
              <a:ext cx="529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76823" name="Text Box 9"/>
            <p:cNvSpPr txBox="1">
              <a:spLocks noChangeArrowheads="1"/>
            </p:cNvSpPr>
            <p:nvPr/>
          </p:nvSpPr>
          <p:spPr bwMode="auto">
            <a:xfrm>
              <a:off x="1862" y="1776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sp>
        <p:nvSpPr>
          <p:cNvPr id="76808" name="Rectangle 10"/>
          <p:cNvSpPr>
            <a:spLocks noChangeArrowheads="1"/>
          </p:cNvSpPr>
          <p:nvPr/>
        </p:nvSpPr>
        <p:spPr bwMode="auto">
          <a:xfrm>
            <a:off x="762000" y="3505200"/>
            <a:ext cx="233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</a:rPr>
              <a:t>E</a:t>
            </a:r>
            <a:r>
              <a:rPr lang="en-US" sz="2400" baseline="-25000">
                <a:latin typeface="Times New Roman" charset="0"/>
              </a:rPr>
              <a:t>K</a:t>
            </a:r>
            <a:r>
              <a:rPr lang="en-US" sz="2400" baseline="-50000">
                <a:latin typeface="Times New Roman" charset="0"/>
              </a:rPr>
              <a:t>B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>
                <a:solidFill>
                  <a:srgbClr val="FF9900"/>
                </a:solidFill>
                <a:latin typeface="Times New Roman" charset="0"/>
              </a:rPr>
              <a:t>K</a:t>
            </a:r>
            <a:r>
              <a:rPr lang="en-US" sz="2400" baseline="-25000">
                <a:solidFill>
                  <a:srgbClr val="FF9900"/>
                </a:solidFill>
                <a:latin typeface="Times New Roman" charset="0"/>
              </a:rPr>
              <a:t>S</a:t>
            </a:r>
            <a:r>
              <a:rPr lang="en-US" sz="2400">
                <a:solidFill>
                  <a:srgbClr val="FF9900"/>
                </a:solidFill>
                <a:latin typeface="Times New Roman" charset="0"/>
              </a:rPr>
              <a:t>,Alice,T</a:t>
            </a:r>
            <a:r>
              <a:rPr lang="en-US" sz="2400" baseline="-25000">
                <a:solidFill>
                  <a:srgbClr val="FF9900"/>
                </a:solidFill>
                <a:latin typeface="Times New Roman" charset="0"/>
              </a:rPr>
              <a:t>X</a:t>
            </a:r>
            <a:r>
              <a:rPr lang="en-US" sz="2400">
                <a:latin typeface="Times New Roman" charset="0"/>
              </a:rPr>
              <a:t>)</a:t>
            </a:r>
          </a:p>
        </p:txBody>
      </p:sp>
      <p:sp>
        <p:nvSpPr>
          <p:cNvPr id="76809" name="Text Box 11"/>
          <p:cNvSpPr txBox="1">
            <a:spLocks noChangeArrowheads="1"/>
          </p:cNvSpPr>
          <p:nvPr/>
        </p:nvSpPr>
        <p:spPr bwMode="auto">
          <a:xfrm>
            <a:off x="762000" y="2133600"/>
            <a:ext cx="60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743200" y="1905000"/>
            <a:ext cx="4038600" cy="609600"/>
            <a:chOff x="1728" y="1200"/>
            <a:chExt cx="2544" cy="384"/>
          </a:xfrm>
        </p:grpSpPr>
        <p:sp>
          <p:nvSpPr>
            <p:cNvPr id="76820" name="Line 13"/>
            <p:cNvSpPr>
              <a:spLocks noChangeShapeType="1"/>
            </p:cNvSpPr>
            <p:nvPr/>
          </p:nvSpPr>
          <p:spPr bwMode="auto">
            <a:xfrm>
              <a:off x="1728" y="1584"/>
              <a:ext cx="2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1" name="Rectangle 14"/>
            <p:cNvSpPr>
              <a:spLocks noChangeArrowheads="1"/>
            </p:cNvSpPr>
            <p:nvPr/>
          </p:nvSpPr>
          <p:spPr bwMode="auto">
            <a:xfrm>
              <a:off x="2352" y="1200"/>
              <a:ext cx="14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Times New Roman" charset="0"/>
                </a:rPr>
                <a:t>E</a:t>
              </a:r>
              <a:r>
                <a:rPr lang="en-US" sz="2400" baseline="-25000">
                  <a:latin typeface="Times New Roman" charset="0"/>
                </a:rPr>
                <a:t>K</a:t>
              </a:r>
              <a:r>
                <a:rPr lang="en-US" sz="2400" baseline="-50000">
                  <a:latin typeface="Times New Roman" charset="0"/>
                </a:rPr>
                <a:t>B</a:t>
              </a:r>
              <a:r>
                <a:rPr lang="en-US" sz="2400">
                  <a:latin typeface="Times New Roman" charset="0"/>
                </a:rPr>
                <a:t>(</a:t>
              </a:r>
              <a:r>
                <a:rPr lang="en-US" sz="2400">
                  <a:solidFill>
                    <a:srgbClr val="FF9900"/>
                  </a:solidFill>
                  <a:latin typeface="Times New Roman" charset="0"/>
                </a:rPr>
                <a:t>K</a:t>
              </a:r>
              <a:r>
                <a:rPr lang="en-US" sz="2400" baseline="-25000">
                  <a:solidFill>
                    <a:srgbClr val="FF9900"/>
                  </a:solidFill>
                  <a:latin typeface="Times New Roman" charset="0"/>
                </a:rPr>
                <a:t>S</a:t>
              </a:r>
              <a:r>
                <a:rPr lang="en-US" sz="2400">
                  <a:solidFill>
                    <a:srgbClr val="FF9900"/>
                  </a:solidFill>
                  <a:latin typeface="Times New Roman" charset="0"/>
                </a:rPr>
                <a:t>,Alice,T</a:t>
              </a:r>
              <a:r>
                <a:rPr lang="en-US" sz="2400" baseline="-25000">
                  <a:solidFill>
                    <a:srgbClr val="FF9900"/>
                  </a:solidFill>
                  <a:latin typeface="Times New Roman" charset="0"/>
                </a:rPr>
                <a:t>X</a:t>
              </a:r>
              <a:r>
                <a:rPr lang="en-US" sz="2400">
                  <a:latin typeface="Times New Roman" charset="0"/>
                </a:rPr>
                <a:t>)</a:t>
              </a:r>
            </a:p>
          </p:txBody>
        </p:sp>
      </p:grpSp>
      <p:sp>
        <p:nvSpPr>
          <p:cNvPr id="483343" name="Text Box 15"/>
          <p:cNvSpPr txBox="1">
            <a:spLocks noChangeArrowheads="1"/>
          </p:cNvSpPr>
          <p:nvPr/>
        </p:nvSpPr>
        <p:spPr bwMode="auto">
          <a:xfrm>
            <a:off x="1301750" y="4286250"/>
            <a:ext cx="6318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Now Bob checks T</a:t>
            </a:r>
            <a:r>
              <a:rPr lang="en-US" sz="3200" baseline="-25000">
                <a:latin typeface="Times New Roman" charset="0"/>
              </a:rPr>
              <a:t>X</a:t>
            </a:r>
            <a:r>
              <a:rPr lang="en-US" sz="3200">
                <a:latin typeface="Times New Roman" charset="0"/>
              </a:rPr>
              <a:t> against his clock</a:t>
            </a:r>
          </a:p>
        </p:txBody>
      </p:sp>
      <p:sp>
        <p:nvSpPr>
          <p:cNvPr id="483344" name="Text Box 16"/>
          <p:cNvSpPr txBox="1">
            <a:spLocks noChangeArrowheads="1"/>
          </p:cNvSpPr>
          <p:nvPr/>
        </p:nvSpPr>
        <p:spPr bwMode="auto">
          <a:xfrm>
            <a:off x="7924800" y="2286000"/>
            <a:ext cx="6032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charset="0"/>
              </a:rPr>
              <a:t>K</a:t>
            </a:r>
            <a:r>
              <a:rPr lang="en-US" sz="3200" b="1" i="1" baseline="-25000">
                <a:solidFill>
                  <a:srgbClr val="800080"/>
                </a:solidFill>
                <a:latin typeface="Times New Roman" charset="0"/>
              </a:rPr>
              <a:t>S</a:t>
            </a:r>
          </a:p>
        </p:txBody>
      </p:sp>
      <p:sp>
        <p:nvSpPr>
          <p:cNvPr id="483345" name="Text Box 17"/>
          <p:cNvSpPr txBox="1">
            <a:spLocks noChangeArrowheads="1"/>
          </p:cNvSpPr>
          <p:nvPr/>
        </p:nvSpPr>
        <p:spPr bwMode="auto">
          <a:xfrm>
            <a:off x="7924800" y="2971800"/>
            <a:ext cx="609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T</a:t>
            </a:r>
            <a:r>
              <a:rPr lang="en-US" sz="3200" b="1" i="1" baseline="-25000">
                <a:latin typeface="Times New Roman" charset="0"/>
              </a:rPr>
              <a:t>X</a:t>
            </a:r>
          </a:p>
        </p:txBody>
      </p:sp>
      <p:pic>
        <p:nvPicPr>
          <p:cNvPr id="48334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4038600"/>
            <a:ext cx="947738" cy="947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83347" name="Text Box 19"/>
          <p:cNvSpPr txBox="1">
            <a:spLocks noChangeArrowheads="1"/>
          </p:cNvSpPr>
          <p:nvPr/>
        </p:nvSpPr>
        <p:spPr bwMode="auto">
          <a:xfrm>
            <a:off x="6792913" y="3810000"/>
            <a:ext cx="903287" cy="592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T</a:t>
            </a:r>
            <a:r>
              <a:rPr lang="en-US" sz="3200" b="1" i="1" baseline="-25000">
                <a:latin typeface="Times New Roman" charset="0"/>
              </a:rPr>
              <a:t>now</a:t>
            </a:r>
            <a:endParaRPr lang="en-US" sz="3200" b="1" i="1">
              <a:latin typeface="Times New Roman" charset="0"/>
            </a:endParaRPr>
          </a:p>
        </p:txBody>
      </p:sp>
      <p:sp>
        <p:nvSpPr>
          <p:cNvPr id="483348" name="Text Box 20"/>
          <p:cNvSpPr txBox="1">
            <a:spLocks noChangeArrowheads="1"/>
          </p:cNvSpPr>
          <p:nvPr/>
        </p:nvSpPr>
        <p:spPr bwMode="auto">
          <a:xfrm>
            <a:off x="3886200" y="3276600"/>
            <a:ext cx="225266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latin typeface="Times New Roman" charset="0"/>
              </a:rPr>
              <a:t>T</a:t>
            </a:r>
            <a:r>
              <a:rPr lang="en-US" sz="3200" b="1" i="1" baseline="-25000">
                <a:latin typeface="Times New Roman" charset="0"/>
              </a:rPr>
              <a:t>X </a:t>
            </a:r>
            <a:r>
              <a:rPr lang="en-US" sz="3200" b="1" i="1">
                <a:latin typeface="Times New Roman" charset="0"/>
              </a:rPr>
              <a:t> &lt;&lt;   T</a:t>
            </a:r>
            <a:r>
              <a:rPr lang="en-US" sz="3200" b="1" i="1" baseline="-25000">
                <a:latin typeface="Times New Roman" charset="0"/>
              </a:rPr>
              <a:t>now</a:t>
            </a:r>
          </a:p>
        </p:txBody>
      </p:sp>
      <p:sp>
        <p:nvSpPr>
          <p:cNvPr id="483349" name="Text Box 21"/>
          <p:cNvSpPr txBox="1">
            <a:spLocks noChangeArrowheads="1"/>
          </p:cNvSpPr>
          <p:nvPr/>
        </p:nvSpPr>
        <p:spPr bwMode="auto">
          <a:xfrm>
            <a:off x="1317625" y="5029200"/>
            <a:ext cx="592137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So Bob, fearing replay, discards </a:t>
            </a:r>
            <a:r>
              <a:rPr lang="en-US" sz="3200" b="1" i="1">
                <a:latin typeface="Times New Roman" charset="0"/>
              </a:rPr>
              <a:t>K</a:t>
            </a:r>
            <a:r>
              <a:rPr lang="en-US" sz="3200" b="1" i="1" baseline="-25000">
                <a:latin typeface="Times New Roman" charset="0"/>
              </a:rPr>
              <a:t>S</a:t>
            </a:r>
            <a:endParaRPr lang="en-US" sz="3200">
              <a:latin typeface="Times New Roman" charset="0"/>
            </a:endParaRPr>
          </a:p>
        </p:txBody>
      </p:sp>
      <p:sp>
        <p:nvSpPr>
          <p:cNvPr id="483350" name="Rectangle 22"/>
          <p:cNvSpPr>
            <a:spLocks noChangeArrowheads="1"/>
          </p:cNvSpPr>
          <p:nvPr/>
        </p:nvSpPr>
        <p:spPr bwMode="auto">
          <a:xfrm>
            <a:off x="8001000" y="2362200"/>
            <a:ext cx="533400" cy="533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351" name="Text Box 23"/>
          <p:cNvSpPr txBox="1">
            <a:spLocks noChangeArrowheads="1"/>
          </p:cNvSpPr>
          <p:nvPr/>
        </p:nvSpPr>
        <p:spPr bwMode="auto">
          <a:xfrm>
            <a:off x="1295400" y="5745163"/>
            <a:ext cx="5084763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And Mallory’s attack is foiled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8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43" grpId="0" autoUpdateAnimBg="0"/>
      <p:bldP spid="483344" grpId="0" autoUpdateAnimBg="0"/>
      <p:bldP spid="483345" grpId="0" autoUpdateAnimBg="0"/>
      <p:bldP spid="483347" grpId="0" animBg="1" autoUpdateAnimBg="0"/>
      <p:bldP spid="483348" grpId="0" autoUpdateAnimBg="0"/>
      <p:bldP spid="483349" grpId="0" autoUpdateAnimBg="0"/>
      <p:bldP spid="483350" grpId="0" animBg="1"/>
      <p:bldP spid="48335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Participants in Security Protocols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1981200"/>
            <a:ext cx="1487488" cy="2332038"/>
            <a:chOff x="624" y="1248"/>
            <a:chExt cx="937" cy="1469"/>
          </a:xfrm>
        </p:grpSpPr>
        <p:pic>
          <p:nvPicPr>
            <p:cNvPr id="22536" name="Picture 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/>
                <a:stretch>
                  <a:fillRect/>
                </a:stretch>
              </p:blipFill>
            </mc:Choice>
            <mc:Fallback>
              <p:blipFill>
                <a:blip r:embed="rId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4" y="1248"/>
              <a:ext cx="937" cy="11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2537" name="Text Box 6"/>
            <p:cNvSpPr txBox="1">
              <a:spLocks noChangeArrowheads="1"/>
            </p:cNvSpPr>
            <p:nvPr/>
          </p:nvSpPr>
          <p:spPr bwMode="auto">
            <a:xfrm>
              <a:off x="758" y="2352"/>
              <a:ext cx="670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Alice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324600" y="2057400"/>
            <a:ext cx="1600200" cy="2332038"/>
            <a:chOff x="3984" y="1296"/>
            <a:chExt cx="1008" cy="1469"/>
          </a:xfrm>
        </p:grpSpPr>
        <p:pic>
          <p:nvPicPr>
            <p:cNvPr id="22534" name="Picture 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984" y="1296"/>
              <a:ext cx="1008" cy="9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2535" name="Text Box 9"/>
            <p:cNvSpPr txBox="1">
              <a:spLocks noChangeArrowheads="1"/>
            </p:cNvSpPr>
            <p:nvPr/>
          </p:nvSpPr>
          <p:spPr bwMode="auto">
            <a:xfrm>
              <a:off x="4209" y="2400"/>
              <a:ext cx="543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Bob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Problems With Using Timestamps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They require a globally synchronized set of clocks</a:t>
            </a:r>
          </a:p>
          <a:p>
            <a:pPr lvl="1"/>
            <a:r>
              <a:rPr lang="en-US"/>
              <a:t>Hard to obtain, often</a:t>
            </a:r>
          </a:p>
          <a:p>
            <a:pPr lvl="1"/>
            <a:r>
              <a:rPr lang="en-US"/>
              <a:t>Attacks on clocks become important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They leave a window of vulnerability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The Suppress-Replay Attack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Assume two participants in a security protocol</a:t>
            </a:r>
          </a:p>
          <a:p>
            <a:pPr lvl="1">
              <a:lnSpc>
                <a:spcPct val="80000"/>
              </a:lnSpc>
            </a:pPr>
            <a:r>
              <a:rPr lang="en-US"/>
              <a:t>Using timestamps to avoid replay problems</a:t>
            </a:r>
          </a:p>
          <a:p>
            <a:pPr>
              <a:lnSpc>
                <a:spcPct val="8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If the sender’s clock is ahead of the receiver’s, attacker can intercept message</a:t>
            </a:r>
          </a:p>
          <a:p>
            <a:pPr lvl="1">
              <a:lnSpc>
                <a:spcPct val="80000"/>
              </a:lnSpc>
            </a:pPr>
            <a:r>
              <a:rPr lang="en-US"/>
              <a:t>And replay later, when receiver’s clock still allows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Handling Clock Problems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1).  Rely on clocks that are fairly synchronized and hard to tamper with</a:t>
            </a:r>
          </a:p>
          <a:p>
            <a:pPr lvl="1">
              <a:lnSpc>
                <a:spcPct val="90000"/>
              </a:lnSpc>
            </a:pPr>
            <a:r>
              <a:rPr lang="en-US"/>
              <a:t>Perhaps GPS signals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2).  Make all comparisons against the same clock</a:t>
            </a:r>
          </a:p>
          <a:p>
            <a:pPr lvl="1">
              <a:lnSpc>
                <a:spcPct val="90000"/>
              </a:lnSpc>
            </a:pPr>
            <a:r>
              <a:rPr lang="en-US"/>
              <a:t>So no two clocks need to be synchronized</a:t>
            </a:r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1377950" y="768350"/>
            <a:ext cx="6311900" cy="9017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Is This Overkill?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Some of these attacks are pretty specialized</a:t>
            </a:r>
          </a:p>
          <a:p>
            <a:pPr lvl="1"/>
            <a:r>
              <a:rPr lang="en-US" smtClean="0"/>
              <a:t>Requiring special access or information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Some can only achieve certain limited effects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Do we really care?</a:t>
            </a:r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2451100" y="768350"/>
            <a:ext cx="4254500" cy="9017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Why Should We Care?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Bad guys are very clever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Apparently irrelevant vulnerabilities give them room to show that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Changes in how you use protocols can make vulnerabilities more relevant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A protocol without a vulnerability is always better</a:t>
            </a:r>
          </a:p>
          <a:p>
            <a:pPr lvl="1"/>
            <a:r>
              <a:rPr lang="en-US" smtClean="0"/>
              <a:t>Even if you currently don’t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Something to Bear in Mind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These vulnerabilities aren’t specific to just these protocols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They are common and pop up all over</a:t>
            </a:r>
          </a:p>
          <a:p>
            <a:pPr lvl="1"/>
            <a:r>
              <a:rPr lang="en-US" smtClean="0"/>
              <a:t>Even in cases where you aren’t thinking about a “protocol”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Important to understand them at a high conceptual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And the Bad Guys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1981200"/>
            <a:ext cx="1841500" cy="2789238"/>
            <a:chOff x="576" y="1248"/>
            <a:chExt cx="1160" cy="1757"/>
          </a:xfrm>
        </p:grpSpPr>
        <p:pic>
          <p:nvPicPr>
            <p:cNvPr id="23566" name="Picture 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/>
                <a:stretch>
                  <a:fillRect/>
                </a:stretch>
              </p:blipFill>
            </mc:Choice>
            <mc:Fallback>
              <p:blipFill>
                <a:blip r:embed="rId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76" y="1248"/>
              <a:ext cx="1160" cy="131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3567" name="Text Box 6"/>
            <p:cNvSpPr txBox="1">
              <a:spLocks noChangeArrowheads="1"/>
            </p:cNvSpPr>
            <p:nvPr/>
          </p:nvSpPr>
          <p:spPr bwMode="auto">
            <a:xfrm>
              <a:off x="816" y="2640"/>
              <a:ext cx="514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Eve</a:t>
              </a:r>
            </a:p>
          </p:txBody>
        </p:sp>
      </p:grp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533400" y="4876800"/>
            <a:ext cx="29876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Who only listens passively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5257800" y="5029200"/>
            <a:ext cx="29876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Who is actively malicious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562600" y="1981200"/>
            <a:ext cx="2987675" cy="2789238"/>
            <a:chOff x="3504" y="1248"/>
            <a:chExt cx="1882" cy="1757"/>
          </a:xfrm>
        </p:grpSpPr>
        <p:pic>
          <p:nvPicPr>
            <p:cNvPr id="23564" name="Picture 10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888" y="1248"/>
              <a:ext cx="1179" cy="13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3565" name="Text Box 11"/>
            <p:cNvSpPr txBox="1">
              <a:spLocks noChangeArrowheads="1"/>
            </p:cNvSpPr>
            <p:nvPr/>
          </p:nvSpPr>
          <p:spPr bwMode="auto">
            <a:xfrm>
              <a:off x="3504" y="2640"/>
              <a:ext cx="1882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>
                  <a:latin typeface="Times New Roman" charset="0"/>
                </a:rPr>
                <a:t>Mallory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124200" y="2057400"/>
            <a:ext cx="2514600" cy="1042988"/>
            <a:chOff x="1968" y="1296"/>
            <a:chExt cx="1584" cy="657"/>
          </a:xfrm>
        </p:grpSpPr>
        <p:pic>
          <p:nvPicPr>
            <p:cNvPr id="23562" name="Picture 13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968" y="1296"/>
              <a:ext cx="530" cy="6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3563" name="Picture 1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80" y="1296"/>
              <a:ext cx="672" cy="6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048000" y="3200400"/>
            <a:ext cx="2987675" cy="1554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Times New Roman" charset="0"/>
              </a:rPr>
              <a:t>And sometimes Alice or Bob might cheat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1" grpId="0" autoUpdateAnimBg="0"/>
      <p:bldP spid="241672" grpId="0" autoUpdateAnimBg="0"/>
      <p:bldP spid="24167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Trusted Arbitrator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0400" y="1752600"/>
            <a:ext cx="2819400" cy="2198688"/>
            <a:chOff x="2016" y="1104"/>
            <a:chExt cx="1776" cy="1385"/>
          </a:xfrm>
        </p:grpSpPr>
        <p:pic>
          <p:nvPicPr>
            <p:cNvPr id="24583" name="Picture 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/>
                <a:stretch>
                  <a:fillRect/>
                </a:stretch>
              </p:blipFill>
            </mc:Choice>
            <mc:Fallback>
              <p:blipFill>
                <a:blip r:embed="rId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16" y="1104"/>
              <a:ext cx="1776" cy="9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4584" name="Text Box 6"/>
            <p:cNvSpPr txBox="1">
              <a:spLocks noChangeArrowheads="1"/>
            </p:cNvSpPr>
            <p:nvPr/>
          </p:nvSpPr>
          <p:spPr bwMode="auto">
            <a:xfrm>
              <a:off x="2594" y="2124"/>
              <a:ext cx="670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imes New Roman" charset="0"/>
                </a:rPr>
                <a:t>Trent</a:t>
              </a:r>
            </a:p>
          </p:txBody>
        </p:sp>
      </p:grp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76358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 disinterested third party trusted by all legitimate participants</a:t>
            </a: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762000" y="5029200"/>
            <a:ext cx="7635875" cy="1077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Arbitrators often simplify protocols, but add overhead and may limit applicability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 autoUpdateAnimBg="0"/>
      <p:bldP spid="2426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Goals of Security Protocols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sz="3200" smtClean="0">
                <a:ea typeface="ＭＳ Ｐゴシック" charset="-128"/>
                <a:cs typeface="ＭＳ Ｐゴシック" charset="-128"/>
              </a:rPr>
              <a:t>Each protocol is intended to achieve some very particular goal</a:t>
            </a:r>
          </a:p>
          <a:p>
            <a:pPr lvl="1"/>
            <a:r>
              <a:rPr lang="en-US" sz="3200" smtClean="0"/>
              <a:t>Like setting up a key between two parties</a:t>
            </a:r>
          </a:p>
          <a:p>
            <a:r>
              <a:rPr lang="en-US" sz="3200" smtClean="0">
                <a:ea typeface="ＭＳ Ｐゴシック" charset="-128"/>
                <a:cs typeface="ＭＳ Ｐゴシック" charset="-128"/>
              </a:rPr>
              <a:t>Protocols may only be suitable for that particular purpose</a:t>
            </a:r>
          </a:p>
          <a:p>
            <a:r>
              <a:rPr lang="en-US" sz="3200" smtClean="0">
                <a:ea typeface="ＭＳ Ｐゴシック" charset="-128"/>
                <a:cs typeface="ＭＳ Ｐゴシック" charset="-128"/>
              </a:rPr>
              <a:t>Important secondary goal is minimalism</a:t>
            </a:r>
          </a:p>
          <a:p>
            <a:pPr lvl="1"/>
            <a:r>
              <a:rPr lang="en-US" sz="3200" smtClean="0"/>
              <a:t>Fewest possible messages</a:t>
            </a:r>
          </a:p>
          <a:p>
            <a:pPr lvl="1"/>
            <a:r>
              <a:rPr lang="en-US" sz="3200" smtClean="0"/>
              <a:t>Least possible data</a:t>
            </a:r>
          </a:p>
          <a:p>
            <a:pPr lvl="1"/>
            <a:r>
              <a:rPr lang="en-US" sz="3200" smtClean="0"/>
              <a:t>Least possible encryption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2">
  <a:themeElements>
    <a:clrScheme name="lecture 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cture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pitchFamily="-109" charset="0"/>
          </a:defRPr>
        </a:defPPr>
      </a:lstStyle>
    </a:lnDef>
  </a:objectDefaults>
  <a:extraClrSchemeLst>
    <a:extraClrScheme>
      <a:clrScheme name="lecture 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C:\Reiher\Classes\CS239, spring 98\lecture 2.ppt</Template>
  <TotalTime>12130</TotalTime>
  <Words>2542</Words>
  <Application>Microsoft Macintosh PowerPoint</Application>
  <PresentationFormat>On-screen Show (4:3)</PresentationFormat>
  <Paragraphs>702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Courier New</vt:lpstr>
      <vt:lpstr>ＭＳ Ｐゴシック</vt:lpstr>
      <vt:lpstr>Arial</vt:lpstr>
      <vt:lpstr>Times New Roman</vt:lpstr>
      <vt:lpstr>lecture 2</vt:lpstr>
      <vt:lpstr>Security Protocols Computer Security  Peter Reiher January 26, 2017</vt:lpstr>
      <vt:lpstr>Outline</vt:lpstr>
      <vt:lpstr>Basics of Security Protocols</vt:lpstr>
      <vt:lpstr>Security Protocols</vt:lpstr>
      <vt:lpstr>Types of Security Protocols</vt:lpstr>
      <vt:lpstr>Participants in Security Protocols</vt:lpstr>
      <vt:lpstr>And the Bad Guys</vt:lpstr>
      <vt:lpstr>Trusted Arbitrator</vt:lpstr>
      <vt:lpstr>Goals of Security Protocols</vt:lpstr>
      <vt:lpstr>Key Exchange Protocols</vt:lpstr>
      <vt:lpstr>Key Exchange With Symmetric Encryption and an Arbitrator</vt:lpstr>
      <vt:lpstr>Step One</vt:lpstr>
      <vt:lpstr>Step Two</vt:lpstr>
      <vt:lpstr>Step Three</vt:lpstr>
      <vt:lpstr>What Has the Protocol Achieved?</vt:lpstr>
      <vt:lpstr>Problems With the Protocol</vt:lpstr>
      <vt:lpstr>The Man-in-the-Middle Attack</vt:lpstr>
      <vt:lpstr>Applying the Man-in-the-Middle Attack</vt:lpstr>
      <vt:lpstr>Trent Does His Job</vt:lpstr>
      <vt:lpstr>Alice Gets Ready to Talk to Bob</vt:lpstr>
      <vt:lpstr>Really Getting in the Middle</vt:lpstr>
      <vt:lpstr>Mallory Plays Man-in-the-Middle</vt:lpstr>
      <vt:lpstr>Defeating the Man In the Middle</vt:lpstr>
      <vt:lpstr>Applying the First Fix</vt:lpstr>
      <vt:lpstr>But There’s Another Problem</vt:lpstr>
      <vt:lpstr>Step One</vt:lpstr>
      <vt:lpstr>Step Two</vt:lpstr>
      <vt:lpstr>Step Three</vt:lpstr>
      <vt:lpstr>Mallory Waits for His Opportunity</vt:lpstr>
      <vt:lpstr>What Will Happen Next?</vt:lpstr>
      <vt:lpstr>Key Exchange With Public Key Cryptography</vt:lpstr>
      <vt:lpstr>Basic Key Exchange Using PK</vt:lpstr>
      <vt:lpstr>Man-in-the-Middle With Public Keys</vt:lpstr>
      <vt:lpstr>And Bob Sends His Public Key</vt:lpstr>
      <vt:lpstr>Alice Chooses a Session Key</vt:lpstr>
      <vt:lpstr>Combined Key Distribution and Authentication</vt:lpstr>
      <vt:lpstr>Needham-Schroeder Key Exchange</vt:lpstr>
      <vt:lpstr>Needham-Schroeder, Step 1</vt:lpstr>
      <vt:lpstr>What’s the Point of RA?</vt:lpstr>
      <vt:lpstr>Needham-Schroeder, Step 2</vt:lpstr>
      <vt:lpstr>Needham-Schroeder, Step 3</vt:lpstr>
      <vt:lpstr>Needham-Schroeder, Step 4</vt:lpstr>
      <vt:lpstr>Needham-Schroeder, Step 5</vt:lpstr>
      <vt:lpstr>What’s All This Extra Stuff For?</vt:lpstr>
      <vt:lpstr>What’s All This Extra Stuff For?</vt:lpstr>
      <vt:lpstr>Mallory Causes Problems</vt:lpstr>
      <vt:lpstr>Mallory Waits For His Chance</vt:lpstr>
      <vt:lpstr>What Will Alice Do Now?</vt:lpstr>
      <vt:lpstr>The Protocol Continues</vt:lpstr>
      <vt:lpstr>So What’s the Problem?</vt:lpstr>
      <vt:lpstr>Mallory Steps Back Into the Picture</vt:lpstr>
      <vt:lpstr>How Do the Random Numbers Help?</vt:lpstr>
      <vt:lpstr>Why Bob Also Needs a Random Number</vt:lpstr>
      <vt:lpstr>So What?</vt:lpstr>
      <vt:lpstr>So, Everything’s Fine, Right?</vt:lpstr>
      <vt:lpstr>Mallory Cracks an Old Key</vt:lpstr>
      <vt:lpstr>Timestamps in Security Protocols</vt:lpstr>
      <vt:lpstr>Using Timestamps in the Needham-Schroeder Protocol</vt:lpstr>
      <vt:lpstr>Using Timestamps to Defeat Mallory</vt:lpstr>
      <vt:lpstr>Problems With Using Timestamps</vt:lpstr>
      <vt:lpstr>The Suppress-Replay Attack</vt:lpstr>
      <vt:lpstr>Handling Clock Problems</vt:lpstr>
      <vt:lpstr>Is This Overkill?</vt:lpstr>
      <vt:lpstr>Why Should We Care?</vt:lpstr>
      <vt:lpstr>Something to Bear in Mind</vt:lpstr>
    </vt:vector>
  </TitlesOfParts>
  <Company>File Mobility Group - 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239 Security for Networks and System Software Peter Reiher April 3, 2000</dc:title>
  <dc:creator>Peter Reiher</dc:creator>
  <cp:lastModifiedBy>Peter Reiher</cp:lastModifiedBy>
  <cp:revision>99</cp:revision>
  <cp:lastPrinted>2008-01-08T18:06:49Z</cp:lastPrinted>
  <dcterms:created xsi:type="dcterms:W3CDTF">2017-01-20T22:31:36Z</dcterms:created>
  <dcterms:modified xsi:type="dcterms:W3CDTF">2017-01-20T22:37:51Z</dcterms:modified>
</cp:coreProperties>
</file>