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3"/>
  </p:notesMasterIdLst>
  <p:handoutMasterIdLst>
    <p:handoutMasterId r:id="rId74"/>
  </p:handoutMasterIdLst>
  <p:sldIdLst>
    <p:sldId id="260" r:id="rId2"/>
    <p:sldId id="261" r:id="rId3"/>
    <p:sldId id="262" r:id="rId4"/>
    <p:sldId id="323" r:id="rId5"/>
    <p:sldId id="263" r:id="rId6"/>
    <p:sldId id="264" r:id="rId7"/>
    <p:sldId id="330" r:id="rId8"/>
    <p:sldId id="331" r:id="rId9"/>
    <p:sldId id="332" r:id="rId10"/>
    <p:sldId id="333" r:id="rId11"/>
    <p:sldId id="334" r:id="rId12"/>
    <p:sldId id="335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80" r:id="rId28"/>
    <p:sldId id="281" r:id="rId29"/>
    <p:sldId id="282" r:id="rId30"/>
    <p:sldId id="283" r:id="rId31"/>
    <p:sldId id="336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37" r:id="rId51"/>
    <p:sldId id="303" r:id="rId52"/>
    <p:sldId id="304" r:id="rId53"/>
    <p:sldId id="305" r:id="rId54"/>
    <p:sldId id="306" r:id="rId55"/>
    <p:sldId id="338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handoutMaster" Target="handoutMasters/handoutMaster1.xml"/><Relationship Id="rId75" Type="http://schemas.openxmlformats.org/officeDocument/2006/relationships/printerSettings" Target="printerSettings/printerSettings1.bin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46C14B-EDCA-694F-A457-185F1B1B748D}" type="slidenum">
              <a:rPr lang="en-US" smtClean="0">
                <a:latin typeface="Courier New" pitchFamily="4" charset="0"/>
              </a:rPr>
              <a:pPr/>
              <a:t>15</a:t>
            </a:fld>
            <a:endParaRPr lang="en-US" smtClean="0">
              <a:latin typeface="Courier New" pitchFamily="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19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Securing Your System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March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16,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security-meaningful metrics for your organization</a:t>
            </a:r>
          </a:p>
          <a:p>
            <a:r>
              <a:rPr lang="en-US" dirty="0" smtClean="0"/>
              <a:t>That make sense to all relevant parties</a:t>
            </a:r>
          </a:p>
          <a:p>
            <a:pPr lvl="1"/>
            <a:r>
              <a:rPr lang="en-US" dirty="0" smtClean="0"/>
              <a:t>Executives as well as technical people</a:t>
            </a:r>
          </a:p>
          <a:p>
            <a:r>
              <a:rPr lang="en-US" dirty="0" smtClean="0"/>
              <a:t>Take actions based on what you measure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Continuous Diagnostics and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measuring what’s happening at all times</a:t>
            </a:r>
          </a:p>
          <a:p>
            <a:r>
              <a:rPr lang="en-US" dirty="0" smtClean="0"/>
              <a:t>Expect to make changes in defensive mechanisms in response </a:t>
            </a:r>
          </a:p>
          <a:p>
            <a:r>
              <a:rPr lang="en-US" dirty="0" smtClean="0"/>
              <a:t>Validate that changes you make are effective in addressing what you measured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 your defenses to the extent possible</a:t>
            </a:r>
          </a:p>
          <a:p>
            <a:r>
              <a:rPr lang="en-US" dirty="0" smtClean="0"/>
              <a:t>Also automate measurement of defenses</a:t>
            </a:r>
          </a:p>
          <a:p>
            <a:r>
              <a:rPr lang="en-US" dirty="0" smtClean="0"/>
              <a:t>And testing of defenses</a:t>
            </a:r>
          </a:p>
          <a:p>
            <a:r>
              <a:rPr lang="en-US" dirty="0" smtClean="0"/>
              <a:t>Vital for fast response and scalability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Nature of Controls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 things to be careful about</a:t>
            </a:r>
          </a:p>
          <a:p>
            <a:pPr lvl="1"/>
            <a:r>
              <a:rPr lang="en-US" smtClean="0"/>
              <a:t>Not specific bug fixes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With more detailed advice on how to deal with each</a:t>
            </a:r>
          </a:p>
          <a:p>
            <a:pPr lvl="1"/>
            <a:r>
              <a:rPr lang="en-US" smtClean="0"/>
              <a:t>Including easy things to do </a:t>
            </a:r>
          </a:p>
          <a:p>
            <a:pPr lvl="1"/>
            <a:r>
              <a:rPr lang="en-US" smtClean="0"/>
              <a:t>And more advanced things if schedule/budget permits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Mostly ongoing, not one-time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The SANS List Is Organized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For each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of 20 controls,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r>
              <a:rPr lang="en-US" sz="3200" dirty="0" smtClean="0"/>
              <a:t>Why it’s important</a:t>
            </a:r>
            <a:endParaRPr lang="en-US" sz="3200" dirty="0" smtClean="0"/>
          </a:p>
          <a:p>
            <a:pPr lvl="1"/>
            <a:r>
              <a:rPr lang="en-US" sz="3200" dirty="0" smtClean="0"/>
              <a:t>Foundational measures to take</a:t>
            </a:r>
          </a:p>
          <a:p>
            <a:pPr lvl="1"/>
            <a:r>
              <a:rPr lang="en-US" sz="3200" dirty="0" smtClean="0"/>
              <a:t>Advanced measures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With a little text on each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Not all categories for all controls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1.  Inventory of Devices on 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Your System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Why is this important: </a:t>
            </a:r>
          </a:p>
          <a:p>
            <a:pPr lvl="1"/>
            <a:r>
              <a:rPr lang="en-US" sz="2800" smtClean="0"/>
              <a:t>If you don’t know what you have, how can you protect it?</a:t>
            </a:r>
          </a:p>
          <a:p>
            <a:pPr lvl="1"/>
            <a:r>
              <a:rPr lang="en-US" sz="2800" smtClean="0"/>
              <a:t>Attackers look for everything in your environment</a:t>
            </a:r>
          </a:p>
          <a:p>
            <a:pPr lvl="1"/>
            <a:r>
              <a:rPr lang="en-US" sz="2800" smtClean="0"/>
              <a:t>Any device you ignore can be a point of entry</a:t>
            </a:r>
          </a:p>
          <a:p>
            <a:pPr lvl="1"/>
            <a:r>
              <a:rPr lang="en-US" sz="2800" smtClean="0"/>
              <a:t>New devices, experimental devices, “temporary” devices are often problems</a:t>
            </a:r>
          </a:p>
          <a:p>
            <a:pPr lvl="1"/>
            <a:r>
              <a:rPr lang="en-US" sz="2800" smtClean="0"/>
              <a:t>Users often attach unauthorized devices</a:t>
            </a:r>
          </a:p>
        </p:txBody>
      </p:sp>
      <p:sp>
        <p:nvSpPr>
          <p:cNvPr id="24580" name="Rounded Rectangle 3"/>
          <p:cNvSpPr>
            <a:spLocks noChangeArrowheads="1"/>
          </p:cNvSpPr>
          <p:nvPr/>
        </p:nvSpPr>
        <p:spPr bwMode="auto">
          <a:xfrm>
            <a:off x="1295400" y="533400"/>
            <a:ext cx="6553200" cy="1447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Install automated tools that look for devices on your network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Active tools</a:t>
            </a:r>
          </a:p>
          <a:p>
            <a:pPr lvl="1"/>
            <a:r>
              <a:rPr lang="en-US" sz="3200" dirty="0" smtClean="0"/>
              <a:t>Try to probe all your devices to see who’s there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Passive tools</a:t>
            </a:r>
          </a:p>
          <a:p>
            <a:pPr lvl="1"/>
            <a:r>
              <a:rPr lang="en-US" sz="3200" dirty="0" smtClean="0"/>
              <a:t>Analyze network traffic to find undiscovered </a:t>
            </a:r>
            <a:r>
              <a:rPr lang="en-US" sz="3200" dirty="0" smtClean="0"/>
              <a:t>devices</a:t>
            </a:r>
          </a:p>
          <a:p>
            <a:r>
              <a:rPr lang="en-US" sz="3200" dirty="0" smtClean="0"/>
              <a:t>Maintain an approved inventory of devices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2. Inventory of Software on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Your System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z="2800" smtClean="0"/>
              <a:t>Most attacks come through software installed on your system</a:t>
            </a:r>
          </a:p>
          <a:p>
            <a:pPr lvl="1"/>
            <a:r>
              <a:rPr lang="en-US" sz="2800" smtClean="0"/>
              <a:t>Understanding what’s there is critical to protecting it</a:t>
            </a:r>
          </a:p>
          <a:p>
            <a:pPr lvl="1"/>
            <a:r>
              <a:rPr lang="en-US" sz="2800" smtClean="0"/>
              <a:t>Important for removing unnecessary programs, patching, etc.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Looking for both authorized and unauthorized software</a:t>
            </a:r>
          </a:p>
        </p:txBody>
      </p:sp>
      <p:sp>
        <p:nvSpPr>
          <p:cNvPr id="27652" name="Rounded Rectangle 3"/>
          <p:cNvSpPr>
            <a:spLocks noChangeArrowheads="1"/>
          </p:cNvSpPr>
          <p:nvPr/>
        </p:nvSpPr>
        <p:spPr bwMode="auto">
          <a:xfrm>
            <a:off x="1295400" y="533400"/>
            <a:ext cx="64770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Create a list of approved software for your systems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Determine what you need/want to have running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May be different for different classes of machines in your environment</a:t>
            </a:r>
          </a:p>
          <a:p>
            <a:pPr lvl="1"/>
            <a:r>
              <a:rPr lang="en-US" dirty="0" smtClean="0"/>
              <a:t>Servers, clients, mobile</a:t>
            </a:r>
            <a:r>
              <a:rPr lang="en-US" dirty="0" smtClean="0"/>
              <a:t> devices, </a:t>
            </a:r>
            <a:r>
              <a:rPr lang="en-US" dirty="0" smtClean="0"/>
              <a:t>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Automatically check their integrity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3.  Secure Configurations for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Hardware and Software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/>
              <a:t>Most HW/SW default installations are highly insecure</a:t>
            </a:r>
          </a:p>
          <a:p>
            <a:pPr lvl="1"/>
            <a:r>
              <a:rPr lang="en-US" smtClean="0"/>
              <a:t>So if you use that installation, you’re in trouble the moment you add stuff</a:t>
            </a:r>
          </a:p>
          <a:p>
            <a:pPr lvl="1"/>
            <a:r>
              <a:rPr lang="en-US" smtClean="0"/>
              <a:t>Also an issue with keeping configurations up to date</a:t>
            </a:r>
          </a:p>
        </p:txBody>
      </p:sp>
      <p:sp>
        <p:nvSpPr>
          <p:cNvPr id="29700" name="Rounded Rectangle 3"/>
          <p:cNvSpPr>
            <a:spLocks noChangeArrowheads="1"/>
          </p:cNvSpPr>
          <p:nvPr/>
        </p:nvSpPr>
        <p:spPr bwMode="auto">
          <a:xfrm>
            <a:off x="1066800" y="533400"/>
            <a:ext cx="69342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Putting It All Together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We’ve talked a lot about security principles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about security problems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about security mechanisms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about bad things that have really happened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do you put it all together to secure your system?</a:t>
            </a:r>
          </a:p>
        </p:txBody>
      </p:sp>
      <p:sp>
        <p:nvSpPr>
          <p:cNvPr id="18436" name="Rounded Rectangle 3"/>
          <p:cNvSpPr>
            <a:spLocks noChangeArrowheads="1"/>
          </p:cNvSpPr>
          <p:nvPr/>
        </p:nvSpPr>
        <p:spPr bwMode="auto">
          <a:xfrm>
            <a:off x="1828800" y="762000"/>
            <a:ext cx="54102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Create standard secure image/configuration for anything you use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Based on configurations 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known to be good</a:t>
            </a:r>
          </a:p>
          <a:p>
            <a:pPr lvl="1"/>
            <a:r>
              <a:rPr lang="en-US" sz="2800" dirty="0" smtClean="0"/>
              <a:t>E.g., those released by NIST, NSA, etc.</a:t>
            </a: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Validate these images periodically</a:t>
            </a: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Securely store the images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Only allow updates to images over secure channels</a:t>
            </a: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Use configuration management tools to enforce compliance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4. Continuous Vulnerability Assessment and Remediation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/>
              <a:t>Modern attackers make use of newly discovered vulnerabilities quickly</a:t>
            </a:r>
          </a:p>
          <a:p>
            <a:pPr lvl="1"/>
            <a:r>
              <a:rPr lang="en-US" smtClean="0"/>
              <a:t>So you need to scan for such vulnerabilities as soon as possible</a:t>
            </a:r>
          </a:p>
          <a:p>
            <a:pPr lvl="1"/>
            <a:r>
              <a:rPr lang="en-US" smtClean="0"/>
              <a:t>And close them down when you find them</a:t>
            </a:r>
          </a:p>
        </p:txBody>
      </p:sp>
      <p:sp>
        <p:nvSpPr>
          <p:cNvPr id="31748" name="Rounded Rectangle 3"/>
          <p:cNvSpPr>
            <a:spLocks noChangeArrowheads="1"/>
          </p:cNvSpPr>
          <p:nvPr/>
        </p:nvSpPr>
        <p:spPr bwMode="auto">
          <a:xfrm>
            <a:off x="1066800" y="533400"/>
            <a:ext cx="69342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Run a vulnerability scanning tool against your systems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 at least weekly</a:t>
            </a: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Using authenticated, dedicated account</a:t>
            </a: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Subscribe to service that updates it</a:t>
            </a: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Rate risks that are discovered</a:t>
            </a: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Fix or know why you didn’t fix them</a:t>
            </a:r>
            <a:endParaRPr lang="en-US" sz="2800" dirty="0" smtClean="0"/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Correlate event logs with scan results</a:t>
            </a: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Use automated patching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5.  Controlled Use of Administrative Privileges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Administrative privilege gives attackers huge amounts of control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more legitimate users who have it, the more targets</a:t>
            </a:r>
          </a:p>
          <a:p>
            <a:pPr lvl="2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Phishing attacks, drive-by downloads, password guessing, etc.</a:t>
            </a:r>
          </a:p>
        </p:txBody>
      </p:sp>
      <p:sp>
        <p:nvSpPr>
          <p:cNvPr id="33796" name="Rounded Rectangle 3"/>
          <p:cNvSpPr>
            <a:spLocks noChangeArrowheads="1"/>
          </p:cNvSpPr>
          <p:nvPr/>
        </p:nvSpPr>
        <p:spPr bwMode="auto">
          <a:xfrm>
            <a:off x="1600200" y="609600"/>
            <a:ext cx="6019800" cy="1295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Minimize use of admin privileges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automated tools to validate who has administrative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privileges 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Also log their use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Change all default passwords on new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devices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Log changes in and use of admin accounts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Quick Wins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Administrative privileges should only be obtainable from regular accounts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I.e., no direct admin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logins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multi-factor authentication to obtain administrative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privileges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Long passwords where multifactor not possible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6.  Maintenance, Monitoring and Analysis of Security Logs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Logs are often the best (sometimes only) source of info about attack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properly analyzed, you can learn what’s happening on your machines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not, you’re in the dark</a:t>
            </a:r>
          </a:p>
        </p:txBody>
      </p:sp>
      <p:sp>
        <p:nvSpPr>
          <p:cNvPr id="37892" name="Rounded Rectangle 3"/>
          <p:cNvSpPr>
            <a:spLocks noChangeArrowheads="1"/>
          </p:cNvSpPr>
          <p:nvPr/>
        </p:nvSpPr>
        <p:spPr bwMode="auto">
          <a:xfrm>
            <a:off x="762000" y="609600"/>
            <a:ext cx="7543800" cy="1295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Get time information from at least two independent sources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Validate audit log settings to ensure entries contain all necessary info</a:t>
            </a:r>
            <a:endParaRPr lang="en-US" dirty="0" smtClean="0"/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Ensure you have enough disk space for your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logs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log retention policy to ensure you keep logs long enough</a:t>
            </a:r>
          </a:p>
          <a:p>
            <a:pPr lvl="1"/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Quick Wins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Run biweekly analysis of logs by </a:t>
            </a:r>
            <a:r>
              <a:rPr lang="en-US" dirty="0" err="1" smtClean="0">
                <a:ea typeface="ＭＳ Ｐゴシック" pitchFamily="4" charset="-128"/>
                <a:cs typeface="ＭＳ Ｐゴシック" pitchFamily="4" charset="-128"/>
              </a:rPr>
              <a:t>admins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Configure boundary devices to log verbosely what’s allowed and dropped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automated tools to correlate and analyze logs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7.  Email and Web Browser Protection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/>
              <a:t>Most successful attacks come through these vectors</a:t>
            </a:r>
          </a:p>
          <a:p>
            <a:pPr lvl="1"/>
            <a:r>
              <a:rPr lang="en-US" smtClean="0"/>
              <a:t>Both social engineering and vulnerability exploitation</a:t>
            </a:r>
          </a:p>
          <a:p>
            <a:pPr lvl="1"/>
            <a:r>
              <a:rPr lang="en-US" smtClean="0"/>
              <a:t>And most enterprises need to allow these activities</a:t>
            </a:r>
          </a:p>
        </p:txBody>
      </p:sp>
      <p:sp>
        <p:nvSpPr>
          <p:cNvPr id="40964" name="Rounded Rectangle 3"/>
          <p:cNvSpPr>
            <a:spLocks noChangeArrowheads="1"/>
          </p:cNvSpPr>
          <p:nvPr/>
        </p:nvSpPr>
        <p:spPr bwMode="auto">
          <a:xfrm>
            <a:off x="1295400" y="609600"/>
            <a:ext cx="6553200" cy="1295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Things That Don’t Work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Just installing your machines and software and hoping for the best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Simply buying a virus protection program and a firewall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Patching something when you hear about a problem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Running US government FISMA compliance procedures</a:t>
            </a:r>
          </a:p>
          <a:p>
            <a:pPr lvl="1"/>
            <a:r>
              <a:rPr lang="en-US" sz="3200" smtClean="0"/>
              <a:t>Or any other paperwork-based method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Only permit approved up-to-date versions of browsers and email clients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Get rid of unnecessary add-ons and plug-ins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Have a second totally limited browser configuration available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Limit use of scripting languages in browsers and email clients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Log all outgoing URL requests 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Including from mobile devices</a:t>
            </a:r>
          </a:p>
          <a:p>
            <a:pPr>
              <a:buNone/>
            </a:pP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a spam filtering tool on email and use the Sender Policy Framework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Quick Wins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 outgoing URL requests based on company policy for safe sites</a:t>
            </a:r>
          </a:p>
          <a:p>
            <a:r>
              <a:rPr lang="en-US" dirty="0" smtClean="0"/>
              <a:t>Implement Sender Policy Framework (SPF) to reduce email spoofing</a:t>
            </a:r>
          </a:p>
          <a:p>
            <a:r>
              <a:rPr lang="en-US" dirty="0" smtClean="0"/>
              <a:t>Scan all attachments and block those containing malware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8.  Malware Defenses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Malware on your system can do arbitrary harm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Malware is becoming more sophisticated, widespread, and dangerous</a:t>
            </a:r>
          </a:p>
        </p:txBody>
      </p:sp>
      <p:sp>
        <p:nvSpPr>
          <p:cNvPr id="43012" name="Rounded Rectangle 3"/>
          <p:cNvSpPr>
            <a:spLocks noChangeArrowheads="1"/>
          </p:cNvSpPr>
          <p:nvPr/>
        </p:nvSpPr>
        <p:spPr bwMode="auto">
          <a:xfrm>
            <a:off x="1981200" y="838200"/>
            <a:ext cx="52578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Run malware detection tools on everything and report results to central location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Update signature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-based 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tools 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at least daily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Limit use of external devices</a:t>
            </a: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Don’t 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allow </a:t>
            </a:r>
            <a:r>
              <a:rPr lang="en-US" sz="2800" dirty="0" err="1" smtClean="0">
                <a:ea typeface="ＭＳ Ｐゴシック" pitchFamily="4" charset="-128"/>
                <a:cs typeface="ＭＳ Ｐゴシック" pitchFamily="4" charset="-128"/>
              </a:rPr>
              <a:t>autorun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 from flash drives,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 etc.</a:t>
            </a:r>
          </a:p>
          <a:p>
            <a:pPr lvl="1"/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Automatically scan removable media on </a:t>
            </a:r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insertion</a:t>
            </a: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Use DEP, ASLR, virtualization, etc.</a:t>
            </a:r>
          </a:p>
          <a:p>
            <a:r>
              <a:rPr lang="en-US" sz="2800" dirty="0" smtClean="0">
                <a:ea typeface="ＭＳ Ｐゴシック" pitchFamily="4" charset="-128"/>
                <a:cs typeface="ＭＳ Ｐゴシック" pitchFamily="4" charset="-128"/>
              </a:rPr>
              <a:t>Enable DNS query logging to catch queries for known malicious domains</a:t>
            </a:r>
            <a:endParaRPr lang="en-US" sz="28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9.  Limitation and Control of Ports, Protocols, and Services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systems install software automatically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 in weak configurations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These offer attackers entry points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you don’t need and use them, why give attackers’ that benefit?</a:t>
            </a:r>
          </a:p>
        </p:txBody>
      </p:sp>
      <p:sp>
        <p:nvSpPr>
          <p:cNvPr id="45060" name="Rounded Rectangle 3"/>
          <p:cNvSpPr>
            <a:spLocks noChangeArrowheads="1"/>
          </p:cNvSpPr>
          <p:nvPr/>
        </p:nvSpPr>
        <p:spPr bwMode="auto">
          <a:xfrm>
            <a:off x="990600" y="533400"/>
            <a:ext cx="70866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Only run services that you actually need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Drop ports and protocols for any others</a:t>
            </a:r>
            <a:endParaRPr lang="en-US" sz="3200" dirty="0" smtClean="0"/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host-based firewalls with default deny rules on all systems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Port scan all servers and compare against known intended configuration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Verify which services are visible from outside your organization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10.  Data Recovery Capability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Successful attackers often alter important data on your machines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Sometimes that’s the point of the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attack (e.g., </a:t>
            </a:r>
            <a:r>
              <a:rPr lang="en-US" dirty="0" err="1" smtClean="0">
                <a:ea typeface="ＭＳ Ｐゴシック" pitchFamily="4" charset="-128"/>
                <a:cs typeface="ＭＳ Ｐゴシック" pitchFamily="4" charset="-128"/>
              </a:rPr>
              <a:t>ransomware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)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You need to be able to get it back</a:t>
            </a:r>
          </a:p>
        </p:txBody>
      </p:sp>
      <p:sp>
        <p:nvSpPr>
          <p:cNvPr id="47108" name="Rounded Rectangle 3"/>
          <p:cNvSpPr>
            <a:spLocks noChangeArrowheads="1"/>
          </p:cNvSpPr>
          <p:nvPr/>
        </p:nvSpPr>
        <p:spPr bwMode="auto">
          <a:xfrm>
            <a:off x="1143000" y="762000"/>
            <a:ext cx="68580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Back up all machines at least weekly</a:t>
            </a:r>
          </a:p>
          <a:p>
            <a:pPr lvl="1"/>
            <a:r>
              <a:rPr lang="en-US" dirty="0" smtClean="0"/>
              <a:t>More often for critical data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Test restoration from backups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often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Ensure physical and cryptographic security of backups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Make sure critical data has a backup not accessible from the machine’s OS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11.  Secure Configurations for Network Devices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Firewalls, routers, and switches provide a first line of defense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Even good configurations tend to go bad over time</a:t>
            </a:r>
          </a:p>
          <a:p>
            <a:pPr lvl="2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Exceptions and changing conditions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Attackers constantly look for flaws in these devices</a:t>
            </a:r>
          </a:p>
        </p:txBody>
      </p:sp>
      <p:sp>
        <p:nvSpPr>
          <p:cNvPr id="49156" name="Rounded Rectangle 3"/>
          <p:cNvSpPr>
            <a:spLocks noChangeArrowheads="1"/>
          </p:cNvSpPr>
          <p:nvPr/>
        </p:nvSpPr>
        <p:spPr bwMode="auto">
          <a:xfrm>
            <a:off x="990600" y="533400"/>
            <a:ext cx="70866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Create documented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configurations and rules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for these devices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Periodically check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devices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against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them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Document changes to rules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Verify with automated tools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two factor authentication and encryption for network sessions 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Install security patches on all network devices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dirty="0" smtClean="0"/>
              <a:t>You don’t have the time or resources to do everything</a:t>
            </a:r>
          </a:p>
          <a:p>
            <a:r>
              <a:rPr lang="en-US" dirty="0" smtClean="0"/>
              <a:t>Your system isn’t the same as everyone else’s</a:t>
            </a:r>
          </a:p>
          <a:p>
            <a:r>
              <a:rPr lang="en-US" dirty="0" smtClean="0"/>
              <a:t>You should know by now that it isn’t a fix-once-and-forget problem</a:t>
            </a:r>
          </a:p>
          <a:p>
            <a:r>
              <a:rPr lang="en-US" dirty="0" smtClean="0"/>
              <a:t>In real systems, there are real constraints on what you can do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12.  Boundary Defense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good boundary defense keeps many attackers entirely out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Even if they get in, proper use of things like a DMZ limits damage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Important to understand where your boundaries really are</a:t>
            </a:r>
          </a:p>
        </p:txBody>
      </p:sp>
      <p:sp>
        <p:nvSpPr>
          <p:cNvPr id="51204" name="Rounded Rectangle 3"/>
          <p:cNvSpPr>
            <a:spLocks noChangeArrowheads="1"/>
          </p:cNvSpPr>
          <p:nvPr/>
        </p:nvSpPr>
        <p:spPr bwMode="auto">
          <a:xfrm>
            <a:off x="1905000" y="762000"/>
            <a:ext cx="54102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Black list known bad sites or white list sites you need to work with</a:t>
            </a:r>
          </a:p>
          <a:p>
            <a:pPr lvl="1"/>
            <a:r>
              <a:rPr lang="en-US" sz="3200" dirty="0" smtClean="0"/>
              <a:t>Test that periodically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a network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IDS/IPS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to watch traffic crossing a DMZ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Ensure all outgoing traffic runs through at least one app-layer filtering proxy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Require two factor authentication for all remote access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13.  Data Protection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high impact attacks are based on your data being stolen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You need to encrypt such critical data so its loss is minimized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You need to know when critical data is leaving your custody</a:t>
            </a:r>
          </a:p>
          <a:p>
            <a:pPr lvl="1"/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You need to understand how and why that happens</a:t>
            </a:r>
          </a:p>
        </p:txBody>
      </p:sp>
      <p:sp>
        <p:nvSpPr>
          <p:cNvPr id="53252" name="Rounded Rectangle 3"/>
          <p:cNvSpPr>
            <a:spLocks noChangeArrowheads="1"/>
          </p:cNvSpPr>
          <p:nvPr/>
        </p:nvSpPr>
        <p:spPr bwMode="auto">
          <a:xfrm>
            <a:off x="1600200" y="762000"/>
            <a:ext cx="60198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Understand which data you have that is critical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Encrypt it over the network</a:t>
            </a:r>
          </a:p>
          <a:p>
            <a:pPr lvl="1"/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Ensure its integrity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full disk encryption</a:t>
            </a:r>
          </a:p>
          <a:p>
            <a:pPr lvl="1"/>
            <a:r>
              <a:rPr lang="en-US" dirty="0" smtClean="0"/>
              <a:t>On all mobile devices</a:t>
            </a:r>
          </a:p>
          <a:p>
            <a:pPr lvl="1"/>
            <a:r>
              <a:rPr lang="en-US" dirty="0" smtClean="0"/>
              <a:t>On all devices holding particularly critical </a:t>
            </a:r>
            <a:r>
              <a:rPr lang="en-US" dirty="0" smtClean="0"/>
              <a:t>data</a:t>
            </a:r>
            <a:endParaRPr lang="en-US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14.  Controlled Access Based 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 Need to Know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all your machines/users can access critical data,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 can win by compromising anything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data kept only on protected machines, attackers have harder time</a:t>
            </a:r>
          </a:p>
        </p:txBody>
      </p:sp>
      <p:sp>
        <p:nvSpPr>
          <p:cNvPr id="55300" name="Rounded Rectangle 3"/>
          <p:cNvSpPr>
            <a:spLocks noChangeArrowheads="1"/>
          </p:cNvSpPr>
          <p:nvPr/>
        </p:nvSpPr>
        <p:spPr bwMode="auto">
          <a:xfrm>
            <a:off x="1066800" y="609600"/>
            <a:ext cx="6858000" cy="1295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Put all sensitive information on separate </a:t>
            </a:r>
            <a:r>
              <a:rPr lang="en-US" sz="3200" dirty="0" err="1" smtClean="0">
                <a:ea typeface="ＭＳ Ｐゴシック" pitchFamily="4" charset="-128"/>
                <a:cs typeface="ＭＳ Ｐゴシック" pitchFamily="4" charset="-128"/>
              </a:rPr>
              <a:t>VLANs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Encrypt all sensitive information crossing the network</a:t>
            </a:r>
          </a:p>
          <a:p>
            <a:pPr lvl="1"/>
            <a:r>
              <a:rPr lang="en-US" sz="3200" dirty="0" smtClean="0"/>
              <a:t>Even your own internal </a:t>
            </a:r>
            <a:r>
              <a:rPr lang="en-US" sz="3200" dirty="0" smtClean="0"/>
              <a:t>network</a:t>
            </a:r>
          </a:p>
          <a:p>
            <a:r>
              <a:rPr lang="en-US" sz="3200" dirty="0" smtClean="0"/>
              <a:t>Ensure critical data has access controls</a:t>
            </a:r>
          </a:p>
          <a:p>
            <a:r>
              <a:rPr lang="en-US" sz="3200" dirty="0" smtClean="0"/>
              <a:t>Audit access to critical data</a:t>
            </a:r>
          </a:p>
          <a:p>
            <a:r>
              <a:rPr lang="en-US" sz="3200" dirty="0" smtClean="0"/>
              <a:t>Remove inactive data sets from production network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15.  Wireless Access Control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Wireless reaches outside physical security boundaries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Mobile devices “away from home” often use wireless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Unauthorized wireless access points tend to pop up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Historically, attackers use wireless to get in and stay in</a:t>
            </a:r>
          </a:p>
        </p:txBody>
      </p:sp>
      <p:sp>
        <p:nvSpPr>
          <p:cNvPr id="57348" name="Rounded Rectangle 3"/>
          <p:cNvSpPr>
            <a:spLocks noChangeArrowheads="1"/>
          </p:cNvSpPr>
          <p:nvPr/>
        </p:nvSpPr>
        <p:spPr bwMode="auto">
          <a:xfrm>
            <a:off x="1295400" y="762000"/>
            <a:ext cx="66294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Know and control what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wireless devices are in your environment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Make sure they run your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configuration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WPA2 and AES encryption on them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EAP-TLS for authentication on them</a:t>
            </a:r>
            <a:endParaRPr lang="en-US" sz="3200" dirty="0" smtClean="0"/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Disable peer mode and unnecessary wireless peripheral device access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Separate VLAN for BYOD</a:t>
            </a:r>
          </a:p>
          <a:p>
            <a:pPr>
              <a:buFontTx/>
              <a:buNone/>
            </a:pP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16.  Account Monitoring 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Control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Inactive accounts are often attacker’s path into your system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Nobody’s watching them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Sometimes even “left behind” by dishonest employees</a:t>
            </a:r>
          </a:p>
        </p:txBody>
      </p:sp>
      <p:sp>
        <p:nvSpPr>
          <p:cNvPr id="59396" name="Rounded Rectangle 3"/>
          <p:cNvSpPr>
            <a:spLocks noChangeArrowheads="1"/>
          </p:cNvSpPr>
          <p:nvPr/>
        </p:nvSpPr>
        <p:spPr bwMode="auto">
          <a:xfrm>
            <a:off x="1600200" y="533400"/>
            <a:ext cx="58674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Review your accounts and disable those with no current owner</a:t>
            </a: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Set expiration date on all accounts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Create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procedure to quickly delete accounts of departed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employees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Monitor account use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 screen locks for unattended devices and log off inactive sessions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What Will Work?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One promising approach is outlined by SANS Institute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Based on experiences of highly qualified security administrators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20 Critical Security Controls</a:t>
            </a:r>
          </a:p>
          <a:p>
            <a:pPr lvl="1"/>
            <a:r>
              <a:rPr lang="en-US" smtClean="0"/>
              <a:t>A checklist of things to watch for and actions to take</a:t>
            </a:r>
          </a:p>
          <a:p>
            <a:pPr lvl="1"/>
            <a:r>
              <a:rPr lang="en-US" smtClean="0"/>
              <a:t>Technical, not policy or physical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Quick Wins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LDAP or Active Directory to centralize authentication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dirty="0" smtClean="0"/>
              <a:t>Require multifactor authentication or at least long passwords</a:t>
            </a:r>
          </a:p>
          <a:p>
            <a:r>
              <a:rPr lang="en-US" dirty="0" smtClean="0"/>
              <a:t>Encrypt all account names and authentication info over the network</a:t>
            </a:r>
          </a:p>
          <a:p>
            <a:r>
              <a:rPr lang="en-US" dirty="0" smtClean="0"/>
              <a:t>Store authentication info encrypted and/or hashed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17.  Security Skills Assessment and Training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Attackers target untrained users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Defenders need to keep up on trends and new attack vectors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Programmers must know how to write secure code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Need both good base and constant improvement</a:t>
            </a:r>
          </a:p>
        </p:txBody>
      </p:sp>
      <p:sp>
        <p:nvSpPr>
          <p:cNvPr id="62468" name="Rounded Rectangle 3"/>
          <p:cNvSpPr>
            <a:spLocks noChangeArrowheads="1"/>
          </p:cNvSpPr>
          <p:nvPr/>
        </p:nvSpPr>
        <p:spPr bwMode="auto">
          <a:xfrm>
            <a:off x="914400" y="533400"/>
            <a:ext cx="70866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Train employees to handle other Control tasks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Implement a security awareness program for employees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either senior personnel or outside instructors to deliver needed training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Periodically test security awareness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18.  Application Software Security 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Security flaws in applications are increasingly the attacker’s entry point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Both commodity applications and custom in-house applications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Applications offer large attack surfaces and many opportunities</a:t>
            </a:r>
          </a:p>
        </p:txBody>
      </p:sp>
      <p:sp>
        <p:nvSpPr>
          <p:cNvPr id="64516" name="Rounded Rectangle 3"/>
          <p:cNvSpPr>
            <a:spLocks noChangeArrowheads="1"/>
          </p:cNvSpPr>
          <p:nvPr/>
        </p:nvSpPr>
        <p:spPr bwMode="auto">
          <a:xfrm>
            <a:off x="609600" y="762000"/>
            <a:ext cx="80772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Use only supported versions of software and keep them patched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Install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and use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 web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-knowledgeable firewalls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Install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non-web application specific firewalls, where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available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For in-house software, ensure it checks properly for errors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Quick Wins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dirty="0" smtClean="0"/>
              <a:t>Use automated testing methods to check security of in-house software</a:t>
            </a:r>
          </a:p>
          <a:p>
            <a:r>
              <a:rPr lang="en-US" sz="3200" dirty="0" smtClean="0"/>
              <a:t>Don’t expose error messages to external users</a:t>
            </a:r>
          </a:p>
          <a:p>
            <a:r>
              <a:rPr lang="en-US" sz="3200" dirty="0" smtClean="0"/>
              <a:t>Maintain separate production and development systems</a:t>
            </a:r>
          </a:p>
          <a:p>
            <a:r>
              <a:rPr lang="en-US" sz="3200" dirty="0" smtClean="0"/>
              <a:t>Train software developers in secure design and coding </a:t>
            </a:r>
          </a:p>
          <a:p>
            <a:r>
              <a:rPr lang="en-US" sz="3200" dirty="0" smtClean="0"/>
              <a:t>Don’t expose unnecessary system details</a:t>
            </a:r>
            <a:endParaRPr lang="en-US" sz="32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19.  Incident Response Capability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Probably you’ll be attacked, sooner or later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You’ll be happier if you’re prepared to respond to such incidents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save you vast amounts of time, money, and other critical resources</a:t>
            </a:r>
          </a:p>
        </p:txBody>
      </p:sp>
      <p:sp>
        <p:nvSpPr>
          <p:cNvPr id="66564" name="Rounded Rectangle 3"/>
          <p:cNvSpPr>
            <a:spLocks noChangeArrowheads="1"/>
          </p:cNvSpPr>
          <p:nvPr/>
        </p:nvSpPr>
        <p:spPr bwMode="auto">
          <a:xfrm>
            <a:off x="685800" y="762000"/>
            <a:ext cx="78486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Create written response procedures, identifying critical roles in response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Ensure you have assigned important duties to particular employees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Set policies on how quickly problems should be reported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Know which third parties can help you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Ensure employees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know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how to report problems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Test procedures periodically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20.  Penetration Testing and 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Red Team Exercises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it’s important: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probably screwed up something</a:t>
            </a:r>
          </a:p>
          <a:p>
            <a:pPr lvl="2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Everybody does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You’ll be happier finding out what if you do it yourself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Or have someone you trust find it</a:t>
            </a:r>
          </a:p>
        </p:txBody>
      </p:sp>
      <p:sp>
        <p:nvSpPr>
          <p:cNvPr id="68612" name="Rounded Rectangle 3"/>
          <p:cNvSpPr>
            <a:spLocks noChangeArrowheads="1"/>
          </p:cNvSpPr>
          <p:nvPr/>
        </p:nvSpPr>
        <p:spPr bwMode="auto">
          <a:xfrm>
            <a:off x="1219200" y="533400"/>
            <a:ext cx="66294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Quick Wins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Regularly perform penetration testing</a:t>
            </a:r>
          </a:p>
          <a:p>
            <a:pPr lvl="1"/>
            <a:r>
              <a:rPr lang="en-US" dirty="0" smtClean="0"/>
              <a:t>From both outside and inside your system </a:t>
            </a:r>
            <a:r>
              <a:rPr lang="en-US" dirty="0" smtClean="0"/>
              <a:t>boundaries</a:t>
            </a:r>
          </a:p>
          <a:p>
            <a:pPr lvl="1"/>
            <a:r>
              <a:rPr lang="en-US" dirty="0" smtClean="0"/>
              <a:t>With clear goals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Carefully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control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 user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accounts and software used for penetration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testing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Look for unprotected information helpful to attackers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20 Critical Security Controls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Developed primarily by US government experts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Put into use in a few government agencies</a:t>
            </a:r>
          </a:p>
          <a:p>
            <a:pPr lvl="1"/>
            <a:r>
              <a:rPr lang="en-US" sz="3200" dirty="0" smtClean="0"/>
              <a:t>With 94% reduction in one measurement of security </a:t>
            </a:r>
            <a:r>
              <a:rPr lang="en-US" sz="3200" dirty="0" smtClean="0"/>
              <a:t>risk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But nothing in them is specific to US government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Prioritized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list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Based on 5 security tenets</a:t>
            </a: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Applying the Controls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Understand all 20 controls well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Analyze how well your system already incorporates them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gaps and make a plan to take action to address them</a:t>
            </a:r>
          </a:p>
          <a:p>
            <a:pPr lvl="1"/>
            <a:r>
              <a:rPr lang="en-US" smtClean="0"/>
              <a:t>Quick wins first</a:t>
            </a:r>
          </a:p>
          <a:p>
            <a:pPr lvl="1"/>
            <a:r>
              <a:rPr lang="en-US" smtClean="0"/>
              <a:t>Those alone help a lot</a:t>
            </a:r>
          </a:p>
        </p:txBody>
      </p:sp>
      <p:sp>
        <p:nvSpPr>
          <p:cNvPr id="70660" name="Rounded Rectangle 3"/>
          <p:cNvSpPr>
            <a:spLocks noChangeArrowheads="1"/>
          </p:cNvSpPr>
          <p:nvPr/>
        </p:nvSpPr>
        <p:spPr bwMode="auto">
          <a:xfrm>
            <a:off x="1905000" y="838200"/>
            <a:ext cx="54102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Creating an Ongoing Plan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Talk to sysadmins about how you can make further progress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Create long term plans for implementing advanced controls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Think for the long haul</a:t>
            </a:r>
          </a:p>
          <a:p>
            <a:pPr lvl="1"/>
            <a:r>
              <a:rPr lang="en-US" smtClean="0"/>
              <a:t>How far along will you be in a year, for example?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20 Controls Is a Lot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if you can’t take the time for even the quick wins on these 20?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have just a little time, but you want to improve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to do?</a:t>
            </a:r>
          </a:p>
        </p:txBody>
      </p:sp>
      <p:sp>
        <p:nvSpPr>
          <p:cNvPr id="72708" name="Rounded Rectangle 3"/>
          <p:cNvSpPr>
            <a:spLocks noChangeArrowheads="1"/>
          </p:cNvSpPr>
          <p:nvPr/>
        </p:nvSpPr>
        <p:spPr bwMode="auto">
          <a:xfrm>
            <a:off x="1905000" y="838200"/>
            <a:ext cx="54102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Australian Signals Directorate Controls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body of Australia’s military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They have a list of 35 useful cybersecurity controls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Well, if 20 is too many, 35 certainly is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they also have prioritized just 4 of them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ASD Top 4 Controls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-104" charset="-128"/>
                <a:cs typeface="ＭＳ Ｐゴシック" pitchFamily="-104" charset="-128"/>
              </a:rPr>
              <a:t>Application </a:t>
            </a:r>
            <a:r>
              <a:rPr lang="en-US" dirty="0" err="1" smtClean="0">
                <a:ea typeface="ＭＳ Ｐゴシック" pitchFamily="-104" charset="-128"/>
                <a:cs typeface="ＭＳ Ｐゴシック" pitchFamily="-104" charset="-128"/>
              </a:rPr>
              <a:t>whitelisting</a:t>
            </a:r>
            <a:endParaRPr lang="en-US" dirty="0" smtClean="0">
              <a:ea typeface="ＭＳ Ｐゴシック" pitchFamily="-104" charset="-128"/>
              <a:cs typeface="ＭＳ Ｐゴシック" pitchFamily="-104" charset="-128"/>
            </a:endParaRPr>
          </a:p>
          <a:p>
            <a:pPr marL="742950" indent="-742950"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-104" charset="-128"/>
                <a:cs typeface="ＭＳ Ｐゴシック" pitchFamily="-104" charset="-128"/>
              </a:rPr>
              <a:t>Patch your applications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-104" charset="-128"/>
                <a:cs typeface="ＭＳ Ｐゴシック" pitchFamily="-104" charset="-128"/>
              </a:rPr>
              <a:t>Patch your OS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-104" charset="-128"/>
                <a:cs typeface="ＭＳ Ｐゴシック" pitchFamily="-104" charset="-128"/>
              </a:rPr>
              <a:t>Minimize administrator privileges</a:t>
            </a:r>
          </a:p>
          <a:p>
            <a:pPr>
              <a:defRPr/>
            </a:pPr>
            <a:r>
              <a:rPr lang="en-US" dirty="0" smtClean="0">
                <a:ea typeface="ＭＳ Ｐゴシック" pitchFamily="-104" charset="-128"/>
                <a:cs typeface="ＭＳ Ｐゴシック" pitchFamily="-104" charset="-128"/>
              </a:rPr>
              <a:t>In </a:t>
            </a:r>
            <a:r>
              <a:rPr lang="en-US" dirty="0" err="1" smtClean="0">
                <a:ea typeface="ＭＳ Ｐゴシック" pitchFamily="-104" charset="-128"/>
                <a:cs typeface="ＭＳ Ｐゴシック" pitchFamily="-104" charset="-128"/>
              </a:rPr>
              <a:t>ASD’s</a:t>
            </a:r>
            <a:r>
              <a:rPr lang="en-US" dirty="0" smtClean="0">
                <a:ea typeface="ＭＳ Ｐゴシック" pitchFamily="-104" charset="-128"/>
                <a:cs typeface="ＭＳ Ｐゴシック" pitchFamily="-104" charset="-128"/>
              </a:rPr>
              <a:t> experience, handling these four stops 85% of attacks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1. Application Whitelisting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Only allow approved applications on your machines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a technology to ensure others do not get installed and run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apps you actually need to run to do your business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Outlaw all the others</a:t>
            </a:r>
          </a:p>
        </p:txBody>
      </p:sp>
      <p:sp>
        <p:nvSpPr>
          <p:cNvPr id="75780" name="Rounded Rectangle 3"/>
          <p:cNvSpPr>
            <a:spLocks noChangeArrowheads="1"/>
          </p:cNvSpPr>
          <p:nvPr/>
        </p:nvSpPr>
        <p:spPr bwMode="auto">
          <a:xfrm>
            <a:off x="1447800" y="838200"/>
            <a:ext cx="63246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Enforcing Whitelists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If running Windows, you can use Microsoft AppLocker</a:t>
            </a:r>
          </a:p>
          <a:p>
            <a:pPr lvl="1"/>
            <a:r>
              <a:rPr lang="en-US" sz="2800" smtClean="0"/>
              <a:t>Available with post-Windows 7 OSes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Prevents apps not on the whitelist from running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More challenging if you’re running Linux</a:t>
            </a:r>
          </a:p>
          <a:p>
            <a:pPr lvl="1"/>
            <a:r>
              <a:rPr lang="en-US" sz="2800" smtClean="0"/>
              <a:t>MacAfee Application Control or configurations of SE Linux are possible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Mac OS whitelisting also not perfect</a:t>
            </a:r>
          </a:p>
          <a:p>
            <a:pPr lvl="1"/>
            <a:r>
              <a:rPr lang="en-US" sz="2800" smtClean="0"/>
              <a:t>Parental controls or whitelisting all apps signed by MacStore or identified developer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2. Patch Your Applications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Apply patches to all applications you use</a:t>
            </a:r>
          </a:p>
          <a:p>
            <a:pPr lvl="1"/>
            <a:r>
              <a:rPr lang="en-US" sz="3200" smtClean="0"/>
              <a:t>Especially those interacting with Internet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Prefer up-to-date versions of software</a:t>
            </a:r>
          </a:p>
          <a:p>
            <a:pPr lvl="1"/>
            <a:r>
              <a:rPr lang="en-US" sz="3200" smtClean="0"/>
              <a:t>Older versions may not have patches provided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Ideally have a centralized method controlling patches for entire system</a:t>
            </a:r>
          </a:p>
          <a:p>
            <a:pPr lvl="1"/>
            <a:r>
              <a:rPr lang="en-US" sz="3200" smtClean="0"/>
              <a:t>E.g., for Windows, Microsoft System Center Configuration Manager</a:t>
            </a:r>
          </a:p>
        </p:txBody>
      </p:sp>
      <p:sp>
        <p:nvSpPr>
          <p:cNvPr id="77828" name="Rounded Rectangle 3"/>
          <p:cNvSpPr>
            <a:spLocks noChangeArrowheads="1"/>
          </p:cNvSpPr>
          <p:nvPr/>
        </p:nvSpPr>
        <p:spPr bwMode="auto">
          <a:xfrm>
            <a:off x="1371600" y="685800"/>
            <a:ext cx="64008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3. Patch Your Operating System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Go with most up-to-date releases of OS</a:t>
            </a:r>
          </a:p>
          <a:p>
            <a:pPr lvl="1"/>
            <a:r>
              <a:rPr lang="en-US" sz="3200" smtClean="0"/>
              <a:t>E.g., desktop malware infections dropped 10x from XP to Windows 7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 system-wide tools that will apply patches to all machines you control</a:t>
            </a:r>
          </a:p>
          <a:p>
            <a:pPr lvl="1"/>
            <a:r>
              <a:rPr lang="en-US" sz="3200" smtClean="0"/>
              <a:t>Microsoft System Center Configuration Manager, again</a:t>
            </a:r>
          </a:p>
          <a:p>
            <a:pPr lvl="1"/>
            <a:r>
              <a:rPr lang="en-US" sz="3200" smtClean="0"/>
              <a:t>Similar tools available for Linux</a:t>
            </a:r>
          </a:p>
        </p:txBody>
      </p:sp>
      <p:sp>
        <p:nvSpPr>
          <p:cNvPr id="78852" name="Rounded Rectangle 3"/>
          <p:cNvSpPr>
            <a:spLocks noChangeArrowheads="1"/>
          </p:cNvSpPr>
          <p:nvPr/>
        </p:nvSpPr>
        <p:spPr bwMode="auto">
          <a:xfrm>
            <a:off x="838200" y="838200"/>
            <a:ext cx="75438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4. Minimize Administrator Privilege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Get rid of methods allowing users to alter their environments</a:t>
            </a:r>
          </a:p>
          <a:p>
            <a:pPr lvl="1"/>
            <a:r>
              <a:rPr lang="en-US" sz="3200" smtClean="0"/>
              <a:t>Especially those allowing software installation 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Malicious intruders look for these capabilities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Those allowing access to other machines especially dangerous</a:t>
            </a:r>
          </a:p>
        </p:txBody>
      </p:sp>
      <p:sp>
        <p:nvSpPr>
          <p:cNvPr id="79876" name="Rounded Rectangle 3"/>
          <p:cNvSpPr>
            <a:spLocks noChangeArrowheads="1"/>
          </p:cNvSpPr>
          <p:nvPr/>
        </p:nvSpPr>
        <p:spPr bwMode="auto">
          <a:xfrm>
            <a:off x="1371600" y="533400"/>
            <a:ext cx="6324600" cy="13716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Tenets of Effective Cyber Security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 smtClean="0"/>
              <a:t>Offense informs defense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Prioritization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Metrics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Continuous diagnostics and mitigation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/>
              <a:t>Automation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Further Controlling Administrator Privileges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role based access control for admin privileges</a:t>
            </a:r>
          </a:p>
          <a:p>
            <a:pPr lvl="1"/>
            <a:r>
              <a:rPr lang="en-US" smtClean="0"/>
              <a:t>If not available, separate accounts</a:t>
            </a:r>
          </a:p>
          <a:p>
            <a:pPr lvl="1"/>
            <a:r>
              <a:rPr lang="en-US" smtClean="0"/>
              <a:t>Not normal administrator user accounts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allowing admin accounts to have Internet access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Conclusion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can’t perfectly protect your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you can do a lot better than most</a:t>
            </a:r>
          </a:p>
          <a:p>
            <a:pPr lvl="1"/>
            <a:r>
              <a:rPr lang="en-US" smtClean="0"/>
              <a:t>And the cost need not be prohibitive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 worst, you can make the attacker’s life hard and limit the damage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These steps work in the real world</a:t>
            </a:r>
          </a:p>
        </p:txBody>
      </p:sp>
      <p:sp>
        <p:nvSpPr>
          <p:cNvPr id="81924" name="Rounded Rectangle 3"/>
          <p:cNvSpPr>
            <a:spLocks noChangeArrowheads="1"/>
          </p:cNvSpPr>
          <p:nvPr/>
        </p:nvSpPr>
        <p:spPr bwMode="auto">
          <a:xfrm>
            <a:off x="3048000" y="762000"/>
            <a:ext cx="30480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Offense Informs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up to date on what attacks are really occurring</a:t>
            </a:r>
          </a:p>
          <a:p>
            <a:r>
              <a:rPr lang="en-US" dirty="0" smtClean="0"/>
              <a:t>Spend your efforts on defending against those attacks</a:t>
            </a:r>
          </a:p>
          <a:p>
            <a:pPr lvl="1"/>
            <a:r>
              <a:rPr lang="en-US" dirty="0" smtClean="0"/>
              <a:t>Rather than against the “exciting” new attack nobody is really using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Prioritization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 your efforts against attacks that pose the greatest risk to you</a:t>
            </a:r>
          </a:p>
          <a:p>
            <a:r>
              <a:rPr lang="en-US" dirty="0" smtClean="0"/>
              <a:t>Considering threat actors likely to attack you</a:t>
            </a:r>
          </a:p>
          <a:p>
            <a:r>
              <a:rPr lang="en-US" dirty="0" smtClean="0"/>
              <a:t>And the practicalities of taking the defensive measures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23874</TotalTime>
  <Words>2878</Words>
  <Application>Microsoft Macintosh PowerPoint</Application>
  <PresentationFormat>On-screen Show (4:3)</PresentationFormat>
  <Paragraphs>408</Paragraphs>
  <Slides>71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lecture 2</vt:lpstr>
      <vt:lpstr>Securing Your System Computer Security  Peter Reiher March 16, 2017</vt:lpstr>
      <vt:lpstr>Putting It All Together</vt:lpstr>
      <vt:lpstr>Things That Don’t Work</vt:lpstr>
      <vt:lpstr>Practicalities</vt:lpstr>
      <vt:lpstr>So What Will Work?</vt:lpstr>
      <vt:lpstr>The 20 Critical Security Controls</vt:lpstr>
      <vt:lpstr>Critical Tenets of Effective Cyber Security Defense</vt:lpstr>
      <vt:lpstr>1.  Offense Informs Defense</vt:lpstr>
      <vt:lpstr>2.  Prioritization</vt:lpstr>
      <vt:lpstr>3.  Metrics</vt:lpstr>
      <vt:lpstr>4. Continuous Diagnostics and Mitigation</vt:lpstr>
      <vt:lpstr>5.  Automation</vt:lpstr>
      <vt:lpstr>Nature of Controls</vt:lpstr>
      <vt:lpstr>How The SANS List Is Organized</vt:lpstr>
      <vt:lpstr>1.  Inventory of Devices on  Your System</vt:lpstr>
      <vt:lpstr>Quick Win</vt:lpstr>
      <vt:lpstr>2. Inventory of Software on Your System</vt:lpstr>
      <vt:lpstr>Quick Win</vt:lpstr>
      <vt:lpstr>3.  Secure Configurations for Hardware and Software</vt:lpstr>
      <vt:lpstr>Quick Wins</vt:lpstr>
      <vt:lpstr>4. Continuous Vulnerability Assessment and Remediation</vt:lpstr>
      <vt:lpstr>Quick Wins</vt:lpstr>
      <vt:lpstr>5.  Controlled Use of Administrative Privileges</vt:lpstr>
      <vt:lpstr>Quick Wins</vt:lpstr>
      <vt:lpstr>More Quick Wins</vt:lpstr>
      <vt:lpstr>6.  Maintenance, Monitoring and Analysis of Security Logs</vt:lpstr>
      <vt:lpstr>Quick Wins</vt:lpstr>
      <vt:lpstr>More Quick Wins</vt:lpstr>
      <vt:lpstr>7.  Email and Web Browser Protection</vt:lpstr>
      <vt:lpstr>Quick Wins</vt:lpstr>
      <vt:lpstr>More Quick Wins</vt:lpstr>
      <vt:lpstr>8.  Malware Defenses</vt:lpstr>
      <vt:lpstr>Quick Wins</vt:lpstr>
      <vt:lpstr>9.  Limitation and Control of Ports, Protocols, and Services</vt:lpstr>
      <vt:lpstr>Quick Wins</vt:lpstr>
      <vt:lpstr>10.  Data Recovery Capability</vt:lpstr>
      <vt:lpstr>Quick Wins</vt:lpstr>
      <vt:lpstr>11.  Secure Configurations for Network Devices</vt:lpstr>
      <vt:lpstr>Quick Wins</vt:lpstr>
      <vt:lpstr>12.  Boundary Defense</vt:lpstr>
      <vt:lpstr>Quick Wins</vt:lpstr>
      <vt:lpstr>13.  Data Protection</vt:lpstr>
      <vt:lpstr>Quick Wins</vt:lpstr>
      <vt:lpstr>14.  Controlled Access Based  on Need to Know</vt:lpstr>
      <vt:lpstr>Quick Wins</vt:lpstr>
      <vt:lpstr>15.  Wireless Access Control</vt:lpstr>
      <vt:lpstr>Quick Wins</vt:lpstr>
      <vt:lpstr>16.  Account Monitoring  and Control</vt:lpstr>
      <vt:lpstr>Quick Wins</vt:lpstr>
      <vt:lpstr>More Quick Wins</vt:lpstr>
      <vt:lpstr>17.  Security Skills Assessment and Training</vt:lpstr>
      <vt:lpstr>Quick Wins</vt:lpstr>
      <vt:lpstr>18.  Application Software Security </vt:lpstr>
      <vt:lpstr>Quick Wins</vt:lpstr>
      <vt:lpstr>More Quick Wins</vt:lpstr>
      <vt:lpstr>19.  Incident Response Capability</vt:lpstr>
      <vt:lpstr>Quick Wins</vt:lpstr>
      <vt:lpstr>20.  Penetration Testing and  Red Team Exercises</vt:lpstr>
      <vt:lpstr>Quick Wins</vt:lpstr>
      <vt:lpstr>Applying the Controls</vt:lpstr>
      <vt:lpstr>Creating an Ongoing Plan</vt:lpstr>
      <vt:lpstr>20 Controls Is a Lot</vt:lpstr>
      <vt:lpstr>The Australian Signals Directorate Controls</vt:lpstr>
      <vt:lpstr>The ASD Top 4 Controls</vt:lpstr>
      <vt:lpstr>1. Application Whitelisting</vt:lpstr>
      <vt:lpstr>Enforcing Whitelists</vt:lpstr>
      <vt:lpstr>2. Patch Your Applications</vt:lpstr>
      <vt:lpstr>3. Patch Your Operating System</vt:lpstr>
      <vt:lpstr>4. Minimize Administrator Privilege</vt:lpstr>
      <vt:lpstr>Further Controlling Administrator Privileges</vt:lpstr>
      <vt:lpstr>Conclusion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127</cp:revision>
  <cp:lastPrinted>2008-01-08T18:06:49Z</cp:lastPrinted>
  <dcterms:created xsi:type="dcterms:W3CDTF">2017-03-13T16:41:12Z</dcterms:created>
  <dcterms:modified xsi:type="dcterms:W3CDTF">2017-03-13T20:10:33Z</dcterms:modified>
</cp:coreProperties>
</file>