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3"/>
  </p:notesMasterIdLst>
  <p:handoutMasterIdLst>
    <p:handoutMasterId r:id="rId74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handoutMaster" Target="handoutMasters/handoutMaster1.xml"/><Relationship Id="rId75" Type="http://schemas.openxmlformats.org/officeDocument/2006/relationships/printerSettings" Target="printerSettings/printerSettings1.bin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18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Securing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Key Internet Technologies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March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14,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Protecting BGP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BGP is probably the most important protocol to protect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Handles basic Internet routing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Works at autonomous system (AS) level</a:t>
            </a:r>
          </a:p>
          <a:p>
            <a:pPr lvl="1"/>
            <a:r>
              <a:rPr lang="en-US" smtClean="0"/>
              <a:t>Rather than router level</a:t>
            </a:r>
          </a:p>
        </p:txBody>
      </p:sp>
      <p:sp>
        <p:nvSpPr>
          <p:cNvPr id="24580" name="Rounded Rectangle 3"/>
          <p:cNvSpPr>
            <a:spLocks noChangeArrowheads="1"/>
          </p:cNvSpPr>
          <p:nvPr/>
        </p:nvSpPr>
        <p:spPr bwMode="auto">
          <a:xfrm>
            <a:off x="2667000" y="914400"/>
            <a:ext cx="3733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BGP Issues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BGP is spoken (mostly) between routers in autonomous systems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On direct network links to their partner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Over TCP sessions that are established with known partners</a:t>
            </a:r>
          </a:p>
          <a:p>
            <a:pPr lvl="1"/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Easily encrypted, if desired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Isn’t that enough to give reasonable security?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 Counterexample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Pakistan became upset with YouTube over posting of “blasphemous” video (2008)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Responded by injecting a BGP update that sent all traffic to YouTube to a site in Pakistan</a:t>
            </a:r>
          </a:p>
          <a:p>
            <a:pPr lvl="1"/>
            <a:r>
              <a:rPr lang="en-US" sz="3200" smtClean="0"/>
              <a:t>Which probably dropped it all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Rendered YouTube unavailable worldwide (well, 2/3s of world)</a:t>
            </a:r>
          </a:p>
          <a:p>
            <a:pPr lvl="1"/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Probably due to error, not malice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How Did This Happen?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Pakistan injected a BGP update advertising a path to YouTube</a:t>
            </a:r>
          </a:p>
          <a:p>
            <a:pPr lvl="1"/>
            <a:r>
              <a:rPr lang="en-US" sz="3200" smtClean="0"/>
              <a:t>Which they had no right to do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It got automatically propagated by BGP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Everyone knows YouTube isn’t in Pakistan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But the routing protocol didn’t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Security required to prevent other future incidents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Another Example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 2010, China rerouted a lot of US traffic through its servers</a:t>
            </a:r>
          </a:p>
          <a:p>
            <a:pPr lvl="1"/>
            <a:r>
              <a:rPr lang="en-US" smtClean="0"/>
              <a:t>Traffic purely internal to the US</a:t>
            </a:r>
          </a:p>
          <a:p>
            <a:pPr lvl="1"/>
            <a:r>
              <a:rPr lang="en-US" smtClean="0"/>
              <a:t>Lots of military, government, commercial traffic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Based on bogus BGP route advertisements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Possibly errors, not attacks, but . . 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 Side Issues on This Story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Much Internet design assumes major parties play by the rules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Pakistan didn’t 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Not desirable to base Internet’s security on this assumption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Though sometimes not many other choices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Basic BGP Security Issue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12192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A</a:t>
            </a: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26670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B</a:t>
            </a: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1148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C</a:t>
            </a: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55626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D</a:t>
            </a:r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>
            <a:off x="70104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E</a:t>
            </a:r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33528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F</a:t>
            </a:r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51816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G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1828800" y="2590800"/>
            <a:ext cx="15240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18288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3962400" y="4800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V="1">
            <a:off x="5791200" y="2590800"/>
            <a:ext cx="12192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32766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47244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61722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4" name="Text Box 18"/>
          <p:cNvSpPr txBox="1">
            <a:spLocks noChangeArrowheads="1"/>
          </p:cNvSpPr>
          <p:nvPr/>
        </p:nvSpPr>
        <p:spPr bwMode="auto">
          <a:xfrm>
            <a:off x="609600" y="3200400"/>
            <a:ext cx="113982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1.2.3.*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1143000" y="5562600"/>
            <a:ext cx="66770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A wants to tell everyone how to get to 1.2.3.*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09600" y="1676400"/>
            <a:ext cx="2057400" cy="381000"/>
            <a:chOff x="384" y="1056"/>
            <a:chExt cx="1296" cy="240"/>
          </a:xfrm>
        </p:grpSpPr>
        <p:sp>
          <p:nvSpPr>
            <p:cNvPr id="30754" name="Rectangle 21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0755" name="Rectangle 22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A</a:t>
              </a: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33400" y="3200400"/>
            <a:ext cx="2057400" cy="381000"/>
            <a:chOff x="384" y="1056"/>
            <a:chExt cx="1296" cy="240"/>
          </a:xfrm>
        </p:grpSpPr>
        <p:sp>
          <p:nvSpPr>
            <p:cNvPr id="30752" name="Rectangle 24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0753" name="Rectangle 25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A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981200" y="1676400"/>
            <a:ext cx="2057400" cy="381000"/>
            <a:chOff x="384" y="1056"/>
            <a:chExt cx="1296" cy="240"/>
          </a:xfrm>
        </p:grpSpPr>
        <p:sp>
          <p:nvSpPr>
            <p:cNvPr id="30750" name="Rectangle 27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0751" name="Rectangle 28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B,A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429000" y="1676400"/>
            <a:ext cx="2057400" cy="381000"/>
            <a:chOff x="384" y="1056"/>
            <a:chExt cx="1296" cy="240"/>
          </a:xfrm>
        </p:grpSpPr>
        <p:sp>
          <p:nvSpPr>
            <p:cNvPr id="30748" name="Rectangle 30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0749" name="Rectangle 31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C,B,A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876800" y="1676400"/>
            <a:ext cx="2057400" cy="381000"/>
            <a:chOff x="384" y="1056"/>
            <a:chExt cx="1296" cy="240"/>
          </a:xfrm>
        </p:grpSpPr>
        <p:sp>
          <p:nvSpPr>
            <p:cNvPr id="30746" name="Rectangle 33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0747" name="Rectangle 34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D,C,B,A</a:t>
              </a:r>
            </a:p>
          </p:txBody>
        </p:sp>
      </p:grpSp>
      <p:sp>
        <p:nvSpPr>
          <p:cNvPr id="173091" name="Text Box 35"/>
          <p:cNvSpPr txBox="1">
            <a:spLocks noChangeArrowheads="1"/>
          </p:cNvSpPr>
          <p:nvPr/>
        </p:nvSpPr>
        <p:spPr bwMode="auto">
          <a:xfrm>
            <a:off x="6842125" y="3495675"/>
            <a:ext cx="1844675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What do we need to protect?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0.1375 -3.9778E-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5097E-6 L 0.1875 0.3163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0.1375 -3.9778E-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0.1375 -3.9778E-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0.1375 -3.9778E-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74" grpId="0"/>
      <p:bldP spid="1730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Well, What Could Go Wrong?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12192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A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26670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B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41148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C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55626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D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70104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E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33528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F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51816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G</a:t>
            </a: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1828800" y="2590800"/>
            <a:ext cx="15240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18288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3962400" y="4800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V="1">
            <a:off x="5791200" y="2590800"/>
            <a:ext cx="12192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2766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47244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61722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609600" y="1676400"/>
            <a:ext cx="2057400" cy="381000"/>
            <a:chOff x="384" y="1056"/>
            <a:chExt cx="1296" cy="240"/>
          </a:xfrm>
        </p:grpSpPr>
        <p:sp>
          <p:nvSpPr>
            <p:cNvPr id="31769" name="Rectangle 19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1770" name="Rectangle 20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A</a:t>
              </a:r>
            </a:p>
          </p:txBody>
        </p:sp>
      </p:grp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381000" y="3352800"/>
            <a:ext cx="2286000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What if A doesn’t own 1.2.3.*?</a:t>
            </a:r>
          </a:p>
        </p:txBody>
      </p:sp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457200" y="4648200"/>
            <a:ext cx="274320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What if router A isn’t authorized to advertise 1.2.3.*?</a:t>
            </a: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6172200" y="4191000"/>
            <a:ext cx="274320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What if router D alters the path?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876800" y="1676400"/>
            <a:ext cx="2057400" cy="381000"/>
            <a:chOff x="384" y="1056"/>
            <a:chExt cx="1296" cy="240"/>
          </a:xfrm>
        </p:grpSpPr>
        <p:sp>
          <p:nvSpPr>
            <p:cNvPr id="31767" name="Rectangle 25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1768" name="Rectangle 26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D,F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1" grpId="0"/>
      <p:bldP spid="174102" grpId="0"/>
      <p:bldP spid="1741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Two Sub-Problems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Security of Origin (SOA)</a:t>
            </a:r>
          </a:p>
          <a:p>
            <a:pPr lvl="1"/>
            <a:r>
              <a:rPr lang="en-US" smtClean="0"/>
              <a:t>Who is allowed to advertise a path to an IP prefix?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Path Validation (PV)</a:t>
            </a:r>
          </a:p>
          <a:p>
            <a:pPr lvl="1"/>
            <a:r>
              <a:rPr lang="en-US" smtClean="0"/>
              <a:t>Is the path someone gives to me indeed a correct path?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How Do We Solve These Problems?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SOA - Advertising routers must prove prefix ownership </a:t>
            </a:r>
          </a:p>
          <a:p>
            <a:pPr lvl="1"/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And right to advertise paths to that prefix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PV - Paths must be signed by routers on them</a:t>
            </a:r>
          </a:p>
          <a:p>
            <a:pPr lvl="1"/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Must avoid cut-and-paste and replay attacks</a:t>
            </a:r>
          </a:p>
          <a:p>
            <a:pPr>
              <a:buFontTx/>
              <a:buNone/>
            </a:pPr>
            <a:endParaRPr lang="en-US" smtClean="0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ounded Rectangle 3"/>
          <p:cNvSpPr>
            <a:spLocks noChangeArrowheads="1"/>
          </p:cNvSpPr>
          <p:nvPr/>
        </p:nvSpPr>
        <p:spPr bwMode="auto">
          <a:xfrm>
            <a:off x="3581400" y="838200"/>
            <a:ext cx="2057400" cy="762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Outline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Routing security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security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S-BGP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One example solution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 protocol designed to solve most of the routing security issues for BGP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Intended to be workable with existing BGP protocol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Key idea is to tie updates to those who are allowed to make them</a:t>
            </a:r>
          </a:p>
          <a:p>
            <a:pPr lvl="1"/>
            <a:r>
              <a:rPr lang="en-US" smtClean="0"/>
              <a:t>And to those who build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Some S-BGP Constraints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Can’t change BGP protocol</a:t>
            </a:r>
          </a:p>
          <a:p>
            <a:pPr lvl="1"/>
            <a:r>
              <a:rPr lang="en-US"/>
              <a:t>Or packet format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Can’t have messages larger than max BGP size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Must be deployable in reasonable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An S-BGP Example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12192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A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26670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B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41148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C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55626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D</a:t>
            </a:r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70104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E</a:t>
            </a: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33528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F</a:t>
            </a: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51816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G</a:t>
            </a: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1828800" y="2590800"/>
            <a:ext cx="15240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18288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962400" y="4800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5791200" y="2590800"/>
            <a:ext cx="12192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32766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47244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61722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09600" y="3200400"/>
            <a:ext cx="113982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1.2.3.*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09600" y="1676400"/>
            <a:ext cx="2057400" cy="381000"/>
            <a:chOff x="384" y="1056"/>
            <a:chExt cx="1296" cy="240"/>
          </a:xfrm>
        </p:grpSpPr>
        <p:sp>
          <p:nvSpPr>
            <p:cNvPr id="36887" name="Rectangle 20"/>
            <p:cNvSpPr>
              <a:spLocks noChangeArrowheads="1"/>
            </p:cNvSpPr>
            <p:nvPr/>
          </p:nvSpPr>
          <p:spPr bwMode="auto">
            <a:xfrm>
              <a:off x="1008" y="1056"/>
              <a:ext cx="67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/>
                <a:t>1.2.3.*</a:t>
              </a:r>
            </a:p>
          </p:txBody>
        </p:sp>
        <p:sp>
          <p:nvSpPr>
            <p:cNvPr id="36888" name="Rectangle 21"/>
            <p:cNvSpPr>
              <a:spLocks noChangeArrowheads="1"/>
            </p:cNvSpPr>
            <p:nvPr/>
          </p:nvSpPr>
          <p:spPr bwMode="auto">
            <a:xfrm>
              <a:off x="384" y="1056"/>
              <a:ext cx="624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800">
                  <a:latin typeface="Times New Roman" pitchFamily="1" charset="0"/>
                </a:rPr>
                <a:t>A</a:t>
              </a:r>
            </a:p>
          </p:txBody>
        </p:sp>
      </p:grpSp>
      <p:sp>
        <p:nvSpPr>
          <p:cNvPr id="176150" name="Text Box 22"/>
          <p:cNvSpPr txBox="1">
            <a:spLocks noChangeArrowheads="1"/>
          </p:cNvSpPr>
          <p:nvPr/>
        </p:nvSpPr>
        <p:spPr bwMode="auto">
          <a:xfrm>
            <a:off x="457200" y="4371975"/>
            <a:ext cx="2682875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How can B know that A should advertise 1.2.3.*?</a:t>
            </a:r>
          </a:p>
        </p:txBody>
      </p:sp>
      <p:sp>
        <p:nvSpPr>
          <p:cNvPr id="176151" name="Text Box 23"/>
          <p:cNvSpPr txBox="1">
            <a:spLocks noChangeArrowheads="1"/>
          </p:cNvSpPr>
          <p:nvPr/>
        </p:nvSpPr>
        <p:spPr bwMode="auto">
          <a:xfrm>
            <a:off x="6096000" y="4267200"/>
            <a:ext cx="259080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A can provide a certificate proving ownership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3898900" y="1674813"/>
            <a:ext cx="7620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0.1375 -3.9778E-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50" grpId="0"/>
      <p:bldP spid="176151" grpId="0"/>
      <p:bldP spid="17615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Securing BGP Updates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12192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A</a:t>
            </a: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26670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B</a:t>
            </a:r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41148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C</a:t>
            </a:r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55626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D</a:t>
            </a:r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7010400" y="21336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E</a:t>
            </a:r>
          </a:p>
        </p:txBody>
      </p:sp>
      <p:sp>
        <p:nvSpPr>
          <p:cNvPr id="37897" name="Oval 9"/>
          <p:cNvSpPr>
            <a:spLocks noChangeArrowheads="1"/>
          </p:cNvSpPr>
          <p:nvPr/>
        </p:nvSpPr>
        <p:spPr bwMode="auto">
          <a:xfrm>
            <a:off x="33528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F</a:t>
            </a:r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5181600" y="4343400"/>
            <a:ext cx="609600" cy="838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G</a:t>
            </a: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1828800" y="2590800"/>
            <a:ext cx="15240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8288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3962400" y="4800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V="1">
            <a:off x="5791200" y="2590800"/>
            <a:ext cx="121920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32766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47244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6172200" y="2590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074" name="Text Box 18"/>
          <p:cNvSpPr txBox="1">
            <a:spLocks noChangeArrowheads="1"/>
          </p:cNvSpPr>
          <p:nvPr/>
        </p:nvSpPr>
        <p:spPr bwMode="auto">
          <a:xfrm>
            <a:off x="609600" y="3200400"/>
            <a:ext cx="113982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1.2.3.*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1143000" y="5562600"/>
            <a:ext cx="66770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A wants to tell everyone how to get to 1.2.3.*</a:t>
            </a:r>
          </a:p>
        </p:txBody>
      </p:sp>
      <p:sp>
        <p:nvSpPr>
          <p:cNvPr id="173091" name="Text Box 35"/>
          <p:cNvSpPr txBox="1">
            <a:spLocks noChangeArrowheads="1"/>
          </p:cNvSpPr>
          <p:nvPr/>
        </p:nvSpPr>
        <p:spPr bwMode="auto">
          <a:xfrm>
            <a:off x="6477000" y="3276600"/>
            <a:ext cx="2209800" cy="2227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What are these signatures actually attesting to?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09600" y="1676400"/>
            <a:ext cx="2209800" cy="381000"/>
            <a:chOff x="384" y="96"/>
            <a:chExt cx="1392" cy="240"/>
          </a:xfrm>
        </p:grpSpPr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384" y="96"/>
              <a:ext cx="1296" cy="240"/>
              <a:chOff x="384" y="1056"/>
              <a:chExt cx="1296" cy="240"/>
            </a:xfrm>
          </p:grpSpPr>
          <p:sp>
            <p:nvSpPr>
              <p:cNvPr id="37933" name="Rectangle 21"/>
              <p:cNvSpPr>
                <a:spLocks noChangeArrowheads="1"/>
              </p:cNvSpPr>
              <p:nvPr/>
            </p:nvSpPr>
            <p:spPr bwMode="auto">
              <a:xfrm>
                <a:off x="1008" y="1056"/>
                <a:ext cx="672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/>
                  <a:t>1.2.3.*</a:t>
                </a:r>
              </a:p>
            </p:txBody>
          </p:sp>
          <p:sp>
            <p:nvSpPr>
              <p:cNvPr id="37934" name="Rectangle 22"/>
              <p:cNvSpPr>
                <a:spLocks noChangeArrowheads="1"/>
              </p:cNvSpPr>
              <p:nvPr/>
            </p:nvSpPr>
            <p:spPr bwMode="auto">
              <a:xfrm>
                <a:off x="384" y="1056"/>
                <a:ext cx="624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>
                    <a:latin typeface="Times New Roman" pitchFamily="1" charset="0"/>
                  </a:rPr>
                  <a:t>A</a:t>
                </a:r>
              </a:p>
            </p:txBody>
          </p:sp>
        </p:grpSp>
        <p:sp>
          <p:nvSpPr>
            <p:cNvPr id="37932" name="Rectangle 36"/>
            <p:cNvSpPr>
              <a:spLocks noChangeArrowheads="1"/>
            </p:cNvSpPr>
            <p:nvPr/>
          </p:nvSpPr>
          <p:spPr bwMode="auto">
            <a:xfrm>
              <a:off x="1680" y="96"/>
              <a:ext cx="96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1981200" y="1676400"/>
            <a:ext cx="2362200" cy="381000"/>
            <a:chOff x="1248" y="384"/>
            <a:chExt cx="1488" cy="240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1248" y="384"/>
              <a:ext cx="1296" cy="240"/>
              <a:chOff x="384" y="1056"/>
              <a:chExt cx="1296" cy="240"/>
            </a:xfrm>
          </p:grpSpPr>
          <p:sp>
            <p:nvSpPr>
              <p:cNvPr id="37929" name="Rectangle 27"/>
              <p:cNvSpPr>
                <a:spLocks noChangeArrowheads="1"/>
              </p:cNvSpPr>
              <p:nvPr/>
            </p:nvSpPr>
            <p:spPr bwMode="auto">
              <a:xfrm>
                <a:off x="1008" y="1056"/>
                <a:ext cx="672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/>
                  <a:t>1.2.3.*</a:t>
                </a:r>
              </a:p>
            </p:txBody>
          </p:sp>
          <p:sp>
            <p:nvSpPr>
              <p:cNvPr id="37930" name="Rectangle 28"/>
              <p:cNvSpPr>
                <a:spLocks noChangeArrowheads="1"/>
              </p:cNvSpPr>
              <p:nvPr/>
            </p:nvSpPr>
            <p:spPr bwMode="auto">
              <a:xfrm>
                <a:off x="384" y="1056"/>
                <a:ext cx="624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>
                    <a:latin typeface="Times New Roman" pitchFamily="1" charset="0"/>
                  </a:rPr>
                  <a:t>B,A</a:t>
                </a:r>
              </a:p>
            </p:txBody>
          </p:sp>
        </p:grpSp>
        <p:sp>
          <p:nvSpPr>
            <p:cNvPr id="37927" name="Rectangle 38"/>
            <p:cNvSpPr>
              <a:spLocks noChangeArrowheads="1"/>
            </p:cNvSpPr>
            <p:nvPr/>
          </p:nvSpPr>
          <p:spPr bwMode="auto">
            <a:xfrm>
              <a:off x="2544" y="384"/>
              <a:ext cx="96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28" name="Rectangle 39"/>
            <p:cNvSpPr>
              <a:spLocks noChangeArrowheads="1"/>
            </p:cNvSpPr>
            <p:nvPr/>
          </p:nvSpPr>
          <p:spPr bwMode="auto">
            <a:xfrm>
              <a:off x="2640" y="384"/>
              <a:ext cx="96" cy="24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3429000" y="1676400"/>
            <a:ext cx="2514600" cy="381000"/>
            <a:chOff x="2160" y="96"/>
            <a:chExt cx="1584" cy="240"/>
          </a:xfrm>
        </p:grpSpPr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2160" y="96"/>
              <a:ext cx="1296" cy="240"/>
              <a:chOff x="384" y="1056"/>
              <a:chExt cx="1296" cy="240"/>
            </a:xfrm>
          </p:grpSpPr>
          <p:sp>
            <p:nvSpPr>
              <p:cNvPr id="37924" name="Rectangle 30"/>
              <p:cNvSpPr>
                <a:spLocks noChangeArrowheads="1"/>
              </p:cNvSpPr>
              <p:nvPr/>
            </p:nvSpPr>
            <p:spPr bwMode="auto">
              <a:xfrm>
                <a:off x="1008" y="1056"/>
                <a:ext cx="672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/>
                  <a:t>1.2.3.*</a:t>
                </a:r>
              </a:p>
            </p:txBody>
          </p:sp>
          <p:sp>
            <p:nvSpPr>
              <p:cNvPr id="37925" name="Rectangle 31"/>
              <p:cNvSpPr>
                <a:spLocks noChangeArrowheads="1"/>
              </p:cNvSpPr>
              <p:nvPr/>
            </p:nvSpPr>
            <p:spPr bwMode="auto">
              <a:xfrm>
                <a:off x="384" y="1056"/>
                <a:ext cx="624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>
                    <a:latin typeface="Times New Roman" pitchFamily="1" charset="0"/>
                  </a:rPr>
                  <a:t>C,B,A</a:t>
                </a:r>
              </a:p>
            </p:txBody>
          </p:sp>
        </p:grpSp>
        <p:sp>
          <p:nvSpPr>
            <p:cNvPr id="37921" name="Rectangle 41"/>
            <p:cNvSpPr>
              <a:spLocks noChangeArrowheads="1"/>
            </p:cNvSpPr>
            <p:nvPr/>
          </p:nvSpPr>
          <p:spPr bwMode="auto">
            <a:xfrm>
              <a:off x="3456" y="96"/>
              <a:ext cx="96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22" name="Rectangle 42"/>
            <p:cNvSpPr>
              <a:spLocks noChangeArrowheads="1"/>
            </p:cNvSpPr>
            <p:nvPr/>
          </p:nvSpPr>
          <p:spPr bwMode="auto">
            <a:xfrm>
              <a:off x="3552" y="96"/>
              <a:ext cx="96" cy="24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23" name="Rectangle 43"/>
            <p:cNvSpPr>
              <a:spLocks noChangeArrowheads="1"/>
            </p:cNvSpPr>
            <p:nvPr/>
          </p:nvSpPr>
          <p:spPr bwMode="auto">
            <a:xfrm>
              <a:off x="3648" y="96"/>
              <a:ext cx="96" cy="240"/>
            </a:xfrm>
            <a:prstGeom prst="rect">
              <a:avLst/>
            </a:prstGeom>
            <a:solidFill>
              <a:srgbClr val="FF505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4876800" y="1676400"/>
            <a:ext cx="2667000" cy="381000"/>
            <a:chOff x="3072" y="1056"/>
            <a:chExt cx="1680" cy="240"/>
          </a:xfrm>
        </p:grpSpPr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3072" y="1056"/>
              <a:ext cx="1296" cy="240"/>
              <a:chOff x="384" y="1056"/>
              <a:chExt cx="1296" cy="240"/>
            </a:xfrm>
          </p:grpSpPr>
          <p:sp>
            <p:nvSpPr>
              <p:cNvPr id="37918" name="Rectangle 33"/>
              <p:cNvSpPr>
                <a:spLocks noChangeArrowheads="1"/>
              </p:cNvSpPr>
              <p:nvPr/>
            </p:nvSpPr>
            <p:spPr bwMode="auto">
              <a:xfrm>
                <a:off x="1008" y="1056"/>
                <a:ext cx="672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/>
                  <a:t>1.2.3.*</a:t>
                </a:r>
              </a:p>
            </p:txBody>
          </p:sp>
          <p:sp>
            <p:nvSpPr>
              <p:cNvPr id="37919" name="Rectangle 34"/>
              <p:cNvSpPr>
                <a:spLocks noChangeArrowheads="1"/>
              </p:cNvSpPr>
              <p:nvPr/>
            </p:nvSpPr>
            <p:spPr bwMode="auto">
              <a:xfrm>
                <a:off x="384" y="1056"/>
                <a:ext cx="624" cy="2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>
                    <a:latin typeface="Times New Roman" pitchFamily="1" charset="0"/>
                  </a:rPr>
                  <a:t>D,C,B,A</a:t>
                </a:r>
              </a:p>
            </p:txBody>
          </p:sp>
        </p:grpSp>
        <p:sp>
          <p:nvSpPr>
            <p:cNvPr id="37914" name="Rectangle 45"/>
            <p:cNvSpPr>
              <a:spLocks noChangeArrowheads="1"/>
            </p:cNvSpPr>
            <p:nvPr/>
          </p:nvSpPr>
          <p:spPr bwMode="auto">
            <a:xfrm>
              <a:off x="4368" y="1056"/>
              <a:ext cx="96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15" name="Rectangle 46"/>
            <p:cNvSpPr>
              <a:spLocks noChangeArrowheads="1"/>
            </p:cNvSpPr>
            <p:nvPr/>
          </p:nvSpPr>
          <p:spPr bwMode="auto">
            <a:xfrm>
              <a:off x="4464" y="1056"/>
              <a:ext cx="96" cy="24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16" name="Rectangle 47"/>
            <p:cNvSpPr>
              <a:spLocks noChangeArrowheads="1"/>
            </p:cNvSpPr>
            <p:nvPr/>
          </p:nvSpPr>
          <p:spPr bwMode="auto">
            <a:xfrm>
              <a:off x="4560" y="1056"/>
              <a:ext cx="96" cy="240"/>
            </a:xfrm>
            <a:prstGeom prst="rect">
              <a:avLst/>
            </a:prstGeom>
            <a:solidFill>
              <a:srgbClr val="FF505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17" name="Rectangle 48"/>
            <p:cNvSpPr>
              <a:spLocks noChangeArrowheads="1"/>
            </p:cNvSpPr>
            <p:nvPr/>
          </p:nvSpPr>
          <p:spPr bwMode="auto">
            <a:xfrm>
              <a:off x="4656" y="1056"/>
              <a:ext cx="96" cy="240"/>
            </a:xfrm>
            <a:prstGeom prst="rect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6 3.7037E-6 L 0.13334 3.7037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2.22222E-6 L 0.12917 -2.22222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1.85185E-6 L 0.1625 1.85185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14583 -2.22222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74" grpId="0"/>
      <p:bldP spid="17309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Who Needs To Prove What?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A needs to prove (to B-E) that he owns the prefix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B needs to prove (to C-E) that A wants the prefix path to go through B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C needs to prove (to D-E) the same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 needs to prove (to E) the same</a:t>
            </a:r>
          </a:p>
          <a:p>
            <a:endParaRPr lang="en-US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So What Does A Sign?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 clearly must provide proof he owns the prefix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He also must prove he originated the update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And only A can prove that he intended the path to go through B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So he has to sign for all of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Address Attestations in S-BGP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These are used to prove ownership of IP prefix spaces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IP prefix owner provides attestation that a particular AS can originate its BGP updates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That AS includes attestation in updates</a:t>
            </a:r>
          </a:p>
          <a:p>
            <a:endParaRPr lang="en-US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Route Attestations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To prove that path for a prefix should go through an AS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 previous AS on the path makes this attestation</a:t>
            </a:r>
          </a:p>
          <a:p>
            <a:pPr lvl="1"/>
            <a:r>
              <a:rPr lang="en-US"/>
              <a:t>E.g., B attests that C is the next AS 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How Are These Signatures Done?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Via public key cryptography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Certificates issued by proper authorities</a:t>
            </a:r>
          </a:p>
          <a:p>
            <a:pPr lvl="1"/>
            <a:r>
              <a:rPr lang="en-US" sz="3200"/>
              <a:t>ICANN at the top</a:t>
            </a:r>
          </a:p>
          <a:p>
            <a:pPr lvl="1"/>
            <a:r>
              <a:rPr lang="en-US" sz="3200"/>
              <a:t>Hierarchical below ICANN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Certificates not carried with updates</a:t>
            </a:r>
          </a:p>
          <a:p>
            <a:pPr lvl="1"/>
            <a:r>
              <a:rPr lang="en-US" sz="3200"/>
              <a:t>Otherwise, messages would be too big</a:t>
            </a:r>
          </a:p>
          <a:p>
            <a:pPr lvl="1"/>
            <a:r>
              <a:rPr lang="en-US" sz="3200"/>
              <a:t>Off-line delivery method proposed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S-BGP and IPSec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S-BGP generates the attestations itself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But it uses IPSec to deliver the BGP messages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Doing so prevents injections of replayed messages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Also helps with some TCP-based attacks</a:t>
            </a:r>
          </a:p>
          <a:p>
            <a:pPr lvl="1"/>
            <a:r>
              <a:rPr lang="en-US" smtClean="0"/>
              <a:t>E.g., SYN floods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ounded Rectangle 3"/>
          <p:cNvSpPr>
            <a:spLocks noChangeArrowheads="1"/>
          </p:cNvSpPr>
          <p:nvPr/>
        </p:nvSpPr>
        <p:spPr bwMode="auto">
          <a:xfrm>
            <a:off x="2514600" y="914400"/>
            <a:ext cx="4038600" cy="6858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Routing Security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Routing protocols control how packets flow through the Internet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If they aren’t protected, attackers can alter packet flows at their whim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Most routing protocols were not built with security in mind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S-BGP Status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Not getting traction in networking community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Probably not going to be the ultimate solution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IETF working group is looking at various protocols with similar approaches</a:t>
            </a:r>
          </a:p>
          <a:p>
            <a:pPr lvl="1"/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BGPsec, for example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Other BGP Security Approaches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2800" smtClean="0">
                <a:ea typeface="ＭＳ Ｐゴシック" pitchFamily="1" charset="-128"/>
                <a:cs typeface="ＭＳ Ｐゴシック" pitchFamily="1" charset="-128"/>
              </a:rPr>
              <a:t>Filter BGP updates from your neighbors</a:t>
            </a:r>
          </a:p>
          <a:p>
            <a:pPr lvl="1"/>
            <a:r>
              <a:rPr lang="en-US" sz="2800" smtClean="0"/>
              <a:t>Don’t accept advertisements for prefixes they don’t own</a:t>
            </a:r>
          </a:p>
          <a:p>
            <a:pPr lvl="1"/>
            <a:r>
              <a:rPr lang="en-US" sz="2800" smtClean="0"/>
              <a:t>Requires authoritative knowledge of who owns prefixes</a:t>
            </a:r>
          </a:p>
          <a:p>
            <a:r>
              <a:rPr lang="en-US" sz="2800" smtClean="0">
                <a:ea typeface="ＭＳ Ｐゴシック" pitchFamily="1" charset="-128"/>
                <a:cs typeface="ＭＳ Ｐゴシック" pitchFamily="1" charset="-128"/>
              </a:rPr>
              <a:t>Use Resource PKI to distribute certificates on who owns what prefixes</a:t>
            </a:r>
          </a:p>
          <a:p>
            <a:r>
              <a:rPr lang="en-US" sz="2800" smtClean="0">
                <a:ea typeface="ＭＳ Ｐゴシック" pitchFamily="1" charset="-128"/>
                <a:cs typeface="ＭＳ Ｐゴシック" pitchFamily="1" charset="-128"/>
              </a:rPr>
              <a:t>Sanity check routes</a:t>
            </a:r>
          </a:p>
          <a:p>
            <a:r>
              <a:rPr lang="en-US" sz="2800" smtClean="0">
                <a:ea typeface="ＭＳ Ｐゴシック" pitchFamily="1" charset="-128"/>
                <a:cs typeface="ＭＳ Ｐゴシック" pitchFamily="1" charset="-128"/>
              </a:rPr>
              <a:t>Continuous monitoring of routing system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Protecting Other Styles of Protocols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Generally, how do you know you should believe another router?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About distance to some address space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About reachability to some address space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About other characteristics of a path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About what other nodes have told you</a:t>
            </a:r>
          </a:p>
        </p:txBody>
      </p:sp>
      <p:sp>
        <p:nvSpPr>
          <p:cNvPr id="15364" name="Rounded Rectangle 3"/>
          <p:cNvSpPr>
            <a:spLocks noChangeArrowheads="1"/>
          </p:cNvSpPr>
          <p:nvPr/>
        </p:nvSpPr>
        <p:spPr bwMode="auto">
          <a:xfrm>
            <a:off x="838200" y="914400"/>
            <a:ext cx="7543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How Routing Protocols Pass Information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Some protocols pass full information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E.g., BGP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So they can pass signed information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Others pass summary information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E.g., RIP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They use other updates to create new summaries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How can we be sure they did so properly?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Who Are You Worried About?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Random attackers?</a:t>
            </a:r>
          </a:p>
          <a:p>
            <a:pPr lvl="1"/>
            <a:r>
              <a:rPr lang="en-US" smtClean="0"/>
              <a:t>Generally solvable by encrypting/authenticating routing updates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Misbehaving insiders?</a:t>
            </a:r>
          </a:p>
          <a:p>
            <a:pPr lvl="1"/>
            <a:r>
              <a:rPr lang="en-US" smtClean="0"/>
              <a:t>A much harder problem</a:t>
            </a:r>
          </a:p>
          <a:p>
            <a:pPr lvl="1"/>
            <a:r>
              <a:rPr lang="en-US" smtClean="0"/>
              <a:t>They’re supposed to make decisions</a:t>
            </a:r>
          </a:p>
          <a:p>
            <a:pPr lvl="1"/>
            <a:r>
              <a:rPr lang="en-US" smtClean="0"/>
              <a:t>How do you know they’re lying?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A Sample Problem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1371600" y="32004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A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25146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B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37338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C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48768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D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9436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E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200400" y="42672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F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5181600" y="42672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G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7620000" y="3276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H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V="1">
            <a:off x="1873250" y="2657475"/>
            <a:ext cx="730250" cy="625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1930400" y="3673475"/>
            <a:ext cx="1270000" cy="898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3124200" y="2438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4343400" y="24384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5486400" y="2438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9" name="Line 18"/>
          <p:cNvSpPr>
            <a:spLocks noChangeShapeType="1"/>
          </p:cNvSpPr>
          <p:nvPr/>
        </p:nvSpPr>
        <p:spPr bwMode="auto">
          <a:xfrm>
            <a:off x="3810000" y="45720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0" name="Line 19"/>
          <p:cNvSpPr>
            <a:spLocks noChangeShapeType="1"/>
          </p:cNvSpPr>
          <p:nvPr/>
        </p:nvSpPr>
        <p:spPr bwMode="auto">
          <a:xfrm flipV="1">
            <a:off x="5791200" y="3740150"/>
            <a:ext cx="1870075" cy="831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Line 20"/>
          <p:cNvSpPr>
            <a:spLocks noChangeShapeType="1"/>
          </p:cNvSpPr>
          <p:nvPr/>
        </p:nvSpPr>
        <p:spPr bwMode="auto">
          <a:xfrm>
            <a:off x="6553200" y="2438400"/>
            <a:ext cx="1114425" cy="971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269" name="Text Box 21"/>
          <p:cNvSpPr txBox="1">
            <a:spLocks noChangeArrowheads="1"/>
          </p:cNvSpPr>
          <p:nvPr/>
        </p:nvSpPr>
        <p:spPr bwMode="auto">
          <a:xfrm>
            <a:off x="746125" y="5302250"/>
            <a:ext cx="283527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Assume a distance vector protocol</a:t>
            </a:r>
          </a:p>
        </p:txBody>
      </p:sp>
      <p:sp>
        <p:nvSpPr>
          <p:cNvPr id="181270" name="Rectangle 22"/>
          <p:cNvSpPr>
            <a:spLocks noChangeArrowheads="1"/>
          </p:cNvSpPr>
          <p:nvPr/>
        </p:nvSpPr>
        <p:spPr bwMode="auto">
          <a:xfrm>
            <a:off x="1447800" y="27432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0</a:t>
            </a:r>
          </a:p>
        </p:txBody>
      </p:sp>
      <p:sp>
        <p:nvSpPr>
          <p:cNvPr id="181271" name="Rectangle 23"/>
          <p:cNvSpPr>
            <a:spLocks noChangeArrowheads="1"/>
          </p:cNvSpPr>
          <p:nvPr/>
        </p:nvSpPr>
        <p:spPr bwMode="auto">
          <a:xfrm>
            <a:off x="1600200" y="39624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0</a:t>
            </a:r>
          </a:p>
        </p:txBody>
      </p:sp>
      <p:sp>
        <p:nvSpPr>
          <p:cNvPr id="18455" name="Text Box 24"/>
          <p:cNvSpPr txBox="1">
            <a:spLocks noChangeArrowheads="1"/>
          </p:cNvSpPr>
          <p:nvPr/>
        </p:nvSpPr>
        <p:spPr bwMode="auto">
          <a:xfrm>
            <a:off x="381000" y="3352800"/>
            <a:ext cx="10398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1.2.3.*</a:t>
            </a:r>
          </a:p>
        </p:txBody>
      </p:sp>
      <p:sp>
        <p:nvSpPr>
          <p:cNvPr id="181273" name="Rectangle 25"/>
          <p:cNvSpPr>
            <a:spLocks noChangeArrowheads="1"/>
          </p:cNvSpPr>
          <p:nvPr/>
        </p:nvSpPr>
        <p:spPr bwMode="auto">
          <a:xfrm>
            <a:off x="2819400" y="16002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1</a:t>
            </a:r>
          </a:p>
        </p:txBody>
      </p:sp>
      <p:sp>
        <p:nvSpPr>
          <p:cNvPr id="181274" name="Rectangle 26"/>
          <p:cNvSpPr>
            <a:spLocks noChangeArrowheads="1"/>
          </p:cNvSpPr>
          <p:nvPr/>
        </p:nvSpPr>
        <p:spPr bwMode="auto">
          <a:xfrm>
            <a:off x="3352800" y="49530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1</a:t>
            </a:r>
          </a:p>
        </p:txBody>
      </p:sp>
      <p:sp>
        <p:nvSpPr>
          <p:cNvPr id="181275" name="Rectangle 27"/>
          <p:cNvSpPr>
            <a:spLocks noChangeArrowheads="1"/>
          </p:cNvSpPr>
          <p:nvPr/>
        </p:nvSpPr>
        <p:spPr bwMode="auto">
          <a:xfrm>
            <a:off x="5638800" y="49530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2</a:t>
            </a:r>
          </a:p>
        </p:txBody>
      </p:sp>
      <p:sp>
        <p:nvSpPr>
          <p:cNvPr id="181276" name="Rectangle 28"/>
          <p:cNvSpPr>
            <a:spLocks noChangeArrowheads="1"/>
          </p:cNvSpPr>
          <p:nvPr/>
        </p:nvSpPr>
        <p:spPr bwMode="auto">
          <a:xfrm>
            <a:off x="4038600" y="16002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2</a:t>
            </a:r>
          </a:p>
        </p:txBody>
      </p:sp>
      <p:sp>
        <p:nvSpPr>
          <p:cNvPr id="181277" name="Rectangle 29"/>
          <p:cNvSpPr>
            <a:spLocks noChangeArrowheads="1"/>
          </p:cNvSpPr>
          <p:nvPr/>
        </p:nvSpPr>
        <p:spPr bwMode="auto">
          <a:xfrm>
            <a:off x="5257800" y="1600200"/>
            <a:ext cx="304800" cy="381000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3</a:t>
            </a:r>
          </a:p>
        </p:txBody>
      </p:sp>
      <p:sp>
        <p:nvSpPr>
          <p:cNvPr id="181278" name="Rectangle 30"/>
          <p:cNvSpPr>
            <a:spLocks noChangeArrowheads="1"/>
          </p:cNvSpPr>
          <p:nvPr/>
        </p:nvSpPr>
        <p:spPr bwMode="auto">
          <a:xfrm>
            <a:off x="6477000" y="1600200"/>
            <a:ext cx="304800" cy="38100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latin typeface="Times New Roman" pitchFamily="1" charset="0"/>
              </a:rPr>
              <a:t>1</a:t>
            </a:r>
          </a:p>
        </p:txBody>
      </p:sp>
      <p:sp>
        <p:nvSpPr>
          <p:cNvPr id="181279" name="Text Box 31"/>
          <p:cNvSpPr txBox="1">
            <a:spLocks noChangeArrowheads="1"/>
          </p:cNvSpPr>
          <p:nvPr/>
        </p:nvSpPr>
        <p:spPr bwMode="auto">
          <a:xfrm>
            <a:off x="6172200" y="4572000"/>
            <a:ext cx="253047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How can H tell someone lied?</a:t>
            </a:r>
          </a:p>
        </p:txBody>
      </p:sp>
      <p:sp>
        <p:nvSpPr>
          <p:cNvPr id="181280" name="Text Box 32"/>
          <p:cNvSpPr txBox="1">
            <a:spLocks noChangeArrowheads="1"/>
          </p:cNvSpPr>
          <p:nvPr/>
        </p:nvSpPr>
        <p:spPr bwMode="auto">
          <a:xfrm>
            <a:off x="6172200" y="5454650"/>
            <a:ext cx="253047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How can H tell that E lied?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09167 -0.1055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14166 0.1277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0.10833 -1.11111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0.21667 1.11022E-1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1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1.11022E-16 L 0.21666 -0.1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81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0.10833 -1.11111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0.10833 -1.11111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81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1.11111E-6 L 0.10833 0.1833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8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69" grpId="0"/>
      <p:bldP spid="181270" grpId="0" animBg="1"/>
      <p:bldP spid="181270" grpId="1" animBg="1"/>
      <p:bldP spid="181271" grpId="0" animBg="1"/>
      <p:bldP spid="181271" grpId="1" animBg="1"/>
      <p:bldP spid="181273" grpId="0" animBg="1"/>
      <p:bldP spid="181273" grpId="1" animBg="1"/>
      <p:bldP spid="181274" grpId="0" animBg="1"/>
      <p:bldP spid="181274" grpId="1" animBg="1"/>
      <p:bldP spid="181275" grpId="0" animBg="1"/>
      <p:bldP spid="181275" grpId="1" animBg="1"/>
      <p:bldP spid="181276" grpId="0" animBg="1"/>
      <p:bldP spid="181276" grpId="1" animBg="1"/>
      <p:bldP spid="181277" grpId="0" animBg="1"/>
      <p:bldP spid="181277" grpId="1" animBg="1"/>
      <p:bldP spid="181278" grpId="0" animBg="1"/>
      <p:bldP spid="181278" grpId="1" animBg="1"/>
      <p:bldP spid="181279" grpId="0"/>
      <p:bldP spid="18128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Types of Attacks on Distance Vector Routing Protocols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Blackhole attacks</a:t>
            </a:r>
          </a:p>
          <a:p>
            <a:pPr lvl="1"/>
            <a:r>
              <a:rPr lang="en-US" sz="3200" smtClean="0"/>
              <a:t>Claim short route to target 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Claim longer distance</a:t>
            </a:r>
          </a:p>
          <a:p>
            <a:pPr lvl="1"/>
            <a:r>
              <a:rPr lang="en-US" sz="3200" smtClean="0"/>
              <a:t>To avoid traffic going through you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Inject routing loops</a:t>
            </a:r>
          </a:p>
          <a:p>
            <a:pPr lvl="1"/>
            <a:r>
              <a:rPr lang="en-US" sz="3200" smtClean="0"/>
              <a:t>Which cause traffic to be dropped</a:t>
            </a:r>
          </a:p>
          <a:p>
            <a:r>
              <a:rPr lang="en-US" sz="3200" smtClean="0">
                <a:ea typeface="ＭＳ Ｐゴシック" pitchFamily="1" charset="-128"/>
                <a:cs typeface="ＭＳ Ｐゴシック" pitchFamily="1" charset="-128"/>
              </a:rPr>
              <a:t>Inject lots of routing updates</a:t>
            </a:r>
          </a:p>
          <a:p>
            <a:pPr lvl="1"/>
            <a:r>
              <a:rPr lang="en-US" sz="3200" smtClean="0"/>
              <a:t>Generally for denial of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How To Secure a Distance Vector Protocol?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Can’t just sign the hop count</a:t>
            </a:r>
          </a:p>
          <a:p>
            <a:pPr lvl="1"/>
            <a:r>
              <a:rPr lang="en-US" smtClean="0"/>
              <a:t>Not tied to the path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Instead, sign a length and a “second-to-last” router identity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By iterating, you can verify path length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An Example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1371600" y="32004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A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5146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B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37338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C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48768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D</a:t>
            </a: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5943600" y="2133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E</a:t>
            </a: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3200400" y="42672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F</a:t>
            </a: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5181600" y="42672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G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7620000" y="3276600"/>
            <a:ext cx="609600" cy="609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</a:rPr>
              <a:t>H</a:t>
            </a:r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V="1">
            <a:off x="1873250" y="2657475"/>
            <a:ext cx="730250" cy="625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1930400" y="3673475"/>
            <a:ext cx="1270000" cy="898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3124200" y="2438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4343400" y="24384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5486400" y="2438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>
            <a:off x="3810000" y="45720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V="1">
            <a:off x="5791200" y="3740150"/>
            <a:ext cx="1870075" cy="831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3" name="Line 20"/>
          <p:cNvSpPr>
            <a:spLocks noChangeShapeType="1"/>
          </p:cNvSpPr>
          <p:nvPr/>
        </p:nvSpPr>
        <p:spPr bwMode="auto">
          <a:xfrm>
            <a:off x="6553200" y="2438400"/>
            <a:ext cx="1114425" cy="971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4" name="Text Box 24"/>
          <p:cNvSpPr txBox="1">
            <a:spLocks noChangeArrowheads="1"/>
          </p:cNvSpPr>
          <p:nvPr/>
        </p:nvSpPr>
        <p:spPr bwMode="auto">
          <a:xfrm>
            <a:off x="381000" y="3352800"/>
            <a:ext cx="10398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1.2.3.*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57200" y="4572000"/>
            <a:ext cx="2667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 needs to build a routing table entry for 1.2.3.*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124200" y="4940300"/>
            <a:ext cx="2667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Should show hop count of 3 via G, 5 via 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One Way to Do It</a:t>
            </a:r>
          </a:p>
        </p:txBody>
      </p:sp>
      <p:sp>
        <p:nvSpPr>
          <p:cNvPr id="22531" name="Oval 4"/>
          <p:cNvSpPr>
            <a:spLocks noChangeArrowheads="1"/>
          </p:cNvSpPr>
          <p:nvPr/>
        </p:nvSpPr>
        <p:spPr bwMode="auto">
          <a:xfrm>
            <a:off x="838200" y="2713038"/>
            <a:ext cx="290513" cy="288925"/>
          </a:xfrm>
          <a:prstGeom prst="ellipse">
            <a:avLst/>
          </a:prstGeom>
          <a:solidFill>
            <a:srgbClr val="66FF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A</a:t>
            </a:r>
          </a:p>
        </p:txBody>
      </p:sp>
      <p:sp>
        <p:nvSpPr>
          <p:cNvPr id="22532" name="Oval 5"/>
          <p:cNvSpPr>
            <a:spLocks noChangeArrowheads="1"/>
          </p:cNvSpPr>
          <p:nvPr/>
        </p:nvSpPr>
        <p:spPr bwMode="auto">
          <a:xfrm>
            <a:off x="1384300" y="2209800"/>
            <a:ext cx="290513" cy="287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B</a:t>
            </a:r>
          </a:p>
        </p:txBody>
      </p:sp>
      <p:sp>
        <p:nvSpPr>
          <p:cNvPr id="22533" name="Oval 6"/>
          <p:cNvSpPr>
            <a:spLocks noChangeArrowheads="1"/>
          </p:cNvSpPr>
          <p:nvPr/>
        </p:nvSpPr>
        <p:spPr bwMode="auto">
          <a:xfrm>
            <a:off x="1966913" y="2209800"/>
            <a:ext cx="290512" cy="28733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C</a:t>
            </a:r>
          </a:p>
        </p:txBody>
      </p:sp>
      <p:sp>
        <p:nvSpPr>
          <p:cNvPr id="22534" name="Oval 7"/>
          <p:cNvSpPr>
            <a:spLocks noChangeArrowheads="1"/>
          </p:cNvSpPr>
          <p:nvPr/>
        </p:nvSpPr>
        <p:spPr bwMode="auto">
          <a:xfrm>
            <a:off x="2513013" y="2209800"/>
            <a:ext cx="290512" cy="28733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D</a:t>
            </a:r>
          </a:p>
        </p:txBody>
      </p:sp>
      <p:sp>
        <p:nvSpPr>
          <p:cNvPr id="22535" name="Oval 8"/>
          <p:cNvSpPr>
            <a:spLocks noChangeArrowheads="1"/>
          </p:cNvSpPr>
          <p:nvPr/>
        </p:nvSpPr>
        <p:spPr bwMode="auto">
          <a:xfrm>
            <a:off x="3022600" y="2209800"/>
            <a:ext cx="290513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E</a:t>
            </a:r>
          </a:p>
        </p:txBody>
      </p:sp>
      <p:sp>
        <p:nvSpPr>
          <p:cNvPr id="22536" name="Oval 9"/>
          <p:cNvSpPr>
            <a:spLocks noChangeArrowheads="1"/>
          </p:cNvSpPr>
          <p:nvPr/>
        </p:nvSpPr>
        <p:spPr bwMode="auto">
          <a:xfrm>
            <a:off x="1711325" y="3217863"/>
            <a:ext cx="292100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F</a:t>
            </a:r>
          </a:p>
        </p:txBody>
      </p:sp>
      <p:sp>
        <p:nvSpPr>
          <p:cNvPr id="22537" name="Oval 10"/>
          <p:cNvSpPr>
            <a:spLocks noChangeArrowheads="1"/>
          </p:cNvSpPr>
          <p:nvPr/>
        </p:nvSpPr>
        <p:spPr bwMode="auto">
          <a:xfrm>
            <a:off x="2659063" y="3217863"/>
            <a:ext cx="290512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G</a:t>
            </a:r>
          </a:p>
        </p:txBody>
      </p:sp>
      <p:sp>
        <p:nvSpPr>
          <p:cNvPr id="22538" name="Oval 11"/>
          <p:cNvSpPr>
            <a:spLocks noChangeArrowheads="1"/>
          </p:cNvSpPr>
          <p:nvPr/>
        </p:nvSpPr>
        <p:spPr bwMode="auto">
          <a:xfrm>
            <a:off x="3824288" y="2749550"/>
            <a:ext cx="290512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H</a:t>
            </a:r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 flipV="1">
            <a:off x="1077913" y="2457450"/>
            <a:ext cx="349250" cy="29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>
            <a:off x="1104900" y="2936875"/>
            <a:ext cx="606425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>
            <a:off x="1674813" y="2354263"/>
            <a:ext cx="29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2" name="Line 15"/>
          <p:cNvSpPr>
            <a:spLocks noChangeShapeType="1"/>
          </p:cNvSpPr>
          <p:nvPr/>
        </p:nvSpPr>
        <p:spPr bwMode="auto">
          <a:xfrm>
            <a:off x="2257425" y="2354263"/>
            <a:ext cx="255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>
            <a:off x="2803525" y="2354263"/>
            <a:ext cx="219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>
            <a:off x="2003425" y="3360738"/>
            <a:ext cx="655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5" name="Line 19"/>
          <p:cNvSpPr>
            <a:spLocks noChangeShapeType="1"/>
          </p:cNvSpPr>
          <p:nvPr/>
        </p:nvSpPr>
        <p:spPr bwMode="auto">
          <a:xfrm flipV="1">
            <a:off x="2949575" y="2968625"/>
            <a:ext cx="893763" cy="392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6" name="Line 20"/>
          <p:cNvSpPr>
            <a:spLocks noChangeShapeType="1"/>
          </p:cNvSpPr>
          <p:nvPr/>
        </p:nvSpPr>
        <p:spPr bwMode="auto">
          <a:xfrm>
            <a:off x="3313113" y="2354263"/>
            <a:ext cx="533400" cy="458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62000" y="3810000"/>
            <a:ext cx="327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 directly verifies that it’s one hop to E</a:t>
            </a:r>
          </a:p>
        </p:txBody>
      </p:sp>
      <p:grpSp>
        <p:nvGrpSpPr>
          <p:cNvPr id="2" name="Group 28"/>
          <p:cNvGrpSpPr/>
          <p:nvPr/>
        </p:nvGrpSpPr>
        <p:grpSpPr>
          <a:xfrm>
            <a:off x="5562600" y="2133600"/>
            <a:ext cx="1524000" cy="381000"/>
            <a:chOff x="5562600" y="2133600"/>
            <a:chExt cx="1524000" cy="381000"/>
          </a:xfrm>
          <a:noFill/>
        </p:grpSpPr>
        <p:sp>
          <p:nvSpPr>
            <p:cNvPr id="25" name="Rectangle 24"/>
            <p:cNvSpPr/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E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-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 dirty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endParaRP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562600" y="2514600"/>
            <a:ext cx="1524000" cy="381000"/>
            <a:chOff x="5562600" y="2133600"/>
            <a:chExt cx="1524000" cy="381000"/>
          </a:xfrm>
        </p:grpSpPr>
        <p:sp>
          <p:nvSpPr>
            <p:cNvPr id="22568" name="Rectangle 30"/>
            <p:cNvSpPr>
              <a:spLocks noChangeArrowheads="1"/>
            </p:cNvSpPr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2569" name="Rectangle 31"/>
            <p:cNvSpPr>
              <a:spLocks noChangeArrowheads="1"/>
            </p:cNvSpPr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2</a:t>
              </a:r>
            </a:p>
          </p:txBody>
        </p:sp>
        <p:sp>
          <p:nvSpPr>
            <p:cNvPr id="22570" name="Rectangle 32"/>
            <p:cNvSpPr>
              <a:spLocks noChangeArrowheads="1"/>
            </p:cNvSpPr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E</a:t>
              </a:r>
            </a:p>
          </p:txBody>
        </p:sp>
        <p:sp>
          <p:nvSpPr>
            <p:cNvPr id="22571" name="Rectangle 33"/>
            <p:cNvSpPr>
              <a:spLocks noChangeArrowheads="1"/>
            </p:cNvSpPr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5562600" y="2895600"/>
            <a:ext cx="1524000" cy="381000"/>
            <a:chOff x="5562600" y="2895600"/>
            <a:chExt cx="1524000" cy="381000"/>
          </a:xfrm>
        </p:grpSpPr>
        <p:sp>
          <p:nvSpPr>
            <p:cNvPr id="22564" name="Rectangle 35"/>
            <p:cNvSpPr>
              <a:spLocks noChangeArrowheads="1"/>
            </p:cNvSpPr>
            <p:nvPr/>
          </p:nvSpPr>
          <p:spPr bwMode="auto">
            <a:xfrm>
              <a:off x="5562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2565" name="Rectangle 36"/>
            <p:cNvSpPr>
              <a:spLocks noChangeArrowheads="1"/>
            </p:cNvSpPr>
            <p:nvPr/>
          </p:nvSpPr>
          <p:spPr bwMode="auto">
            <a:xfrm>
              <a:off x="5943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3</a:t>
              </a:r>
            </a:p>
          </p:txBody>
        </p:sp>
        <p:sp>
          <p:nvSpPr>
            <p:cNvPr id="22566" name="Rectangle 37"/>
            <p:cNvSpPr>
              <a:spLocks noChangeArrowheads="1"/>
            </p:cNvSpPr>
            <p:nvPr/>
          </p:nvSpPr>
          <p:spPr bwMode="auto">
            <a:xfrm>
              <a:off x="6324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2567" name="Rectangle 38"/>
            <p:cNvSpPr>
              <a:spLocks noChangeArrowheads="1"/>
            </p:cNvSpPr>
            <p:nvPr/>
          </p:nvSpPr>
          <p:spPr bwMode="auto">
            <a:xfrm>
              <a:off x="6705600" y="2895600"/>
              <a:ext cx="381000" cy="3810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5562600" y="3276600"/>
            <a:ext cx="1524000" cy="381000"/>
            <a:chOff x="5562600" y="3276600"/>
            <a:chExt cx="1524000" cy="381000"/>
          </a:xfrm>
        </p:grpSpPr>
        <p:sp>
          <p:nvSpPr>
            <p:cNvPr id="22560" name="Rectangle 40"/>
            <p:cNvSpPr>
              <a:spLocks noChangeArrowheads="1"/>
            </p:cNvSpPr>
            <p:nvPr/>
          </p:nvSpPr>
          <p:spPr bwMode="auto">
            <a:xfrm>
              <a:off x="5562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2561" name="Rectangle 41"/>
            <p:cNvSpPr>
              <a:spLocks noChangeArrowheads="1"/>
            </p:cNvSpPr>
            <p:nvPr/>
          </p:nvSpPr>
          <p:spPr bwMode="auto">
            <a:xfrm>
              <a:off x="5943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4</a:t>
              </a:r>
            </a:p>
          </p:txBody>
        </p:sp>
        <p:sp>
          <p:nvSpPr>
            <p:cNvPr id="22562" name="Rectangle 42"/>
            <p:cNvSpPr>
              <a:spLocks noChangeArrowheads="1"/>
            </p:cNvSpPr>
            <p:nvPr/>
          </p:nvSpPr>
          <p:spPr bwMode="auto">
            <a:xfrm>
              <a:off x="6324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2563" name="Rectangle 43"/>
            <p:cNvSpPr>
              <a:spLocks noChangeArrowheads="1"/>
            </p:cNvSpPr>
            <p:nvPr/>
          </p:nvSpPr>
          <p:spPr bwMode="auto">
            <a:xfrm>
              <a:off x="6705600" y="3276600"/>
              <a:ext cx="3810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5562600" y="3657600"/>
            <a:ext cx="1524000" cy="381000"/>
            <a:chOff x="5562600" y="3657600"/>
            <a:chExt cx="1524000" cy="381000"/>
          </a:xfrm>
        </p:grpSpPr>
        <p:sp>
          <p:nvSpPr>
            <p:cNvPr id="22556" name="Rectangle 45"/>
            <p:cNvSpPr>
              <a:spLocks noChangeArrowheads="1"/>
            </p:cNvSpPr>
            <p:nvPr/>
          </p:nvSpPr>
          <p:spPr bwMode="auto">
            <a:xfrm>
              <a:off x="5562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A</a:t>
              </a:r>
            </a:p>
          </p:txBody>
        </p:sp>
        <p:sp>
          <p:nvSpPr>
            <p:cNvPr id="22557" name="Rectangle 46"/>
            <p:cNvSpPr>
              <a:spLocks noChangeArrowheads="1"/>
            </p:cNvSpPr>
            <p:nvPr/>
          </p:nvSpPr>
          <p:spPr bwMode="auto">
            <a:xfrm>
              <a:off x="5943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5</a:t>
              </a:r>
            </a:p>
          </p:txBody>
        </p:sp>
        <p:sp>
          <p:nvSpPr>
            <p:cNvPr id="22558" name="Rectangle 47"/>
            <p:cNvSpPr>
              <a:spLocks noChangeArrowheads="1"/>
            </p:cNvSpPr>
            <p:nvPr/>
          </p:nvSpPr>
          <p:spPr bwMode="auto">
            <a:xfrm>
              <a:off x="6324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2559" name="Rectangle 48"/>
            <p:cNvSpPr>
              <a:spLocks noChangeArrowheads="1"/>
            </p:cNvSpPr>
            <p:nvPr/>
          </p:nvSpPr>
          <p:spPr bwMode="auto">
            <a:xfrm>
              <a:off x="6705600" y="3657600"/>
              <a:ext cx="381000" cy="381000"/>
            </a:xfrm>
            <a:prstGeom prst="rect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33400" y="4684713"/>
            <a:ext cx="42672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 gets signed info that D is 2 hops through E</a:t>
            </a:r>
          </a:p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81000" y="5648325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Then we iterate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105400" y="4038600"/>
            <a:ext cx="3581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Now we can trust it’s five hops to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0" grpId="0"/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Routing Protocol Security Threats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Threats to routing data secrecy</a:t>
            </a:r>
          </a:p>
          <a:p>
            <a:pPr lvl="1">
              <a:lnSpc>
                <a:spcPct val="90000"/>
              </a:lnSpc>
            </a:pPr>
            <a:r>
              <a:rPr lang="en-US"/>
              <a:t>Usually not critical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Threats to routing protocol integrity</a:t>
            </a:r>
          </a:p>
          <a:p>
            <a:pPr lvl="1">
              <a:lnSpc>
                <a:spcPct val="90000"/>
              </a:lnSpc>
            </a:pPr>
            <a:r>
              <a:rPr lang="en-US"/>
              <a:t>Very important, since tampering with routing integrity can be bad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Threats to routing protocol availability</a:t>
            </a:r>
          </a:p>
          <a:p>
            <a:pPr lvl="1">
              <a:lnSpc>
                <a:spcPct val="90000"/>
              </a:lnSpc>
            </a:pPr>
            <a:r>
              <a:rPr lang="en-US"/>
              <a:t>Potential to disrupt Internet service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Who Does the Signing?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The destination </a:t>
            </a:r>
          </a:p>
          <a:p>
            <a:pPr lvl="1"/>
            <a:r>
              <a:rPr lang="en-US" smtClean="0"/>
              <a:t>A in the example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It only signs the unchanging part</a:t>
            </a:r>
          </a:p>
          <a:p>
            <a:pPr lvl="1"/>
            <a:r>
              <a:rPr lang="en-US" smtClean="0"/>
              <a:t>Not the hop count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But an update eventually reaches H that was signed by 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What About That Hop Count?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E could lie about the hop count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But he can’t lie that A is next to B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Nor that B next to C, nor C next to D, nor D next to E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Unless other nodes collude, E can’t claim to be closer to A than he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What If Someone Lies?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838200" y="2713038"/>
            <a:ext cx="290513" cy="288925"/>
          </a:xfrm>
          <a:prstGeom prst="ellipse">
            <a:avLst/>
          </a:prstGeom>
          <a:solidFill>
            <a:srgbClr val="66FF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A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1384300" y="2209800"/>
            <a:ext cx="290513" cy="287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B</a:t>
            </a:r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1966913" y="2209800"/>
            <a:ext cx="290512" cy="28733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C</a:t>
            </a:r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2513013" y="2209800"/>
            <a:ext cx="290512" cy="28733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D</a:t>
            </a:r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3022600" y="2209800"/>
            <a:ext cx="290513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E</a:t>
            </a:r>
          </a:p>
        </p:txBody>
      </p:sp>
      <p:sp>
        <p:nvSpPr>
          <p:cNvPr id="25608" name="Oval 9"/>
          <p:cNvSpPr>
            <a:spLocks noChangeArrowheads="1"/>
          </p:cNvSpPr>
          <p:nvPr/>
        </p:nvSpPr>
        <p:spPr bwMode="auto">
          <a:xfrm>
            <a:off x="1711325" y="3217863"/>
            <a:ext cx="292100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F</a:t>
            </a:r>
          </a:p>
        </p:txBody>
      </p:sp>
      <p:sp>
        <p:nvSpPr>
          <p:cNvPr id="25609" name="Oval 10"/>
          <p:cNvSpPr>
            <a:spLocks noChangeArrowheads="1"/>
          </p:cNvSpPr>
          <p:nvPr/>
        </p:nvSpPr>
        <p:spPr bwMode="auto">
          <a:xfrm>
            <a:off x="2659063" y="3217863"/>
            <a:ext cx="290512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G</a:t>
            </a:r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3824288" y="2749550"/>
            <a:ext cx="290512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H</a:t>
            </a:r>
          </a:p>
        </p:txBody>
      </p:sp>
      <p:sp>
        <p:nvSpPr>
          <p:cNvPr id="25611" name="Line 12"/>
          <p:cNvSpPr>
            <a:spLocks noChangeShapeType="1"/>
          </p:cNvSpPr>
          <p:nvPr/>
        </p:nvSpPr>
        <p:spPr bwMode="auto">
          <a:xfrm flipV="1">
            <a:off x="1077913" y="2457450"/>
            <a:ext cx="349250" cy="29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1104900" y="2936875"/>
            <a:ext cx="606425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>
            <a:off x="1674813" y="2354263"/>
            <a:ext cx="29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2257425" y="2354263"/>
            <a:ext cx="255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2803525" y="2354263"/>
            <a:ext cx="219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>
            <a:off x="2003425" y="3360738"/>
            <a:ext cx="655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7" name="Line 19"/>
          <p:cNvSpPr>
            <a:spLocks noChangeShapeType="1"/>
          </p:cNvSpPr>
          <p:nvPr/>
        </p:nvSpPr>
        <p:spPr bwMode="auto">
          <a:xfrm flipV="1">
            <a:off x="2949575" y="2968625"/>
            <a:ext cx="893763" cy="392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18" name="Line 20"/>
          <p:cNvSpPr>
            <a:spLocks noChangeShapeType="1"/>
          </p:cNvSpPr>
          <p:nvPr/>
        </p:nvSpPr>
        <p:spPr bwMode="auto">
          <a:xfrm>
            <a:off x="3313113" y="2354263"/>
            <a:ext cx="533400" cy="458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38200" y="3962400"/>
            <a:ext cx="327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There’s limited scope for effective lies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38200" y="4913313"/>
            <a:ext cx="3276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E can’t claim to be closer to A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962400" y="4940300"/>
            <a:ext cx="4267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Since E can’t produce a routing update signed by A that substantiates that</a:t>
            </a:r>
          </a:p>
        </p:txBody>
      </p:sp>
      <p:grpSp>
        <p:nvGrpSpPr>
          <p:cNvPr id="2" name="Group 22"/>
          <p:cNvGrpSpPr/>
          <p:nvPr/>
        </p:nvGrpSpPr>
        <p:grpSpPr>
          <a:xfrm>
            <a:off x="5562600" y="2133600"/>
            <a:ext cx="1524000" cy="381000"/>
            <a:chOff x="5562600" y="2133600"/>
            <a:chExt cx="1524000" cy="381000"/>
          </a:xfrm>
          <a:noFill/>
        </p:grpSpPr>
        <p:sp>
          <p:nvSpPr>
            <p:cNvPr id="24" name="Rectangle 23"/>
            <p:cNvSpPr/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E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-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 dirty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562600" y="2514600"/>
            <a:ext cx="1524000" cy="381000"/>
            <a:chOff x="5562600" y="2133600"/>
            <a:chExt cx="1524000" cy="381000"/>
          </a:xfrm>
        </p:grpSpPr>
        <p:sp>
          <p:nvSpPr>
            <p:cNvPr id="25639" name="Rectangle 28"/>
            <p:cNvSpPr>
              <a:spLocks noChangeArrowheads="1"/>
            </p:cNvSpPr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5640" name="Rectangle 29"/>
            <p:cNvSpPr>
              <a:spLocks noChangeArrowheads="1"/>
            </p:cNvSpPr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2</a:t>
              </a:r>
            </a:p>
          </p:txBody>
        </p:sp>
        <p:sp>
          <p:nvSpPr>
            <p:cNvPr id="25641" name="Rectangle 30"/>
            <p:cNvSpPr>
              <a:spLocks noChangeArrowheads="1"/>
            </p:cNvSpPr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E</a:t>
              </a:r>
            </a:p>
          </p:txBody>
        </p:sp>
        <p:sp>
          <p:nvSpPr>
            <p:cNvPr id="25642" name="Rectangle 31"/>
            <p:cNvSpPr>
              <a:spLocks noChangeArrowheads="1"/>
            </p:cNvSpPr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562600" y="2895600"/>
            <a:ext cx="1524000" cy="381000"/>
            <a:chOff x="5562600" y="2895600"/>
            <a:chExt cx="1524000" cy="381000"/>
          </a:xfrm>
        </p:grpSpPr>
        <p:sp>
          <p:nvSpPr>
            <p:cNvPr id="25635" name="Rectangle 33"/>
            <p:cNvSpPr>
              <a:spLocks noChangeArrowheads="1"/>
            </p:cNvSpPr>
            <p:nvPr/>
          </p:nvSpPr>
          <p:spPr bwMode="auto">
            <a:xfrm>
              <a:off x="5562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5636" name="Rectangle 34"/>
            <p:cNvSpPr>
              <a:spLocks noChangeArrowheads="1"/>
            </p:cNvSpPr>
            <p:nvPr/>
          </p:nvSpPr>
          <p:spPr bwMode="auto">
            <a:xfrm>
              <a:off x="5943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3</a:t>
              </a:r>
            </a:p>
          </p:txBody>
        </p:sp>
        <p:sp>
          <p:nvSpPr>
            <p:cNvPr id="25637" name="Rectangle 35"/>
            <p:cNvSpPr>
              <a:spLocks noChangeArrowheads="1"/>
            </p:cNvSpPr>
            <p:nvPr/>
          </p:nvSpPr>
          <p:spPr bwMode="auto">
            <a:xfrm>
              <a:off x="6324600" y="2895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5638" name="Rectangle 36"/>
            <p:cNvSpPr>
              <a:spLocks noChangeArrowheads="1"/>
            </p:cNvSpPr>
            <p:nvPr/>
          </p:nvSpPr>
          <p:spPr bwMode="auto">
            <a:xfrm>
              <a:off x="6705600" y="2895600"/>
              <a:ext cx="381000" cy="3810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5562600" y="3276600"/>
            <a:ext cx="1524000" cy="381000"/>
            <a:chOff x="5562600" y="3276600"/>
            <a:chExt cx="1524000" cy="381000"/>
          </a:xfrm>
        </p:grpSpPr>
        <p:sp>
          <p:nvSpPr>
            <p:cNvPr id="25631" name="Rectangle 38"/>
            <p:cNvSpPr>
              <a:spLocks noChangeArrowheads="1"/>
            </p:cNvSpPr>
            <p:nvPr/>
          </p:nvSpPr>
          <p:spPr bwMode="auto">
            <a:xfrm>
              <a:off x="5562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5632" name="Rectangle 39"/>
            <p:cNvSpPr>
              <a:spLocks noChangeArrowheads="1"/>
            </p:cNvSpPr>
            <p:nvPr/>
          </p:nvSpPr>
          <p:spPr bwMode="auto">
            <a:xfrm>
              <a:off x="5943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4</a:t>
              </a:r>
            </a:p>
          </p:txBody>
        </p:sp>
        <p:sp>
          <p:nvSpPr>
            <p:cNvPr id="25633" name="Rectangle 40"/>
            <p:cNvSpPr>
              <a:spLocks noChangeArrowheads="1"/>
            </p:cNvSpPr>
            <p:nvPr/>
          </p:nvSpPr>
          <p:spPr bwMode="auto">
            <a:xfrm>
              <a:off x="6324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5634" name="Rectangle 41"/>
            <p:cNvSpPr>
              <a:spLocks noChangeArrowheads="1"/>
            </p:cNvSpPr>
            <p:nvPr/>
          </p:nvSpPr>
          <p:spPr bwMode="auto">
            <a:xfrm>
              <a:off x="6705600" y="3276600"/>
              <a:ext cx="3810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5562600" y="3657600"/>
            <a:ext cx="1524000" cy="381000"/>
            <a:chOff x="5562600" y="3657600"/>
            <a:chExt cx="1524000" cy="381000"/>
          </a:xfrm>
        </p:grpSpPr>
        <p:sp>
          <p:nvSpPr>
            <p:cNvPr id="25627" name="Rectangle 43"/>
            <p:cNvSpPr>
              <a:spLocks noChangeArrowheads="1"/>
            </p:cNvSpPr>
            <p:nvPr/>
          </p:nvSpPr>
          <p:spPr bwMode="auto">
            <a:xfrm>
              <a:off x="5562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A</a:t>
              </a:r>
            </a:p>
          </p:txBody>
        </p:sp>
        <p:sp>
          <p:nvSpPr>
            <p:cNvPr id="25628" name="Rectangle 44"/>
            <p:cNvSpPr>
              <a:spLocks noChangeArrowheads="1"/>
            </p:cNvSpPr>
            <p:nvPr/>
          </p:nvSpPr>
          <p:spPr bwMode="auto">
            <a:xfrm>
              <a:off x="5943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5</a:t>
              </a:r>
            </a:p>
          </p:txBody>
        </p:sp>
        <p:sp>
          <p:nvSpPr>
            <p:cNvPr id="25629" name="Rectangle 45"/>
            <p:cNvSpPr>
              <a:spLocks noChangeArrowheads="1"/>
            </p:cNvSpPr>
            <p:nvPr/>
          </p:nvSpPr>
          <p:spPr bwMode="auto">
            <a:xfrm>
              <a:off x="6324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5630" name="Rectangle 46"/>
            <p:cNvSpPr>
              <a:spLocks noChangeArrowheads="1"/>
            </p:cNvSpPr>
            <p:nvPr/>
          </p:nvSpPr>
          <p:spPr bwMode="auto">
            <a:xfrm>
              <a:off x="6705600" y="3657600"/>
              <a:ext cx="381000" cy="381000"/>
            </a:xfrm>
            <a:prstGeom prst="rect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 Difficulty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This approach relies on a PKI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 must be able to check the various signatures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Breaks down if someone doesn’t sign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That’s a hole in the network, from the verification point of view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Consider, in example, what happens if C doesn’t sign</a:t>
            </a:r>
          </a:p>
          <a:p>
            <a:pPr>
              <a:lnSpc>
                <a:spcPct val="90000"/>
              </a:lnSpc>
            </a:pPr>
            <a:endParaRPr lang="en-US" smtClean="0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What If C Doesn’t Sign?</a:t>
            </a:r>
          </a:p>
        </p:txBody>
      </p:sp>
      <p:sp>
        <p:nvSpPr>
          <p:cNvPr id="27651" name="Oval 4"/>
          <p:cNvSpPr>
            <a:spLocks noChangeArrowheads="1"/>
          </p:cNvSpPr>
          <p:nvPr/>
        </p:nvSpPr>
        <p:spPr bwMode="auto">
          <a:xfrm>
            <a:off x="838200" y="2713038"/>
            <a:ext cx="290513" cy="288925"/>
          </a:xfrm>
          <a:prstGeom prst="ellipse">
            <a:avLst/>
          </a:prstGeom>
          <a:solidFill>
            <a:srgbClr val="66FF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A</a:t>
            </a:r>
          </a:p>
        </p:txBody>
      </p:sp>
      <p:sp>
        <p:nvSpPr>
          <p:cNvPr id="27652" name="Oval 5"/>
          <p:cNvSpPr>
            <a:spLocks noChangeArrowheads="1"/>
          </p:cNvSpPr>
          <p:nvPr/>
        </p:nvSpPr>
        <p:spPr bwMode="auto">
          <a:xfrm>
            <a:off x="1384300" y="2209800"/>
            <a:ext cx="290513" cy="287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B</a:t>
            </a:r>
          </a:p>
        </p:txBody>
      </p:sp>
      <p:sp>
        <p:nvSpPr>
          <p:cNvPr id="27653" name="Oval 6"/>
          <p:cNvSpPr>
            <a:spLocks noChangeArrowheads="1"/>
          </p:cNvSpPr>
          <p:nvPr/>
        </p:nvSpPr>
        <p:spPr bwMode="auto">
          <a:xfrm>
            <a:off x="1966913" y="2209800"/>
            <a:ext cx="290512" cy="28733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C</a:t>
            </a:r>
          </a:p>
        </p:txBody>
      </p:sp>
      <p:sp>
        <p:nvSpPr>
          <p:cNvPr id="27654" name="Oval 7"/>
          <p:cNvSpPr>
            <a:spLocks noChangeArrowheads="1"/>
          </p:cNvSpPr>
          <p:nvPr/>
        </p:nvSpPr>
        <p:spPr bwMode="auto">
          <a:xfrm>
            <a:off x="2513013" y="2209800"/>
            <a:ext cx="290512" cy="28733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D</a:t>
            </a:r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3022600" y="2209800"/>
            <a:ext cx="290513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E</a:t>
            </a:r>
          </a:p>
        </p:txBody>
      </p:sp>
      <p:sp>
        <p:nvSpPr>
          <p:cNvPr id="27656" name="Oval 9"/>
          <p:cNvSpPr>
            <a:spLocks noChangeArrowheads="1"/>
          </p:cNvSpPr>
          <p:nvPr/>
        </p:nvSpPr>
        <p:spPr bwMode="auto">
          <a:xfrm>
            <a:off x="1711325" y="3217863"/>
            <a:ext cx="292100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F</a:t>
            </a:r>
          </a:p>
        </p:txBody>
      </p:sp>
      <p:sp>
        <p:nvSpPr>
          <p:cNvPr id="27657" name="Oval 10"/>
          <p:cNvSpPr>
            <a:spLocks noChangeArrowheads="1"/>
          </p:cNvSpPr>
          <p:nvPr/>
        </p:nvSpPr>
        <p:spPr bwMode="auto">
          <a:xfrm>
            <a:off x="2659063" y="3217863"/>
            <a:ext cx="290512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G</a:t>
            </a:r>
          </a:p>
        </p:txBody>
      </p:sp>
      <p:sp>
        <p:nvSpPr>
          <p:cNvPr id="27658" name="Oval 11"/>
          <p:cNvSpPr>
            <a:spLocks noChangeArrowheads="1"/>
          </p:cNvSpPr>
          <p:nvPr/>
        </p:nvSpPr>
        <p:spPr bwMode="auto">
          <a:xfrm>
            <a:off x="3824288" y="2749550"/>
            <a:ext cx="290512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H</a:t>
            </a:r>
          </a:p>
        </p:txBody>
      </p:sp>
      <p:sp>
        <p:nvSpPr>
          <p:cNvPr id="27659" name="Line 12"/>
          <p:cNvSpPr>
            <a:spLocks noChangeShapeType="1"/>
          </p:cNvSpPr>
          <p:nvPr/>
        </p:nvSpPr>
        <p:spPr bwMode="auto">
          <a:xfrm flipV="1">
            <a:off x="1077913" y="2457450"/>
            <a:ext cx="349250" cy="29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0" name="Line 13"/>
          <p:cNvSpPr>
            <a:spLocks noChangeShapeType="1"/>
          </p:cNvSpPr>
          <p:nvPr/>
        </p:nvSpPr>
        <p:spPr bwMode="auto">
          <a:xfrm>
            <a:off x="1104900" y="2936875"/>
            <a:ext cx="606425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1" name="Line 14"/>
          <p:cNvSpPr>
            <a:spLocks noChangeShapeType="1"/>
          </p:cNvSpPr>
          <p:nvPr/>
        </p:nvSpPr>
        <p:spPr bwMode="auto">
          <a:xfrm>
            <a:off x="1674813" y="2354263"/>
            <a:ext cx="29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2257425" y="2354263"/>
            <a:ext cx="255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2803525" y="2354263"/>
            <a:ext cx="219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4" name="Line 18"/>
          <p:cNvSpPr>
            <a:spLocks noChangeShapeType="1"/>
          </p:cNvSpPr>
          <p:nvPr/>
        </p:nvSpPr>
        <p:spPr bwMode="auto">
          <a:xfrm>
            <a:off x="2003425" y="3360738"/>
            <a:ext cx="655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5" name="Line 19"/>
          <p:cNvSpPr>
            <a:spLocks noChangeShapeType="1"/>
          </p:cNvSpPr>
          <p:nvPr/>
        </p:nvSpPr>
        <p:spPr bwMode="auto">
          <a:xfrm flipV="1">
            <a:off x="2949575" y="2968625"/>
            <a:ext cx="893763" cy="392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6" name="Line 20"/>
          <p:cNvSpPr>
            <a:spLocks noChangeShapeType="1"/>
          </p:cNvSpPr>
          <p:nvPr/>
        </p:nvSpPr>
        <p:spPr bwMode="auto">
          <a:xfrm>
            <a:off x="3313113" y="2354263"/>
            <a:ext cx="533400" cy="458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2"/>
          <p:cNvGrpSpPr/>
          <p:nvPr/>
        </p:nvGrpSpPr>
        <p:grpSpPr>
          <a:xfrm>
            <a:off x="5562600" y="2133600"/>
            <a:ext cx="1524000" cy="381000"/>
            <a:chOff x="5562600" y="2133600"/>
            <a:chExt cx="1524000" cy="381000"/>
          </a:xfrm>
          <a:noFill/>
        </p:grpSpPr>
        <p:sp>
          <p:nvSpPr>
            <p:cNvPr id="21" name="Rectangle 20"/>
            <p:cNvSpPr/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E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-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 dirty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562600" y="2514600"/>
            <a:ext cx="1524000" cy="381000"/>
            <a:chOff x="5562600" y="2133600"/>
            <a:chExt cx="1524000" cy="381000"/>
          </a:xfrm>
        </p:grpSpPr>
        <p:sp>
          <p:nvSpPr>
            <p:cNvPr id="27689" name="Rectangle 28"/>
            <p:cNvSpPr>
              <a:spLocks noChangeArrowheads="1"/>
            </p:cNvSpPr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7690" name="Rectangle 29"/>
            <p:cNvSpPr>
              <a:spLocks noChangeArrowheads="1"/>
            </p:cNvSpPr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2</a:t>
              </a:r>
            </a:p>
          </p:txBody>
        </p:sp>
        <p:sp>
          <p:nvSpPr>
            <p:cNvPr id="27691" name="Rectangle 30"/>
            <p:cNvSpPr>
              <a:spLocks noChangeArrowheads="1"/>
            </p:cNvSpPr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E</a:t>
              </a:r>
            </a:p>
          </p:txBody>
        </p:sp>
        <p:sp>
          <p:nvSpPr>
            <p:cNvPr id="27692" name="Rectangle 31"/>
            <p:cNvSpPr>
              <a:spLocks noChangeArrowheads="1"/>
            </p:cNvSpPr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27669" name="Rectangle 33"/>
          <p:cNvSpPr>
            <a:spLocks noChangeArrowheads="1"/>
          </p:cNvSpPr>
          <p:nvPr/>
        </p:nvSpPr>
        <p:spPr bwMode="auto">
          <a:xfrm>
            <a:off x="5562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</a:t>
            </a:r>
          </a:p>
        </p:txBody>
      </p:sp>
      <p:sp>
        <p:nvSpPr>
          <p:cNvPr id="27670" name="Rectangle 34"/>
          <p:cNvSpPr>
            <a:spLocks noChangeArrowheads="1"/>
          </p:cNvSpPr>
          <p:nvPr/>
        </p:nvSpPr>
        <p:spPr bwMode="auto">
          <a:xfrm>
            <a:off x="5943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</a:p>
        </p:txBody>
      </p:sp>
      <p:sp>
        <p:nvSpPr>
          <p:cNvPr id="27671" name="Rectangle 35"/>
          <p:cNvSpPr>
            <a:spLocks noChangeArrowheads="1"/>
          </p:cNvSpPr>
          <p:nvPr/>
        </p:nvSpPr>
        <p:spPr bwMode="auto">
          <a:xfrm>
            <a:off x="6324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</a:t>
            </a:r>
          </a:p>
        </p:txBody>
      </p:sp>
      <p:sp>
        <p:nvSpPr>
          <p:cNvPr id="27672" name="Rectangle 36"/>
          <p:cNvSpPr>
            <a:spLocks noChangeArrowheads="1"/>
          </p:cNvSpPr>
          <p:nvPr/>
        </p:nvSpPr>
        <p:spPr bwMode="auto">
          <a:xfrm>
            <a:off x="6705600" y="2895600"/>
            <a:ext cx="381000" cy="381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1800">
              <a:solidFill>
                <a:srgbClr val="FF0000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562600" y="3276600"/>
            <a:ext cx="1524000" cy="381000"/>
            <a:chOff x="5562600" y="3276600"/>
            <a:chExt cx="1524000" cy="381000"/>
          </a:xfrm>
        </p:grpSpPr>
        <p:sp>
          <p:nvSpPr>
            <p:cNvPr id="27685" name="Rectangle 38"/>
            <p:cNvSpPr>
              <a:spLocks noChangeArrowheads="1"/>
            </p:cNvSpPr>
            <p:nvPr/>
          </p:nvSpPr>
          <p:spPr bwMode="auto">
            <a:xfrm>
              <a:off x="5562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7686" name="Rectangle 39"/>
            <p:cNvSpPr>
              <a:spLocks noChangeArrowheads="1"/>
            </p:cNvSpPr>
            <p:nvPr/>
          </p:nvSpPr>
          <p:spPr bwMode="auto">
            <a:xfrm>
              <a:off x="5943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4</a:t>
              </a:r>
            </a:p>
          </p:txBody>
        </p:sp>
        <p:sp>
          <p:nvSpPr>
            <p:cNvPr id="27687" name="Rectangle 40"/>
            <p:cNvSpPr>
              <a:spLocks noChangeArrowheads="1"/>
            </p:cNvSpPr>
            <p:nvPr/>
          </p:nvSpPr>
          <p:spPr bwMode="auto">
            <a:xfrm>
              <a:off x="6324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7688" name="Rectangle 41"/>
            <p:cNvSpPr>
              <a:spLocks noChangeArrowheads="1"/>
            </p:cNvSpPr>
            <p:nvPr/>
          </p:nvSpPr>
          <p:spPr bwMode="auto">
            <a:xfrm>
              <a:off x="6705600" y="3276600"/>
              <a:ext cx="3810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5562600" y="3657600"/>
            <a:ext cx="1524000" cy="381000"/>
            <a:chOff x="5562600" y="3657600"/>
            <a:chExt cx="1524000" cy="381000"/>
          </a:xfrm>
        </p:grpSpPr>
        <p:sp>
          <p:nvSpPr>
            <p:cNvPr id="27681" name="Rectangle 43"/>
            <p:cNvSpPr>
              <a:spLocks noChangeArrowheads="1"/>
            </p:cNvSpPr>
            <p:nvPr/>
          </p:nvSpPr>
          <p:spPr bwMode="auto">
            <a:xfrm>
              <a:off x="5562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A</a:t>
              </a:r>
            </a:p>
          </p:txBody>
        </p:sp>
        <p:sp>
          <p:nvSpPr>
            <p:cNvPr id="27682" name="Rectangle 44"/>
            <p:cNvSpPr>
              <a:spLocks noChangeArrowheads="1"/>
            </p:cNvSpPr>
            <p:nvPr/>
          </p:nvSpPr>
          <p:spPr bwMode="auto">
            <a:xfrm>
              <a:off x="5943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5</a:t>
              </a:r>
            </a:p>
          </p:txBody>
        </p:sp>
        <p:sp>
          <p:nvSpPr>
            <p:cNvPr id="27683" name="Rectangle 45"/>
            <p:cNvSpPr>
              <a:spLocks noChangeArrowheads="1"/>
            </p:cNvSpPr>
            <p:nvPr/>
          </p:nvSpPr>
          <p:spPr bwMode="auto">
            <a:xfrm>
              <a:off x="6324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7684" name="Rectangle 46"/>
            <p:cNvSpPr>
              <a:spLocks noChangeArrowheads="1"/>
            </p:cNvSpPr>
            <p:nvPr/>
          </p:nvSpPr>
          <p:spPr bwMode="auto">
            <a:xfrm>
              <a:off x="6705600" y="3657600"/>
              <a:ext cx="381000" cy="381000"/>
            </a:xfrm>
            <a:prstGeom prst="rect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838200" y="3581400"/>
            <a:ext cx="3505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 message coming through D tells us that it’s three hops to C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838200" y="4940300"/>
            <a:ext cx="3505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H can’t verify that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62000" y="5419725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H knows C is next to B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62000" y="5900738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And that B is next to A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572000" y="4343400"/>
            <a:ext cx="4191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But how can he be sure D is next to C?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4572000" y="5294313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Other than trusting D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What’s the Problem?</a:t>
            </a:r>
          </a:p>
        </p:txBody>
      </p:sp>
      <p:sp>
        <p:nvSpPr>
          <p:cNvPr id="28675" name="Oval 4"/>
          <p:cNvSpPr>
            <a:spLocks noChangeArrowheads="1"/>
          </p:cNvSpPr>
          <p:nvPr/>
        </p:nvSpPr>
        <p:spPr bwMode="auto">
          <a:xfrm>
            <a:off x="838200" y="2713038"/>
            <a:ext cx="290513" cy="288925"/>
          </a:xfrm>
          <a:prstGeom prst="ellipse">
            <a:avLst/>
          </a:prstGeom>
          <a:solidFill>
            <a:srgbClr val="66FF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A</a:t>
            </a:r>
          </a:p>
        </p:txBody>
      </p:sp>
      <p:sp>
        <p:nvSpPr>
          <p:cNvPr id="28676" name="Oval 5"/>
          <p:cNvSpPr>
            <a:spLocks noChangeArrowheads="1"/>
          </p:cNvSpPr>
          <p:nvPr/>
        </p:nvSpPr>
        <p:spPr bwMode="auto">
          <a:xfrm>
            <a:off x="1384300" y="2209800"/>
            <a:ext cx="290513" cy="287338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B</a:t>
            </a:r>
          </a:p>
        </p:txBody>
      </p:sp>
      <p:sp>
        <p:nvSpPr>
          <p:cNvPr id="28677" name="Oval 6"/>
          <p:cNvSpPr>
            <a:spLocks noChangeArrowheads="1"/>
          </p:cNvSpPr>
          <p:nvPr/>
        </p:nvSpPr>
        <p:spPr bwMode="auto">
          <a:xfrm>
            <a:off x="1966913" y="2209800"/>
            <a:ext cx="290512" cy="287338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C</a:t>
            </a:r>
          </a:p>
        </p:txBody>
      </p:sp>
      <p:sp>
        <p:nvSpPr>
          <p:cNvPr id="28678" name="Oval 7"/>
          <p:cNvSpPr>
            <a:spLocks noChangeArrowheads="1"/>
          </p:cNvSpPr>
          <p:nvPr/>
        </p:nvSpPr>
        <p:spPr bwMode="auto">
          <a:xfrm>
            <a:off x="2513013" y="2209800"/>
            <a:ext cx="290512" cy="28733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D</a:t>
            </a:r>
          </a:p>
        </p:txBody>
      </p:sp>
      <p:sp>
        <p:nvSpPr>
          <p:cNvPr id="28679" name="Oval 8"/>
          <p:cNvSpPr>
            <a:spLocks noChangeArrowheads="1"/>
          </p:cNvSpPr>
          <p:nvPr/>
        </p:nvSpPr>
        <p:spPr bwMode="auto">
          <a:xfrm>
            <a:off x="3022600" y="2209800"/>
            <a:ext cx="290513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E</a:t>
            </a:r>
          </a:p>
        </p:txBody>
      </p:sp>
      <p:sp>
        <p:nvSpPr>
          <p:cNvPr id="28680" name="Oval 9"/>
          <p:cNvSpPr>
            <a:spLocks noChangeArrowheads="1"/>
          </p:cNvSpPr>
          <p:nvPr/>
        </p:nvSpPr>
        <p:spPr bwMode="auto">
          <a:xfrm>
            <a:off x="1711325" y="3217863"/>
            <a:ext cx="292100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F</a:t>
            </a:r>
          </a:p>
        </p:txBody>
      </p:sp>
      <p:sp>
        <p:nvSpPr>
          <p:cNvPr id="28681" name="Oval 10"/>
          <p:cNvSpPr>
            <a:spLocks noChangeArrowheads="1"/>
          </p:cNvSpPr>
          <p:nvPr/>
        </p:nvSpPr>
        <p:spPr bwMode="auto">
          <a:xfrm>
            <a:off x="2659063" y="3217863"/>
            <a:ext cx="290512" cy="2873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G</a:t>
            </a:r>
          </a:p>
        </p:txBody>
      </p:sp>
      <p:sp>
        <p:nvSpPr>
          <p:cNvPr id="28682" name="Oval 11"/>
          <p:cNvSpPr>
            <a:spLocks noChangeArrowheads="1"/>
          </p:cNvSpPr>
          <p:nvPr/>
        </p:nvSpPr>
        <p:spPr bwMode="auto">
          <a:xfrm>
            <a:off x="3824288" y="2749550"/>
            <a:ext cx="290512" cy="2873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000" b="1">
                <a:latin typeface="Times New Roman" pitchFamily="1" charset="0"/>
              </a:rPr>
              <a:t>H</a:t>
            </a:r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 flipV="1">
            <a:off x="1077913" y="2457450"/>
            <a:ext cx="349250" cy="295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1104900" y="2936875"/>
            <a:ext cx="606425" cy="423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1674813" y="2354263"/>
            <a:ext cx="29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2257425" y="2354263"/>
            <a:ext cx="255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>
            <a:off x="2803525" y="2354263"/>
            <a:ext cx="219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8" name="Line 18"/>
          <p:cNvSpPr>
            <a:spLocks noChangeShapeType="1"/>
          </p:cNvSpPr>
          <p:nvPr/>
        </p:nvSpPr>
        <p:spPr bwMode="auto">
          <a:xfrm>
            <a:off x="2003425" y="3360738"/>
            <a:ext cx="655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89" name="Line 19"/>
          <p:cNvSpPr>
            <a:spLocks noChangeShapeType="1"/>
          </p:cNvSpPr>
          <p:nvPr/>
        </p:nvSpPr>
        <p:spPr bwMode="auto">
          <a:xfrm flipV="1">
            <a:off x="2949575" y="2968625"/>
            <a:ext cx="893763" cy="392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90" name="Line 20"/>
          <p:cNvSpPr>
            <a:spLocks noChangeShapeType="1"/>
          </p:cNvSpPr>
          <p:nvPr/>
        </p:nvSpPr>
        <p:spPr bwMode="auto">
          <a:xfrm>
            <a:off x="3313113" y="2354263"/>
            <a:ext cx="533400" cy="4587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2"/>
          <p:cNvGrpSpPr/>
          <p:nvPr/>
        </p:nvGrpSpPr>
        <p:grpSpPr>
          <a:xfrm>
            <a:off x="5562600" y="2133600"/>
            <a:ext cx="1524000" cy="381000"/>
            <a:chOff x="5562600" y="2133600"/>
            <a:chExt cx="1524000" cy="381000"/>
          </a:xfrm>
          <a:noFill/>
        </p:grpSpPr>
        <p:sp>
          <p:nvSpPr>
            <p:cNvPr id="21" name="Rectangle 20"/>
            <p:cNvSpPr/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E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800" dirty="0">
                  <a:latin typeface="Times New Roman"/>
                  <a:ea typeface="ＭＳ Ｐゴシック" pitchFamily="-65" charset="-128"/>
                  <a:cs typeface="Times New Roman"/>
                </a:rPr>
                <a:t>-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1800" dirty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5562600" y="2514600"/>
            <a:ext cx="1524000" cy="381000"/>
            <a:chOff x="5562600" y="2133600"/>
            <a:chExt cx="1524000" cy="381000"/>
          </a:xfrm>
        </p:grpSpPr>
        <p:sp>
          <p:nvSpPr>
            <p:cNvPr id="28726" name="Rectangle 28"/>
            <p:cNvSpPr>
              <a:spLocks noChangeArrowheads="1"/>
            </p:cNvSpPr>
            <p:nvPr/>
          </p:nvSpPr>
          <p:spPr bwMode="auto">
            <a:xfrm>
              <a:off x="5562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D</a:t>
              </a:r>
            </a:p>
          </p:txBody>
        </p:sp>
        <p:sp>
          <p:nvSpPr>
            <p:cNvPr id="28727" name="Rectangle 29"/>
            <p:cNvSpPr>
              <a:spLocks noChangeArrowheads="1"/>
            </p:cNvSpPr>
            <p:nvPr/>
          </p:nvSpPr>
          <p:spPr bwMode="auto">
            <a:xfrm>
              <a:off x="5943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2</a:t>
              </a:r>
            </a:p>
          </p:txBody>
        </p:sp>
        <p:sp>
          <p:nvSpPr>
            <p:cNvPr id="28728" name="Rectangle 30"/>
            <p:cNvSpPr>
              <a:spLocks noChangeArrowheads="1"/>
            </p:cNvSpPr>
            <p:nvPr/>
          </p:nvSpPr>
          <p:spPr bwMode="auto">
            <a:xfrm>
              <a:off x="6324600" y="2133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E</a:t>
              </a:r>
            </a:p>
          </p:txBody>
        </p:sp>
        <p:sp>
          <p:nvSpPr>
            <p:cNvPr id="28729" name="Rectangle 31"/>
            <p:cNvSpPr>
              <a:spLocks noChangeArrowheads="1"/>
            </p:cNvSpPr>
            <p:nvPr/>
          </p:nvSpPr>
          <p:spPr bwMode="auto">
            <a:xfrm>
              <a:off x="6705600" y="2133600"/>
              <a:ext cx="381000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28693" name="Rectangle 33"/>
          <p:cNvSpPr>
            <a:spLocks noChangeArrowheads="1"/>
          </p:cNvSpPr>
          <p:nvPr/>
        </p:nvSpPr>
        <p:spPr bwMode="auto">
          <a:xfrm>
            <a:off x="5562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</a:t>
            </a:r>
          </a:p>
        </p:txBody>
      </p:sp>
      <p:sp>
        <p:nvSpPr>
          <p:cNvPr id="28694" name="Rectangle 34"/>
          <p:cNvSpPr>
            <a:spLocks noChangeArrowheads="1"/>
          </p:cNvSpPr>
          <p:nvPr/>
        </p:nvSpPr>
        <p:spPr bwMode="auto">
          <a:xfrm>
            <a:off x="5943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</a:p>
        </p:txBody>
      </p:sp>
      <p:sp>
        <p:nvSpPr>
          <p:cNvPr id="28695" name="Rectangle 35"/>
          <p:cNvSpPr>
            <a:spLocks noChangeArrowheads="1"/>
          </p:cNvSpPr>
          <p:nvPr/>
        </p:nvSpPr>
        <p:spPr bwMode="auto">
          <a:xfrm>
            <a:off x="6324600" y="2895600"/>
            <a:ext cx="3810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</a:t>
            </a:r>
          </a:p>
        </p:txBody>
      </p:sp>
      <p:sp>
        <p:nvSpPr>
          <p:cNvPr id="28696" name="Rectangle 36"/>
          <p:cNvSpPr>
            <a:spLocks noChangeArrowheads="1"/>
          </p:cNvSpPr>
          <p:nvPr/>
        </p:nvSpPr>
        <p:spPr bwMode="auto">
          <a:xfrm>
            <a:off x="6705600" y="2895600"/>
            <a:ext cx="381000" cy="381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1800">
              <a:solidFill>
                <a:srgbClr val="FF0000"/>
              </a:solidFill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562600" y="3276600"/>
            <a:ext cx="1524000" cy="381000"/>
            <a:chOff x="5562600" y="3276600"/>
            <a:chExt cx="1524000" cy="381000"/>
          </a:xfrm>
        </p:grpSpPr>
        <p:sp>
          <p:nvSpPr>
            <p:cNvPr id="28722" name="Rectangle 38"/>
            <p:cNvSpPr>
              <a:spLocks noChangeArrowheads="1"/>
            </p:cNvSpPr>
            <p:nvPr/>
          </p:nvSpPr>
          <p:spPr bwMode="auto">
            <a:xfrm>
              <a:off x="5562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8723" name="Rectangle 39"/>
            <p:cNvSpPr>
              <a:spLocks noChangeArrowheads="1"/>
            </p:cNvSpPr>
            <p:nvPr/>
          </p:nvSpPr>
          <p:spPr bwMode="auto">
            <a:xfrm>
              <a:off x="5943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4</a:t>
              </a:r>
            </a:p>
          </p:txBody>
        </p:sp>
        <p:sp>
          <p:nvSpPr>
            <p:cNvPr id="28724" name="Rectangle 40"/>
            <p:cNvSpPr>
              <a:spLocks noChangeArrowheads="1"/>
            </p:cNvSpPr>
            <p:nvPr/>
          </p:nvSpPr>
          <p:spPr bwMode="auto">
            <a:xfrm>
              <a:off x="6324600" y="3276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C</a:t>
              </a:r>
            </a:p>
          </p:txBody>
        </p:sp>
        <p:sp>
          <p:nvSpPr>
            <p:cNvPr id="28725" name="Rectangle 41"/>
            <p:cNvSpPr>
              <a:spLocks noChangeArrowheads="1"/>
            </p:cNvSpPr>
            <p:nvPr/>
          </p:nvSpPr>
          <p:spPr bwMode="auto">
            <a:xfrm>
              <a:off x="6705600" y="3276600"/>
              <a:ext cx="3810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5562600" y="3657600"/>
            <a:ext cx="1524000" cy="381000"/>
            <a:chOff x="5562600" y="3657600"/>
            <a:chExt cx="1524000" cy="381000"/>
          </a:xfrm>
        </p:grpSpPr>
        <p:sp>
          <p:nvSpPr>
            <p:cNvPr id="28718" name="Rectangle 43"/>
            <p:cNvSpPr>
              <a:spLocks noChangeArrowheads="1"/>
            </p:cNvSpPr>
            <p:nvPr/>
          </p:nvSpPr>
          <p:spPr bwMode="auto">
            <a:xfrm>
              <a:off x="5562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A</a:t>
              </a:r>
            </a:p>
          </p:txBody>
        </p:sp>
        <p:sp>
          <p:nvSpPr>
            <p:cNvPr id="28719" name="Rectangle 44"/>
            <p:cNvSpPr>
              <a:spLocks noChangeArrowheads="1"/>
            </p:cNvSpPr>
            <p:nvPr/>
          </p:nvSpPr>
          <p:spPr bwMode="auto">
            <a:xfrm>
              <a:off x="5943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5</a:t>
              </a:r>
            </a:p>
          </p:txBody>
        </p:sp>
        <p:sp>
          <p:nvSpPr>
            <p:cNvPr id="28720" name="Rectangle 45"/>
            <p:cNvSpPr>
              <a:spLocks noChangeArrowheads="1"/>
            </p:cNvSpPr>
            <p:nvPr/>
          </p:nvSpPr>
          <p:spPr bwMode="auto">
            <a:xfrm>
              <a:off x="6324600" y="3657600"/>
              <a:ext cx="381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r>
                <a:rPr lang="en-US" sz="1800">
                  <a:latin typeface="Times New Roman" pitchFamily="1" charset="0"/>
                  <a:ea typeface="Times New Roman" pitchFamily="1" charset="0"/>
                  <a:cs typeface="Times New Roman" pitchFamily="1" charset="0"/>
                </a:rPr>
                <a:t>B</a:t>
              </a:r>
            </a:p>
          </p:txBody>
        </p:sp>
        <p:sp>
          <p:nvSpPr>
            <p:cNvPr id="28721" name="Rectangle 46"/>
            <p:cNvSpPr>
              <a:spLocks noChangeArrowheads="1"/>
            </p:cNvSpPr>
            <p:nvPr/>
          </p:nvSpPr>
          <p:spPr bwMode="auto">
            <a:xfrm>
              <a:off x="6705600" y="3657600"/>
              <a:ext cx="381000" cy="381000"/>
            </a:xfrm>
            <a:prstGeom prst="rect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1800">
                <a:solidFill>
                  <a:srgbClr val="FF0000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09600" y="3657600"/>
            <a:ext cx="4024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For this graph, no problem</a:t>
            </a:r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838200" y="5029200"/>
            <a:ext cx="3276600" cy="1295400"/>
            <a:chOff x="838200" y="5029200"/>
            <a:chExt cx="3276600" cy="1295400"/>
          </a:xfrm>
        </p:grpSpPr>
        <p:sp>
          <p:nvSpPr>
            <p:cNvPr id="28702" name="Oval 4"/>
            <p:cNvSpPr>
              <a:spLocks noChangeArrowheads="1"/>
            </p:cNvSpPr>
            <p:nvPr/>
          </p:nvSpPr>
          <p:spPr bwMode="auto">
            <a:xfrm>
              <a:off x="838200" y="5532438"/>
              <a:ext cx="290513" cy="288925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A</a:t>
              </a:r>
            </a:p>
          </p:txBody>
        </p:sp>
        <p:sp>
          <p:nvSpPr>
            <p:cNvPr id="28703" name="Oval 5"/>
            <p:cNvSpPr>
              <a:spLocks noChangeArrowheads="1"/>
            </p:cNvSpPr>
            <p:nvPr/>
          </p:nvSpPr>
          <p:spPr bwMode="auto">
            <a:xfrm>
              <a:off x="1384300" y="5029200"/>
              <a:ext cx="290513" cy="287338"/>
            </a:xfrm>
            <a:prstGeom prst="ellipse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B</a:t>
              </a:r>
            </a:p>
          </p:txBody>
        </p:sp>
        <p:sp>
          <p:nvSpPr>
            <p:cNvPr id="28704" name="Oval 6"/>
            <p:cNvSpPr>
              <a:spLocks noChangeArrowheads="1"/>
            </p:cNvSpPr>
            <p:nvPr/>
          </p:nvSpPr>
          <p:spPr bwMode="auto">
            <a:xfrm>
              <a:off x="1966913" y="5029200"/>
              <a:ext cx="290512" cy="287338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C</a:t>
              </a:r>
            </a:p>
          </p:txBody>
        </p:sp>
        <p:sp>
          <p:nvSpPr>
            <p:cNvPr id="28705" name="Oval 7"/>
            <p:cNvSpPr>
              <a:spLocks noChangeArrowheads="1"/>
            </p:cNvSpPr>
            <p:nvPr/>
          </p:nvSpPr>
          <p:spPr bwMode="auto">
            <a:xfrm>
              <a:off x="2513013" y="5029200"/>
              <a:ext cx="290512" cy="28733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D</a:t>
              </a:r>
            </a:p>
          </p:txBody>
        </p:sp>
        <p:sp>
          <p:nvSpPr>
            <p:cNvPr id="28706" name="Oval 8"/>
            <p:cNvSpPr>
              <a:spLocks noChangeArrowheads="1"/>
            </p:cNvSpPr>
            <p:nvPr/>
          </p:nvSpPr>
          <p:spPr bwMode="auto">
            <a:xfrm>
              <a:off x="3022600" y="5029200"/>
              <a:ext cx="290513" cy="2873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E</a:t>
              </a:r>
            </a:p>
          </p:txBody>
        </p:sp>
        <p:sp>
          <p:nvSpPr>
            <p:cNvPr id="28707" name="Oval 9"/>
            <p:cNvSpPr>
              <a:spLocks noChangeArrowheads="1"/>
            </p:cNvSpPr>
            <p:nvPr/>
          </p:nvSpPr>
          <p:spPr bwMode="auto">
            <a:xfrm>
              <a:off x="1711325" y="6037263"/>
              <a:ext cx="292100" cy="28733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F</a:t>
              </a:r>
            </a:p>
          </p:txBody>
        </p:sp>
        <p:sp>
          <p:nvSpPr>
            <p:cNvPr id="28708" name="Oval 10"/>
            <p:cNvSpPr>
              <a:spLocks noChangeArrowheads="1"/>
            </p:cNvSpPr>
            <p:nvPr/>
          </p:nvSpPr>
          <p:spPr bwMode="auto">
            <a:xfrm>
              <a:off x="2659063" y="6037263"/>
              <a:ext cx="290512" cy="28733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G</a:t>
              </a:r>
            </a:p>
          </p:txBody>
        </p:sp>
        <p:sp>
          <p:nvSpPr>
            <p:cNvPr id="28709" name="Oval 11"/>
            <p:cNvSpPr>
              <a:spLocks noChangeArrowheads="1"/>
            </p:cNvSpPr>
            <p:nvPr/>
          </p:nvSpPr>
          <p:spPr bwMode="auto">
            <a:xfrm>
              <a:off x="3824288" y="5568950"/>
              <a:ext cx="290512" cy="28733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1000" b="1">
                  <a:latin typeface="Times New Roman" pitchFamily="1" charset="0"/>
                </a:rPr>
                <a:t>H</a:t>
              </a:r>
            </a:p>
          </p:txBody>
        </p:sp>
        <p:sp>
          <p:nvSpPr>
            <p:cNvPr id="28710" name="Line 12"/>
            <p:cNvSpPr>
              <a:spLocks noChangeShapeType="1"/>
            </p:cNvSpPr>
            <p:nvPr/>
          </p:nvSpPr>
          <p:spPr bwMode="auto">
            <a:xfrm flipV="1">
              <a:off x="1077913" y="5276850"/>
              <a:ext cx="349250" cy="2952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1" name="Line 13"/>
            <p:cNvSpPr>
              <a:spLocks noChangeShapeType="1"/>
            </p:cNvSpPr>
            <p:nvPr/>
          </p:nvSpPr>
          <p:spPr bwMode="auto">
            <a:xfrm>
              <a:off x="1104900" y="5756275"/>
              <a:ext cx="606425" cy="4238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2" name="Line 14"/>
            <p:cNvSpPr>
              <a:spLocks noChangeShapeType="1"/>
            </p:cNvSpPr>
            <p:nvPr/>
          </p:nvSpPr>
          <p:spPr bwMode="auto">
            <a:xfrm>
              <a:off x="1674813" y="5173663"/>
              <a:ext cx="292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3" name="Line 15"/>
            <p:cNvSpPr>
              <a:spLocks noChangeShapeType="1"/>
            </p:cNvSpPr>
            <p:nvPr/>
          </p:nvSpPr>
          <p:spPr bwMode="auto">
            <a:xfrm>
              <a:off x="2133600" y="5334001"/>
              <a:ext cx="60960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4" name="Line 16"/>
            <p:cNvSpPr>
              <a:spLocks noChangeShapeType="1"/>
            </p:cNvSpPr>
            <p:nvPr/>
          </p:nvSpPr>
          <p:spPr bwMode="auto">
            <a:xfrm>
              <a:off x="2803525" y="5173663"/>
              <a:ext cx="2190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5" name="Line 18"/>
            <p:cNvSpPr>
              <a:spLocks noChangeShapeType="1"/>
            </p:cNvSpPr>
            <p:nvPr/>
          </p:nvSpPr>
          <p:spPr bwMode="auto">
            <a:xfrm>
              <a:off x="2003425" y="6180138"/>
              <a:ext cx="6556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6" name="Line 19"/>
            <p:cNvSpPr>
              <a:spLocks noChangeShapeType="1"/>
            </p:cNvSpPr>
            <p:nvPr/>
          </p:nvSpPr>
          <p:spPr bwMode="auto">
            <a:xfrm flipV="1">
              <a:off x="2949575" y="5788025"/>
              <a:ext cx="893763" cy="3921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7" name="Line 20"/>
            <p:cNvSpPr>
              <a:spLocks noChangeShapeType="1"/>
            </p:cNvSpPr>
            <p:nvPr/>
          </p:nvSpPr>
          <p:spPr bwMode="auto">
            <a:xfrm>
              <a:off x="3313113" y="5173663"/>
              <a:ext cx="533400" cy="4587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09600" y="4276725"/>
            <a:ext cx="4183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how about for this 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6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ounded Rectangle 3"/>
          <p:cNvSpPr>
            <a:spLocks noChangeArrowheads="1"/>
          </p:cNvSpPr>
          <p:nvPr/>
        </p:nvSpPr>
        <p:spPr bwMode="auto">
          <a:xfrm>
            <a:off x="2895600" y="914400"/>
            <a:ext cx="3352800" cy="6858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Security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The Domain Name Service (DNS) translates human-readable names to IP addresses</a:t>
            </a:r>
          </a:p>
          <a:p>
            <a:pPr lvl="1"/>
            <a:r>
              <a:rPr lang="en-US" sz="3200"/>
              <a:t>E.g., thesiger.cs.ucla.edu translates to 131.179.192.144</a:t>
            </a:r>
          </a:p>
          <a:p>
            <a:pPr lvl="1"/>
            <a:r>
              <a:rPr lang="en-US" sz="3200"/>
              <a:t>DNS also provides other similar services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It wasn’t designed with security in mind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Threats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Threats to name lookup secrecy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Definition of DNS system says this data isn’t secret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Threats to DNS information integrity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Very important, since everything trusts that this translation is correct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Threats to DNS availability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Potential to disrupt Internet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What Could Really Go Wrong?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DNS lookups could be faked</a:t>
            </a:r>
          </a:p>
          <a:p>
            <a:pPr lvl="1"/>
            <a:r>
              <a:rPr lang="en-US" sz="3200"/>
              <a:t>Meaning packets go to the wrong place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The DNS service could be subject to a DoS attack</a:t>
            </a:r>
          </a:p>
          <a:p>
            <a:pPr lvl="1"/>
            <a:r>
              <a:rPr lang="en-US" sz="3200"/>
              <a:t>Or could be used to amplify one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Attackers could “bug” a DNS server to learn what users are looking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Where Does the Threat Occur?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Unlike routing, threat can occur in several places</a:t>
            </a:r>
          </a:p>
          <a:p>
            <a:pPr lvl="1">
              <a:lnSpc>
                <a:spcPct val="90000"/>
              </a:lnSpc>
            </a:pPr>
            <a:r>
              <a:rPr lang="en-US"/>
              <a:t>At DNS servers</a:t>
            </a:r>
          </a:p>
          <a:p>
            <a:pPr lvl="1">
              <a:lnSpc>
                <a:spcPct val="90000"/>
              </a:lnSpc>
            </a:pPr>
            <a:r>
              <a:rPr lang="en-US"/>
              <a:t>But also at DNS clients</a:t>
            </a:r>
          </a:p>
          <a:p>
            <a:pPr lvl="2">
              <a:lnSpc>
                <a:spcPct val="90000"/>
              </a:lnSpc>
            </a:pPr>
            <a:r>
              <a:rPr lang="en-US">
                <a:ea typeface="ＭＳ Ｐゴシック" pitchFamily="1" charset="-128"/>
              </a:rPr>
              <a:t>Which is almost everyone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Core problem is that DNS responses aren’t authenticated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What Could Really Go Wrong?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Packets could be routed through an attacker</a:t>
            </a:r>
          </a:p>
          <a:p>
            <a:pPr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Packets could be dropped </a:t>
            </a:r>
          </a:p>
          <a:p>
            <a:pPr lvl="1">
              <a:lnSpc>
                <a:spcPct val="80000"/>
              </a:lnSpc>
            </a:pPr>
            <a:r>
              <a:rPr lang="en-US" sz="2800"/>
              <a:t>Routing loops, blackhole routing, etc.</a:t>
            </a:r>
          </a:p>
          <a:p>
            <a:pPr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Some users’ service could be degraded</a:t>
            </a:r>
          </a:p>
          <a:p>
            <a:pPr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The Internet’s overall effectiveness could be degraded</a:t>
            </a:r>
          </a:p>
          <a:p>
            <a:pPr lvl="1">
              <a:lnSpc>
                <a:spcPct val="80000"/>
              </a:lnSpc>
            </a:pPr>
            <a:r>
              <a:rPr lang="en-US" sz="2800"/>
              <a:t>Slow response to failures</a:t>
            </a:r>
          </a:p>
          <a:p>
            <a:pPr lvl="1">
              <a:lnSpc>
                <a:spcPct val="80000"/>
              </a:lnSpc>
            </a:pPr>
            <a:r>
              <a:rPr lang="en-US" sz="2800"/>
              <a:t>Total overload of some links</a:t>
            </a:r>
          </a:p>
          <a:p>
            <a:pPr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Many types of defenses against other attacks presume correct routing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The DNS Lookup Process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pic>
        <p:nvPicPr>
          <p:cNvPr id="19460" name="Picture 4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7397" name="Picture 5" descr="serv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9213" y="2743200"/>
            <a:ext cx="1576387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441325" y="4267200"/>
            <a:ext cx="359727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ping thesiger.cs.ucla.edu</a:t>
            </a:r>
          </a:p>
        </p:txBody>
      </p: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457200" y="4800600"/>
            <a:ext cx="3978275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Should result in a ping packet being sent to 131.179.191.144</a:t>
            </a:r>
          </a:p>
        </p:txBody>
      </p:sp>
      <p:sp>
        <p:nvSpPr>
          <p:cNvPr id="187400" name="Rectangle 8"/>
          <p:cNvSpPr>
            <a:spLocks noChangeArrowheads="1"/>
          </p:cNvSpPr>
          <p:nvPr/>
        </p:nvSpPr>
        <p:spPr bwMode="auto">
          <a:xfrm>
            <a:off x="457200" y="2057400"/>
            <a:ext cx="35052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lookup thesiger.cs.ucla.edu</a:t>
            </a:r>
          </a:p>
        </p:txBody>
      </p:sp>
      <p:sp>
        <p:nvSpPr>
          <p:cNvPr id="187401" name="Rectangle 9"/>
          <p:cNvSpPr>
            <a:spLocks noChangeArrowheads="1"/>
          </p:cNvSpPr>
          <p:nvPr/>
        </p:nvSpPr>
        <p:spPr bwMode="auto">
          <a:xfrm>
            <a:off x="4876800" y="213360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answer  131.179.191.144</a:t>
            </a:r>
          </a:p>
        </p:txBody>
      </p:sp>
      <p:sp>
        <p:nvSpPr>
          <p:cNvPr id="187402" name="Text Box 10"/>
          <p:cNvSpPr txBox="1">
            <a:spLocks noChangeArrowheads="1"/>
          </p:cNvSpPr>
          <p:nvPr/>
        </p:nvSpPr>
        <p:spPr bwMode="auto">
          <a:xfrm>
            <a:off x="5089525" y="4486275"/>
            <a:ext cx="2835275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1" charset="0"/>
              </a:rPr>
              <a:t>If the answer is wrong, in standard DNS the client is screwed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0685E-6 L 0.4 4.60685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00555 L -0.45416 -0.005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8" grpId="0"/>
      <p:bldP spid="187399" grpId="0"/>
      <p:bldP spid="187400" grpId="0" animBg="1"/>
      <p:bldP spid="187400" grpId="1" animBg="1"/>
      <p:bldP spid="187400" grpId="2" animBg="1"/>
      <p:bldP spid="187401" grpId="0" animBg="1"/>
      <p:bldP spid="187401" grpId="1" animBg="1"/>
      <p:bldP spid="18740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How Did the DNS Server Perform the Lookup?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Leaving aside details, it has a table of translations between names and addresses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It looked up thesiger.cs.ucla.edu in the table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And replied with whatever the address was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Where Did That Table Come From?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Ultimately, the table entries are created by those owning the domains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On a good day . . .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And stored at servers that are authoritative for that domain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In this case, the UCLA Computer Science Department DNS server ultimately stored it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Other servers use a hierarchical lookup method to find the translation when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Doing Hierarchical Translation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pic>
        <p:nvPicPr>
          <p:cNvPr id="22532" name="Picture 4" descr="serv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608263"/>
            <a:ext cx="1576388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57200" y="2057400"/>
            <a:ext cx="35052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lookup thesiger.cs.ucla.edu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170613" y="1600200"/>
            <a:ext cx="2516187" cy="1357313"/>
            <a:chOff x="3887" y="1008"/>
            <a:chExt cx="1585" cy="855"/>
          </a:xfrm>
        </p:grpSpPr>
        <p:pic>
          <p:nvPicPr>
            <p:cNvPr id="22556" name="Picture 7" descr="server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8" y="1008"/>
              <a:ext cx="609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57" name="Text Box 8"/>
            <p:cNvSpPr txBox="1">
              <a:spLocks noChangeArrowheads="1"/>
            </p:cNvSpPr>
            <p:nvPr/>
          </p:nvSpPr>
          <p:spPr bwMode="auto">
            <a:xfrm>
              <a:off x="3887" y="1536"/>
              <a:ext cx="1585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DNS root server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743200" y="1828800"/>
            <a:ext cx="4114800" cy="1752600"/>
            <a:chOff x="1728" y="1152"/>
            <a:chExt cx="2592" cy="1104"/>
          </a:xfrm>
        </p:grpSpPr>
        <p:sp>
          <p:nvSpPr>
            <p:cNvPr id="22554" name="Line 10"/>
            <p:cNvSpPr>
              <a:spLocks noChangeShapeType="1"/>
            </p:cNvSpPr>
            <p:nvPr/>
          </p:nvSpPr>
          <p:spPr bwMode="auto">
            <a:xfrm flipV="1">
              <a:off x="1728" y="1296"/>
              <a:ext cx="2592" cy="96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5" name="Text Box 11"/>
            <p:cNvSpPr txBox="1">
              <a:spLocks noChangeArrowheads="1"/>
            </p:cNvSpPr>
            <p:nvPr/>
          </p:nvSpPr>
          <p:spPr bwMode="auto">
            <a:xfrm>
              <a:off x="2544" y="1152"/>
              <a:ext cx="135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Where’s edu?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172200" y="2971800"/>
            <a:ext cx="2316163" cy="1357313"/>
            <a:chOff x="3887" y="1008"/>
            <a:chExt cx="1459" cy="855"/>
          </a:xfrm>
        </p:grpSpPr>
        <p:pic>
          <p:nvPicPr>
            <p:cNvPr id="22552" name="Picture 13" descr="server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8" y="1008"/>
              <a:ext cx="609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53" name="Text Box 14"/>
            <p:cNvSpPr txBox="1">
              <a:spLocks noChangeArrowheads="1"/>
            </p:cNvSpPr>
            <p:nvPr/>
          </p:nvSpPr>
          <p:spPr bwMode="auto">
            <a:xfrm>
              <a:off x="3887" y="1536"/>
              <a:ext cx="1459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edu root server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895600" y="3048000"/>
            <a:ext cx="4038600" cy="685800"/>
            <a:chOff x="1824" y="1920"/>
            <a:chExt cx="2544" cy="432"/>
          </a:xfrm>
        </p:grpSpPr>
        <p:sp>
          <p:nvSpPr>
            <p:cNvPr id="22550" name="Line 16"/>
            <p:cNvSpPr>
              <a:spLocks noChangeShapeType="1"/>
            </p:cNvSpPr>
            <p:nvPr/>
          </p:nvSpPr>
          <p:spPr bwMode="auto">
            <a:xfrm flipV="1">
              <a:off x="1824" y="2208"/>
              <a:ext cx="2544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1" name="Text Box 17"/>
            <p:cNvSpPr txBox="1">
              <a:spLocks noChangeArrowheads="1"/>
            </p:cNvSpPr>
            <p:nvPr/>
          </p:nvSpPr>
          <p:spPr bwMode="auto">
            <a:xfrm>
              <a:off x="2396" y="1920"/>
              <a:ext cx="1780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Where’s ucla.edu?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791200" y="4433888"/>
            <a:ext cx="2995613" cy="1357312"/>
            <a:chOff x="3648" y="2793"/>
            <a:chExt cx="1887" cy="855"/>
          </a:xfrm>
        </p:grpSpPr>
        <p:pic>
          <p:nvPicPr>
            <p:cNvPr id="22548" name="Picture 19" descr="server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9" y="2793"/>
              <a:ext cx="609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9" name="Text Box 20"/>
            <p:cNvSpPr txBox="1">
              <a:spLocks noChangeArrowheads="1"/>
            </p:cNvSpPr>
            <p:nvPr/>
          </p:nvSpPr>
          <p:spPr bwMode="auto">
            <a:xfrm>
              <a:off x="3648" y="3321"/>
              <a:ext cx="1887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ucla.edu root server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1725613" y="5043488"/>
            <a:ext cx="3379787" cy="1357312"/>
            <a:chOff x="3648" y="2793"/>
            <a:chExt cx="2129" cy="855"/>
          </a:xfrm>
        </p:grpSpPr>
        <p:pic>
          <p:nvPicPr>
            <p:cNvPr id="22546" name="Picture 25" descr="server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9" y="2793"/>
              <a:ext cx="609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47" name="Text Box 26"/>
            <p:cNvSpPr txBox="1">
              <a:spLocks noChangeArrowheads="1"/>
            </p:cNvSpPr>
            <p:nvPr/>
          </p:nvSpPr>
          <p:spPr bwMode="auto">
            <a:xfrm>
              <a:off x="3648" y="3321"/>
              <a:ext cx="2129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cs.ucla.edu root server</a:t>
              </a: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23813" y="4038600"/>
            <a:ext cx="3598862" cy="1373188"/>
            <a:chOff x="24190" y="4038600"/>
            <a:chExt cx="3598333" cy="1373188"/>
          </a:xfrm>
        </p:grpSpPr>
        <p:sp>
          <p:nvSpPr>
            <p:cNvPr id="22544" name="Line 28"/>
            <p:cNvSpPr>
              <a:spLocks noChangeShapeType="1"/>
            </p:cNvSpPr>
            <p:nvPr/>
          </p:nvSpPr>
          <p:spPr bwMode="auto">
            <a:xfrm>
              <a:off x="3200400" y="4191000"/>
              <a:ext cx="317500" cy="1066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5" name="Text Box 29"/>
            <p:cNvSpPr txBox="1">
              <a:spLocks noChangeArrowheads="1"/>
            </p:cNvSpPr>
            <p:nvPr/>
          </p:nvSpPr>
          <p:spPr bwMode="auto">
            <a:xfrm>
              <a:off x="24190" y="4038600"/>
              <a:ext cx="3598333" cy="13731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pitchFamily="1" charset="0"/>
                </a:rPr>
                <a:t>Where’s thesiger.cs.ucla.edu?</a:t>
              </a:r>
            </a:p>
          </p:txBody>
        </p:sp>
      </p:grp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3048000" y="3886200"/>
            <a:ext cx="3886200" cy="1457325"/>
            <a:chOff x="3048000" y="3886200"/>
            <a:chExt cx="3886200" cy="1457703"/>
          </a:xfrm>
        </p:grpSpPr>
        <p:sp>
          <p:nvSpPr>
            <p:cNvPr id="22542" name="Line 22"/>
            <p:cNvSpPr>
              <a:spLocks noChangeShapeType="1"/>
            </p:cNvSpPr>
            <p:nvPr/>
          </p:nvSpPr>
          <p:spPr bwMode="auto">
            <a:xfrm>
              <a:off x="3048000" y="3886200"/>
              <a:ext cx="3886200" cy="1066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3" name="Text Box 23"/>
            <p:cNvSpPr txBox="1">
              <a:spLocks noChangeArrowheads="1"/>
            </p:cNvSpPr>
            <p:nvPr/>
          </p:nvSpPr>
          <p:spPr bwMode="auto">
            <a:xfrm>
              <a:off x="3724275" y="4824790"/>
              <a:ext cx="3209925" cy="5191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pitchFamily="1" charset="0"/>
                </a:rPr>
                <a:t>Where’s cs.ucla.edu?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Where Can This Go Wrong?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Someone can spoof the answer from a DNS server</a:t>
            </a:r>
          </a:p>
          <a:p>
            <a:pPr lvl="1"/>
            <a:r>
              <a:rPr lang="en-US"/>
              <a:t>Relatively easy, since UDP is used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One of the DNS servers can lie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Someone can corrupt the database of one of the DNS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 Spoofing Problem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pic>
        <p:nvPicPr>
          <p:cNvPr id="24580" name="Picture 4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2766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serv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4419600" y="1524000"/>
            <a:ext cx="35052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lookup thesiger.cs.ucla.edu</a:t>
            </a:r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4876800"/>
            <a:ext cx="1162050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2057400" y="525780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answer  97.22.101.53</a:t>
            </a:r>
          </a:p>
        </p:txBody>
      </p:sp>
      <p:sp>
        <p:nvSpPr>
          <p:cNvPr id="192521" name="Rectangle 9"/>
          <p:cNvSpPr>
            <a:spLocks noChangeArrowheads="1"/>
          </p:cNvSpPr>
          <p:nvPr/>
        </p:nvSpPr>
        <p:spPr bwMode="auto">
          <a:xfrm>
            <a:off x="4876800" y="213360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answer  131.179.191.144</a:t>
            </a:r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6477000" y="2819400"/>
            <a:ext cx="2438400" cy="2227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Unfortunately, most DNS stub resolvers will take the first 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71785E-7 L -0.10417 -0.3274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00555 L -0.45416 -0.0055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8" grpId="0" animBg="1"/>
      <p:bldP spid="192520" grpId="0" animBg="1"/>
      <p:bldP spid="192520" grpId="1" animBg="1"/>
      <p:bldP spid="192521" grpId="0" animBg="1"/>
      <p:bldP spid="192521" grpId="1" animBg="1"/>
      <p:bldP spid="19252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Servers Lying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pic>
        <p:nvPicPr>
          <p:cNvPr id="25604" name="Picture 4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serv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457200" y="2057400"/>
            <a:ext cx="35052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lookup thesiger.cs.ucla.edu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19800" y="2514600"/>
            <a:ext cx="2667000" cy="3352800"/>
            <a:chOff x="3888" y="1584"/>
            <a:chExt cx="1584" cy="2112"/>
          </a:xfrm>
        </p:grpSpPr>
        <p:sp>
          <p:nvSpPr>
            <p:cNvPr id="25613" name="Rectangle 11"/>
            <p:cNvSpPr>
              <a:spLocks noChangeArrowheads="1"/>
            </p:cNvSpPr>
            <p:nvPr/>
          </p:nvSpPr>
          <p:spPr bwMode="auto">
            <a:xfrm>
              <a:off x="3888" y="1584"/>
              <a:ext cx="1584" cy="21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4" name="Rectangle 12"/>
            <p:cNvSpPr>
              <a:spLocks noChangeArrowheads="1"/>
            </p:cNvSpPr>
            <p:nvPr/>
          </p:nvSpPr>
          <p:spPr bwMode="auto">
            <a:xfrm>
              <a:off x="3888" y="1584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5615" name="Rectangle 13"/>
            <p:cNvSpPr>
              <a:spLocks noChangeArrowheads="1"/>
            </p:cNvSpPr>
            <p:nvPr/>
          </p:nvSpPr>
          <p:spPr bwMode="auto">
            <a:xfrm>
              <a:off x="4752" y="1584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5616" name="Rectangle 14"/>
            <p:cNvSpPr>
              <a:spLocks noChangeArrowheads="1"/>
            </p:cNvSpPr>
            <p:nvPr/>
          </p:nvSpPr>
          <p:spPr bwMode="auto">
            <a:xfrm>
              <a:off x="3888" y="1776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5617" name="Rectangle 15"/>
            <p:cNvSpPr>
              <a:spLocks noChangeArrowheads="1"/>
            </p:cNvSpPr>
            <p:nvPr/>
          </p:nvSpPr>
          <p:spPr bwMode="auto">
            <a:xfrm>
              <a:off x="4752" y="1776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5618" name="Rectangle 16"/>
            <p:cNvSpPr>
              <a:spLocks noChangeArrowheads="1"/>
            </p:cNvSpPr>
            <p:nvPr/>
          </p:nvSpPr>
          <p:spPr bwMode="auto">
            <a:xfrm>
              <a:off x="3888" y="1968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5619" name="Rectangle 17"/>
            <p:cNvSpPr>
              <a:spLocks noChangeArrowheads="1"/>
            </p:cNvSpPr>
            <p:nvPr/>
          </p:nvSpPr>
          <p:spPr bwMode="auto">
            <a:xfrm>
              <a:off x="4752" y="1968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5620" name="Rectangle 18"/>
            <p:cNvSpPr>
              <a:spLocks noChangeArrowheads="1"/>
            </p:cNvSpPr>
            <p:nvPr/>
          </p:nvSpPr>
          <p:spPr bwMode="auto">
            <a:xfrm>
              <a:off x="3888" y="2160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5621" name="Rectangle 19"/>
            <p:cNvSpPr>
              <a:spLocks noChangeArrowheads="1"/>
            </p:cNvSpPr>
            <p:nvPr/>
          </p:nvSpPr>
          <p:spPr bwMode="auto">
            <a:xfrm>
              <a:off x="4752" y="2160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3888" y="2352"/>
              <a:ext cx="1584" cy="192"/>
              <a:chOff x="3888" y="2352"/>
              <a:chExt cx="1584" cy="192"/>
            </a:xfrm>
          </p:grpSpPr>
          <p:sp>
            <p:nvSpPr>
              <p:cNvPr id="25641" name="Rectangle 21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42" name="Rectangle 22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3888" y="2544"/>
              <a:ext cx="1584" cy="192"/>
              <a:chOff x="3888" y="2352"/>
              <a:chExt cx="1584" cy="192"/>
            </a:xfrm>
          </p:grpSpPr>
          <p:sp>
            <p:nvSpPr>
              <p:cNvPr id="25639" name="Rectangle 24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40" name="Rectangle 25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3888" y="2736"/>
              <a:ext cx="1584" cy="192"/>
              <a:chOff x="3888" y="2352"/>
              <a:chExt cx="1584" cy="192"/>
            </a:xfrm>
          </p:grpSpPr>
          <p:sp>
            <p:nvSpPr>
              <p:cNvPr id="25637" name="Rectangle 27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38" name="Rectangle 28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3888" y="2928"/>
              <a:ext cx="1584" cy="192"/>
              <a:chOff x="3888" y="2352"/>
              <a:chExt cx="1584" cy="192"/>
            </a:xfrm>
          </p:grpSpPr>
          <p:sp>
            <p:nvSpPr>
              <p:cNvPr id="25635" name="Rectangle 30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36" name="Rectangle 31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7" name="Group 32"/>
            <p:cNvGrpSpPr>
              <a:grpSpLocks/>
            </p:cNvGrpSpPr>
            <p:nvPr/>
          </p:nvGrpSpPr>
          <p:grpSpPr bwMode="auto">
            <a:xfrm>
              <a:off x="3888" y="3120"/>
              <a:ext cx="1584" cy="192"/>
              <a:chOff x="3888" y="2352"/>
              <a:chExt cx="1584" cy="192"/>
            </a:xfrm>
          </p:grpSpPr>
          <p:sp>
            <p:nvSpPr>
              <p:cNvPr id="25633" name="Rectangle 33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34" name="Rectangle 34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8" name="Group 35"/>
            <p:cNvGrpSpPr>
              <a:grpSpLocks/>
            </p:cNvGrpSpPr>
            <p:nvPr/>
          </p:nvGrpSpPr>
          <p:grpSpPr bwMode="auto">
            <a:xfrm>
              <a:off x="3888" y="3312"/>
              <a:ext cx="1584" cy="192"/>
              <a:chOff x="3888" y="2352"/>
              <a:chExt cx="1584" cy="192"/>
            </a:xfrm>
          </p:grpSpPr>
          <p:sp>
            <p:nvSpPr>
              <p:cNvPr id="25631" name="Rectangle 36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32" name="Rectangle 37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3888" y="3504"/>
              <a:ext cx="1584" cy="192"/>
              <a:chOff x="3888" y="2352"/>
              <a:chExt cx="1584" cy="192"/>
            </a:xfrm>
          </p:grpSpPr>
          <p:sp>
            <p:nvSpPr>
              <p:cNvPr id="25629" name="Rectangle 39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5630" name="Rectangle 40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</p:grpSp>
      <p:sp>
        <p:nvSpPr>
          <p:cNvPr id="193577" name="Rectangle 41"/>
          <p:cNvSpPr>
            <a:spLocks noChangeArrowheads="1"/>
          </p:cNvSpPr>
          <p:nvPr/>
        </p:nvSpPr>
        <p:spPr bwMode="auto">
          <a:xfrm>
            <a:off x="4800600" y="198120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answer  97.22.101.53</a:t>
            </a:r>
          </a:p>
        </p:txBody>
      </p:sp>
      <p:sp>
        <p:nvSpPr>
          <p:cNvPr id="193578" name="Text Box 42"/>
          <p:cNvSpPr txBox="1">
            <a:spLocks noChangeArrowheads="1"/>
          </p:cNvSpPr>
          <p:nvPr/>
        </p:nvSpPr>
        <p:spPr bwMode="auto">
          <a:xfrm>
            <a:off x="685800" y="4572000"/>
            <a:ext cx="44180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</a:rPr>
              <a:t>That wasn’t very nice of him!</a:t>
            </a:r>
          </a:p>
        </p:txBody>
      </p: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6019800" y="4038600"/>
            <a:ext cx="2667000" cy="304800"/>
            <a:chOff x="6019800" y="4038600"/>
            <a:chExt cx="2667000" cy="304800"/>
          </a:xfrm>
        </p:grpSpPr>
        <p:sp>
          <p:nvSpPr>
            <p:cNvPr id="25611" name="Rectangle 8"/>
            <p:cNvSpPr>
              <a:spLocks noChangeArrowheads="1"/>
            </p:cNvSpPr>
            <p:nvPr/>
          </p:nvSpPr>
          <p:spPr bwMode="auto">
            <a:xfrm>
              <a:off x="6019800" y="4038600"/>
              <a:ext cx="1447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thesiger.cs.ucla.edu</a:t>
              </a:r>
            </a:p>
          </p:txBody>
        </p:sp>
        <p:sp>
          <p:nvSpPr>
            <p:cNvPr id="25612" name="Rectangle 9"/>
            <p:cNvSpPr>
              <a:spLocks noChangeArrowheads="1"/>
            </p:cNvSpPr>
            <p:nvPr/>
          </p:nvSpPr>
          <p:spPr bwMode="auto">
            <a:xfrm>
              <a:off x="7467600" y="4038600"/>
              <a:ext cx="12192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131.178.192.144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14431E-6 L -0.47083 0.011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935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2" grpId="0" animBg="1"/>
      <p:bldP spid="193577" grpId="0" animBg="1"/>
      <p:bldP spid="193577" grpId="1" animBg="1"/>
      <p:bldP spid="19357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Database Corruption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 </a:t>
            </a:r>
          </a:p>
        </p:txBody>
      </p:sp>
      <p:pic>
        <p:nvPicPr>
          <p:cNvPr id="26628" name="Picture 4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 descr="serv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66" name="Rectangle 6"/>
          <p:cNvSpPr>
            <a:spLocks noChangeArrowheads="1"/>
          </p:cNvSpPr>
          <p:nvPr/>
        </p:nvSpPr>
        <p:spPr bwMode="auto">
          <a:xfrm>
            <a:off x="457200" y="2057400"/>
            <a:ext cx="35052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lookup thesiger.cs.ucla.edu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19800" y="2514600"/>
            <a:ext cx="2667000" cy="3352800"/>
            <a:chOff x="3888" y="1584"/>
            <a:chExt cx="1584" cy="2112"/>
          </a:xfrm>
        </p:grpSpPr>
        <p:sp>
          <p:nvSpPr>
            <p:cNvPr id="26636" name="Rectangle 11"/>
            <p:cNvSpPr>
              <a:spLocks noChangeArrowheads="1"/>
            </p:cNvSpPr>
            <p:nvPr/>
          </p:nvSpPr>
          <p:spPr bwMode="auto">
            <a:xfrm>
              <a:off x="3888" y="1584"/>
              <a:ext cx="1584" cy="21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37" name="Rectangle 12"/>
            <p:cNvSpPr>
              <a:spLocks noChangeArrowheads="1"/>
            </p:cNvSpPr>
            <p:nvPr/>
          </p:nvSpPr>
          <p:spPr bwMode="auto">
            <a:xfrm>
              <a:off x="3888" y="1584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6638" name="Rectangle 13"/>
            <p:cNvSpPr>
              <a:spLocks noChangeArrowheads="1"/>
            </p:cNvSpPr>
            <p:nvPr/>
          </p:nvSpPr>
          <p:spPr bwMode="auto">
            <a:xfrm>
              <a:off x="4752" y="1584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6639" name="Rectangle 14"/>
            <p:cNvSpPr>
              <a:spLocks noChangeArrowheads="1"/>
            </p:cNvSpPr>
            <p:nvPr/>
          </p:nvSpPr>
          <p:spPr bwMode="auto">
            <a:xfrm>
              <a:off x="3888" y="1776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6640" name="Rectangle 15"/>
            <p:cNvSpPr>
              <a:spLocks noChangeArrowheads="1"/>
            </p:cNvSpPr>
            <p:nvPr/>
          </p:nvSpPr>
          <p:spPr bwMode="auto">
            <a:xfrm>
              <a:off x="4752" y="1776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6641" name="Rectangle 16"/>
            <p:cNvSpPr>
              <a:spLocks noChangeArrowheads="1"/>
            </p:cNvSpPr>
            <p:nvPr/>
          </p:nvSpPr>
          <p:spPr bwMode="auto">
            <a:xfrm>
              <a:off x="3888" y="1968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6642" name="Rectangle 17"/>
            <p:cNvSpPr>
              <a:spLocks noChangeArrowheads="1"/>
            </p:cNvSpPr>
            <p:nvPr/>
          </p:nvSpPr>
          <p:spPr bwMode="auto">
            <a:xfrm>
              <a:off x="4752" y="1968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sp>
          <p:nvSpPr>
            <p:cNvPr id="26643" name="Rectangle 18"/>
            <p:cNvSpPr>
              <a:spLocks noChangeArrowheads="1"/>
            </p:cNvSpPr>
            <p:nvPr/>
          </p:nvSpPr>
          <p:spPr bwMode="auto">
            <a:xfrm>
              <a:off x="3888" y="2160"/>
              <a:ext cx="864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 . . .</a:t>
              </a:r>
            </a:p>
          </p:txBody>
        </p:sp>
        <p:sp>
          <p:nvSpPr>
            <p:cNvPr id="26644" name="Rectangle 19"/>
            <p:cNvSpPr>
              <a:spLocks noChangeArrowheads="1"/>
            </p:cNvSpPr>
            <p:nvPr/>
          </p:nvSpPr>
          <p:spPr bwMode="auto">
            <a:xfrm>
              <a:off x="4752" y="2160"/>
              <a:ext cx="720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. . .</a:t>
              </a:r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3888" y="2352"/>
              <a:ext cx="1584" cy="192"/>
              <a:chOff x="3888" y="2352"/>
              <a:chExt cx="1584" cy="192"/>
            </a:xfrm>
          </p:grpSpPr>
          <p:sp>
            <p:nvSpPr>
              <p:cNvPr id="26664" name="Rectangle 21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65" name="Rectangle 22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3888" y="2544"/>
              <a:ext cx="1584" cy="192"/>
              <a:chOff x="3888" y="2352"/>
              <a:chExt cx="1584" cy="192"/>
            </a:xfrm>
          </p:grpSpPr>
          <p:sp>
            <p:nvSpPr>
              <p:cNvPr id="26662" name="Rectangle 24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63" name="Rectangle 25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3888" y="2736"/>
              <a:ext cx="1584" cy="192"/>
              <a:chOff x="3888" y="2352"/>
              <a:chExt cx="1584" cy="192"/>
            </a:xfrm>
          </p:grpSpPr>
          <p:sp>
            <p:nvSpPr>
              <p:cNvPr id="26660" name="Rectangle 27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61" name="Rectangle 28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3888" y="2928"/>
              <a:ext cx="1584" cy="192"/>
              <a:chOff x="3888" y="2352"/>
              <a:chExt cx="1584" cy="192"/>
            </a:xfrm>
          </p:grpSpPr>
          <p:sp>
            <p:nvSpPr>
              <p:cNvPr id="26658" name="Rectangle 30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59" name="Rectangle 31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7" name="Group 32"/>
            <p:cNvGrpSpPr>
              <a:grpSpLocks/>
            </p:cNvGrpSpPr>
            <p:nvPr/>
          </p:nvGrpSpPr>
          <p:grpSpPr bwMode="auto">
            <a:xfrm>
              <a:off x="3888" y="3120"/>
              <a:ext cx="1584" cy="192"/>
              <a:chOff x="3888" y="2352"/>
              <a:chExt cx="1584" cy="192"/>
            </a:xfrm>
          </p:grpSpPr>
          <p:sp>
            <p:nvSpPr>
              <p:cNvPr id="26656" name="Rectangle 33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57" name="Rectangle 34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8" name="Group 35"/>
            <p:cNvGrpSpPr>
              <a:grpSpLocks/>
            </p:cNvGrpSpPr>
            <p:nvPr/>
          </p:nvGrpSpPr>
          <p:grpSpPr bwMode="auto">
            <a:xfrm>
              <a:off x="3888" y="3312"/>
              <a:ext cx="1584" cy="192"/>
              <a:chOff x="3888" y="2352"/>
              <a:chExt cx="1584" cy="192"/>
            </a:xfrm>
          </p:grpSpPr>
          <p:sp>
            <p:nvSpPr>
              <p:cNvPr id="26654" name="Rectangle 36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55" name="Rectangle 37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3888" y="3504"/>
              <a:ext cx="1584" cy="192"/>
              <a:chOff x="3888" y="2352"/>
              <a:chExt cx="1584" cy="192"/>
            </a:xfrm>
          </p:grpSpPr>
          <p:sp>
            <p:nvSpPr>
              <p:cNvPr id="26652" name="Rectangle 39"/>
              <p:cNvSpPr>
                <a:spLocks noChangeArrowheads="1"/>
              </p:cNvSpPr>
              <p:nvPr/>
            </p:nvSpPr>
            <p:spPr bwMode="auto">
              <a:xfrm>
                <a:off x="3888" y="2352"/>
                <a:ext cx="864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900"/>
                  <a:t> . . .</a:t>
                </a:r>
              </a:p>
            </p:txBody>
          </p:sp>
          <p:sp>
            <p:nvSpPr>
              <p:cNvPr id="26653" name="Rectangle 40"/>
              <p:cNvSpPr>
                <a:spLocks noChangeArrowheads="1"/>
              </p:cNvSpPr>
              <p:nvPr/>
            </p:nvSpPr>
            <p:spPr bwMode="auto">
              <a:xfrm>
                <a:off x="4752" y="2352"/>
                <a:ext cx="720" cy="19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000"/>
                  <a:t>. . .</a:t>
                </a:r>
              </a:p>
            </p:txBody>
          </p:sp>
        </p:grpSp>
      </p:grpSp>
      <p:sp>
        <p:nvSpPr>
          <p:cNvPr id="194601" name="Rectangle 41"/>
          <p:cNvSpPr>
            <a:spLocks noChangeArrowheads="1"/>
          </p:cNvSpPr>
          <p:nvPr/>
        </p:nvSpPr>
        <p:spPr bwMode="auto">
          <a:xfrm>
            <a:off x="4800600" y="1981200"/>
            <a:ext cx="2971800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answer  97.22.101.53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6019800" y="4038600"/>
            <a:ext cx="2667000" cy="304800"/>
            <a:chOff x="3792" y="2592"/>
            <a:chExt cx="1680" cy="192"/>
          </a:xfrm>
        </p:grpSpPr>
        <p:sp>
          <p:nvSpPr>
            <p:cNvPr id="26634" name="Rectangle 9"/>
            <p:cNvSpPr>
              <a:spLocks noChangeArrowheads="1"/>
            </p:cNvSpPr>
            <p:nvPr/>
          </p:nvSpPr>
          <p:spPr bwMode="auto">
            <a:xfrm>
              <a:off x="4704" y="2592"/>
              <a:ext cx="768" cy="19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000"/>
                <a:t>97.22.101.53</a:t>
              </a:r>
            </a:p>
          </p:txBody>
        </p:sp>
        <p:sp>
          <p:nvSpPr>
            <p:cNvPr id="26635" name="Rectangle 8"/>
            <p:cNvSpPr>
              <a:spLocks noChangeArrowheads="1"/>
            </p:cNvSpPr>
            <p:nvPr/>
          </p:nvSpPr>
          <p:spPr bwMode="auto">
            <a:xfrm>
              <a:off x="3792" y="2592"/>
              <a:ext cx="912" cy="19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900"/>
                <a:t>thesiger.cs.ucla.edu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14431E-6 L -0.47083 0.011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946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6" grpId="0" animBg="1"/>
      <p:bldP spid="194601" grpId="0" animBg="1"/>
      <p:bldP spid="194601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 DNSSEC Solution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Sign the translations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Who does the signing?</a:t>
            </a:r>
          </a:p>
          <a:p>
            <a:pPr lvl="1"/>
            <a:r>
              <a:rPr lang="en-US"/>
              <a:t>The server doing the response?</a:t>
            </a:r>
          </a:p>
          <a:p>
            <a:pPr lvl="1"/>
            <a:r>
              <a:rPr lang="en-US"/>
              <a:t>Or the server that “owns” the namespace in question?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DNSSEC uses the latter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Implications of the DNSSEC Solution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DNS databases must store signatures of resource records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There must be a way of checking the signatures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The protocol must allow signatures to be returned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Where Does the Threat Occur?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At routers, mostly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Most routers are well-protected</a:t>
            </a:r>
          </a:p>
          <a:p>
            <a:pPr lvl="1">
              <a:lnSpc>
                <a:spcPct val="90000"/>
              </a:lnSpc>
            </a:pPr>
            <a:r>
              <a:rPr lang="en-US"/>
              <a:t>But . . .</a:t>
            </a:r>
          </a:p>
          <a:p>
            <a:pPr lvl="1">
              <a:lnSpc>
                <a:spcPct val="90000"/>
              </a:lnSpc>
            </a:pPr>
            <a:r>
              <a:rPr lang="en-US"/>
              <a:t>Several vulnerabilities have been found in routers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Also, should we always trust those running routers?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Checking the Signature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Basically, use certificates to validate public keys for namespaces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Who signs the certificates?</a:t>
            </a:r>
          </a:p>
          <a:p>
            <a:pPr lvl="1"/>
            <a:r>
              <a:rPr lang="en-US"/>
              <a:t>The entity controlling the higher level namespace</a:t>
            </a:r>
          </a:p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This implies a hierarchical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The DNSSEC Signing Hierarchy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 principle, ICANN signs for itself and for top level domains (TLDs)</a:t>
            </a:r>
          </a:p>
          <a:p>
            <a:pPr lvl="1"/>
            <a:r>
              <a:rPr lang="en-US" smtClean="0"/>
              <a:t>Like .com, .edu, country codes, etc.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Each TLD signs for domains under it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Those domains sign for domains below them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And so on 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An Example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Who signs the translation for thesiger.cs.ucla.edu to 131.179.192.144?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The UCLA CS DNS server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How does someone know that’s the right server to sign?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Because the UCLA server says so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Securely, with signatures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The edu server verifies the UCLA server’s signature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Ultimately, hierarchical signatures leading up to ICANN’s attestation of who controls the edu namespace</a:t>
            </a:r>
          </a:p>
          <a:p>
            <a:pPr>
              <a:lnSpc>
                <a:spcPct val="80000"/>
              </a:lnSpc>
            </a:pPr>
            <a:r>
              <a:rPr lang="en-US" sz="2400">
                <a:ea typeface="ＭＳ Ｐゴシック" pitchFamily="1" charset="-128"/>
                <a:cs typeface="ＭＳ Ｐゴシック" pitchFamily="1" charset="-128"/>
              </a:rPr>
              <a:t>Where do you keep that information?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 DNS databases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Using DNSSEC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To be really secure, you must check signatures yourself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pitchFamily="1" charset="-128"/>
                <a:cs typeface="ＭＳ Ｐゴシック" pitchFamily="1" charset="-128"/>
              </a:rPr>
              <a:t>Next best is to have a really trusted authority check the signatures</a:t>
            </a:r>
          </a:p>
          <a:p>
            <a:pPr lvl="1">
              <a:lnSpc>
                <a:spcPct val="90000"/>
              </a:lnSpc>
            </a:pPr>
            <a:r>
              <a:rPr lang="en-US"/>
              <a:t>And to have secure, authenticated communications between trusted authority and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 Major Issue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When you look up something like cs.ucla.edu, you get back a signed record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What if you look up a name that doesn’t exist?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How can you get a signed record for every possible non-existent name?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The DNSSEC Solution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Names are alphabetically orderable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Between any two names that exist, there are a bunch of names that don’t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Sign the whole range of non-existent names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If someone looks one up, give them the range signature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For Example,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2209800" y="2514600"/>
            <a:ext cx="2362200" cy="381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lasr.cs.ucla.edu</a:t>
            </a: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4572000" y="2514600"/>
            <a:ext cx="1828800" cy="381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/>
              <a:t>131.179.192.136</a:t>
            </a:r>
          </a:p>
        </p:txBody>
      </p:sp>
      <p:sp>
        <p:nvSpPr>
          <p:cNvPr id="35845" name="Oval 10"/>
          <p:cNvSpPr>
            <a:spLocks noChangeArrowheads="1"/>
          </p:cNvSpPr>
          <p:nvPr/>
        </p:nvSpPr>
        <p:spPr bwMode="auto">
          <a:xfrm>
            <a:off x="4267200" y="1828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Oval 11"/>
          <p:cNvSpPr>
            <a:spLocks noChangeArrowheads="1"/>
          </p:cNvSpPr>
          <p:nvPr/>
        </p:nvSpPr>
        <p:spPr bwMode="auto">
          <a:xfrm>
            <a:off x="4267200" y="2057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7" name="Oval 12"/>
          <p:cNvSpPr>
            <a:spLocks noChangeArrowheads="1"/>
          </p:cNvSpPr>
          <p:nvPr/>
        </p:nvSpPr>
        <p:spPr bwMode="auto">
          <a:xfrm>
            <a:off x="4267200" y="22860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Rectangle 26"/>
          <p:cNvSpPr>
            <a:spLocks noChangeArrowheads="1"/>
          </p:cNvSpPr>
          <p:nvPr/>
        </p:nvSpPr>
        <p:spPr bwMode="auto">
          <a:xfrm>
            <a:off x="6400800" y="2514600"/>
            <a:ext cx="304800" cy="381000"/>
          </a:xfrm>
          <a:prstGeom prst="rect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209800" y="2895600"/>
            <a:ext cx="4495800" cy="1524000"/>
            <a:chOff x="2209800" y="2667000"/>
            <a:chExt cx="4495800" cy="1524000"/>
          </a:xfrm>
        </p:grpSpPr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2209800" y="2667000"/>
              <a:ext cx="4191000" cy="1524000"/>
              <a:chOff x="2209800" y="2667000"/>
              <a:chExt cx="4191000" cy="1524000"/>
            </a:xfrm>
          </p:grpSpPr>
          <p:sp>
            <p:nvSpPr>
              <p:cNvPr id="35872" name="Rectangle 6"/>
              <p:cNvSpPr>
                <a:spLocks noChangeArrowheads="1"/>
              </p:cNvSpPr>
              <p:nvPr/>
            </p:nvSpPr>
            <p:spPr bwMode="auto">
              <a:xfrm>
                <a:off x="2209800" y="2667000"/>
                <a:ext cx="23622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pelican.cs.ucla.edu</a:t>
                </a:r>
              </a:p>
            </p:txBody>
          </p:sp>
          <p:sp>
            <p:nvSpPr>
              <p:cNvPr id="35873" name="Rectangle 7"/>
              <p:cNvSpPr>
                <a:spLocks noChangeArrowheads="1"/>
              </p:cNvSpPr>
              <p:nvPr/>
            </p:nvSpPr>
            <p:spPr bwMode="auto">
              <a:xfrm>
                <a:off x="4572000" y="2667000"/>
                <a:ext cx="18288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131.179.128.17</a:t>
                </a:r>
              </a:p>
            </p:txBody>
          </p:sp>
          <p:sp>
            <p:nvSpPr>
              <p:cNvPr id="35874" name="Rectangle 8"/>
              <p:cNvSpPr>
                <a:spLocks noChangeArrowheads="1"/>
              </p:cNvSpPr>
              <p:nvPr/>
            </p:nvSpPr>
            <p:spPr bwMode="auto">
              <a:xfrm>
                <a:off x="4572000" y="3048000"/>
                <a:ext cx="18288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131.179.128.16</a:t>
                </a:r>
              </a:p>
            </p:txBody>
          </p:sp>
          <p:sp>
            <p:nvSpPr>
              <p:cNvPr id="35875" name="Rectangle 9"/>
              <p:cNvSpPr>
                <a:spLocks noChangeArrowheads="1"/>
              </p:cNvSpPr>
              <p:nvPr/>
            </p:nvSpPr>
            <p:spPr bwMode="auto">
              <a:xfrm>
                <a:off x="2209800" y="3048000"/>
                <a:ext cx="23622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toucan.cs.ucla.edu</a:t>
                </a:r>
              </a:p>
            </p:txBody>
          </p:sp>
          <p:sp>
            <p:nvSpPr>
              <p:cNvPr id="35876" name="Oval 13"/>
              <p:cNvSpPr>
                <a:spLocks noChangeArrowheads="1"/>
              </p:cNvSpPr>
              <p:nvPr/>
            </p:nvSpPr>
            <p:spPr bwMode="auto">
              <a:xfrm>
                <a:off x="4267200" y="36576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77" name="Oval 14"/>
              <p:cNvSpPr>
                <a:spLocks noChangeArrowheads="1"/>
              </p:cNvSpPr>
              <p:nvPr/>
            </p:nvSpPr>
            <p:spPr bwMode="auto">
              <a:xfrm>
                <a:off x="4267200" y="38862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78" name="Oval 15"/>
              <p:cNvSpPr>
                <a:spLocks noChangeArrowheads="1"/>
              </p:cNvSpPr>
              <p:nvPr/>
            </p:nvSpPr>
            <p:spPr bwMode="auto">
              <a:xfrm>
                <a:off x="4267200" y="41148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70" name="Rectangle 27"/>
            <p:cNvSpPr>
              <a:spLocks noChangeArrowheads="1"/>
            </p:cNvSpPr>
            <p:nvPr/>
          </p:nvSpPr>
          <p:spPr bwMode="auto">
            <a:xfrm>
              <a:off x="6400800" y="2667000"/>
              <a:ext cx="3048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1" name="Rectangle 28"/>
            <p:cNvSpPr>
              <a:spLocks noChangeArrowheads="1"/>
            </p:cNvSpPr>
            <p:nvPr/>
          </p:nvSpPr>
          <p:spPr bwMode="auto">
            <a:xfrm>
              <a:off x="6400800" y="3048000"/>
              <a:ext cx="3048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09800" y="3657600"/>
            <a:ext cx="4495800" cy="1524000"/>
            <a:chOff x="3581400" y="4648200"/>
            <a:chExt cx="4495800" cy="1524000"/>
          </a:xfrm>
        </p:grpSpPr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3581400" y="4648200"/>
              <a:ext cx="4191000" cy="1524000"/>
              <a:chOff x="2209800" y="2667000"/>
              <a:chExt cx="4191000" cy="1524000"/>
            </a:xfrm>
          </p:grpSpPr>
          <p:sp>
            <p:nvSpPr>
              <p:cNvPr id="35862" name="Rectangle 18"/>
              <p:cNvSpPr>
                <a:spLocks noChangeArrowheads="1"/>
              </p:cNvSpPr>
              <p:nvPr/>
            </p:nvSpPr>
            <p:spPr bwMode="auto">
              <a:xfrm>
                <a:off x="2209800" y="2667000"/>
                <a:ext cx="23622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pelican.cs.ucla.edu</a:t>
                </a:r>
              </a:p>
            </p:txBody>
          </p:sp>
          <p:sp>
            <p:nvSpPr>
              <p:cNvPr id="35863" name="Rectangle 19"/>
              <p:cNvSpPr>
                <a:spLocks noChangeArrowheads="1"/>
              </p:cNvSpPr>
              <p:nvPr/>
            </p:nvSpPr>
            <p:spPr bwMode="auto">
              <a:xfrm>
                <a:off x="4572000" y="2667000"/>
                <a:ext cx="18288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131.179.128.17</a:t>
                </a:r>
              </a:p>
            </p:txBody>
          </p:sp>
          <p:sp>
            <p:nvSpPr>
              <p:cNvPr id="35864" name="Rectangle 20"/>
              <p:cNvSpPr>
                <a:spLocks noChangeArrowheads="1"/>
              </p:cNvSpPr>
              <p:nvPr/>
            </p:nvSpPr>
            <p:spPr bwMode="auto">
              <a:xfrm>
                <a:off x="4572000" y="3048000"/>
                <a:ext cx="18288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131.179.128.16</a:t>
                </a:r>
              </a:p>
            </p:txBody>
          </p:sp>
          <p:sp>
            <p:nvSpPr>
              <p:cNvPr id="35865" name="Rectangle 21"/>
              <p:cNvSpPr>
                <a:spLocks noChangeArrowheads="1"/>
              </p:cNvSpPr>
              <p:nvPr/>
            </p:nvSpPr>
            <p:spPr bwMode="auto">
              <a:xfrm>
                <a:off x="2209800" y="3048000"/>
                <a:ext cx="2362200" cy="381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r>
                  <a:rPr lang="en-US" sz="1400"/>
                  <a:t>toucan.cs.ucla.edu</a:t>
                </a:r>
              </a:p>
            </p:txBody>
          </p:sp>
          <p:sp>
            <p:nvSpPr>
              <p:cNvPr id="35866" name="Oval 22"/>
              <p:cNvSpPr>
                <a:spLocks noChangeArrowheads="1"/>
              </p:cNvSpPr>
              <p:nvPr/>
            </p:nvSpPr>
            <p:spPr bwMode="auto">
              <a:xfrm>
                <a:off x="4267200" y="36576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7" name="Oval 23"/>
              <p:cNvSpPr>
                <a:spLocks noChangeArrowheads="1"/>
              </p:cNvSpPr>
              <p:nvPr/>
            </p:nvSpPr>
            <p:spPr bwMode="auto">
              <a:xfrm>
                <a:off x="4267200" y="38862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8" name="Oval 24"/>
              <p:cNvSpPr>
                <a:spLocks noChangeArrowheads="1"/>
              </p:cNvSpPr>
              <p:nvPr/>
            </p:nvSpPr>
            <p:spPr bwMode="auto">
              <a:xfrm>
                <a:off x="4267200" y="4114800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860" name="Rectangle 29"/>
            <p:cNvSpPr>
              <a:spLocks noChangeArrowheads="1"/>
            </p:cNvSpPr>
            <p:nvPr/>
          </p:nvSpPr>
          <p:spPr bwMode="auto">
            <a:xfrm>
              <a:off x="7772400" y="4648200"/>
              <a:ext cx="3048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61" name="Rectangle 30"/>
            <p:cNvSpPr>
              <a:spLocks noChangeArrowheads="1"/>
            </p:cNvSpPr>
            <p:nvPr/>
          </p:nvSpPr>
          <p:spPr bwMode="auto">
            <a:xfrm>
              <a:off x="7772400" y="5029200"/>
              <a:ext cx="304800" cy="381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2209800" y="2895600"/>
            <a:ext cx="4495800" cy="762000"/>
            <a:chOff x="2209800" y="4191000"/>
            <a:chExt cx="4495800" cy="762000"/>
          </a:xfrm>
        </p:grpSpPr>
        <p:sp>
          <p:nvSpPr>
            <p:cNvPr id="35856" name="Rectangle 25"/>
            <p:cNvSpPr>
              <a:spLocks noChangeArrowheads="1"/>
            </p:cNvSpPr>
            <p:nvPr/>
          </p:nvSpPr>
          <p:spPr bwMode="auto">
            <a:xfrm>
              <a:off x="2209800" y="4191000"/>
              <a:ext cx="2362200" cy="762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spcAft>
                  <a:spcPts val="1200"/>
                </a:spcAft>
              </a:pPr>
              <a:r>
                <a:rPr lang="en-US" sz="1400"/>
                <a:t>lbsr.cs.ucla.edu –</a:t>
              </a:r>
            </a:p>
            <a:p>
              <a:pPr>
                <a:spcAft>
                  <a:spcPts val="1200"/>
                </a:spcAft>
              </a:pPr>
              <a:r>
                <a:rPr lang="en-US" sz="1400"/>
                <a:t>pd.cs.ucla.edu</a:t>
              </a:r>
            </a:p>
          </p:txBody>
        </p:sp>
        <p:sp>
          <p:nvSpPr>
            <p:cNvPr id="35857" name="Rectangle 33"/>
            <p:cNvSpPr>
              <a:spLocks noChangeArrowheads="1"/>
            </p:cNvSpPr>
            <p:nvPr/>
          </p:nvSpPr>
          <p:spPr bwMode="auto">
            <a:xfrm>
              <a:off x="4572000" y="4191000"/>
              <a:ext cx="1828800" cy="762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/>
                <a:t>NOT ASSIGNED</a:t>
              </a:r>
            </a:p>
          </p:txBody>
        </p:sp>
        <p:sp>
          <p:nvSpPr>
            <p:cNvPr id="35858" name="Rectangle 34"/>
            <p:cNvSpPr>
              <a:spLocks noChangeArrowheads="1"/>
            </p:cNvSpPr>
            <p:nvPr/>
          </p:nvSpPr>
          <p:spPr bwMode="auto">
            <a:xfrm>
              <a:off x="6400800" y="4191000"/>
              <a:ext cx="304800" cy="7620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85800" y="5410200"/>
            <a:ext cx="5140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&gt; host last.cs.ucla.edu</a:t>
            </a:r>
          </a:p>
        </p:txBody>
      </p:sp>
      <p:sp>
        <p:nvSpPr>
          <p:cNvPr id="39" name="Right Arrow 38"/>
          <p:cNvSpPr>
            <a:spLocks noChangeArrowheads="1"/>
          </p:cNvSpPr>
          <p:nvPr/>
        </p:nvSpPr>
        <p:spPr bwMode="auto">
          <a:xfrm>
            <a:off x="762000" y="3048000"/>
            <a:ext cx="11430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705600" y="2481263"/>
            <a:ext cx="22098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You get authoritative information that the name isn’t assigned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629400" y="4808538"/>
            <a:ext cx="2209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Foils spoofing attacks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  <p:bldP spid="40" grpId="0"/>
      <p:bldP spid="41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Status of DNSSEC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Working implementations available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 use in some places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Heavily promoted </a:t>
            </a:r>
          </a:p>
          <a:p>
            <a:pPr lvl="1"/>
            <a:r>
              <a:rPr lang="en-US" smtClean="0"/>
              <a:t>First by DARPA</a:t>
            </a:r>
          </a:p>
          <a:p>
            <a:pPr lvl="1"/>
            <a:r>
              <a:rPr lang="en-US" smtClean="0"/>
              <a:t>Now by DHS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Beginning to get out there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Status of DNSSEC Deployment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sz="2800" dirty="0" smtClean="0">
                <a:ea typeface="ＭＳ Ｐゴシック" pitchFamily="1" charset="-128"/>
                <a:cs typeface="ＭＳ Ｐゴシック" pitchFamily="1" charset="-128"/>
              </a:rPr>
              <a:t>ICANN has signed the root</a:t>
            </a:r>
            <a:endParaRPr lang="en-US" sz="2800" dirty="0" smtClean="0">
              <a:ea typeface="ＭＳ Ｐゴシック" pitchFamily="1" charset="-128"/>
              <a:cs typeface="ＭＳ Ｐゴシック" pitchFamily="1" charset="-128"/>
            </a:endParaRPr>
          </a:p>
          <a:p>
            <a:pPr lvl="1"/>
            <a:r>
              <a:rPr lang="en-US" sz="2800" dirty="0" smtClean="0"/>
              <a:t>1385 </a:t>
            </a:r>
            <a:r>
              <a:rPr lang="en-US" sz="2800" dirty="0" err="1" smtClean="0"/>
              <a:t>TLDs</a:t>
            </a:r>
            <a:r>
              <a:rPr lang="en-US" sz="2800" dirty="0" smtClean="0"/>
              <a:t> have signed</a:t>
            </a:r>
          </a:p>
          <a:p>
            <a:pPr lvl="1"/>
            <a:r>
              <a:rPr lang="en-US" sz="2800" dirty="0" smtClean="0"/>
              <a:t>Including .com, .</a:t>
            </a:r>
            <a:r>
              <a:rPr lang="en-US" sz="2800" dirty="0" err="1" smtClean="0"/>
              <a:t>gov</a:t>
            </a:r>
            <a:r>
              <a:rPr lang="en-US" sz="2800" dirty="0" smtClean="0"/>
              <a:t>, .</a:t>
            </a:r>
            <a:r>
              <a:rPr lang="en-US" sz="2800" dirty="0" err="1" smtClean="0"/>
              <a:t>edu</a:t>
            </a:r>
            <a:r>
              <a:rPr lang="en-US" sz="2800" dirty="0" smtClean="0"/>
              <a:t>, .org, .net</a:t>
            </a:r>
          </a:p>
          <a:p>
            <a:pPr lvl="1"/>
            <a:r>
              <a:rPr lang="en-US" sz="2800" dirty="0" smtClean="0"/>
              <a:t>Not everyone below has signed, though</a:t>
            </a:r>
          </a:p>
          <a:p>
            <a:r>
              <a:rPr lang="en-US" sz="2800" dirty="0" smtClean="0">
                <a:ea typeface="ＭＳ Ｐゴシック" pitchFamily="1" charset="-128"/>
                <a:cs typeface="ＭＳ Ｐゴシック" pitchFamily="1" charset="-128"/>
              </a:rPr>
              <a:t>Many “islands” of DNSSEC signatures</a:t>
            </a:r>
          </a:p>
          <a:p>
            <a:pPr lvl="1"/>
            <a:r>
              <a:rPr lang="en-US" sz="2800" dirty="0" smtClean="0"/>
              <a:t>Signing for themselves and those below them</a:t>
            </a:r>
          </a:p>
          <a:p>
            <a:pPr lvl="1"/>
            <a:r>
              <a:rPr lang="en-US" sz="2800" dirty="0" smtClean="0"/>
              <a:t>In most cases, just for themselves</a:t>
            </a:r>
          </a:p>
          <a:p>
            <a:r>
              <a:rPr lang="en-US" sz="2800" dirty="0" smtClean="0">
                <a:ea typeface="ＭＳ Ｐゴシック" pitchFamily="1" charset="-128"/>
                <a:cs typeface="ＭＳ Ｐゴシック" pitchFamily="1" charset="-128"/>
              </a:rPr>
              <a:t>Utility depends on end machines checking signatures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Using DNSSEC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Actually installing and using DNSSEC not quite as easy as it sounds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Lots of complexities down in the weeds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Particularly hard for domains with lots of churn in their namespace</a:t>
            </a:r>
          </a:p>
          <a:p>
            <a:pPr lvl="1"/>
            <a:r>
              <a:rPr lang="en-US" smtClean="0"/>
              <a:t>Every new name requires big changes to what gets signed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Different Types of Routing Protocols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5800" indent="-685800"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Link state</a:t>
            </a:r>
          </a:p>
          <a:p>
            <a:pPr marL="1143000" lvl="1" indent="-685800">
              <a:lnSpc>
                <a:spcPct val="80000"/>
              </a:lnSpc>
            </a:pPr>
            <a:r>
              <a:rPr lang="en-US" sz="2800"/>
              <a:t>Tell everyone the state of your links</a:t>
            </a:r>
          </a:p>
          <a:p>
            <a:pPr marL="685800" indent="-685800"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Distance vector</a:t>
            </a:r>
          </a:p>
          <a:p>
            <a:pPr marL="1143000" lvl="1" indent="-685800">
              <a:lnSpc>
                <a:spcPct val="80000"/>
              </a:lnSpc>
            </a:pPr>
            <a:r>
              <a:rPr lang="en-US" sz="2800"/>
              <a:t>Tell nodes how far away things are</a:t>
            </a:r>
          </a:p>
          <a:p>
            <a:pPr marL="685800" indent="-685800"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Path vector</a:t>
            </a:r>
          </a:p>
          <a:p>
            <a:pPr marL="1143000" lvl="1" indent="-685800">
              <a:lnSpc>
                <a:spcPct val="80000"/>
              </a:lnSpc>
            </a:pPr>
            <a:r>
              <a:rPr lang="en-US" sz="2800"/>
              <a:t>Tell nodes the complete path between various points</a:t>
            </a:r>
          </a:p>
          <a:p>
            <a:pPr marL="685800" indent="-685800">
              <a:lnSpc>
                <a:spcPct val="8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On demand protocols</a:t>
            </a:r>
          </a:p>
          <a:p>
            <a:pPr marL="1143000" lvl="1" indent="-685800">
              <a:lnSpc>
                <a:spcPct val="80000"/>
              </a:lnSpc>
            </a:pPr>
            <a:r>
              <a:rPr lang="en-US" sz="2800"/>
              <a:t>Figure out routing once you know you two nodes need to communicate</a:t>
            </a:r>
          </a:p>
          <a:p>
            <a:pPr marL="685800" indent="-685800">
              <a:lnSpc>
                <a:spcPct val="80000"/>
              </a:lnSpc>
            </a:pPr>
            <a:endParaRPr lang="en-US" sz="2800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Other DNS Security Solutions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Encrypt communications with DNS servers</a:t>
            </a:r>
          </a:p>
          <a:p>
            <a:pPr lvl="1"/>
            <a:r>
              <a:rPr lang="en-US" smtClean="0"/>
              <a:t>Prevents DNS cache poisoning</a:t>
            </a:r>
          </a:p>
          <a:p>
            <a:pPr lvl="1"/>
            <a:r>
              <a:rPr lang="en-US" smtClean="0"/>
              <a:t>But assumes that DNS server already has right record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Ask multiple servers </a:t>
            </a:r>
          </a:p>
          <a:p>
            <a:pPr lvl="1"/>
            <a:r>
              <a:rPr lang="en-US" smtClean="0"/>
              <a:t>Majority rules or require consensus</a:t>
            </a:r>
          </a:p>
          <a:p>
            <a:endParaRPr lang="en-US" smtClean="0"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Conclusion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Correct Internet behavior depends on a few key technologies</a:t>
            </a:r>
          </a:p>
          <a:p>
            <a:pPr lvl="1"/>
            <a:r>
              <a:rPr lang="en-US" smtClean="0"/>
              <a:t>Especially routing and DNS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Initial (still popular) implementations of those technologies are not secure</a:t>
            </a:r>
          </a:p>
          <a:p>
            <a:r>
              <a:rPr lang="en-US" smtClean="0">
                <a:ea typeface="ＭＳ Ｐゴシック" pitchFamily="1" charset="-128"/>
                <a:cs typeface="ＭＳ Ｐゴシック" pitchFamily="1" charset="-128"/>
              </a:rPr>
              <a:t>Work is ongoing on improving their security</a:t>
            </a:r>
          </a:p>
        </p:txBody>
      </p:sp>
      <p:sp>
        <p:nvSpPr>
          <p:cNvPr id="40964" name="Rounded Rectangle 3"/>
          <p:cNvSpPr>
            <a:spLocks noChangeArrowheads="1"/>
          </p:cNvSpPr>
          <p:nvPr/>
        </p:nvSpPr>
        <p:spPr bwMode="auto">
          <a:xfrm>
            <a:off x="3048000" y="914400"/>
            <a:ext cx="2971800" cy="6858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1" charset="-128"/>
                <a:cs typeface="ＭＳ Ｐゴシック" pitchFamily="1" charset="-128"/>
              </a:rPr>
              <a:t>Popular Routing Protocols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BGP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Path vector protocol used in core Internet routing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Arguably most important protocol to secure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RIP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Distance vector protocol for small networks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OSPF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ISIS</a:t>
            </a:r>
          </a:p>
          <a:p>
            <a:pPr>
              <a:lnSpc>
                <a:spcPct val="90000"/>
              </a:lnSpc>
            </a:pPr>
            <a:r>
              <a:rPr lang="en-US" sz="2800">
                <a:ea typeface="ＭＳ Ｐゴシック" pitchFamily="1" charset="-128"/>
                <a:cs typeface="ＭＳ Ｐゴシック" pitchFamily="1" charset="-128"/>
              </a:rPr>
              <a:t>Ad hoc routing protocols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pitchFamily="1" charset="-128"/>
                <a:cs typeface="ＭＳ Ｐゴシック" pitchFamily="1" charset="-128"/>
              </a:rPr>
              <a:t>Fundamental Operations To Be Protected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One router tells another router something about routing</a:t>
            </a:r>
          </a:p>
          <a:p>
            <a:pPr lvl="1"/>
            <a:r>
              <a:rPr lang="en-US" sz="3200"/>
              <a:t>A path, a distance, contents of local routing table, etc.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A router updates its routing information</a:t>
            </a:r>
          </a:p>
          <a:p>
            <a:r>
              <a:rPr lang="en-US" sz="3200">
                <a:ea typeface="ＭＳ Ｐゴシック" pitchFamily="1" charset="-128"/>
                <a:cs typeface="ＭＳ Ｐゴシック" pitchFamily="1" charset="-128"/>
              </a:rPr>
              <a:t>A router gathers information to decide on routing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23883</TotalTime>
  <Words>3077</Words>
  <Application>Microsoft Macintosh PowerPoint</Application>
  <PresentationFormat>On-screen Show (4:3)</PresentationFormat>
  <Paragraphs>647</Paragraphs>
  <Slides>71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lecture 2</vt:lpstr>
      <vt:lpstr>Securing Key Internet Technologies Computer Security  Peter Reiher March 14, 2017</vt:lpstr>
      <vt:lpstr>Outline</vt:lpstr>
      <vt:lpstr>Routing Security</vt:lpstr>
      <vt:lpstr>Routing Protocol Security Threats </vt:lpstr>
      <vt:lpstr>What Could Really Go Wrong?</vt:lpstr>
      <vt:lpstr>Where Does the Threat Occur?</vt:lpstr>
      <vt:lpstr>Different Types of Routing Protocols</vt:lpstr>
      <vt:lpstr>Popular Routing Protocols</vt:lpstr>
      <vt:lpstr>Fundamental Operations To Be Protected</vt:lpstr>
      <vt:lpstr>Protecting BGP</vt:lpstr>
      <vt:lpstr>BGP Issues</vt:lpstr>
      <vt:lpstr>A Counterexample</vt:lpstr>
      <vt:lpstr>How Did This Happen?</vt:lpstr>
      <vt:lpstr>Another Example</vt:lpstr>
      <vt:lpstr>A Side Issues on This Story</vt:lpstr>
      <vt:lpstr>Basic BGP Security Issue</vt:lpstr>
      <vt:lpstr>Well, What Could Go Wrong?</vt:lpstr>
      <vt:lpstr>Two Sub-Problems</vt:lpstr>
      <vt:lpstr>How Do We Solve These Problems?</vt:lpstr>
      <vt:lpstr>S-BGP</vt:lpstr>
      <vt:lpstr>Some S-BGP Constraints</vt:lpstr>
      <vt:lpstr>An S-BGP Example</vt:lpstr>
      <vt:lpstr>Securing BGP Updates</vt:lpstr>
      <vt:lpstr>Who Needs To Prove What?</vt:lpstr>
      <vt:lpstr>So What Does A Sign?</vt:lpstr>
      <vt:lpstr>Address Attestations in S-BGP</vt:lpstr>
      <vt:lpstr>Route Attestations</vt:lpstr>
      <vt:lpstr>How Are These Signatures Done?</vt:lpstr>
      <vt:lpstr>S-BGP and IPSec</vt:lpstr>
      <vt:lpstr>S-BGP Status</vt:lpstr>
      <vt:lpstr>Other BGP Security Approaches</vt:lpstr>
      <vt:lpstr>Protecting Other Styles of Protocols</vt:lpstr>
      <vt:lpstr>How Routing Protocols Pass Information</vt:lpstr>
      <vt:lpstr>Who Are You Worried About?</vt:lpstr>
      <vt:lpstr>A Sample Problem</vt:lpstr>
      <vt:lpstr>Types of Attacks on Distance Vector Routing Protocols</vt:lpstr>
      <vt:lpstr>How To Secure a Distance Vector Protocol?</vt:lpstr>
      <vt:lpstr>An Example</vt:lpstr>
      <vt:lpstr>One Way to Do It</vt:lpstr>
      <vt:lpstr>Who Does the Signing?</vt:lpstr>
      <vt:lpstr>What About That Hop Count?</vt:lpstr>
      <vt:lpstr>What If Someone Lies?</vt:lpstr>
      <vt:lpstr>A Difficulty</vt:lpstr>
      <vt:lpstr>What If C Doesn’t Sign?</vt:lpstr>
      <vt:lpstr>What’s the Problem?</vt:lpstr>
      <vt:lpstr>DNS Security</vt:lpstr>
      <vt:lpstr>DNS Threats </vt:lpstr>
      <vt:lpstr>What Could Really Go Wrong?</vt:lpstr>
      <vt:lpstr>Where Does the Threat Occur?</vt:lpstr>
      <vt:lpstr>The DNS Lookup Process</vt:lpstr>
      <vt:lpstr>How Did the DNS Server Perform the Lookup?</vt:lpstr>
      <vt:lpstr>Where Did That Table Come From?</vt:lpstr>
      <vt:lpstr>Doing Hierarchical Translation</vt:lpstr>
      <vt:lpstr>Where Can This Go Wrong?</vt:lpstr>
      <vt:lpstr>The Spoofing Problem</vt:lpstr>
      <vt:lpstr>DNS Servers Lying</vt:lpstr>
      <vt:lpstr>DNS Database Corruption</vt:lpstr>
      <vt:lpstr>The DNSSEC Solution</vt:lpstr>
      <vt:lpstr>Implications of the DNSSEC Solution</vt:lpstr>
      <vt:lpstr>Checking the Signature</vt:lpstr>
      <vt:lpstr>The DNSSEC Signing Hierarchy</vt:lpstr>
      <vt:lpstr>An Example</vt:lpstr>
      <vt:lpstr>Using DNSSEC</vt:lpstr>
      <vt:lpstr>A Major Issue</vt:lpstr>
      <vt:lpstr>The DNSSEC Solution</vt:lpstr>
      <vt:lpstr>For Example,</vt:lpstr>
      <vt:lpstr>Status of DNSSEC</vt:lpstr>
      <vt:lpstr>Status of DNSSEC Deployment</vt:lpstr>
      <vt:lpstr>Using DNSSEC</vt:lpstr>
      <vt:lpstr>Other DNS Security Solutions</vt:lpstr>
      <vt:lpstr>Conclusion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132</cp:revision>
  <cp:lastPrinted>2008-01-08T18:06:49Z</cp:lastPrinted>
  <dcterms:created xsi:type="dcterms:W3CDTF">2017-03-13T20:20:30Z</dcterms:created>
  <dcterms:modified xsi:type="dcterms:W3CDTF">2017-03-13T20:30:18Z</dcterms:modified>
</cp:coreProperties>
</file>