
<file path=[Content_Types].xml><?xml version="1.0" encoding="utf-8"?>
<Types xmlns="http://schemas.openxmlformats.org/package/2006/content-types">
  <Override PartName="/ppt/slideLayouts/slideLayout10.xml" ContentType="application/vnd.openxmlformats-officedocument.presentationml.slideLayout+xml"/>
  <Default Extension="rels" ContentType="application/vnd.openxmlformats-package.relationships+xml"/>
  <Override PartName="/ppt/slides/slide69.xml" ContentType="application/vnd.openxmlformats-officedocument.presentationml.slide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68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6.xml" ContentType="application/vnd.openxmlformats-officedocument.presentationml.slide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71.xml" ContentType="application/vnd.openxmlformats-officedocument.presentationml.slide+xml"/>
  <Override PartName="/ppt/slides/slide32.xml" ContentType="application/vnd.openxmlformats-officedocument.presentationml.slide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slides/slide7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s/slide70.xml" ContentType="application/vnd.openxmlformats-officedocument.presentationml.slide+xml"/>
  <Override PartName="/ppt/slides/slide31.xml" ContentType="application/vnd.openxmlformats-officedocument.presentationml.slide+xml"/>
  <Override PartName="/ppt/slideLayouts/slideLayout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9" r:id="rId1"/>
  </p:sldMasterIdLst>
  <p:notesMasterIdLst>
    <p:notesMasterId r:id="rId74"/>
  </p:notesMasterIdLst>
  <p:handoutMasterIdLst>
    <p:handoutMasterId r:id="rId75"/>
  </p:handoutMasterIdLst>
  <p:sldIdLst>
    <p:sldId id="260" r:id="rId2"/>
    <p:sldId id="331" r:id="rId3"/>
    <p:sldId id="332" r:id="rId4"/>
    <p:sldId id="333" r:id="rId5"/>
    <p:sldId id="334" r:id="rId6"/>
    <p:sldId id="335" r:id="rId7"/>
    <p:sldId id="336" r:id="rId8"/>
    <p:sldId id="337" r:id="rId9"/>
    <p:sldId id="338" r:id="rId10"/>
    <p:sldId id="339" r:id="rId11"/>
    <p:sldId id="340" r:id="rId12"/>
    <p:sldId id="341" r:id="rId13"/>
    <p:sldId id="342" r:id="rId14"/>
    <p:sldId id="343" r:id="rId15"/>
    <p:sldId id="344" r:id="rId16"/>
    <p:sldId id="345" r:id="rId17"/>
    <p:sldId id="346" r:id="rId18"/>
    <p:sldId id="347" r:id="rId19"/>
    <p:sldId id="348" r:id="rId20"/>
    <p:sldId id="349" r:id="rId21"/>
    <p:sldId id="350" r:id="rId22"/>
    <p:sldId id="351" r:id="rId23"/>
    <p:sldId id="352" r:id="rId24"/>
    <p:sldId id="353" r:id="rId25"/>
    <p:sldId id="354" r:id="rId26"/>
    <p:sldId id="355" r:id="rId27"/>
    <p:sldId id="356" r:id="rId28"/>
    <p:sldId id="357" r:id="rId29"/>
    <p:sldId id="358" r:id="rId30"/>
    <p:sldId id="359" r:id="rId31"/>
    <p:sldId id="360" r:id="rId32"/>
    <p:sldId id="361" r:id="rId33"/>
    <p:sldId id="362" r:id="rId34"/>
    <p:sldId id="363" r:id="rId35"/>
    <p:sldId id="364" r:id="rId36"/>
    <p:sldId id="365" r:id="rId37"/>
    <p:sldId id="366" r:id="rId38"/>
    <p:sldId id="367" r:id="rId39"/>
    <p:sldId id="368" r:id="rId40"/>
    <p:sldId id="369" r:id="rId41"/>
    <p:sldId id="370" r:id="rId42"/>
    <p:sldId id="371" r:id="rId43"/>
    <p:sldId id="372" r:id="rId44"/>
    <p:sldId id="373" r:id="rId45"/>
    <p:sldId id="374" r:id="rId46"/>
    <p:sldId id="375" r:id="rId47"/>
    <p:sldId id="376" r:id="rId48"/>
    <p:sldId id="377" r:id="rId49"/>
    <p:sldId id="378" r:id="rId50"/>
    <p:sldId id="379" r:id="rId51"/>
    <p:sldId id="380" r:id="rId52"/>
    <p:sldId id="381" r:id="rId53"/>
    <p:sldId id="382" r:id="rId54"/>
    <p:sldId id="383" r:id="rId55"/>
    <p:sldId id="384" r:id="rId56"/>
    <p:sldId id="385" r:id="rId57"/>
    <p:sldId id="386" r:id="rId58"/>
    <p:sldId id="387" r:id="rId59"/>
    <p:sldId id="388" r:id="rId60"/>
    <p:sldId id="389" r:id="rId61"/>
    <p:sldId id="390" r:id="rId62"/>
    <p:sldId id="391" r:id="rId63"/>
    <p:sldId id="392" r:id="rId64"/>
    <p:sldId id="393" r:id="rId65"/>
    <p:sldId id="394" r:id="rId66"/>
    <p:sldId id="395" r:id="rId67"/>
    <p:sldId id="396" r:id="rId68"/>
    <p:sldId id="397" r:id="rId69"/>
    <p:sldId id="398" r:id="rId70"/>
    <p:sldId id="399" r:id="rId71"/>
    <p:sldId id="400" r:id="rId72"/>
    <p:sldId id="401" r:id="rId7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88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80" Type="http://schemas.openxmlformats.org/officeDocument/2006/relationships/tableStyles" Target="tableStyles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slide" Target="slides/slide72.xml"/><Relationship Id="rId74" Type="http://schemas.openxmlformats.org/officeDocument/2006/relationships/notesMaster" Target="notesMasters/notesMaster1.xml"/><Relationship Id="rId75" Type="http://schemas.openxmlformats.org/officeDocument/2006/relationships/handoutMaster" Target="handoutMasters/handoutMaster1.xml"/><Relationship Id="rId76" Type="http://schemas.openxmlformats.org/officeDocument/2006/relationships/printerSettings" Target="printerSettings/printerSettings1.bin"/><Relationship Id="rId77" Type="http://schemas.openxmlformats.org/officeDocument/2006/relationships/presProps" Target="presProps.xml"/><Relationship Id="rId78" Type="http://schemas.openxmlformats.org/officeDocument/2006/relationships/viewProps" Target="viewProps.xml"/><Relationship Id="rId79" Type="http://schemas.openxmlformats.org/officeDocument/2006/relationships/theme" Target="theme/theme1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fld id="{0205E211-6663-8246-852E-93546105E0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fld id="{95B8F220-9B90-3C4E-BD8E-349A2400B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A339B0-3658-464F-B342-EA8F8EB80FF3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E7534E-48C7-654E-8F4B-3B276527CE62}" type="slidenum">
              <a:rPr lang="en-US" smtClean="0">
                <a:latin typeface="Courier New" pitchFamily="4" charset="0"/>
              </a:rPr>
              <a:pPr/>
              <a:t>72</a:t>
            </a:fld>
            <a:endParaRPr lang="en-US" smtClean="0">
              <a:latin typeface="Courier New" pitchFamily="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CB12F7DD-BE0F-F24F-8057-7883CD22BE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D2736FBC-CF6D-FE4D-847E-F040FFA55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6892445-6569-DD45-8AA1-2F4BF53CD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A2E91A16-C21A-C249-80C0-69C915105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22642235-52C8-EB40-8658-BA180002E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10EDF873-C997-684A-86D1-25CA614FC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07445AA7-9E50-FB47-9DBD-4C9C74ED5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399A998B-FD5A-8541-B5FE-BBA2439F7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53AAA131-F3B0-984D-BE95-729C98CAB9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4930994-F673-DF49-AE1C-DEE535A60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493496AE-238A-CA46-8AB9-25C56E2B9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E0AC2B8E-CD8F-8C49-8221-14744B94D6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sz="1400">
              <a:latin typeface="Times New Roman" pitchFamily="-110" charset="0"/>
            </a:endParaRP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10" charset="0"/>
            </a:endParaRPr>
          </a:p>
        </p:txBody>
      </p:sp>
      <p:sp useBgFill="1">
        <p:nvSpPr>
          <p:cNvPr id="3081" name="Rectangle 9"/>
          <p:cNvSpPr>
            <a:spLocks noChangeArrowheads="1"/>
          </p:cNvSpPr>
          <p:nvPr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latin typeface="Times New Roman" charset="0"/>
              </a:rPr>
              <a:t>Lecture</a:t>
            </a:r>
            <a:r>
              <a:rPr lang="en-US" sz="1200" dirty="0" smtClean="0">
                <a:latin typeface="Times New Roman" charset="0"/>
              </a:rPr>
              <a:t> </a:t>
            </a:r>
            <a:r>
              <a:rPr lang="en-US" sz="1200" dirty="0" smtClean="0">
                <a:latin typeface="Times New Roman" charset="0"/>
              </a:rPr>
              <a:t>16</a:t>
            </a:r>
          </a:p>
          <a:p>
            <a:r>
              <a:rPr lang="en-US" sz="1200" dirty="0">
                <a:latin typeface="Times New Roman" charset="0"/>
              </a:rPr>
              <a:t>Page </a:t>
            </a:r>
            <a:fld id="{F47AF800-DA9C-A84A-B307-8ADF86A864BF}" type="slidenum">
              <a:rPr lang="en-US" sz="1200">
                <a:latin typeface="Times New Roman" charset="0"/>
              </a:rPr>
              <a:pPr/>
              <a:t>‹#›</a:t>
            </a:fld>
            <a:endParaRPr lang="en-US" sz="1200" dirty="0">
              <a:latin typeface="Times New Roman" charset="0"/>
            </a:endParaRPr>
          </a:p>
        </p:txBody>
      </p:sp>
      <p:sp useBgFill="1">
        <p:nvSpPr>
          <p:cNvPr id="3082" name="Rectangle 10"/>
          <p:cNvSpPr>
            <a:spLocks noChangeArrowheads="1"/>
          </p:cNvSpPr>
          <p:nvPr/>
        </p:nvSpPr>
        <p:spPr bwMode="auto">
          <a:xfrm>
            <a:off x="974725" y="6446838"/>
            <a:ext cx="1484313" cy="27781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>
                <a:latin typeface="Times New Roman" pitchFamily="4" charset="0"/>
              </a:rPr>
              <a:t>CS 136, Winter 2017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Evaluating System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Security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Computer Security 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March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7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,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2017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Common Criteria Approach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 CC documents describe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The Evaluation Assurance Levels (EAL) </a:t>
            </a:r>
          </a:p>
          <a:p>
            <a:pPr lvl="2"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</a:rPr>
              <a:t>1-7, in increasing order of security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 Common Evaluation Methodology (CEM) details guidelines for evaluating systems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PP – Protection Profile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Implementation-independent set of security requirements</a:t>
            </a:r>
          </a:p>
          <a:p>
            <a:pPr>
              <a:lnSpc>
                <a:spcPct val="90000"/>
              </a:lnSpc>
            </a:pPr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Another Bowl of Common Criteria Alphabet Soup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TOE – Target of Evaluation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TSP – TOE Security Policy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Security policy of system being evaluated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TSF – TOE Security Functions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HW, SW used to enforce TSP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ST – Security Target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Predefined sets of security requirements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What’s the Common Criteria About?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85800" indent="-685800"/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Highly detailed methodology for specifying :</a:t>
            </a:r>
          </a:p>
          <a:p>
            <a:pPr marL="1143000" lvl="1" indent="-685800">
              <a:buFontTx/>
              <a:buAutoNum type="arabicPeriod"/>
            </a:pPr>
            <a:r>
              <a:rPr lang="en-US" sz="3200"/>
              <a:t>What security goals a system </a:t>
            </a:r>
            <a:r>
              <a:rPr lang="en-US" sz="3200" smtClean="0"/>
              <a:t>has?</a:t>
            </a:r>
          </a:p>
          <a:p>
            <a:pPr marL="1143000" lvl="1" indent="-685800">
              <a:buFontTx/>
              <a:buAutoNum type="arabicPeriod"/>
            </a:pPr>
            <a:r>
              <a:rPr lang="en-US" sz="3200"/>
              <a:t>What environment it operates </a:t>
            </a:r>
            <a:r>
              <a:rPr lang="en-US" sz="3200" smtClean="0"/>
              <a:t>in?</a:t>
            </a:r>
          </a:p>
          <a:p>
            <a:pPr marL="1143000" lvl="1" indent="-685800">
              <a:buFontTx/>
              <a:buAutoNum type="arabicPeriod"/>
            </a:pPr>
            <a:r>
              <a:rPr lang="en-US" sz="3200"/>
              <a:t>What mechanisms it uses to achieve its security </a:t>
            </a:r>
            <a:r>
              <a:rPr lang="en-US" sz="3200" smtClean="0"/>
              <a:t>goals?</a:t>
            </a:r>
          </a:p>
          <a:p>
            <a:pPr marL="1143000" lvl="1" indent="-685800">
              <a:buFontTx/>
              <a:buAutoNum type="arabicPeriod"/>
            </a:pPr>
            <a:r>
              <a:rPr lang="en-US" sz="3200"/>
              <a:t>Why anyone should believe it does </a:t>
            </a:r>
            <a:r>
              <a:rPr lang="en-US" sz="3200" smtClean="0"/>
              <a:t>so?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How Does It Work?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Someone who needs a secure system specifies what security he needs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Using CC methodology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Either some already defined PPs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Or he develops his own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He then looks for products that meet that PP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Or asks developers to produce something that does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How Do You Know a Product Meets a PP?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Dependent on individual countries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Generally, independent labs verify that product meets a protection profile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In practice, a few protection profiles are commonly used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Allowing those whose needs match them to choose from existing products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Status of the Common Criteria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In wide use</a:t>
            </a:r>
          </a:p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Several countries have specified procedures for getting certifications</a:t>
            </a:r>
          </a:p>
          <a:p>
            <a:pPr lvl="1"/>
            <a:r>
              <a:rPr lang="en-US"/>
              <a:t>Some agreements for honoring other countries’ certifications</a:t>
            </a:r>
          </a:p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Many products have received various certifications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Problems With Common Criteria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ea typeface="ＭＳ Ｐゴシック" pitchFamily="4" charset="-128"/>
                <a:cs typeface="ＭＳ Ｐゴシック" pitchFamily="4" charset="-128"/>
              </a:rPr>
              <a:t>Expensive to use</a:t>
            </a:r>
          </a:p>
          <a:p>
            <a:pPr>
              <a:lnSpc>
                <a:spcPct val="90000"/>
              </a:lnSpc>
            </a:pPr>
            <a:r>
              <a:rPr lang="en-US" sz="2800">
                <a:ea typeface="ＭＳ Ｐゴシック" pitchFamily="4" charset="-128"/>
                <a:cs typeface="ＭＳ Ｐゴシック" pitchFamily="4" charset="-128"/>
              </a:rPr>
              <a:t>Slow to get certification</a:t>
            </a:r>
          </a:p>
          <a:p>
            <a:pPr lvl="1">
              <a:lnSpc>
                <a:spcPct val="90000"/>
              </a:lnSpc>
            </a:pPr>
            <a:r>
              <a:rPr lang="en-US" sz="2800"/>
              <a:t>Certified products may be behind the market</a:t>
            </a:r>
          </a:p>
          <a:p>
            <a:pPr>
              <a:lnSpc>
                <a:spcPct val="90000"/>
              </a:lnSpc>
            </a:pPr>
            <a:r>
              <a:rPr lang="en-US" sz="2800">
                <a:ea typeface="ＭＳ Ｐゴシック" pitchFamily="4" charset="-128"/>
                <a:cs typeface="ＭＳ Ｐゴシック" pitchFamily="4" charset="-128"/>
              </a:rPr>
              <a:t>Practical certification levels might not mean that much</a:t>
            </a:r>
          </a:p>
          <a:p>
            <a:pPr lvl="1">
              <a:lnSpc>
                <a:spcPct val="90000"/>
              </a:lnSpc>
            </a:pPr>
            <a:r>
              <a:rPr lang="en-US" sz="2800"/>
              <a:t>Windows 2000 was certified EAL4+</a:t>
            </a:r>
          </a:p>
          <a:p>
            <a:pPr lvl="1">
              <a:lnSpc>
                <a:spcPct val="90000"/>
              </a:lnSpc>
            </a:pPr>
            <a:r>
              <a:rPr lang="en-US" sz="2800"/>
              <a:t>But kept requiring security patches . . .</a:t>
            </a:r>
          </a:p>
          <a:p>
            <a:pPr>
              <a:lnSpc>
                <a:spcPct val="90000"/>
              </a:lnSpc>
            </a:pPr>
            <a:r>
              <a:rPr lang="en-US" sz="2800">
                <a:ea typeface="ＭＳ Ｐゴシック" pitchFamily="4" charset="-128"/>
                <a:cs typeface="ＭＳ Ｐゴシック" pitchFamily="4" charset="-128"/>
              </a:rPr>
              <a:t>Perhaps more attention to paperwork than actual software security</a:t>
            </a:r>
          </a:p>
          <a:p>
            <a:pPr lvl="1">
              <a:lnSpc>
                <a:spcPct val="90000"/>
              </a:lnSpc>
            </a:pPr>
            <a:r>
              <a:rPr lang="en-US" sz="2800">
                <a:ea typeface="ＭＳ Ｐゴシック" pitchFamily="4" charset="-128"/>
                <a:cs typeface="ＭＳ Ｐゴシック" pitchFamily="4" charset="-128"/>
              </a:rPr>
              <a:t>Lower, commonly used EALs only look at process/documentation, not actual HW/SW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Evaluating Existing Systems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Standards approaches aren’t always suitable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Not helpful for evaluating the security of running systems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Not great for custom systems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do you do for those problems?</a:t>
            </a:r>
          </a:p>
          <a:p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1143000" y="844550"/>
            <a:ext cx="67818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Two Different Kinds of Problems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Times New Roman" pitchFamily="4" charset="0"/>
              <a:buAutoNum type="arabicPeriod"/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 need to evaluate the design and implementation of the system</a:t>
            </a:r>
          </a:p>
          <a:p>
            <a:pPr marL="742950" indent="-742950">
              <a:buFont typeface="Times New Roman" pitchFamily="4" charset="0"/>
              <a:buAutoNum type="arabicPeriod"/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 need to evaluate what’s going on in the system as it runs</a:t>
            </a:r>
            <a:endParaRPr lang="en-US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Evaluating System Design Security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Sometimes standards aren’t the right choice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What if you’re building your own custom system?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Or being paid to evaluate someone else’s?</a:t>
            </a:r>
          </a:p>
          <a:p>
            <a:pPr lvl="1"/>
            <a:r>
              <a:rPr lang="en-US" sz="3200" smtClean="0"/>
              <a:t>That’s some companies’ business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This kind of review is about design and architecture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Evaluating running systems comes later</a:t>
            </a:r>
          </a:p>
        </p:txBody>
      </p:sp>
      <p:sp>
        <p:nvSpPr>
          <p:cNvPr id="35844" name="Rounded Rectangle 3"/>
          <p:cNvSpPr>
            <a:spLocks noChangeArrowheads="1"/>
          </p:cNvSpPr>
          <p:nvPr/>
        </p:nvSpPr>
        <p:spPr bwMode="auto">
          <a:xfrm>
            <a:off x="1371600" y="609600"/>
            <a:ext cx="6400800" cy="1295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ounded Rectangle 3"/>
          <p:cNvSpPr>
            <a:spLocks noChangeArrowheads="1"/>
          </p:cNvSpPr>
          <p:nvPr/>
        </p:nvSpPr>
        <p:spPr bwMode="auto">
          <a:xfrm>
            <a:off x="3543300" y="914400"/>
            <a:ext cx="2057400" cy="6858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Outline</a:t>
            </a:r>
            <a:endParaRPr lang="en-US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  <p:sp>
        <p:nvSpPr>
          <p:cNvPr id="18436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What if your task isn’t writing secure code?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It’s determining if someone else’s code is secure</a:t>
            </a:r>
          </a:p>
          <a:p>
            <a:pPr lvl="1"/>
            <a:r>
              <a:rPr lang="en-US" sz="3200" smtClean="0"/>
              <a:t>Or, perhaps, their overall system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How do you go about evaluating code or a working system for security?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How Do You Evaluate a System’s Security?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Assuming you have high degree of access to a system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Because you built it or are working with those who did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How and where do you start?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Note: there are many different approaches</a:t>
            </a:r>
          </a:p>
          <a:p>
            <a:r>
              <a:rPr lang="en-US" sz="2400" smtClean="0">
                <a:ea typeface="ＭＳ Ｐゴシック" pitchFamily="4" charset="-128"/>
                <a:cs typeface="ＭＳ Ｐゴシック" pitchFamily="4" charset="-128"/>
              </a:rPr>
              <a:t>Much of this material is from “The Art of Software Security Assessment,” Dowd, McDonald, and Schuh</a:t>
            </a:r>
          </a:p>
          <a:p>
            <a:endParaRPr lang="en-US" sz="320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Stages of Review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You can review a program’s security at different stages in its life cycle</a:t>
            </a:r>
          </a:p>
          <a:p>
            <a:pPr lvl="1"/>
            <a:r>
              <a:rPr lang="en-US" smtClean="0"/>
              <a:t>During design</a:t>
            </a:r>
          </a:p>
          <a:p>
            <a:pPr lvl="1"/>
            <a:r>
              <a:rPr lang="en-US" smtClean="0"/>
              <a:t>Upon completion of the coding</a:t>
            </a:r>
          </a:p>
          <a:p>
            <a:pPr lvl="1"/>
            <a:r>
              <a:rPr lang="en-US" smtClean="0"/>
              <a:t>When the program is in place and operational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Different issues arise in each case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Design Reviews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Done perhaps before there’s any code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Just a design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Clearly won’t discover coding bugs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Clearly could discover fundamental flaws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Also useful for prioritizing attention during later code review</a:t>
            </a:r>
          </a:p>
        </p:txBody>
      </p:sp>
      <p:sp>
        <p:nvSpPr>
          <p:cNvPr id="38916" name="Rounded Rectangle 3"/>
          <p:cNvSpPr>
            <a:spLocks noChangeArrowheads="1"/>
          </p:cNvSpPr>
          <p:nvPr/>
        </p:nvSpPr>
        <p:spPr bwMode="auto">
          <a:xfrm>
            <a:off x="2590800" y="914400"/>
            <a:ext cx="3886200" cy="6858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Purpose of Design Review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To identify security weaknesses in a planned software system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Essentially, identifying threats to the system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Performed by a process called </a:t>
            </a:r>
            <a:r>
              <a:rPr lang="en-US" i="1" smtClean="0">
                <a:ea typeface="ＭＳ Ｐゴシック" pitchFamily="4" charset="-128"/>
                <a:cs typeface="ＭＳ Ｐゴシック" pitchFamily="4" charset="-128"/>
              </a:rPr>
              <a:t>threat modeling</a:t>
            </a:r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Usually (but not always) performed before system is built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Attack Surfaces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Attackers have to get into your software somehow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The more ways they can interact with the software, the more things you must protect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Some entry points are more dangerous than others</a:t>
            </a:r>
          </a:p>
          <a:p>
            <a:pPr lvl="1"/>
            <a:r>
              <a:rPr lang="en-US" sz="2800" smtClean="0"/>
              <a:t>E.g., those that lead to escalated privilege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A combination of these factors defines a system’s </a:t>
            </a:r>
            <a:r>
              <a:rPr lang="en-US" sz="2800" i="1" smtClean="0">
                <a:ea typeface="ＭＳ Ｐゴシック" pitchFamily="4" charset="-128"/>
                <a:cs typeface="ＭＳ Ｐゴシック" pitchFamily="4" charset="-128"/>
              </a:rPr>
              <a:t>attack surface</a:t>
            </a:r>
            <a:endParaRPr lang="en-US" sz="2800" smtClean="0">
              <a:ea typeface="ＭＳ Ｐゴシック" pitchFamily="4" charset="-128"/>
              <a:cs typeface="ＭＳ Ｐゴシック" pitchFamily="4" charset="-128"/>
            </a:endParaRP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The smaller the attack surface, the better</a:t>
            </a:r>
          </a:p>
          <a:p>
            <a:pPr lvl="1"/>
            <a:r>
              <a:rPr lang="en-US" sz="2800" smtClean="0"/>
              <a:t>But attack surface doesn’t indicate actual flaws, just places where they could occur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Threat Modeling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Done in various ways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One way uses a five step process:</a:t>
            </a:r>
          </a:p>
          <a:p>
            <a:pPr marL="1200150" lvl="1" indent="-742950">
              <a:buFont typeface="Times New Roman" pitchFamily="4" charset="0"/>
              <a:buAutoNum type="arabicPeriod"/>
            </a:pPr>
            <a:r>
              <a:rPr lang="en-US" sz="3200" smtClean="0"/>
              <a:t>Information collection</a:t>
            </a:r>
          </a:p>
          <a:p>
            <a:pPr marL="1200150" lvl="1" indent="-742950">
              <a:buFont typeface="Times New Roman" pitchFamily="4" charset="0"/>
              <a:buAutoNum type="arabicPeriod"/>
            </a:pPr>
            <a:r>
              <a:rPr lang="en-US" sz="3200" smtClean="0"/>
              <a:t>Application architecture modeling</a:t>
            </a:r>
          </a:p>
          <a:p>
            <a:pPr marL="1200150" lvl="1" indent="-742950">
              <a:buFont typeface="Times New Roman" pitchFamily="4" charset="0"/>
              <a:buAutoNum type="arabicPeriod"/>
            </a:pPr>
            <a:r>
              <a:rPr lang="en-US" sz="3200" smtClean="0"/>
              <a:t>Threat identification</a:t>
            </a:r>
          </a:p>
          <a:p>
            <a:pPr marL="1200150" lvl="1" indent="-742950">
              <a:buFont typeface="Times New Roman" pitchFamily="4" charset="0"/>
              <a:buAutoNum type="arabicPeriod"/>
            </a:pPr>
            <a:r>
              <a:rPr lang="en-US" sz="3200" smtClean="0"/>
              <a:t>Documentation of findings</a:t>
            </a:r>
          </a:p>
          <a:p>
            <a:pPr marL="1200150" lvl="1" indent="-742950">
              <a:buFont typeface="Times New Roman" pitchFamily="4" charset="0"/>
              <a:buAutoNum type="arabicPeriod"/>
            </a:pPr>
            <a:r>
              <a:rPr lang="en-US" sz="3200" smtClean="0"/>
              <a:t>Prioritizing the subsequent implementation review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1. Information Collection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Collect all available information on design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Try to identify:</a:t>
            </a:r>
          </a:p>
          <a:p>
            <a:pPr lvl="1"/>
            <a:r>
              <a:rPr lang="en-US" sz="3200" smtClean="0"/>
              <a:t>Assets</a:t>
            </a:r>
          </a:p>
          <a:p>
            <a:pPr lvl="1"/>
            <a:r>
              <a:rPr lang="en-US" sz="3200" smtClean="0"/>
              <a:t>Entry points</a:t>
            </a:r>
          </a:p>
          <a:p>
            <a:pPr lvl="1"/>
            <a:r>
              <a:rPr lang="en-US" sz="3200" smtClean="0"/>
              <a:t>External entities</a:t>
            </a:r>
          </a:p>
          <a:p>
            <a:pPr lvl="1"/>
            <a:r>
              <a:rPr lang="en-US" sz="3200" smtClean="0"/>
              <a:t>External trust levels</a:t>
            </a:r>
          </a:p>
          <a:p>
            <a:pPr lvl="1"/>
            <a:r>
              <a:rPr lang="en-US" sz="3200" smtClean="0"/>
              <a:t>Major components</a:t>
            </a:r>
          </a:p>
          <a:p>
            <a:pPr lvl="1"/>
            <a:r>
              <a:rPr lang="en-US" sz="3200" smtClean="0"/>
              <a:t>Use scenarios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One Approach</a:t>
            </a:r>
            <a:r>
              <a:rPr lang="en-US" baseline="36000" smtClean="0">
                <a:ea typeface="ＭＳ Ｐゴシック" pitchFamily="4" charset="-128"/>
                <a:cs typeface="ＭＳ Ｐゴシック" pitchFamily="4" charset="-128"/>
              </a:rPr>
              <a:t>1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 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Draw an end-to-end deployment scenario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Identify roles of those involved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Identify key usage scenario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Identify technologies to be used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Identify application security mechanisms</a:t>
            </a:r>
          </a:p>
        </p:txBody>
      </p:sp>
      <p:sp>
        <p:nvSpPr>
          <p:cNvPr id="44036" name="TextBox 3"/>
          <p:cNvSpPr txBox="1">
            <a:spLocks noChangeArrowheads="1"/>
          </p:cNvSpPr>
          <p:nvPr/>
        </p:nvSpPr>
        <p:spPr bwMode="auto">
          <a:xfrm>
            <a:off x="800100" y="6076950"/>
            <a:ext cx="6667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aseline="30000">
                <a:latin typeface="Times New Roman" pitchFamily="4" charset="0"/>
              </a:rPr>
              <a:t>1</a:t>
            </a:r>
            <a:r>
              <a:rPr lang="en-US" sz="2000">
                <a:latin typeface="Times New Roman" pitchFamily="4" charset="0"/>
              </a:rPr>
              <a:t>From http://msdn.microsoft.com/en-us/library/ms978527.aspx</a:t>
            </a:r>
            <a:endParaRPr lang="en-US" sz="2000" baseline="30000">
              <a:latin typeface="Times New Roman" pitchFamily="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Sources of Information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Documentation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Interviewing developers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Standards documentation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Source code profiling </a:t>
            </a:r>
          </a:p>
          <a:p>
            <a:pPr lvl="1"/>
            <a:r>
              <a:rPr lang="en-US" smtClean="0"/>
              <a:t>If source already exists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System profiling</a:t>
            </a:r>
          </a:p>
          <a:p>
            <a:pPr lvl="1"/>
            <a:r>
              <a:rPr lang="en-US" smtClean="0"/>
              <a:t>If a working version is available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2. Application Architecture Modeling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Using information gathered, develop understanding of the proposed architecture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To identify design concerns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to prioritize later efforts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Useful to document findings using some type of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Secure System Standards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Several methods proposed over the years to evaluate system security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Meant for head-to-head comparisons of systems</a:t>
            </a:r>
          </a:p>
          <a:p>
            <a:pPr lvl="1"/>
            <a:r>
              <a:rPr lang="en-US" smtClean="0"/>
              <a:t>Often operating systems, sometimes other types of systems</a:t>
            </a:r>
          </a:p>
          <a:p>
            <a:pPr lvl="1"/>
            <a:r>
              <a:rPr lang="en-US" smtClean="0"/>
              <a:t>Usually for HW/SW, not working systems</a:t>
            </a:r>
          </a:p>
        </p:txBody>
      </p:sp>
      <p:sp>
        <p:nvSpPr>
          <p:cNvPr id="19460" name="Rounded Rectangle 3"/>
          <p:cNvSpPr>
            <a:spLocks noChangeArrowheads="1"/>
          </p:cNvSpPr>
          <p:nvPr/>
        </p:nvSpPr>
        <p:spPr bwMode="auto">
          <a:xfrm>
            <a:off x="1524000" y="838200"/>
            <a:ext cx="6096000" cy="8382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Modeling Tools for Design Review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Markup languages (e.g., UML)</a:t>
            </a:r>
          </a:p>
          <a:p>
            <a:pPr lvl="1"/>
            <a:r>
              <a:rPr lang="en-US" sz="3200" smtClean="0"/>
              <a:t>Particularly diagramming features</a:t>
            </a:r>
          </a:p>
          <a:p>
            <a:pPr lvl="1"/>
            <a:r>
              <a:rPr lang="en-US" sz="3200" smtClean="0"/>
              <a:t>Used to describe OO classes and their interactions</a:t>
            </a:r>
          </a:p>
          <a:p>
            <a:pPr lvl="1"/>
            <a:r>
              <a:rPr lang="en-US" sz="3200" smtClean="0"/>
              <a:t>Also components and uses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Data flow diagrams</a:t>
            </a:r>
          </a:p>
          <a:p>
            <a:pPr lvl="1"/>
            <a:r>
              <a:rPr lang="en-US" sz="3200" smtClean="0"/>
              <a:t>Used to describe where data goes and what happens to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3.  Threat Identification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Based on models and other information gathered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Identify major security threats to the system’s assets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Sometimes done with </a:t>
            </a:r>
            <a:r>
              <a:rPr lang="en-US" i="1" smtClean="0">
                <a:ea typeface="ＭＳ Ｐゴシック" pitchFamily="4" charset="-128"/>
                <a:cs typeface="ＭＳ Ｐゴシック" pitchFamily="4" charset="-128"/>
              </a:rPr>
              <a:t>attack trees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Attack Trees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way to codify and formalize possible attacks on a system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Makes it easier to understand relative levels of threats</a:t>
            </a:r>
          </a:p>
          <a:p>
            <a:pPr lvl="1"/>
            <a:r>
              <a:rPr lang="en-US" smtClean="0"/>
              <a:t>In terms of possible harm</a:t>
            </a:r>
          </a:p>
          <a:p>
            <a:pPr lvl="1"/>
            <a:r>
              <a:rPr lang="en-US" smtClean="0"/>
              <a:t>And probability of occurring</a:t>
            </a:r>
          </a:p>
          <a:p>
            <a:pPr lvl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Sample Attack Tree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914400"/>
          </a:xfrm>
        </p:spPr>
        <p:txBody>
          <a:bodyPr/>
          <a:lstStyle/>
          <a:p>
            <a:pPr>
              <a:spcBef>
                <a:spcPts val="263"/>
              </a:spcBef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For a web application involving a database</a:t>
            </a:r>
          </a:p>
          <a:p>
            <a:pPr>
              <a:spcBef>
                <a:spcPts val="263"/>
              </a:spcBef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Only one piece of the attack tree</a:t>
            </a:r>
          </a:p>
        </p:txBody>
      </p:sp>
      <p:sp>
        <p:nvSpPr>
          <p:cNvPr id="50180" name="Rectangle 3"/>
          <p:cNvSpPr>
            <a:spLocks noChangeArrowheads="1"/>
          </p:cNvSpPr>
          <p:nvPr/>
        </p:nvSpPr>
        <p:spPr bwMode="auto">
          <a:xfrm>
            <a:off x="2895600" y="2667000"/>
            <a:ext cx="3276600" cy="762000"/>
          </a:xfrm>
          <a:prstGeom prst="rect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4" charset="0"/>
              </a:rPr>
              <a:t>1. Attacker gains access to user’s personal information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838200" y="3429000"/>
            <a:ext cx="3695700" cy="1371600"/>
            <a:chOff x="838200" y="3429000"/>
            <a:chExt cx="3695700" cy="1371600"/>
          </a:xfrm>
        </p:grpSpPr>
        <p:sp>
          <p:nvSpPr>
            <p:cNvPr id="50209" name="Rounded Rectangle 4"/>
            <p:cNvSpPr>
              <a:spLocks noChangeArrowheads="1"/>
            </p:cNvSpPr>
            <p:nvPr/>
          </p:nvSpPr>
          <p:spPr bwMode="auto">
            <a:xfrm>
              <a:off x="838200" y="3657600"/>
              <a:ext cx="1295400" cy="11430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sz="1600">
                  <a:latin typeface="Times New Roman" pitchFamily="4" charset="0"/>
                </a:rPr>
                <a:t>1.1 Gain direct access to database</a:t>
              </a:r>
            </a:p>
          </p:txBody>
        </p:sp>
        <p:cxnSp>
          <p:nvCxnSpPr>
            <p:cNvPr id="50210" name="Straight Connector 9"/>
            <p:cNvCxnSpPr>
              <a:cxnSpLocks noChangeShapeType="1"/>
              <a:stCxn id="50180" idx="2"/>
              <a:endCxn id="50209" idx="0"/>
            </p:cNvCxnSpPr>
            <p:nvPr/>
          </p:nvCxnSpPr>
          <p:spPr bwMode="auto">
            <a:xfrm rot="5400000">
              <a:off x="2895600" y="2019300"/>
              <a:ext cx="228600" cy="3048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2667000" y="3429000"/>
            <a:ext cx="1866900" cy="1371600"/>
            <a:chOff x="2667000" y="3429000"/>
            <a:chExt cx="1866900" cy="1371600"/>
          </a:xfrm>
        </p:grpSpPr>
        <p:sp>
          <p:nvSpPr>
            <p:cNvPr id="50207" name="Rounded Rectangle 5"/>
            <p:cNvSpPr>
              <a:spLocks noChangeArrowheads="1"/>
            </p:cNvSpPr>
            <p:nvPr/>
          </p:nvSpPr>
          <p:spPr bwMode="auto">
            <a:xfrm>
              <a:off x="2667000" y="3657600"/>
              <a:ext cx="1143000" cy="11430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sz="1600">
                  <a:latin typeface="Times New Roman" pitchFamily="4" charset="0"/>
                </a:rPr>
                <a:t>1.2 Login as target user</a:t>
              </a:r>
            </a:p>
          </p:txBody>
        </p:sp>
        <p:cxnSp>
          <p:nvCxnSpPr>
            <p:cNvPr id="50208" name="Straight Connector 11"/>
            <p:cNvCxnSpPr>
              <a:cxnSpLocks noChangeShapeType="1"/>
              <a:stCxn id="50180" idx="2"/>
              <a:endCxn id="50207" idx="0"/>
            </p:cNvCxnSpPr>
            <p:nvPr/>
          </p:nvCxnSpPr>
          <p:spPr bwMode="auto">
            <a:xfrm rot="5400000">
              <a:off x="3771900" y="2895600"/>
              <a:ext cx="228600" cy="1295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4495800" y="3429000"/>
            <a:ext cx="1219200" cy="1371600"/>
            <a:chOff x="4495800" y="3429000"/>
            <a:chExt cx="1219200" cy="1371600"/>
          </a:xfrm>
        </p:grpSpPr>
        <p:sp>
          <p:nvSpPr>
            <p:cNvPr id="50205" name="Rounded Rectangle 6"/>
            <p:cNvSpPr>
              <a:spLocks noChangeArrowheads="1"/>
            </p:cNvSpPr>
            <p:nvPr/>
          </p:nvSpPr>
          <p:spPr bwMode="auto">
            <a:xfrm>
              <a:off x="4495800" y="3657600"/>
              <a:ext cx="1219200" cy="11430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sz="1600">
                  <a:latin typeface="Times New Roman" pitchFamily="4" charset="0"/>
                </a:rPr>
                <a:t>1.3  Hijack user session</a:t>
              </a:r>
            </a:p>
          </p:txBody>
        </p:sp>
        <p:cxnSp>
          <p:nvCxnSpPr>
            <p:cNvPr id="50206" name="Straight Connector 13"/>
            <p:cNvCxnSpPr>
              <a:cxnSpLocks noChangeShapeType="1"/>
              <a:stCxn id="50180" idx="2"/>
              <a:endCxn id="50205" idx="0"/>
            </p:cNvCxnSpPr>
            <p:nvPr/>
          </p:nvCxnSpPr>
          <p:spPr bwMode="auto">
            <a:xfrm rot="16200000" flipH="1">
              <a:off x="4705350" y="3257550"/>
              <a:ext cx="228600" cy="571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4533900" y="3429000"/>
            <a:ext cx="3314700" cy="1371600"/>
            <a:chOff x="4533900" y="3429000"/>
            <a:chExt cx="3314700" cy="1371600"/>
          </a:xfrm>
        </p:grpSpPr>
        <p:sp>
          <p:nvSpPr>
            <p:cNvPr id="50203" name="Rounded Rectangle 7"/>
            <p:cNvSpPr>
              <a:spLocks noChangeArrowheads="1"/>
            </p:cNvSpPr>
            <p:nvPr/>
          </p:nvSpPr>
          <p:spPr bwMode="auto">
            <a:xfrm>
              <a:off x="6629400" y="3657600"/>
              <a:ext cx="1219200" cy="11430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sz="1600">
                  <a:latin typeface="Times New Roman" pitchFamily="4" charset="0"/>
                </a:rPr>
                <a:t>1.4 Intercept personal data</a:t>
              </a:r>
            </a:p>
          </p:txBody>
        </p:sp>
        <p:cxnSp>
          <p:nvCxnSpPr>
            <p:cNvPr id="50204" name="Straight Connector 15"/>
            <p:cNvCxnSpPr>
              <a:cxnSpLocks noChangeShapeType="1"/>
              <a:stCxn id="50180" idx="2"/>
              <a:endCxn id="50203" idx="0"/>
            </p:cNvCxnSpPr>
            <p:nvPr/>
          </p:nvCxnSpPr>
          <p:spPr bwMode="auto">
            <a:xfrm rot="16200000" flipH="1">
              <a:off x="5772150" y="2190750"/>
              <a:ext cx="228600" cy="27051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</p:grp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1981200" y="4800600"/>
            <a:ext cx="1371600" cy="1524000"/>
            <a:chOff x="1981200" y="4800600"/>
            <a:chExt cx="1371600" cy="1524000"/>
          </a:xfrm>
        </p:grpSpPr>
        <p:sp>
          <p:nvSpPr>
            <p:cNvPr id="50201" name="Rounded Rectangle 16"/>
            <p:cNvSpPr>
              <a:spLocks noChangeArrowheads="1"/>
            </p:cNvSpPr>
            <p:nvPr/>
          </p:nvSpPr>
          <p:spPr bwMode="auto">
            <a:xfrm>
              <a:off x="1981200" y="5181600"/>
              <a:ext cx="1371600" cy="11430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sz="1600">
                  <a:latin typeface="Times New Roman" pitchFamily="4" charset="0"/>
                </a:rPr>
                <a:t>1.2.1 Brute force password attack</a:t>
              </a:r>
            </a:p>
          </p:txBody>
        </p:sp>
        <p:cxnSp>
          <p:nvCxnSpPr>
            <p:cNvPr id="50202" name="Straight Connector 19"/>
            <p:cNvCxnSpPr>
              <a:cxnSpLocks noChangeShapeType="1"/>
              <a:stCxn id="50207" idx="2"/>
              <a:endCxn id="50201" idx="0"/>
            </p:cNvCxnSpPr>
            <p:nvPr/>
          </p:nvCxnSpPr>
          <p:spPr bwMode="auto">
            <a:xfrm rot="5400000">
              <a:off x="2762250" y="4705350"/>
              <a:ext cx="381000" cy="571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</p:grpSp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3238500" y="4800600"/>
            <a:ext cx="1866900" cy="1524000"/>
            <a:chOff x="3238500" y="4800600"/>
            <a:chExt cx="1866900" cy="1524000"/>
          </a:xfrm>
        </p:grpSpPr>
        <p:sp>
          <p:nvSpPr>
            <p:cNvPr id="50199" name="Rounded Rectangle 17"/>
            <p:cNvSpPr>
              <a:spLocks noChangeArrowheads="1"/>
            </p:cNvSpPr>
            <p:nvPr/>
          </p:nvSpPr>
          <p:spPr bwMode="auto">
            <a:xfrm>
              <a:off x="3733800" y="5181600"/>
              <a:ext cx="1371600" cy="11430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sz="1600">
                  <a:latin typeface="Times New Roman" pitchFamily="4" charset="0"/>
                </a:rPr>
                <a:t>1.2.2  Steal user credentials</a:t>
              </a:r>
            </a:p>
          </p:txBody>
        </p:sp>
        <p:cxnSp>
          <p:nvCxnSpPr>
            <p:cNvPr id="50200" name="Straight Connector 21"/>
            <p:cNvCxnSpPr>
              <a:cxnSpLocks noChangeShapeType="1"/>
              <a:stCxn id="50207" idx="2"/>
              <a:endCxn id="50199" idx="0"/>
            </p:cNvCxnSpPr>
            <p:nvPr/>
          </p:nvCxnSpPr>
          <p:spPr bwMode="auto">
            <a:xfrm rot="16200000" flipH="1">
              <a:off x="3638550" y="4400550"/>
              <a:ext cx="381000" cy="11811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</p:grpSp>
      <p:grpSp>
        <p:nvGrpSpPr>
          <p:cNvPr id="8" name="Group 30"/>
          <p:cNvGrpSpPr>
            <a:grpSpLocks/>
          </p:cNvGrpSpPr>
          <p:nvPr/>
        </p:nvGrpSpPr>
        <p:grpSpPr bwMode="auto">
          <a:xfrm>
            <a:off x="609600" y="4800600"/>
            <a:ext cx="1219200" cy="1524000"/>
            <a:chOff x="609600" y="4800600"/>
            <a:chExt cx="1219200" cy="1524000"/>
          </a:xfrm>
        </p:grpSpPr>
        <p:sp>
          <p:nvSpPr>
            <p:cNvPr id="50197" name="Rounded Rectangle 27"/>
            <p:cNvSpPr>
              <a:spLocks noChangeArrowheads="1"/>
            </p:cNvSpPr>
            <p:nvPr/>
          </p:nvSpPr>
          <p:spPr bwMode="auto">
            <a:xfrm>
              <a:off x="609600" y="5181600"/>
              <a:ext cx="1219200" cy="11430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sz="1600">
                  <a:latin typeface="Times New Roman" pitchFamily="4" charset="0"/>
                </a:rPr>
                <a:t>1.1.1 Exploit application hole</a:t>
              </a:r>
            </a:p>
          </p:txBody>
        </p:sp>
        <p:cxnSp>
          <p:nvCxnSpPr>
            <p:cNvPr id="50198" name="Straight Connector 29"/>
            <p:cNvCxnSpPr>
              <a:cxnSpLocks noChangeShapeType="1"/>
              <a:stCxn id="50209" idx="2"/>
              <a:endCxn id="50197" idx="0"/>
            </p:cNvCxnSpPr>
            <p:nvPr/>
          </p:nvCxnSpPr>
          <p:spPr bwMode="auto">
            <a:xfrm rot="5400000">
              <a:off x="1162050" y="4857750"/>
              <a:ext cx="381000" cy="2667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5105400" y="4800600"/>
            <a:ext cx="1219200" cy="1524000"/>
            <a:chOff x="5105400" y="4800600"/>
            <a:chExt cx="1219200" cy="1524000"/>
          </a:xfrm>
        </p:grpSpPr>
        <p:cxnSp>
          <p:nvCxnSpPr>
            <p:cNvPr id="50195" name="Straight Connector 25"/>
            <p:cNvCxnSpPr>
              <a:cxnSpLocks noChangeShapeType="1"/>
              <a:endCxn id="50205" idx="2"/>
            </p:cNvCxnSpPr>
            <p:nvPr/>
          </p:nvCxnSpPr>
          <p:spPr bwMode="auto">
            <a:xfrm rot="10800000">
              <a:off x="5105400" y="4800600"/>
              <a:ext cx="83820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sp>
          <p:nvSpPr>
            <p:cNvPr id="50196" name="Rounded Rectangle 30"/>
            <p:cNvSpPr>
              <a:spLocks noChangeArrowheads="1"/>
            </p:cNvSpPr>
            <p:nvPr/>
          </p:nvSpPr>
          <p:spPr bwMode="auto">
            <a:xfrm>
              <a:off x="5257800" y="5181600"/>
              <a:ext cx="1066800" cy="11430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sz="1600">
                  <a:latin typeface="Times New Roman" pitchFamily="4" charset="0"/>
                </a:rPr>
                <a:t>1.3.1  Steal user cookie</a:t>
              </a:r>
            </a:p>
          </p:txBody>
        </p:sp>
      </p:grpSp>
      <p:grpSp>
        <p:nvGrpSpPr>
          <p:cNvPr id="10" name="Group 34"/>
          <p:cNvGrpSpPr>
            <a:grpSpLocks/>
          </p:cNvGrpSpPr>
          <p:nvPr/>
        </p:nvGrpSpPr>
        <p:grpSpPr bwMode="auto">
          <a:xfrm>
            <a:off x="6400800" y="4800600"/>
            <a:ext cx="2362200" cy="1524000"/>
            <a:chOff x="6400800" y="4800600"/>
            <a:chExt cx="2362200" cy="1524000"/>
          </a:xfrm>
        </p:grpSpPr>
        <p:sp>
          <p:nvSpPr>
            <p:cNvPr id="50190" name="Rounded Rectangle 31"/>
            <p:cNvSpPr>
              <a:spLocks noChangeArrowheads="1"/>
            </p:cNvSpPr>
            <p:nvPr/>
          </p:nvSpPr>
          <p:spPr bwMode="auto">
            <a:xfrm>
              <a:off x="6400800" y="5181600"/>
              <a:ext cx="1219200" cy="11430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sz="1600">
                  <a:latin typeface="Times New Roman" pitchFamily="4" charset="0"/>
                </a:rPr>
                <a:t>1.4.1  ID user connection</a:t>
              </a:r>
            </a:p>
          </p:txBody>
        </p:sp>
        <p:sp>
          <p:nvSpPr>
            <p:cNvPr id="50191" name="Rounded Rectangle 32"/>
            <p:cNvSpPr>
              <a:spLocks noChangeArrowheads="1"/>
            </p:cNvSpPr>
            <p:nvPr/>
          </p:nvSpPr>
          <p:spPr bwMode="auto">
            <a:xfrm>
              <a:off x="7772400" y="5181600"/>
              <a:ext cx="990600" cy="11430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sz="1600">
                  <a:latin typeface="Times New Roman" pitchFamily="4" charset="0"/>
                </a:rPr>
                <a:t>1.4.2  Sniff network</a:t>
              </a:r>
            </a:p>
          </p:txBody>
        </p:sp>
        <p:cxnSp>
          <p:nvCxnSpPr>
            <p:cNvPr id="50192" name="Straight Connector 34"/>
            <p:cNvCxnSpPr>
              <a:cxnSpLocks noChangeShapeType="1"/>
              <a:stCxn id="50203" idx="2"/>
              <a:endCxn id="50190" idx="0"/>
            </p:cNvCxnSpPr>
            <p:nvPr/>
          </p:nvCxnSpPr>
          <p:spPr bwMode="auto">
            <a:xfrm rot="5400000">
              <a:off x="6934200" y="4876800"/>
              <a:ext cx="38100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50193" name="Straight Connector 36"/>
            <p:cNvCxnSpPr>
              <a:cxnSpLocks noChangeShapeType="1"/>
              <a:stCxn id="50203" idx="2"/>
              <a:endCxn id="50191" idx="0"/>
            </p:cNvCxnSpPr>
            <p:nvPr/>
          </p:nvCxnSpPr>
          <p:spPr bwMode="auto">
            <a:xfrm rot="16200000" flipH="1">
              <a:off x="7562850" y="4476750"/>
              <a:ext cx="381000" cy="10287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sp>
          <p:nvSpPr>
            <p:cNvPr id="50194" name="Freeform 40"/>
            <p:cNvSpPr>
              <a:spLocks noChangeArrowheads="1"/>
            </p:cNvSpPr>
            <p:nvPr/>
          </p:nvSpPr>
          <p:spPr bwMode="auto">
            <a:xfrm>
              <a:off x="7143750" y="4933950"/>
              <a:ext cx="465138" cy="98425"/>
            </a:xfrm>
            <a:custGeom>
              <a:avLst/>
              <a:gdLst>
                <a:gd name="T0" fmla="*/ 0 w 464069"/>
                <a:gd name="T1" fmla="*/ 8240 h 99723"/>
                <a:gd name="T2" fmla="*/ 235532 w 464069"/>
                <a:gd name="T3" fmla="*/ 65940 h 99723"/>
                <a:gd name="T4" fmla="*/ 497233 w 464069"/>
                <a:gd name="T5" fmla="*/ 0 h 99723"/>
                <a:gd name="T6" fmla="*/ 0 60000 65536"/>
                <a:gd name="T7" fmla="*/ 0 60000 65536"/>
                <a:gd name="T8" fmla="*/ 0 60000 65536"/>
                <a:gd name="T9" fmla="*/ 0 w 464069"/>
                <a:gd name="T10" fmla="*/ 0 h 99723"/>
                <a:gd name="T11" fmla="*/ 464069 w 464069"/>
                <a:gd name="T12" fmla="*/ 99723 h 9972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64069" h="99723">
                  <a:moveTo>
                    <a:pt x="0" y="12211"/>
                  </a:moveTo>
                  <a:cubicBezTo>
                    <a:pt x="71238" y="55967"/>
                    <a:pt x="142477" y="99723"/>
                    <a:pt x="219822" y="97688"/>
                  </a:cubicBezTo>
                  <a:cubicBezTo>
                    <a:pt x="297167" y="95653"/>
                    <a:pt x="380618" y="47826"/>
                    <a:pt x="464069" y="0"/>
                  </a:cubicBezTo>
                </a:path>
              </a:pathLst>
            </a:cu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STRIDE Approach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Developed and used by Microsoft </a:t>
            </a:r>
          </a:p>
          <a:p>
            <a:pPr lvl="1"/>
            <a:r>
              <a:rPr lang="en-US" sz="2800" smtClean="0"/>
              <a:t>Part of their SDL threat modeling process</a:t>
            </a:r>
            <a:r>
              <a:rPr lang="en-US" sz="2800" baseline="30000" smtClean="0"/>
              <a:t>1</a:t>
            </a:r>
            <a:endParaRPr lang="en-US" sz="2800" smtClean="0"/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Depends on having built a good system model diagram</a:t>
            </a:r>
          </a:p>
          <a:p>
            <a:pPr lvl="1"/>
            <a:r>
              <a:rPr lang="en-US" sz="2800" smtClean="0"/>
              <a:t>Showing components, data flows, interactions</a:t>
            </a:r>
          </a:p>
          <a:p>
            <a:pPr lvl="1"/>
            <a:r>
              <a:rPr lang="en-US" sz="2800" smtClean="0"/>
              <a:t>Specifying where data and control cross trust boundaries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Then, for each element, consider the STRIDE threats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5830888"/>
            <a:ext cx="81534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baseline="30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http://blogs.technet.com/b/security/archive/2012/08/23/microsoft-s-free-security-tools-threat-modeling.aspx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STRIDE Threats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>
                <a:ea typeface="ＭＳ Ｐゴシック" pitchFamily="4" charset="-128"/>
                <a:cs typeface="ＭＳ Ｐゴシック" pitchFamily="4" charset="-128"/>
              </a:rPr>
              <a:t>S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poofing</a:t>
            </a:r>
          </a:p>
          <a:p>
            <a:r>
              <a:rPr lang="en-US" b="1" smtClean="0">
                <a:ea typeface="ＭＳ Ｐゴシック" pitchFamily="4" charset="-128"/>
                <a:cs typeface="ＭＳ Ｐゴシック" pitchFamily="4" charset="-128"/>
              </a:rPr>
              <a:t>T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ampering</a:t>
            </a:r>
          </a:p>
          <a:p>
            <a:r>
              <a:rPr lang="en-US" b="1" smtClean="0">
                <a:ea typeface="ＭＳ Ｐゴシック" pitchFamily="4" charset="-128"/>
                <a:cs typeface="ＭＳ Ｐゴシック" pitchFamily="4" charset="-128"/>
              </a:rPr>
              <a:t>R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epudiation</a:t>
            </a:r>
          </a:p>
          <a:p>
            <a:r>
              <a:rPr lang="en-US" b="1" smtClean="0">
                <a:ea typeface="ＭＳ Ｐゴシック" pitchFamily="4" charset="-128"/>
                <a:cs typeface="ＭＳ Ｐゴシック" pitchFamily="4" charset="-128"/>
              </a:rPr>
              <a:t>I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nformation Disclosure</a:t>
            </a:r>
          </a:p>
          <a:p>
            <a:r>
              <a:rPr lang="en-US" b="1" smtClean="0">
                <a:ea typeface="ＭＳ Ｐゴシック" pitchFamily="4" charset="-128"/>
                <a:cs typeface="ＭＳ Ｐゴシック" pitchFamily="4" charset="-128"/>
              </a:rPr>
              <a:t>D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enial of Service</a:t>
            </a:r>
          </a:p>
          <a:p>
            <a:r>
              <a:rPr lang="en-US" b="1" smtClean="0">
                <a:ea typeface="ＭＳ Ｐゴシック" pitchFamily="4" charset="-128"/>
                <a:cs typeface="ＭＳ Ｐゴシック" pitchFamily="4" charset="-128"/>
              </a:rPr>
              <a:t>E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scalation of Privilege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How To Apply STRIDE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For each element in diagram, consider each possible STRIDE threat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 types of threats not applicable to some types of elements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Pay particular attention to things happening across trust boundaries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4.  Documentation of Findings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Summarize threats found</a:t>
            </a:r>
          </a:p>
          <a:p>
            <a:pPr lvl="1"/>
            <a:r>
              <a:rPr lang="en-US" smtClean="0"/>
              <a:t>Give recommendations on addressing each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Generally best to prioritize threats</a:t>
            </a:r>
          </a:p>
          <a:p>
            <a:pPr lvl="1"/>
            <a:r>
              <a:rPr lang="en-US" smtClean="0"/>
              <a:t>How do you determine priorities?</a:t>
            </a:r>
          </a:p>
          <a:p>
            <a:pPr lvl="1"/>
            <a:r>
              <a:rPr lang="en-US" smtClean="0"/>
              <a:t>DREAD methodology is one way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DREAD Risk Ratings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Assign number from 1-10 on these categories:</a:t>
            </a:r>
          </a:p>
          <a:p>
            <a:r>
              <a:rPr lang="en-US" sz="2800" b="1" smtClean="0">
                <a:ea typeface="ＭＳ Ｐゴシック" pitchFamily="4" charset="-128"/>
                <a:cs typeface="ＭＳ Ｐゴシック" pitchFamily="4" charset="-128"/>
              </a:rPr>
              <a:t>D</a:t>
            </a: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amage potential</a:t>
            </a:r>
          </a:p>
          <a:p>
            <a:r>
              <a:rPr lang="en-US" sz="2800" b="1" smtClean="0">
                <a:ea typeface="ＭＳ Ｐゴシック" pitchFamily="4" charset="-128"/>
                <a:cs typeface="ＭＳ Ｐゴシック" pitchFamily="4" charset="-128"/>
              </a:rPr>
              <a:t>R</a:t>
            </a: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eproducibility</a:t>
            </a:r>
          </a:p>
          <a:p>
            <a:r>
              <a:rPr lang="en-US" sz="2800" b="1" smtClean="0">
                <a:ea typeface="ＭＳ Ｐゴシック" pitchFamily="4" charset="-128"/>
                <a:cs typeface="ＭＳ Ｐゴシック" pitchFamily="4" charset="-128"/>
              </a:rPr>
              <a:t>E</a:t>
            </a: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xploitability</a:t>
            </a:r>
          </a:p>
          <a:p>
            <a:r>
              <a:rPr lang="en-US" sz="2800" b="1" smtClean="0">
                <a:ea typeface="ＭＳ Ｐゴシック" pitchFamily="4" charset="-128"/>
                <a:cs typeface="ＭＳ Ｐゴシック" pitchFamily="4" charset="-128"/>
              </a:rPr>
              <a:t>A</a:t>
            </a: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ffected users</a:t>
            </a:r>
          </a:p>
          <a:p>
            <a:r>
              <a:rPr lang="en-US" sz="2800" b="1" smtClean="0">
                <a:ea typeface="ＭＳ Ｐゴシック" pitchFamily="4" charset="-128"/>
                <a:cs typeface="ＭＳ Ｐゴシック" pitchFamily="4" charset="-128"/>
              </a:rPr>
              <a:t>D</a:t>
            </a: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iscoverability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Then add the numbers up for an overall rating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Gives better picture of important issues for each threat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5.  Prioritizing Implementation Review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Review of actual implementation once it’s available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Requires a lot of resources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You probably can’t look very closely at everything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Need to decide where to focus limited amount of attention</a:t>
            </a:r>
          </a:p>
          <a:p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Some Security Standards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U.S. Orange Book</a:t>
            </a:r>
          </a:p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Common Criteria for Information Technology Security Evaluation</a:t>
            </a:r>
          </a:p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There were others we won’t discuss in detail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One Prioritization Approach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Make a list of the major components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Identify which component each risk (identified earlier) belongs to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Total the risk scores for categories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Use the resulting numbers to prioritize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Threat Modeling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P.A.S.T.A</a:t>
            </a:r>
          </a:p>
          <a:p>
            <a:r>
              <a:rPr lang="en-US" dirty="0" err="1" smtClean="0"/>
              <a:t>Trike</a:t>
            </a:r>
            <a:endParaRPr lang="en-US" dirty="0" smtClean="0"/>
          </a:p>
          <a:p>
            <a:r>
              <a:rPr lang="en-US" dirty="0" smtClean="0"/>
              <a:t>VAST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Application Review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Reviewing a mature (possibly complete) application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 daunting task if the system is large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And often you know little about it</a:t>
            </a:r>
          </a:p>
          <a:p>
            <a:pPr lvl="1"/>
            <a:r>
              <a:rPr lang="en-US" sz="3200" smtClean="0"/>
              <a:t>Maybe you performed a design review</a:t>
            </a:r>
          </a:p>
          <a:p>
            <a:pPr lvl="1"/>
            <a:r>
              <a:rPr lang="en-US" sz="3200" smtClean="0"/>
              <a:t>Maybe you read design review docs</a:t>
            </a:r>
          </a:p>
          <a:p>
            <a:pPr lvl="1"/>
            <a:r>
              <a:rPr lang="en-US" sz="3200" smtClean="0"/>
              <a:t>Maybe less than that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How do you get started?</a:t>
            </a:r>
          </a:p>
        </p:txBody>
      </p:sp>
      <p:sp>
        <p:nvSpPr>
          <p:cNvPr id="58372" name="Rounded Rectangle 3"/>
          <p:cNvSpPr>
            <a:spLocks noChangeArrowheads="1"/>
          </p:cNvSpPr>
          <p:nvPr/>
        </p:nvSpPr>
        <p:spPr bwMode="auto">
          <a:xfrm>
            <a:off x="2209800" y="914400"/>
            <a:ext cx="4800600" cy="6858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Need to Define a Process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Don’t just dive into the code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Process should be:</a:t>
            </a:r>
          </a:p>
          <a:p>
            <a:pPr lvl="1"/>
            <a:r>
              <a:rPr lang="en-US" smtClean="0"/>
              <a:t>Pragmatic</a:t>
            </a:r>
          </a:p>
          <a:p>
            <a:pPr lvl="1"/>
            <a:r>
              <a:rPr lang="en-US" smtClean="0"/>
              <a:t>Flexible</a:t>
            </a:r>
          </a:p>
          <a:p>
            <a:pPr lvl="1"/>
            <a:r>
              <a:rPr lang="en-US" smtClean="0"/>
              <a:t>Results oriented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Will require code review</a:t>
            </a:r>
          </a:p>
          <a:p>
            <a:pPr lvl="1"/>
            <a:r>
              <a:rPr lang="en-US" smtClean="0"/>
              <a:t>Which is a skill one must develop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Review Process Outline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114800"/>
          </a:xfrm>
        </p:spPr>
        <p:txBody>
          <a:bodyPr/>
          <a:lstStyle/>
          <a:p>
            <a:pPr marL="742950" indent="-742950">
              <a:buFont typeface="Times New Roman" charset="0"/>
              <a:buAutoNum type="arabicPeriod"/>
              <a:defRPr/>
            </a:pPr>
            <a:r>
              <a:rPr lang="en-US" sz="3200" dirty="0" err="1" smtClean="0">
                <a:ea typeface="ＭＳ Ｐゴシック" charset="-128"/>
                <a:cs typeface="ＭＳ Ｐゴシック" charset="-128"/>
              </a:rPr>
              <a:t>Preassessment</a:t>
            </a:r>
            <a:endParaRPr lang="en-US" sz="3200" dirty="0" smtClean="0">
              <a:ea typeface="ＭＳ Ｐゴシック" charset="-128"/>
              <a:cs typeface="ＭＳ Ｐゴシック" charset="-128"/>
            </a:endParaRPr>
          </a:p>
          <a:p>
            <a:pPr lvl="1">
              <a:defRPr/>
            </a:pPr>
            <a:r>
              <a:rPr lang="en-US" sz="3200" dirty="0" smtClean="0"/>
              <a:t>Get high level view of system</a:t>
            </a:r>
          </a:p>
          <a:p>
            <a:pPr marL="742950" indent="-742950">
              <a:buFont typeface="Times New Roman" charset="0"/>
              <a:buAutoNum type="arabicPeriod"/>
              <a:defRPr/>
            </a:pPr>
            <a:r>
              <a:rPr lang="en-US" sz="3200" dirty="0" smtClean="0">
                <a:ea typeface="ＭＳ Ｐゴシック" charset="-128"/>
                <a:cs typeface="ＭＳ Ｐゴシック" charset="-128"/>
              </a:rPr>
              <a:t>Application review</a:t>
            </a:r>
          </a:p>
          <a:p>
            <a:pPr lvl="1">
              <a:defRPr/>
            </a:pPr>
            <a:r>
              <a:rPr lang="en-US" sz="3200" dirty="0" smtClean="0"/>
              <a:t>Design review, code review, maybe live testing</a:t>
            </a:r>
          </a:p>
          <a:p>
            <a:pPr marL="742950" indent="-742950">
              <a:buFont typeface="Times New Roman" charset="0"/>
              <a:buAutoNum type="arabicPeriod"/>
              <a:defRPr/>
            </a:pPr>
            <a:r>
              <a:rPr lang="en-US" sz="3200" dirty="0" smtClean="0">
                <a:ea typeface="ＭＳ Ｐゴシック" charset="-128"/>
                <a:cs typeface="ＭＳ Ｐゴシック" charset="-128"/>
              </a:rPr>
              <a:t>Documentation and analysis</a:t>
            </a:r>
          </a:p>
          <a:p>
            <a:pPr marL="742950" indent="-742950">
              <a:buFont typeface="Times New Roman" charset="0"/>
              <a:buAutoNum type="arabicPeriod"/>
              <a:defRPr/>
            </a:pPr>
            <a:r>
              <a:rPr lang="en-US" sz="3200" dirty="0" smtClean="0">
                <a:ea typeface="ＭＳ Ｐゴシック" charset="-128"/>
                <a:cs typeface="ＭＳ Ｐゴシック" charset="-128"/>
              </a:rPr>
              <a:t>Remediation support</a:t>
            </a:r>
          </a:p>
          <a:p>
            <a:pPr lvl="1">
              <a:defRPr/>
            </a:pPr>
            <a:r>
              <a:rPr lang="en-US" sz="3200" dirty="0" smtClean="0"/>
              <a:t>Help them fix the problems</a:t>
            </a:r>
          </a:p>
          <a:p>
            <a:pPr>
              <a:defRPr/>
            </a:pPr>
            <a:r>
              <a:rPr lang="en-US" sz="3200" dirty="0" smtClean="0"/>
              <a:t>May need to iterate</a:t>
            </a:r>
          </a:p>
          <a:p>
            <a:pPr lvl="1">
              <a:defRPr/>
            </a:pP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Reviewing the Application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You start off knowing little about the code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You end up knowing a lot more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You’ll probably find the deepest problems related to logic after you understand things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 design review gets you deeper quicker</a:t>
            </a:r>
          </a:p>
          <a:p>
            <a:pPr lvl="1"/>
            <a:r>
              <a:rPr lang="en-US" sz="3200" smtClean="0"/>
              <a:t>So worth doing, if not already done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 application review will be an iterative process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General Approaches To Design Reviews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Top-down</a:t>
            </a:r>
          </a:p>
          <a:p>
            <a:pPr lvl="1"/>
            <a:r>
              <a:rPr lang="en-US" sz="3200" smtClean="0"/>
              <a:t>Start with high level knowledge, gradually go deeper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Bottom-up</a:t>
            </a:r>
          </a:p>
          <a:p>
            <a:pPr lvl="1"/>
            <a:r>
              <a:rPr lang="en-US" sz="3200" smtClean="0"/>
              <a:t>Look at code details first, build model of overall system as you go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Hybrid </a:t>
            </a:r>
          </a:p>
          <a:p>
            <a:pPr lvl="1"/>
            <a:r>
              <a:rPr lang="en-US" sz="3200" smtClean="0"/>
              <a:t>Switch back and forth, as useful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Code Auditing Strategies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Code comprehension (CC) strategies</a:t>
            </a:r>
          </a:p>
          <a:p>
            <a:pPr lvl="1"/>
            <a:r>
              <a:rPr lang="en-US" sz="2800" smtClean="0"/>
              <a:t>Analyze source code to find vulnerabilities and increase understanding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Candidate point  (CP) strategies</a:t>
            </a:r>
          </a:p>
          <a:p>
            <a:pPr lvl="1"/>
            <a:r>
              <a:rPr lang="en-US" sz="2800" smtClean="0"/>
              <a:t>Create list of potential issues and look for them in code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Design generalization (DG) strategies</a:t>
            </a:r>
          </a:p>
          <a:p>
            <a:pPr lvl="1"/>
            <a:r>
              <a:rPr lang="en-US" sz="2800" smtClean="0"/>
              <a:t>Flexibly build model of design to look for high and medium level flaws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 Example Strategies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Trace malicious input (CC)</a:t>
            </a:r>
          </a:p>
          <a:p>
            <a:pPr lvl="1"/>
            <a:r>
              <a:rPr lang="en-US" sz="2800" smtClean="0"/>
              <a:t>Trace paths of data/control from points where attackers can inject bad stuff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Analyze a module (CC)</a:t>
            </a:r>
          </a:p>
          <a:p>
            <a:pPr lvl="1"/>
            <a:r>
              <a:rPr lang="en-US" sz="2800" smtClean="0"/>
              <a:t>Choose one module and understand it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Simple lexical candidate points (CP)</a:t>
            </a:r>
          </a:p>
          <a:p>
            <a:pPr lvl="1"/>
            <a:r>
              <a:rPr lang="en-US" sz="2800" smtClean="0"/>
              <a:t>Look for text patterns (e.g., </a:t>
            </a:r>
            <a:r>
              <a:rPr lang="en-US" sz="28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strcpy()</a:t>
            </a:r>
            <a:r>
              <a:rPr lang="en-US" sz="2800" smtClean="0"/>
              <a:t>)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Design conformity check (DG)</a:t>
            </a:r>
          </a:p>
          <a:p>
            <a:pPr lvl="1"/>
            <a:r>
              <a:rPr lang="en-US" sz="2800" smtClean="0"/>
              <a:t>Determine how well code matches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Guidelines for Auditing Code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Perform flow analysis carefully within functions you examine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Re-read code you’ve examined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Desk check important algorithms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Use test cases for important algorithms</a:t>
            </a:r>
          </a:p>
          <a:p>
            <a:pPr lvl="1"/>
            <a:r>
              <a:rPr lang="en-US" smtClean="0"/>
              <a:t>Using real system or desk checking</a:t>
            </a:r>
          </a:p>
          <a:p>
            <a:pPr lvl="1"/>
            <a:r>
              <a:rPr lang="en-US" smtClean="0"/>
              <a:t>Choosing inputs carefully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The U.S. Orange Book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The earliest evaluation standard for trusted operating systems</a:t>
            </a:r>
          </a:p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Defined by the Department of Defense in the late 1970s</a:t>
            </a:r>
          </a:p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Now largely a historical artifact</a:t>
            </a:r>
          </a:p>
        </p:txBody>
      </p:sp>
      <p:sp>
        <p:nvSpPr>
          <p:cNvPr id="21508" name="Rounded Rectangle 3"/>
          <p:cNvSpPr>
            <a:spLocks noChangeArrowheads="1"/>
          </p:cNvSpPr>
          <p:nvPr/>
        </p:nvSpPr>
        <p:spPr bwMode="auto">
          <a:xfrm>
            <a:off x="1905000" y="838200"/>
            <a:ext cx="5410200" cy="8382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Useful Auditing Tools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Source code navigators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Debuggers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Binary navigation tools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Fuzz-testing tools</a:t>
            </a:r>
          </a:p>
          <a:p>
            <a:pPr lvl="1"/>
            <a:r>
              <a:rPr lang="en-US" smtClean="0"/>
              <a:t>Automates testing of range of important values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Evaluating Running Systems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Evaluating system security requires knowing what’s going on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Many steps are necessary for a full evaluation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We’ll concentrate on two important elements: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Logging and auditing</a:t>
            </a:r>
          </a:p>
        </p:txBody>
      </p:sp>
      <p:sp>
        <p:nvSpPr>
          <p:cNvPr id="67588" name="AutoShape 4"/>
          <p:cNvSpPr>
            <a:spLocks noChangeArrowheads="1"/>
          </p:cNvSpPr>
          <p:nvPr/>
        </p:nvSpPr>
        <p:spPr bwMode="auto">
          <a:xfrm>
            <a:off x="1219200" y="844550"/>
            <a:ext cx="67056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Logging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No system’s security is perfect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Are my system’s imperfections being exploited?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You need to understand what’s going on to tell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Logging is the tool for that:</a:t>
            </a:r>
          </a:p>
          <a:p>
            <a:pPr lvl="1">
              <a:lnSpc>
                <a:spcPct val="90000"/>
              </a:lnSpc>
            </a:pPr>
            <a:r>
              <a:rPr lang="en-US" b="1" i="1" smtClean="0">
                <a:ea typeface="ＭＳ Ｐゴシック" pitchFamily="4" charset="-128"/>
                <a:cs typeface="ＭＳ Ｐゴシック" pitchFamily="4" charset="-128"/>
              </a:rPr>
              <a:t>Keeping track of important system information for later examination</a:t>
            </a:r>
            <a:endParaRPr lang="en-US" b="1" i="1" smtClean="0"/>
          </a:p>
        </p:txBody>
      </p:sp>
      <p:sp>
        <p:nvSpPr>
          <p:cNvPr id="68612" name="AutoShape 4"/>
          <p:cNvSpPr>
            <a:spLocks noChangeArrowheads="1"/>
          </p:cNvSpPr>
          <p:nvPr/>
        </p:nvSpPr>
        <p:spPr bwMode="auto">
          <a:xfrm>
            <a:off x="3435350" y="844550"/>
            <a:ext cx="21971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Basics of Logging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OS and applications record messages about their activities</a:t>
            </a:r>
          </a:p>
          <a:p>
            <a:pPr lvl="1"/>
            <a:r>
              <a:rPr lang="en-US" smtClean="0"/>
              <a:t>In pre-defined places in the file system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These messages record important events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unexpected events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Many attacks leave traces in the logs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Access Logs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One example of what might be logged for security purposes</a:t>
            </a:r>
          </a:p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Listing of which users accessed which objects</a:t>
            </a:r>
          </a:p>
          <a:p>
            <a:pPr lvl="1"/>
            <a:r>
              <a:rPr lang="en-US"/>
              <a:t>And when and for how long</a:t>
            </a:r>
          </a:p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Especially important to log failures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Other Typical Logging Actions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Logging failed login attempts</a:t>
            </a:r>
          </a:p>
          <a:p>
            <a:pPr lvl="1"/>
            <a:r>
              <a:rPr lang="en-US" sz="3200"/>
              <a:t>Can help detect intrusions or password crackers</a:t>
            </a:r>
          </a:p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Logging changes in program permissions</a:t>
            </a:r>
          </a:p>
          <a:p>
            <a:pPr lvl="1"/>
            <a:r>
              <a:rPr lang="en-US" sz="3200"/>
              <a:t>A common action by intruders</a:t>
            </a:r>
          </a:p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Logging scans of ports known to be dangerous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Problems With Logging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Dealing with large volumes of data</a:t>
            </a:r>
          </a:p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Separating the wheat from the chaff</a:t>
            </a:r>
          </a:p>
          <a:p>
            <a:pPr lvl="1"/>
            <a:r>
              <a:rPr lang="en-US"/>
              <a:t>Unless the log is very short, auditing it can be laborious</a:t>
            </a:r>
          </a:p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System overheads and costs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Log Security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If you use logs to detect intruders, smart intruders will try to attack logs</a:t>
            </a:r>
          </a:p>
          <a:p>
            <a:pPr lvl="1"/>
            <a:r>
              <a:rPr lang="en-US" sz="3200"/>
              <a:t>Concealing their traces by erasing or modifying the log entries</a:t>
            </a:r>
          </a:p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Append-only access control helps a lot here</a:t>
            </a:r>
          </a:p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Or logging to hard copy</a:t>
            </a:r>
          </a:p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Or logging to a remote machine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a typeface="ＭＳ Ｐゴシック" pitchFamily="4" charset="-128"/>
                <a:cs typeface="ＭＳ Ｐゴシック" pitchFamily="4" charset="-128"/>
              </a:rPr>
              <a:t>Local Logging vs. Remote Logging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Should you log just on the machine where the event occurs?</a:t>
            </a:r>
          </a:p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Or log it just at a central site?</a:t>
            </a:r>
          </a:p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Or both?</a:t>
            </a:r>
          </a:p>
          <a:p>
            <a:pPr>
              <a:buFontTx/>
              <a:buNone/>
            </a:pPr>
            <a:endParaRPr lang="en-US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Local Logging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Only gives you the local picture</a:t>
            </a:r>
          </a:p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More likely to be compromised by attacker</a:t>
            </a:r>
          </a:p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Must share resources with everything else machine does</a:t>
            </a:r>
          </a:p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Inherently distributed</a:t>
            </a:r>
          </a:p>
          <a:p>
            <a:pPr lvl="1"/>
            <a:r>
              <a:rPr lang="en-US" sz="3200"/>
              <a:t>Which has its good points and bad points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Purpose of the Orange Book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To set standards by which OS security could be evaluated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Fairly strong definitions of what features and capabilities an OS had to have to achieve certain levels 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Allowing “head-to-head” evaluation of security of systems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And specification of requirements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Remote Logging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On centralized machine or through some hierarchical arrangement</a:t>
            </a:r>
          </a:p>
          <a:p>
            <a:pPr>
              <a:lnSpc>
                <a:spcPct val="8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Can give combined view of what’s happening in entire installation</a:t>
            </a:r>
          </a:p>
          <a:p>
            <a:pPr>
              <a:lnSpc>
                <a:spcPct val="8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Machine storing logs can be specialized for that purpose</a:t>
            </a:r>
          </a:p>
          <a:p>
            <a:pPr>
              <a:lnSpc>
                <a:spcPct val="8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But what if it’s down or unreachable?</a:t>
            </a:r>
          </a:p>
          <a:p>
            <a:pPr>
              <a:lnSpc>
                <a:spcPct val="8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A goldmine for an attacker, if he can break 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a typeface="ＭＳ Ｐゴシック" pitchFamily="4" charset="-128"/>
                <a:cs typeface="ＭＳ Ｐゴシック" pitchFamily="4" charset="-128"/>
              </a:rPr>
              <a:t>Desirable Characteristics of a Logging Machine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Devoted to that purpose</a:t>
            </a:r>
          </a:p>
          <a:p>
            <a:pPr lvl="1"/>
            <a:r>
              <a:rPr lang="en-US" sz="3200"/>
              <a:t>Don’t run anything else on it</a:t>
            </a:r>
          </a:p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Highly secure</a:t>
            </a:r>
          </a:p>
          <a:p>
            <a:pPr lvl="1"/>
            <a:r>
              <a:rPr lang="en-US" sz="3200"/>
              <a:t>Control logins</a:t>
            </a:r>
          </a:p>
          <a:p>
            <a:pPr lvl="1"/>
            <a:r>
              <a:rPr lang="en-US" sz="3200"/>
              <a:t>Limit all other forms of access</a:t>
            </a:r>
          </a:p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Reasonably well provisioned</a:t>
            </a:r>
          </a:p>
          <a:p>
            <a:pPr lvl="1"/>
            <a:r>
              <a:rPr lang="en-US" sz="3200"/>
              <a:t>Especially with disk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Network Logging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Log information as it crosses your network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Analyze log for various purposes</a:t>
            </a:r>
          </a:p>
          <a:p>
            <a:pPr lvl="1"/>
            <a:r>
              <a:rPr lang="en-US" smtClean="0"/>
              <a:t>Security and otherwise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Can be used to detect various problems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Or diagnose them later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Logging and Privacy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Anything that gets logged must be considered for privacy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Am I logging private information?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so, is the log an alternate way to access it?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so, is the log copy as well protected as the real copy?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 Example</a:t>
            </a:r>
          </a:p>
        </p:txBody>
      </p:sp>
      <p:sp>
        <p:nvSpPr>
          <p:cNvPr id="80899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Network logs usually don’t keep payload</a:t>
            </a:r>
          </a:p>
          <a:p>
            <a:pPr lvl="1"/>
            <a:r>
              <a:rPr lang="en-US" smtClean="0"/>
              <a:t>Only some header information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You can tell who talked to whom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what protocol they used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how long and much they talked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But not what they said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Auditing</a:t>
            </a:r>
          </a:p>
        </p:txBody>
      </p:sp>
      <p:sp>
        <p:nvSpPr>
          <p:cNvPr id="7137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Security mechanisms are great</a:t>
            </a:r>
          </a:p>
          <a:p>
            <a:pPr lvl="1"/>
            <a:r>
              <a:rPr lang="en-US" sz="3200"/>
              <a:t>If you have proper policies to use them</a:t>
            </a:r>
          </a:p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Security policies are great</a:t>
            </a:r>
          </a:p>
          <a:p>
            <a:pPr lvl="1"/>
            <a:r>
              <a:rPr lang="en-US" sz="3200"/>
              <a:t>If you follow them</a:t>
            </a:r>
          </a:p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For practical systems, proper policies and consistent use are a major security problem</a:t>
            </a:r>
          </a:p>
        </p:txBody>
      </p:sp>
      <p:sp>
        <p:nvSpPr>
          <p:cNvPr id="81924" name="AutoShape 4"/>
          <p:cNvSpPr>
            <a:spLocks noChangeArrowheads="1"/>
          </p:cNvSpPr>
          <p:nvPr/>
        </p:nvSpPr>
        <p:spPr bwMode="auto">
          <a:xfrm>
            <a:off x="3441700" y="844550"/>
            <a:ext cx="23495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4" charset="0"/>
              </a:rPr>
              <a:t>`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3731" grpId="0" build="p" bldLvl="2" autoUpdateAnimBg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Auditing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A formal (or semi-formal) process of verifying system security</a:t>
            </a:r>
          </a:p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“You may not do what I expect, but you will do what I inspect.”</a:t>
            </a:r>
          </a:p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A requirement if you really want your systems to run securely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Auditing Requirements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Knowledge</a:t>
            </a:r>
          </a:p>
          <a:p>
            <a:pPr lvl="1">
              <a:lnSpc>
                <a:spcPct val="90000"/>
              </a:lnSpc>
            </a:pPr>
            <a:r>
              <a:rPr lang="en-US"/>
              <a:t>Of the installation and general security issues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Independence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Trustworthiness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Ideally, big organizations should have their own auditors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When Should You Audit?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Periodically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Shortly after making major system changes</a:t>
            </a:r>
          </a:p>
          <a:p>
            <a:pPr lvl="1">
              <a:lnSpc>
                <a:spcPct val="90000"/>
              </a:lnSpc>
            </a:pPr>
            <a:r>
              <a:rPr lang="en-US"/>
              <a:t>Especially those with security implications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When problems arise</a:t>
            </a:r>
          </a:p>
          <a:p>
            <a:pPr lvl="1">
              <a:lnSpc>
                <a:spcPct val="90000"/>
              </a:lnSpc>
            </a:pPr>
            <a:r>
              <a:rPr lang="en-US"/>
              <a:t>Internally or externally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Auditing and Logs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Logs are a major audit tool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Some examination can be done automatically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But part of the purpose is to detect things that automatic methods miss</a:t>
            </a:r>
          </a:p>
          <a:p>
            <a:pPr lvl="1">
              <a:lnSpc>
                <a:spcPct val="90000"/>
              </a:lnSpc>
            </a:pPr>
            <a:r>
              <a:rPr lang="en-US"/>
              <a:t>So some logs should be audited by hand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Orange Book Security Divisions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z="2800">
                <a:ea typeface="ＭＳ Ｐゴシック" pitchFamily="4" charset="-128"/>
                <a:cs typeface="ＭＳ Ｐゴシック" pitchFamily="4" charset="-128"/>
              </a:rPr>
              <a:t>A, B, C, and D</a:t>
            </a:r>
          </a:p>
          <a:p>
            <a:pPr lvl="1"/>
            <a:r>
              <a:rPr lang="en-US" sz="2800"/>
              <a:t>In decreasing order of degree of security</a:t>
            </a:r>
          </a:p>
          <a:p>
            <a:r>
              <a:rPr lang="en-US" sz="2800">
                <a:ea typeface="ＭＳ Ｐゴシック" pitchFamily="4" charset="-128"/>
                <a:cs typeface="ＭＳ Ｐゴシック" pitchFamily="4" charset="-128"/>
              </a:rPr>
              <a:t>Important subdivisions within some of the divisions</a:t>
            </a:r>
          </a:p>
          <a:p>
            <a:r>
              <a:rPr lang="en-US" sz="2800">
                <a:ea typeface="ＭＳ Ｐゴシック" pitchFamily="4" charset="-128"/>
                <a:cs typeface="ＭＳ Ｐゴシック" pitchFamily="4" charset="-128"/>
              </a:rPr>
              <a:t>Required formal certification from the government (NCSC)</a:t>
            </a:r>
          </a:p>
          <a:p>
            <a:pPr lvl="1"/>
            <a:r>
              <a:rPr lang="en-US" sz="2800"/>
              <a:t>Except for the D level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What Does an Audit Cover?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Conformance to policy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Review of control structures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Examination of audit trail (logs)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User awareness of security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Physical controls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Software licensing and intellectual property issues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Does Auditing Really Occur?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To some extent, yes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2008 CSI/FBI report says more than 64% of responding organizations did audits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Doesn’t say much about the quality of the audits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4" charset="-128"/>
                <a:cs typeface="ＭＳ Ｐゴシック" pitchFamily="4" charset="-128"/>
              </a:rPr>
              <a:t>It’s easy to do a bad audit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ounded Rectangle 3"/>
          <p:cNvSpPr>
            <a:spLocks noChangeArrowheads="1"/>
          </p:cNvSpPr>
          <p:nvPr/>
        </p:nvSpPr>
        <p:spPr bwMode="auto">
          <a:xfrm>
            <a:off x="3200400" y="914400"/>
            <a:ext cx="2743200" cy="6858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0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Conclusion</a:t>
            </a:r>
          </a:p>
        </p:txBody>
      </p:sp>
      <p:sp>
        <p:nvSpPr>
          <p:cNvPr id="89092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Don’t assume your security is perfect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Either at design time or run time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Using security evaluation tools can help improve your security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Necessary at all points in the life cycle: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From earliest design until the system stops operating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Why Did the Orange Book Fail?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ea typeface="ＭＳ Ｐゴシック" pitchFamily="4" charset="-128"/>
                <a:cs typeface="ＭＳ Ｐゴシック" pitchFamily="4" charset="-128"/>
              </a:rPr>
              <a:t>Expensive to use</a:t>
            </a:r>
          </a:p>
          <a:p>
            <a:pPr>
              <a:lnSpc>
                <a:spcPct val="90000"/>
              </a:lnSpc>
            </a:pPr>
            <a:r>
              <a:rPr lang="en-US" sz="2800">
                <a:ea typeface="ＭＳ Ｐゴシック" pitchFamily="4" charset="-128"/>
                <a:cs typeface="ＭＳ Ｐゴシック" pitchFamily="4" charset="-128"/>
              </a:rPr>
              <a:t>Didn’t meet all parties’ needs</a:t>
            </a:r>
          </a:p>
          <a:p>
            <a:pPr lvl="1">
              <a:lnSpc>
                <a:spcPct val="90000"/>
              </a:lnSpc>
            </a:pPr>
            <a:r>
              <a:rPr lang="en-US" sz="2800"/>
              <a:t>Really meant for US military</a:t>
            </a:r>
          </a:p>
          <a:p>
            <a:pPr lvl="1">
              <a:lnSpc>
                <a:spcPct val="90000"/>
              </a:lnSpc>
            </a:pPr>
            <a:r>
              <a:rPr lang="en-US" sz="2800"/>
              <a:t>Inflexible</a:t>
            </a:r>
          </a:p>
          <a:p>
            <a:pPr>
              <a:lnSpc>
                <a:spcPct val="90000"/>
              </a:lnSpc>
            </a:pPr>
            <a:r>
              <a:rPr lang="en-US" sz="2800">
                <a:ea typeface="ＭＳ Ｐゴシック" pitchFamily="4" charset="-128"/>
                <a:cs typeface="ＭＳ Ｐゴシック" pitchFamily="4" charset="-128"/>
              </a:rPr>
              <a:t>Certified products were slow to get to market</a:t>
            </a:r>
          </a:p>
          <a:p>
            <a:pPr>
              <a:lnSpc>
                <a:spcPct val="90000"/>
              </a:lnSpc>
            </a:pPr>
            <a:r>
              <a:rPr lang="en-US" sz="2800">
                <a:ea typeface="ＭＳ Ｐゴシック" pitchFamily="4" charset="-128"/>
                <a:cs typeface="ＭＳ Ｐゴシック" pitchFamily="4" charset="-128"/>
              </a:rPr>
              <a:t>Not clear certification meant much</a:t>
            </a:r>
          </a:p>
          <a:p>
            <a:pPr lvl="1">
              <a:lnSpc>
                <a:spcPct val="90000"/>
              </a:lnSpc>
            </a:pPr>
            <a:r>
              <a:rPr lang="en-US" sz="2800"/>
              <a:t>Windows NT was C2, but that didn’t mean NT was secure in usable conditions</a:t>
            </a:r>
          </a:p>
          <a:p>
            <a:pPr>
              <a:lnSpc>
                <a:spcPct val="90000"/>
              </a:lnSpc>
            </a:pPr>
            <a:r>
              <a:rPr lang="en-US" sz="2800">
                <a:ea typeface="ＭＳ Ｐゴシック" pitchFamily="4" charset="-128"/>
                <a:cs typeface="ＭＳ Ｐゴシック" pitchFamily="4" charset="-128"/>
              </a:rPr>
              <a:t>Review procedures tied to US government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>
                <a:ea typeface="ＭＳ Ｐゴシック" pitchFamily="4" charset="-128"/>
                <a:cs typeface="ＭＳ Ｐゴシック" pitchFamily="4" charset="-128"/>
              </a:rPr>
              <a:t>The Common Criteria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Modern international standards for computer systems security</a:t>
            </a:r>
          </a:p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Covers more than just operating systems</a:t>
            </a:r>
          </a:p>
          <a:p>
            <a:pPr lvl="1"/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Other software (e.g., databases)</a:t>
            </a:r>
          </a:p>
          <a:p>
            <a:pPr lvl="1"/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Hardware devices (e.g., firewalls)</a:t>
            </a:r>
          </a:p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Design based on lessons learned from earlier security standards</a:t>
            </a:r>
          </a:p>
          <a:p>
            <a:r>
              <a:rPr lang="en-US" sz="3200">
                <a:ea typeface="ＭＳ Ｐゴシック" pitchFamily="4" charset="-128"/>
                <a:cs typeface="ＭＳ Ｐゴシック" pitchFamily="4" charset="-128"/>
              </a:rPr>
              <a:t>Lengthy documents describe the Common Criteria</a:t>
            </a:r>
          </a:p>
        </p:txBody>
      </p:sp>
      <p:sp>
        <p:nvSpPr>
          <p:cNvPr id="25604" name="Rounded Rectangle 3"/>
          <p:cNvSpPr>
            <a:spLocks noChangeArrowheads="1"/>
          </p:cNvSpPr>
          <p:nvPr/>
        </p:nvSpPr>
        <p:spPr bwMode="auto">
          <a:xfrm>
            <a:off x="1905000" y="762000"/>
            <a:ext cx="5410200" cy="8382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2">
  <a:themeElements>
    <a:clrScheme name="lecture 2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ecture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9" charset="0"/>
          </a:defRPr>
        </a:defPPr>
      </a:lstStyle>
    </a:lnDef>
  </a:objectDefaults>
  <a:extraClrSchemeLst>
    <a:extraClrScheme>
      <a:clrScheme name="lecture 2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2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C:\Reiher\Classes\CS239, spring 98\lecture 2.ppt</Template>
  <TotalTime>23665</TotalTime>
  <Words>2758</Words>
  <Application>Microsoft Macintosh PowerPoint</Application>
  <PresentationFormat>On-screen Show (4:3)</PresentationFormat>
  <Paragraphs>452</Paragraphs>
  <Slides>72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3" baseType="lpstr">
      <vt:lpstr>lecture 2</vt:lpstr>
      <vt:lpstr>Evaluating System Security Computer Security  Peter Reiher March 7, 2017</vt:lpstr>
      <vt:lpstr>Outline</vt:lpstr>
      <vt:lpstr>Secure System Standards</vt:lpstr>
      <vt:lpstr>Some Security Standards</vt:lpstr>
      <vt:lpstr>The U.S. Orange Book</vt:lpstr>
      <vt:lpstr>Purpose of the Orange Book</vt:lpstr>
      <vt:lpstr>Orange Book Security Divisions</vt:lpstr>
      <vt:lpstr>Why Did the Orange Book Fail?</vt:lpstr>
      <vt:lpstr>The Common Criteria</vt:lpstr>
      <vt:lpstr>Common Criteria Approach</vt:lpstr>
      <vt:lpstr>Another Bowl of Common Criteria Alphabet Soup</vt:lpstr>
      <vt:lpstr>What’s the Common Criteria About?</vt:lpstr>
      <vt:lpstr>How Does It Work?</vt:lpstr>
      <vt:lpstr>How Do You Know a Product Meets a PP?</vt:lpstr>
      <vt:lpstr>Status of the Common Criteria</vt:lpstr>
      <vt:lpstr>Problems With Common Criteria</vt:lpstr>
      <vt:lpstr>Evaluating Existing Systems</vt:lpstr>
      <vt:lpstr>Two Different Kinds of Problems</vt:lpstr>
      <vt:lpstr>Evaluating System Design Security</vt:lpstr>
      <vt:lpstr>How Do You Evaluate a System’s Security?</vt:lpstr>
      <vt:lpstr>Stages of Review</vt:lpstr>
      <vt:lpstr>Design Reviews</vt:lpstr>
      <vt:lpstr>Purpose of Design Review</vt:lpstr>
      <vt:lpstr>Attack Surfaces</vt:lpstr>
      <vt:lpstr>Threat Modeling</vt:lpstr>
      <vt:lpstr>1. Information Collection</vt:lpstr>
      <vt:lpstr>One Approach1 </vt:lpstr>
      <vt:lpstr>Sources of Information</vt:lpstr>
      <vt:lpstr>2. Application Architecture Modeling</vt:lpstr>
      <vt:lpstr>Modeling Tools for Design Review</vt:lpstr>
      <vt:lpstr>3.  Threat Identification</vt:lpstr>
      <vt:lpstr>Attack Trees</vt:lpstr>
      <vt:lpstr>A Sample Attack Tree</vt:lpstr>
      <vt:lpstr>The STRIDE Approach</vt:lpstr>
      <vt:lpstr>STRIDE Threats</vt:lpstr>
      <vt:lpstr>How To Apply STRIDE</vt:lpstr>
      <vt:lpstr>4.  Documentation of Findings</vt:lpstr>
      <vt:lpstr>DREAD Risk Ratings</vt:lpstr>
      <vt:lpstr>5.  Prioritizing Implementation Review</vt:lpstr>
      <vt:lpstr>One Prioritization Approach</vt:lpstr>
      <vt:lpstr>Other Threat Modeling Approaches</vt:lpstr>
      <vt:lpstr>Application Review</vt:lpstr>
      <vt:lpstr>Need to Define a Process</vt:lpstr>
      <vt:lpstr>Review Process Outline</vt:lpstr>
      <vt:lpstr>Reviewing the Application</vt:lpstr>
      <vt:lpstr>General Approaches To Design Reviews</vt:lpstr>
      <vt:lpstr>Code Auditing Strategies</vt:lpstr>
      <vt:lpstr>_x0018_Some Example Strategies</vt:lpstr>
      <vt:lpstr>Guidelines for Auditing Code</vt:lpstr>
      <vt:lpstr>Useful Auditing Tools</vt:lpstr>
      <vt:lpstr>Evaluating Running Systems</vt:lpstr>
      <vt:lpstr>Logging</vt:lpstr>
      <vt:lpstr>The Basics of Logging</vt:lpstr>
      <vt:lpstr>Access Logs</vt:lpstr>
      <vt:lpstr>Other Typical Logging Actions</vt:lpstr>
      <vt:lpstr>Problems With Logging</vt:lpstr>
      <vt:lpstr>Log Security</vt:lpstr>
      <vt:lpstr>Local Logging vs. Remote Logging</vt:lpstr>
      <vt:lpstr>Local Logging</vt:lpstr>
      <vt:lpstr>Remote Logging</vt:lpstr>
      <vt:lpstr>Desirable Characteristics of a Logging Machine</vt:lpstr>
      <vt:lpstr>Network Logging</vt:lpstr>
      <vt:lpstr>Logging and Privacy</vt:lpstr>
      <vt:lpstr>An Example</vt:lpstr>
      <vt:lpstr>Auditing</vt:lpstr>
      <vt:lpstr>Auditing</vt:lpstr>
      <vt:lpstr>Auditing Requirements</vt:lpstr>
      <vt:lpstr>When Should You Audit?</vt:lpstr>
      <vt:lpstr>Auditing and Logs</vt:lpstr>
      <vt:lpstr>What Does an Audit Cover?</vt:lpstr>
      <vt:lpstr>Does Auditing Really Occur?</vt:lpstr>
      <vt:lpstr>Conclusion</vt:lpstr>
    </vt:vector>
  </TitlesOfParts>
  <Company>File Mobility Group - 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239 Security for Networks and System Software Peter Reiher April 3, 2000</dc:title>
  <dc:creator>Peter Reiher</dc:creator>
  <cp:lastModifiedBy>Peter Reiher</cp:lastModifiedBy>
  <cp:revision>123</cp:revision>
  <cp:lastPrinted>2008-01-08T18:06:49Z</cp:lastPrinted>
  <dcterms:created xsi:type="dcterms:W3CDTF">2017-03-02T15:22:39Z</dcterms:created>
  <dcterms:modified xsi:type="dcterms:W3CDTF">2017-03-02T21:34:29Z</dcterms:modified>
</cp:coreProperties>
</file>