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pdf" ContentType="application/pdf"/>
  <Override PartName="/ppt/slides/slide69.xml" ContentType="application/vnd.openxmlformats-officedocument.presentationml.slide+xml"/>
  <Override PartName="/ppt/slides/slide14.xml" ContentType="application/vnd.openxmlformats-officedocument.presentationml.slide+xml"/>
  <Default Extension="rels" ContentType="application/vnd.openxmlformats-package.relationships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72"/>
  </p:notesMasterIdLst>
  <p:handoutMasterIdLst>
    <p:handoutMasterId r:id="rId73"/>
  </p:handout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handoutMaster" Target="handoutMasters/handoutMaster1.xml"/><Relationship Id="rId74" Type="http://schemas.openxmlformats.org/officeDocument/2006/relationships/printerSettings" Target="printerSettings/printerSettings1.bin"/><Relationship Id="rId75" Type="http://schemas.openxmlformats.org/officeDocument/2006/relationships/presProps" Target="presProps.xml"/><Relationship Id="rId76" Type="http://schemas.openxmlformats.org/officeDocument/2006/relationships/viewProps" Target="viewProps.xml"/><Relationship Id="rId77" Type="http://schemas.openxmlformats.org/officeDocument/2006/relationships/theme" Target="theme/theme1.xml"/><Relationship Id="rId78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fld id="{0205E211-6663-8246-852E-93546105E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fld id="{95B8F220-9B90-3C4E-BD8E-349A2400B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A339B0-3658-464F-B342-EA8F8EB80FF3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6DEE57-0D5F-5844-9F0F-220EE9C52BD6}" type="slidenum">
              <a:rPr lang="en-US" smtClean="0">
                <a:latin typeface="Courier New" pitchFamily="4" charset="0"/>
              </a:rPr>
              <a:pPr/>
              <a:t>5</a:t>
            </a:fld>
            <a:endParaRPr lang="en-US" smtClean="0">
              <a:latin typeface="Courier New" pitchFamily="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CB12F7DD-BE0F-F24F-8057-7883CD22B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D2736FBC-CF6D-FE4D-847E-F040FFA55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6892445-6569-DD45-8AA1-2F4BF53C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A2E91A16-C21A-C249-80C0-69C91510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22642235-52C8-EB40-8658-BA180002E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10EDF873-C997-684A-86D1-25CA614FC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07445AA7-9E50-FB47-9DBD-4C9C74ED5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399A998B-FD5A-8541-B5FE-BBA2439F7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53AAA131-F3B0-984D-BE95-729C98CAB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4930994-F673-DF49-AE1C-DEE535A60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493496AE-238A-CA46-8AB9-25C56E2B9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E0AC2B8E-CD8F-8C49-8221-14744B94D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400">
              <a:latin typeface="Times New Roman" pitchFamily="-110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0" charset="0"/>
            </a:endParaRPr>
          </a:p>
        </p:txBody>
      </p:sp>
      <p:sp useBgFill="1">
        <p:nvSpPr>
          <p:cNvPr id="3081" name="Rectangle 9"/>
          <p:cNvSpPr>
            <a:spLocks noChangeArrowheads="1"/>
          </p:cNvSpPr>
          <p:nvPr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 charset="0"/>
              </a:rPr>
              <a:t>Lecture</a:t>
            </a:r>
            <a:r>
              <a:rPr lang="en-US" sz="1200" dirty="0" smtClean="0">
                <a:latin typeface="Times New Roman" charset="0"/>
              </a:rPr>
              <a:t> </a:t>
            </a:r>
            <a:r>
              <a:rPr lang="en-US" sz="1200" dirty="0" smtClean="0">
                <a:latin typeface="Times New Roman" charset="0"/>
              </a:rPr>
              <a:t>15</a:t>
            </a:r>
          </a:p>
          <a:p>
            <a:r>
              <a:rPr lang="en-US" sz="1200" dirty="0">
                <a:latin typeface="Times New Roman" charset="0"/>
              </a:rPr>
              <a:t>Page </a:t>
            </a:r>
            <a:fld id="{F47AF800-DA9C-A84A-B307-8ADF86A864BF}" type="slidenum">
              <a:rPr lang="en-US" sz="1200">
                <a:latin typeface="Times New Roman" charset="0"/>
              </a:rPr>
              <a:pPr/>
              <a:t>‹#›</a:t>
            </a:fld>
            <a:endParaRPr lang="en-US" sz="1200" dirty="0">
              <a:latin typeface="Times New Roman" charset="0"/>
            </a:endParaRPr>
          </a:p>
        </p:txBody>
      </p:sp>
      <p:sp useBgFill="1">
        <p:nvSpPr>
          <p:cNvPr id="3082" name="Rectangle 10"/>
          <p:cNvSpPr>
            <a:spLocks noChangeArrowheads="1"/>
          </p:cNvSpPr>
          <p:nvPr/>
        </p:nvSpPr>
        <p:spPr bwMode="auto">
          <a:xfrm>
            <a:off x="974725" y="6446838"/>
            <a:ext cx="1484313" cy="27781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>
                <a:latin typeface="Times New Roman" pitchFamily="4" charset="0"/>
              </a:rPr>
              <a:t>CS 136, Winter 2017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df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df"/><Relationship Id="rId4" Type="http://schemas.openxmlformats.org/officeDocument/2006/relationships/image" Target="../media/image2.png"/><Relationship Id="rId5" Type="http://schemas.openxmlformats.org/officeDocument/2006/relationships/image" Target="../media/image3.pdf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Web Security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Computer Security 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Peter Reiher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March 2,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2017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Compromise Threats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Much the same as for any other network application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Web server might have buffer overflow</a:t>
            </a:r>
          </a:p>
          <a:p>
            <a:pPr lvl="1"/>
            <a:r>
              <a:rPr lang="en-US" smtClean="0"/>
              <a:t>Or other remotely usable flaw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Not different in character from any other application’s problem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similar solutions</a:t>
            </a:r>
          </a:p>
        </p:txBody>
      </p:sp>
      <p:sp>
        <p:nvSpPr>
          <p:cNvPr id="27652" name="Rounded Rectangle 3"/>
          <p:cNvSpPr>
            <a:spLocks noChangeArrowheads="1"/>
          </p:cNvSpPr>
          <p:nvPr/>
        </p:nvSpPr>
        <p:spPr bwMode="auto">
          <a:xfrm>
            <a:off x="2057400" y="838200"/>
            <a:ext cx="49530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Makes It Worse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Web servers are complex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They often also run supporting code</a:t>
            </a:r>
          </a:p>
          <a:p>
            <a:pPr lvl="1"/>
            <a:r>
              <a:rPr lang="en-US" smtClean="0"/>
              <a:t>Which is often user-visible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Large, complex code base is likely to contain such flaws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Nature of application demands allowing remote use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Solution Approaches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Patching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good code base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Minimize code that the server executes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Maybe restrict server access</a:t>
            </a:r>
          </a:p>
          <a:p>
            <a:pPr lvl="1"/>
            <a:r>
              <a:rPr lang="en-US" smtClean="0"/>
              <a:t>When that makes sense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Lots of testing and evaluation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 tools for web server evaluation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Compromising the Browser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Essentially, the browser is an operating system</a:t>
            </a:r>
          </a:p>
          <a:p>
            <a:pPr lvl="1"/>
            <a:r>
              <a:rPr lang="en-US" sz="2800" smtClean="0"/>
              <a:t>You can do almost anything through a browser</a:t>
            </a:r>
          </a:p>
          <a:p>
            <a:pPr lvl="1"/>
            <a:r>
              <a:rPr lang="en-US" sz="2800" smtClean="0"/>
              <a:t>It shares resources among different “processes”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But it does not have most OS security features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While having some of the more dangerous OS functionality</a:t>
            </a:r>
          </a:p>
          <a:p>
            <a:pPr lvl="1"/>
            <a:r>
              <a:rPr lang="en-US" sz="2800" smtClean="0"/>
              <a:t>Like arbitrary extensibility</a:t>
            </a:r>
          </a:p>
          <a:p>
            <a:pPr lvl="1"/>
            <a:r>
              <a:rPr lang="en-US" sz="2800" smtClean="0"/>
              <a:t>And supporting multiple simultaneous mutually untrusting processes</a:t>
            </a:r>
          </a:p>
        </p:txBody>
      </p:sp>
      <p:sp>
        <p:nvSpPr>
          <p:cNvPr id="30724" name="Rounded Rectangle 3"/>
          <p:cNvSpPr>
            <a:spLocks noChangeArrowheads="1"/>
          </p:cNvSpPr>
          <p:nvPr/>
        </p:nvSpPr>
        <p:spPr bwMode="auto">
          <a:xfrm>
            <a:off x="1371600" y="838200"/>
            <a:ext cx="64770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My Browser Must Be OK . . .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After all, I see the little lock icon at the bottom of the page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Doesn’t that mean I’m safe?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Alas, no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does that icon mean, and what is the security implication?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Lock Icon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This icon is displayed by your browser when a digital certificate checks out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web site provided a certificate attesting to its identity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certificate was properly signed by someone your browser trusts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That’s all it means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Are the Implications?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All you know is that the web site is who it claims to be</a:t>
            </a:r>
          </a:p>
          <a:p>
            <a:pPr lvl="1"/>
            <a:r>
              <a:rPr lang="en-US" sz="3200" smtClean="0"/>
              <a:t>Which might not be who you think it is</a:t>
            </a:r>
          </a:p>
          <a:p>
            <a:pPr lvl="1"/>
            <a:r>
              <a:rPr lang="en-US" sz="3200" smtClean="0"/>
              <a:t>Maybe it’s </a:t>
            </a:r>
            <a:r>
              <a:rPr lang="en-US" sz="3200" smtClean="0">
                <a:latin typeface="Courier New" pitchFamily="4" charset="0"/>
              </a:rPr>
              <a:t>amozon.com</a:t>
            </a:r>
            <a:r>
              <a:rPr lang="en-US" sz="3200" smtClean="0"/>
              <a:t>, not </a:t>
            </a:r>
            <a:r>
              <a:rPr lang="en-US" sz="3200" smtClean="0">
                <a:latin typeface="Courier New" pitchFamily="4" charset="0"/>
              </a:rPr>
              <a:t>amazon.com</a:t>
            </a:r>
            <a:endParaRPr lang="en-US" sz="3200" smtClean="0"/>
          </a:p>
          <a:p>
            <a:pPr lvl="1"/>
            <a:r>
              <a:rPr lang="en-US" sz="3200" smtClean="0"/>
              <a:t>Would you notice the difference?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Only to the extent that a trusted signer hasn’t been careless or compromised</a:t>
            </a:r>
          </a:p>
          <a:p>
            <a:pPr lvl="1"/>
            <a:r>
              <a:rPr lang="en-US" sz="3200" smtClean="0"/>
              <a:t>Some have been, in the past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Another Browser Security Issue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if you’re accessing your bank account in one browser tab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a site showing silly videos of cats in another?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if one of those videos contains an attack script?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Can the evil cat script steal your bank account number?</a:t>
            </a: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Same Origin Policy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Meant to foil such attacks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Built into all modern browsers</a:t>
            </a:r>
          </a:p>
          <a:p>
            <a:pPr lvl="1"/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also things like Flash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Basically, pages from a single origin can access each other’s stuff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Pages from a different origin cannot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Particularly relevant to cookies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Web Cookies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Essentially, data a web site asks your browser to store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Sent back to that web site when you ask for another service from it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Used to set up sessions and maintain state (e.g., authentication status)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Lots of great information about your interactions with sites in the cookies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ounded Rectangle 3"/>
          <p:cNvSpPr>
            <a:spLocks noChangeArrowheads="1"/>
          </p:cNvSpPr>
          <p:nvPr/>
        </p:nvSpPr>
        <p:spPr bwMode="auto">
          <a:xfrm>
            <a:off x="2971800" y="838200"/>
            <a:ext cx="3200400" cy="762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Web Security</a:t>
            </a:r>
          </a:p>
        </p:txBody>
      </p:sp>
      <p:sp>
        <p:nvSpPr>
          <p:cNvPr id="1843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Lots of Internet traffic is related to the web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Much of it is financial in nature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Also lots of private information flow around web applications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obvious target for attackers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Same Origin Policy and Cookies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Script from one domain cannot get the cookies from another domain</a:t>
            </a:r>
          </a:p>
          <a:p>
            <a:pPr lvl="1"/>
            <a:r>
              <a:rPr lang="en-US" smtClean="0"/>
              <a:t>Prevents the evil cat video from sending authenticated request to empty your bank account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Domain defined by DNS domain name, application protocol</a:t>
            </a:r>
          </a:p>
          <a:p>
            <a:pPr lvl="1"/>
            <a:r>
              <a:rPr lang="en-US" smtClean="0"/>
              <a:t>Sometimes also 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SQL Injection Attacks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 web servers have backing databases</a:t>
            </a:r>
          </a:p>
          <a:p>
            <a:pPr lvl="1"/>
            <a:r>
              <a:rPr lang="en-US" smtClean="0"/>
              <a:t>Much of their information stored in a database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Web pages are built (in part) based on queries to a database</a:t>
            </a:r>
          </a:p>
          <a:p>
            <a:pPr lvl="1"/>
            <a:r>
              <a:rPr lang="en-US" smtClean="0"/>
              <a:t>Possibly using some client input . . .</a:t>
            </a:r>
          </a:p>
        </p:txBody>
      </p:sp>
      <p:sp>
        <p:nvSpPr>
          <p:cNvPr id="38916" name="Rounded Rectangle 3"/>
          <p:cNvSpPr>
            <a:spLocks noChangeArrowheads="1"/>
          </p:cNvSpPr>
          <p:nvPr/>
        </p:nvSpPr>
        <p:spPr bwMode="auto">
          <a:xfrm>
            <a:off x="1981200" y="838200"/>
            <a:ext cx="52578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SQL Injection Mechanics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Server plans to build a SQL query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Needs some data from client to build it </a:t>
            </a:r>
          </a:p>
          <a:p>
            <a:pPr lvl="1"/>
            <a:r>
              <a:rPr lang="en-US" sz="3200" smtClean="0"/>
              <a:t>E.g., client’s user name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Server asks client for data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Client, instead, provides a SQL fragment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Server inserts it into planned query</a:t>
            </a:r>
          </a:p>
          <a:p>
            <a:pPr lvl="1"/>
            <a:r>
              <a:rPr lang="en-US" sz="3200" smtClean="0"/>
              <a:t>Leading to a “somewhat different” query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Example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“select * from mysql.user</a:t>
            </a:r>
          </a:p>
          <a:p>
            <a:pPr lvl="1"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where username = ‘ “ . $uid . “ ‘ and</a:t>
            </a:r>
          </a:p>
          <a:p>
            <a:pPr lvl="1"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password=password(‘ “. $pwd “ ‘);”</a:t>
            </a:r>
          </a:p>
          <a:p>
            <a:r>
              <a:rPr lang="en-US" smtClean="0">
                <a:ea typeface="Courier New" pitchFamily="4" charset="0"/>
                <a:cs typeface="Courier New" pitchFamily="4" charset="0"/>
              </a:rPr>
              <a:t>Intent is that user fills in his ID and password</a:t>
            </a:r>
          </a:p>
          <a:p>
            <a:r>
              <a:rPr lang="en-US" smtClean="0">
                <a:ea typeface="Courier New" pitchFamily="4" charset="0"/>
                <a:cs typeface="Courier New" pitchFamily="4" charset="0"/>
              </a:rPr>
              <a:t> What if he fills in something else?</a:t>
            </a:r>
          </a:p>
          <a:p>
            <a:pPr lvl="1"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‘or 1=1; -- 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Happens Then?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32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$uid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 has the string substituted, yielding</a:t>
            </a:r>
          </a:p>
          <a:p>
            <a:pPr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“select * from mysql.user</a:t>
            </a:r>
          </a:p>
          <a:p>
            <a:pPr lvl="1"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where username = ‘ ‘ or 1=1; -- ‘ ‘ and</a:t>
            </a:r>
          </a:p>
          <a:p>
            <a:pPr lvl="1">
              <a:buFontTx/>
              <a:buNone/>
            </a:pPr>
            <a:r>
              <a:rPr lang="en-US" sz="24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password=password(‘ “. $pwd “ ‘);”</a:t>
            </a:r>
          </a:p>
          <a:p>
            <a:r>
              <a:rPr lang="en-US" sz="3200" smtClean="0">
                <a:ea typeface="Courier New" pitchFamily="4" charset="0"/>
                <a:cs typeface="Courier New" pitchFamily="4" charset="0"/>
              </a:rPr>
              <a:t>This evaluates to true</a:t>
            </a:r>
          </a:p>
          <a:p>
            <a:pPr lvl="1"/>
            <a:r>
              <a:rPr lang="en-US" sz="3200" smtClean="0">
                <a:ea typeface="Courier New" pitchFamily="4" charset="0"/>
                <a:cs typeface="Courier New" pitchFamily="4" charset="0"/>
              </a:rPr>
              <a:t>Since 1 does indeed equal 1</a:t>
            </a:r>
          </a:p>
          <a:p>
            <a:pPr lvl="1"/>
            <a:r>
              <a:rPr lang="en-US" sz="3200" smtClean="0">
                <a:ea typeface="Courier New" pitchFamily="4" charset="0"/>
                <a:cs typeface="Courier New" pitchFamily="4" charset="0"/>
              </a:rPr>
              <a:t>And </a:t>
            </a:r>
            <a:r>
              <a:rPr lang="en-US" sz="3200" smtClean="0">
                <a:latin typeface="Courier New" pitchFamily="4" charset="0"/>
                <a:ea typeface="Courier New" pitchFamily="4" charset="0"/>
                <a:cs typeface="Courier New" pitchFamily="4" charset="0"/>
              </a:rPr>
              <a:t>-- </a:t>
            </a:r>
            <a:r>
              <a:rPr lang="en-US" sz="3200" smtClean="0">
                <a:ea typeface="Courier New" pitchFamily="4" charset="0"/>
                <a:cs typeface="Courier New" pitchFamily="4" charset="0"/>
              </a:rPr>
              <a:t>comments out rest of line</a:t>
            </a:r>
          </a:p>
          <a:p>
            <a:r>
              <a:rPr lang="en-US" sz="3200" smtClean="0">
                <a:ea typeface="Courier New" pitchFamily="4" charset="0"/>
                <a:cs typeface="Courier New" pitchFamily="4" charset="0"/>
              </a:rPr>
              <a:t>If script uses truth of statement to determine valid login, attacker has logged in </a:t>
            </a: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Basis of SQL Injection Problem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Unvalidated input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Server expected plain data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Got back SQL commands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Didn’t recognize the difference and went ahead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Resulting in arbitrary SQL query being sent to its database</a:t>
            </a:r>
          </a:p>
          <a:p>
            <a:pPr lvl="1"/>
            <a:r>
              <a:rPr lang="en-US" sz="3200" smtClean="0"/>
              <a:t>With its privileges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1513" y="1676400"/>
            <a:ext cx="6596062" cy="101600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buFont typeface="Arial"/>
              <a:buChar char="•"/>
              <a:defRPr/>
            </a:pPr>
            <a:r>
              <a:rPr lang="en-US" sz="6000" b="1" dirty="0">
                <a:latin typeface="+mn-lt"/>
              </a:rPr>
              <a:t> </a:t>
            </a:r>
            <a:r>
              <a:rPr lang="en-US" sz="6000" b="1" dirty="0" err="1">
                <a:latin typeface="+mn-lt"/>
              </a:rPr>
              <a:t>Unvalidated</a:t>
            </a:r>
            <a:r>
              <a:rPr lang="en-US" sz="6000" b="1" dirty="0">
                <a:latin typeface="+mn-lt"/>
              </a:rPr>
              <a:t> input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Example Attacks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130 million credit card numbers stolen in 2009 with SQL injection attack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Used to steal 1 million Sony passwords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Florida’s election site compromise by a SQL injection attack (2016)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Successful SQL injections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on Bit9,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British Royal Navy, PBS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Ruby on Rails had built-in SQL injection vulnerability in 2012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Solution Approaches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Carefully examine all input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Avoid using SQL in web interfaces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Parameterized variables</a:t>
            </a: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Examining Input for SQL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SQL is a well defined language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Generally web input shouldn’t be SQL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look for it and filter it out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proliferation of different input codings makes the problem hard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some SQL control characters are widely used in real data</a:t>
            </a:r>
          </a:p>
          <a:p>
            <a:pPr lvl="1"/>
            <a:r>
              <a:rPr lang="en-US" smtClean="0"/>
              <a:t>E.g., apostrophe in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Avoid SQL in Web Interfaces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Never build a SQL query based on user input to web interface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Instead, use predefined queries that users can’t influence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Typically wrapped by query-specific application code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may complicate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Web Security Problem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Many users interact with many servers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Most parties have little other relationship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Increasingly complex things are moved via the web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No central authority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Many developers with little security experience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Many critical elements originally designed with no thought to security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Sort of a microcosm of the overall security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Parameterized Variables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SQL allows you to set up code so variables are bound parameters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Parameters of this kind aren’t interpreted as SQL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Pretty much solves the problem, and is probably the best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Malicious Downloaded Code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web relies heavily on downloaded code</a:t>
            </a:r>
          </a:p>
          <a:p>
            <a:pPr lvl="1"/>
            <a:r>
              <a:rPr lang="en-US" sz="3200" smtClean="0"/>
              <a:t>Full language and scripting language</a:t>
            </a:r>
          </a:p>
          <a:p>
            <a:pPr lvl="1"/>
            <a:r>
              <a:rPr lang="en-US" sz="3200" smtClean="0"/>
              <a:t>Mostly scripts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Instructions downloaded from server to client</a:t>
            </a:r>
          </a:p>
          <a:p>
            <a:pPr lvl="1"/>
            <a:r>
              <a:rPr lang="en-US" sz="3200" smtClean="0"/>
              <a:t>Run by client on his machine</a:t>
            </a:r>
          </a:p>
          <a:p>
            <a:pPr lvl="1"/>
            <a:r>
              <a:rPr lang="en-US" sz="3200" smtClean="0"/>
              <a:t>Using his privileges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Without defense, script could do anything</a:t>
            </a:r>
          </a:p>
        </p:txBody>
      </p:sp>
      <p:sp>
        <p:nvSpPr>
          <p:cNvPr id="49156" name="Rounded Rectangle 3"/>
          <p:cNvSpPr>
            <a:spLocks noChangeArrowheads="1"/>
          </p:cNvSpPr>
          <p:nvPr/>
        </p:nvSpPr>
        <p:spPr bwMode="auto">
          <a:xfrm>
            <a:off x="1143000" y="838200"/>
            <a:ext cx="69342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Types of Downloaded Code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Java</a:t>
            </a:r>
          </a:p>
          <a:p>
            <a:pPr lvl="1"/>
            <a:r>
              <a:rPr lang="en-US" smtClean="0"/>
              <a:t>Full programming language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Scripting languages</a:t>
            </a:r>
          </a:p>
          <a:p>
            <a:pPr lvl="1"/>
            <a:r>
              <a:rPr lang="en-US" smtClean="0"/>
              <a:t>JavaScript</a:t>
            </a:r>
          </a:p>
          <a:p>
            <a:pPr lvl="1"/>
            <a:r>
              <a:rPr lang="en-US" smtClean="0"/>
              <a:t>VB Script</a:t>
            </a:r>
          </a:p>
          <a:p>
            <a:pPr lvl="1"/>
            <a:r>
              <a:rPr lang="en-US" smtClean="0"/>
              <a:t>ECMAScript</a:t>
            </a:r>
          </a:p>
          <a:p>
            <a:pPr lvl="1"/>
            <a:r>
              <a:rPr lang="en-US" smtClean="0"/>
              <a:t>XSLT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Drive-By Downloads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Often, user must request that something be downloaded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not always</a:t>
            </a:r>
          </a:p>
          <a:p>
            <a:pPr lvl="1"/>
            <a:r>
              <a:rPr lang="en-US" smtClean="0"/>
              <a:t>Sometimes visiting a page or moving a cursor causes downloads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These are called </a:t>
            </a:r>
            <a:r>
              <a:rPr lang="en-US" i="1" smtClean="0">
                <a:ea typeface="ＭＳ Ｐゴシック" pitchFamily="4" charset="-128"/>
                <a:cs typeface="ＭＳ Ｐゴシック" pitchFamily="4" charset="-128"/>
              </a:rPr>
              <a:t>drive-by downloads</a:t>
            </a:r>
          </a:p>
          <a:p>
            <a:pPr lvl="1"/>
            <a:r>
              <a:rPr lang="en-US" smtClean="0"/>
              <a:t>Since the user is screwed just by visiting the page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Solution Approaches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Disable scripts in your browser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secure scripting languages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Isolation mechanisms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Virus protection and blacklist approaches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Parameterized variables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Disabling Scripts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Browsers (or plug-ins) can disable scripts</a:t>
            </a:r>
          </a:p>
          <a:p>
            <a:pPr lvl="1"/>
            <a:r>
              <a:rPr lang="en-US" smtClean="0"/>
              <a:t>Selectively, based on web site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bad script is thus not executed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Cripples much good web functionality</a:t>
            </a:r>
          </a:p>
          <a:p>
            <a:pPr lvl="1"/>
            <a:r>
              <a:rPr lang="en-US" smtClean="0"/>
              <a:t>So users re-enable scripting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Secure Scripting Languages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scripting languages are less prone to problems than others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Write your script in those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secure ones aren’t popular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many bad things can still be done with “secure” languages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can’t force others to write their scripts in these languages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Isolation Mechanisms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Architecturally arrange for all downloaded scripts to run in clean VM</a:t>
            </a:r>
          </a:p>
          <a:p>
            <a:pPr lvl="1"/>
            <a:r>
              <a:rPr lang="en-US" smtClean="0"/>
              <a:t>Limiting the harm they can do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 they might be able to escape the VM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what if a legitimate script needs to do something outside its VM?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Signatures and Blacklists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Identify known bad scripts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Develop signatures for them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Put them on a blacklist and distribute it to others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Before running downloaded script, automatically check blacklist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same as for virus protection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Cross-Site Scripting</a:t>
            </a:r>
          </a:p>
        </p:txBody>
      </p:sp>
      <p:sp>
        <p:nvSpPr>
          <p:cNvPr id="57347" name="Rounded Rectangle 3"/>
          <p:cNvSpPr>
            <a:spLocks noChangeArrowheads="1"/>
          </p:cNvSpPr>
          <p:nvPr/>
        </p:nvSpPr>
        <p:spPr bwMode="auto">
          <a:xfrm>
            <a:off x="1981200" y="838200"/>
            <a:ext cx="52578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348" name="Content Placeholder 4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XSS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Many sites allow users to upload information</a:t>
            </a:r>
          </a:p>
          <a:p>
            <a:pPr lvl="1"/>
            <a:r>
              <a:rPr lang="en-US" sz="2800" smtClean="0"/>
              <a:t>Blogs, photo sharing, Facebook, etc.</a:t>
            </a:r>
          </a:p>
          <a:p>
            <a:pPr lvl="1"/>
            <a:r>
              <a:rPr lang="en-US" sz="2800" smtClean="0"/>
              <a:t>Which gets permanently stored</a:t>
            </a:r>
          </a:p>
          <a:p>
            <a:pPr lvl="1"/>
            <a:r>
              <a:rPr lang="en-US" sz="2800" smtClean="0"/>
              <a:t>And displayed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Attack based on uploading a script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Other users inadvertently download it</a:t>
            </a:r>
          </a:p>
          <a:p>
            <a:pPr lvl="1"/>
            <a:r>
              <a:rPr lang="en-US" sz="2800" smtClean="0"/>
              <a:t>And run it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Aspects of the Web Problem</a:t>
            </a:r>
          </a:p>
        </p:txBody>
      </p:sp>
      <p:pic>
        <p:nvPicPr>
          <p:cNvPr id="4" name="Picture 6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547813" y="3505200"/>
            <a:ext cx="79375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3"/>
          <p:cNvPicPr>
            <a:picLocks noChangeAspect="1" noChangeArrowheads="1"/>
          </p:cNvPicPr>
          <p:nvPr>
            <p:ph sz="half" idx="4294967295"/>
          </p:nvPr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>
          <a:xfrm flipH="1">
            <a:off x="7162800" y="3429000"/>
            <a:ext cx="723900" cy="990600"/>
          </a:xfrm>
          <a:noFill/>
        </p:spPr>
      </p:pic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>
            <a:off x="2057400" y="3657600"/>
            <a:ext cx="51054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</p:spPr>
      </p:cxn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 flipH="1">
            <a:off x="2057400" y="3810000"/>
            <a:ext cx="51054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</p:spPr>
      </p:cxnSp>
      <p:pic>
        <p:nvPicPr>
          <p:cNvPr id="12" name="Picture 6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524000" y="4522788"/>
            <a:ext cx="793750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500188" y="5540375"/>
            <a:ext cx="79375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476375" y="2590800"/>
            <a:ext cx="792163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450975" y="1703388"/>
            <a:ext cx="793750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2057400" y="1828800"/>
            <a:ext cx="510540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>
            <a:off x="2057400" y="1981200"/>
            <a:ext cx="510540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</p:cxn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>
            <a:off x="2057400" y="2743200"/>
            <a:ext cx="51054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</p:spPr>
      </p:cxn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>
            <a:off x="2057400" y="2895600"/>
            <a:ext cx="5105400" cy="1028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</p:cxn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 flipV="1">
            <a:off x="2057400" y="4419600"/>
            <a:ext cx="51816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</p:spPr>
      </p:cxnSp>
      <p:cxnSp>
        <p:nvCxnSpPr>
          <p:cNvPr id="25" name="Straight Connector 24"/>
          <p:cNvCxnSpPr>
            <a:cxnSpLocks noChangeShapeType="1"/>
          </p:cNvCxnSpPr>
          <p:nvPr/>
        </p:nvCxnSpPr>
        <p:spPr bwMode="auto">
          <a:xfrm flipV="1">
            <a:off x="2057400" y="4267200"/>
            <a:ext cx="5105400" cy="1409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</p:cxnSp>
      <p:cxnSp>
        <p:nvCxnSpPr>
          <p:cNvPr id="28" name="Straight Connector 27"/>
          <p:cNvCxnSpPr>
            <a:cxnSpLocks noChangeShapeType="1"/>
          </p:cNvCxnSpPr>
          <p:nvPr/>
        </p:nvCxnSpPr>
        <p:spPr bwMode="auto">
          <a:xfrm flipV="1">
            <a:off x="2133600" y="4114800"/>
            <a:ext cx="5029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</p:spPr>
      </p:cxnSp>
      <p:cxnSp>
        <p:nvCxnSpPr>
          <p:cNvPr id="30" name="Straight Connector 29"/>
          <p:cNvCxnSpPr>
            <a:cxnSpLocks noChangeShapeType="1"/>
          </p:cNvCxnSpPr>
          <p:nvPr/>
        </p:nvCxnSpPr>
        <p:spPr bwMode="auto">
          <a:xfrm flipV="1">
            <a:off x="2133600" y="4038600"/>
            <a:ext cx="495300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0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100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000"/>
                            </p:stCondLst>
                            <p:childTnLst>
                              <p:par>
                                <p:cTn id="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2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300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0"/>
                            </p:stCondLst>
                            <p:childTnLst>
                              <p:par>
                                <p:cTn id="89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6000"/>
                            </p:stCondLst>
                            <p:childTnLst>
                              <p:par>
                                <p:cTn id="9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Effect of XSS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Arbitrary malicious script executes on user’s machine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 context of his web browser</a:t>
            </a:r>
          </a:p>
          <a:p>
            <a:pPr lvl="1"/>
            <a:r>
              <a:rPr lang="en-US" smtClean="0"/>
              <a:t>At best, runs with privileges of the site storing the script</a:t>
            </a:r>
          </a:p>
          <a:p>
            <a:pPr lvl="1"/>
            <a:r>
              <a:rPr lang="en-US" smtClean="0"/>
              <a:t>Often likely to run at full user privileges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Non-Persistent XSS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Embed a small script in a link pointing to a legitimate web page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Following the link causes part of it to be echoed back to the user’s browser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Where it gets executed as a script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Never permanently stored at the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Persistent XSS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Upload of data to a web site that stores it permanently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Generally in a database somewhere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When other users request the associated web page,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They get the bad script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Examples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Word Press bug allowed XSS (2016)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Other XSS vulnerabilities discovered on sites run by Yahoo, Symantec, PayPal, Facebook, LinkedIn, Adobe, Apple App Store, Google Gmail, Fortinet, the Scientology website, thousands of others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D-Link router flaw exploitable through XSS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Is XSS Common?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 of scripting languages widespread</a:t>
            </a:r>
          </a:p>
          <a:p>
            <a:pPr lvl="1"/>
            <a:r>
              <a:rPr lang="en-US" smtClean="0"/>
              <a:t>For legitimate purposes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Most users leave them enabled in their browsers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Sites allowing user upload are very popular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Only a question of getting user to run your script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Typical Effects of XSS Attack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Most commonly used to steal personal information</a:t>
            </a:r>
          </a:p>
          <a:p>
            <a:pPr lvl="1"/>
            <a:r>
              <a:rPr lang="en-US" smtClean="0"/>
              <a:t>That is available to legit web site</a:t>
            </a:r>
          </a:p>
          <a:p>
            <a:pPr lvl="1"/>
            <a:r>
              <a:rPr lang="en-US" smtClean="0"/>
              <a:t>User IDs, passwords, credit card numbers, etc.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Such information often stored in cookies at client side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Solution Approaches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allow uploading of anything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allow uploading of scripts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Provide some form of protection in browser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Disallowing Data Uploading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Does your web site really need to allow users to upload stuff?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Even if it does, must you show it to other users?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not, just don’t take any user input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 Not possible for many important web sites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Don’t Allow Script Uploading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no-brainer for most sites</a:t>
            </a:r>
          </a:p>
          <a:p>
            <a:pPr lvl="1"/>
            <a:r>
              <a:rPr lang="en-US" smtClean="0"/>
              <a:t>Few web sites want users to upload scripts, after all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validate user input to detect and remove scripts</a:t>
            </a:r>
          </a:p>
          <a:p>
            <a:r>
              <a:rPr lang="en-US" b="1" smtClean="0">
                <a:ea typeface="ＭＳ Ｐゴシック" pitchFamily="4" charset="-128"/>
                <a:cs typeface="ＭＳ Ｐゴシック" pitchFamily="4" charset="-128"/>
              </a:rPr>
              <a:t>Problem</a:t>
            </a: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: Rich forms of data encoding make it hard to detect all scripts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Good tools can make it easier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Protect the User’s Web Browser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Similar solutions as for any form of protecting from malicious scripts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With the same problems:</a:t>
            </a:r>
          </a:p>
          <a:p>
            <a:pPr lvl="1"/>
            <a:r>
              <a:rPr lang="en-US" smtClean="0"/>
              <a:t>Best solutions cripple functionality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Firefox Content Security Policy</a:t>
            </a:r>
          </a:p>
          <a:p>
            <a:pPr lvl="1"/>
            <a:r>
              <a:rPr lang="en-US" smtClean="0"/>
              <a:t>Allows web sites to specify where content can be loaded from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304800" y="1447800"/>
            <a:ext cx="8763000" cy="5410200"/>
          </a:xfrm>
          <a:prstGeom prst="ellipse">
            <a:avLst/>
          </a:prstGeom>
          <a:solidFill>
            <a:srgbClr val="7BE8F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43200" y="2514600"/>
            <a:ext cx="3871913" cy="3124200"/>
            <a:chOff x="2544" y="2064"/>
            <a:chExt cx="1095" cy="81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2544" y="2064"/>
              <a:ext cx="1095" cy="816"/>
              <a:chOff x="960" y="240"/>
              <a:chExt cx="1095" cy="816"/>
            </a:xfrm>
          </p:grpSpPr>
          <p:sp>
            <p:nvSpPr>
              <p:cNvPr id="21535" name="Oval 4"/>
              <p:cNvSpPr>
                <a:spLocks noChangeArrowheads="1"/>
              </p:cNvSpPr>
              <p:nvPr/>
            </p:nvSpPr>
            <p:spPr bwMode="auto">
              <a:xfrm rot="-1779725">
                <a:off x="1530" y="869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6" name="Oval 5"/>
              <p:cNvSpPr>
                <a:spLocks noChangeArrowheads="1"/>
              </p:cNvSpPr>
              <p:nvPr/>
            </p:nvSpPr>
            <p:spPr bwMode="auto">
              <a:xfrm rot="-1779725">
                <a:off x="1203" y="243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7" name="Oval 6"/>
              <p:cNvSpPr>
                <a:spLocks noChangeArrowheads="1"/>
              </p:cNvSpPr>
              <p:nvPr/>
            </p:nvSpPr>
            <p:spPr bwMode="auto">
              <a:xfrm rot="-1779725">
                <a:off x="1004" y="426"/>
                <a:ext cx="97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8" name="Oval 7"/>
              <p:cNvSpPr>
                <a:spLocks noChangeArrowheads="1"/>
              </p:cNvSpPr>
              <p:nvPr/>
            </p:nvSpPr>
            <p:spPr bwMode="auto">
              <a:xfrm rot="-1779725">
                <a:off x="1152" y="858"/>
                <a:ext cx="98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39" name="Oval 8"/>
              <p:cNvSpPr>
                <a:spLocks noChangeArrowheads="1"/>
              </p:cNvSpPr>
              <p:nvPr/>
            </p:nvSpPr>
            <p:spPr bwMode="auto">
              <a:xfrm rot="-1779725">
                <a:off x="1021" y="70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0" name="Oval 9"/>
              <p:cNvSpPr>
                <a:spLocks noChangeArrowheads="1"/>
              </p:cNvSpPr>
              <p:nvPr/>
            </p:nvSpPr>
            <p:spPr bwMode="auto">
              <a:xfrm rot="-1779725">
                <a:off x="1087" y="31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1" name="Oval 10"/>
              <p:cNvSpPr>
                <a:spLocks noChangeArrowheads="1"/>
              </p:cNvSpPr>
              <p:nvPr/>
            </p:nvSpPr>
            <p:spPr bwMode="auto">
              <a:xfrm rot="-1779725">
                <a:off x="1891" y="601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2" name="Oval 11"/>
              <p:cNvSpPr>
                <a:spLocks noChangeArrowheads="1"/>
              </p:cNvSpPr>
              <p:nvPr/>
            </p:nvSpPr>
            <p:spPr bwMode="auto">
              <a:xfrm rot="-1779725">
                <a:off x="1791" y="707"/>
                <a:ext cx="165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3" name="Oval 12"/>
              <p:cNvSpPr>
                <a:spLocks noChangeArrowheads="1"/>
              </p:cNvSpPr>
              <p:nvPr/>
            </p:nvSpPr>
            <p:spPr bwMode="auto">
              <a:xfrm rot="-1779725">
                <a:off x="960" y="495"/>
                <a:ext cx="298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4" name="Oval 13"/>
              <p:cNvSpPr>
                <a:spLocks noChangeArrowheads="1"/>
              </p:cNvSpPr>
              <p:nvPr/>
            </p:nvSpPr>
            <p:spPr bwMode="auto">
              <a:xfrm rot="-1779725">
                <a:off x="1133" y="414"/>
                <a:ext cx="566" cy="642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5" name="Freeform 14"/>
              <p:cNvSpPr>
                <a:spLocks/>
              </p:cNvSpPr>
              <p:nvPr/>
            </p:nvSpPr>
            <p:spPr bwMode="auto">
              <a:xfrm rot="-1779725">
                <a:off x="1073" y="642"/>
                <a:ext cx="117" cy="171"/>
              </a:xfrm>
              <a:custGeom>
                <a:avLst/>
                <a:gdLst>
                  <a:gd name="T0" fmla="*/ 0 w 248"/>
                  <a:gd name="T1" fmla="*/ 0 h 320"/>
                  <a:gd name="T2" fmla="*/ 0 w 248"/>
                  <a:gd name="T3" fmla="*/ 1 h 320"/>
                  <a:gd name="T4" fmla="*/ 0 w 248"/>
                  <a:gd name="T5" fmla="*/ 1 h 320"/>
                  <a:gd name="T6" fmla="*/ 0 w 248"/>
                  <a:gd name="T7" fmla="*/ 1 h 320"/>
                  <a:gd name="T8" fmla="*/ 0 w 248"/>
                  <a:gd name="T9" fmla="*/ 0 h 3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8"/>
                  <a:gd name="T16" fmla="*/ 0 h 320"/>
                  <a:gd name="T17" fmla="*/ 248 w 248"/>
                  <a:gd name="T18" fmla="*/ 320 h 3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8" h="320">
                    <a:moveTo>
                      <a:pt x="212" y="0"/>
                    </a:moveTo>
                    <a:lnTo>
                      <a:pt x="0" y="280"/>
                    </a:lnTo>
                    <a:lnTo>
                      <a:pt x="105" y="320"/>
                    </a:lnTo>
                    <a:lnTo>
                      <a:pt x="248" y="28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6" name="Oval 15"/>
              <p:cNvSpPr>
                <a:spLocks noChangeArrowheads="1"/>
              </p:cNvSpPr>
              <p:nvPr/>
            </p:nvSpPr>
            <p:spPr bwMode="auto">
              <a:xfrm rot="-1779725">
                <a:off x="1342" y="372"/>
                <a:ext cx="566" cy="641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7" name="Oval 16"/>
              <p:cNvSpPr>
                <a:spLocks noChangeArrowheads="1"/>
              </p:cNvSpPr>
              <p:nvPr/>
            </p:nvSpPr>
            <p:spPr bwMode="auto">
              <a:xfrm rot="-1779725">
                <a:off x="1759" y="32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8" name="Oval 17"/>
              <p:cNvSpPr>
                <a:spLocks noChangeArrowheads="1"/>
              </p:cNvSpPr>
              <p:nvPr/>
            </p:nvSpPr>
            <p:spPr bwMode="auto">
              <a:xfrm rot="-1779725">
                <a:off x="1843" y="682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49" name="Oval 18"/>
              <p:cNvSpPr>
                <a:spLocks noChangeArrowheads="1"/>
              </p:cNvSpPr>
              <p:nvPr/>
            </p:nvSpPr>
            <p:spPr bwMode="auto">
              <a:xfrm rot="-1779725">
                <a:off x="1654" y="319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50" name="Oval 19"/>
              <p:cNvSpPr>
                <a:spLocks noChangeArrowheads="1"/>
              </p:cNvSpPr>
              <p:nvPr/>
            </p:nvSpPr>
            <p:spPr bwMode="auto">
              <a:xfrm rot="-1779725">
                <a:off x="1799" y="47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51" name="Oval 20"/>
              <p:cNvSpPr>
                <a:spLocks noChangeArrowheads="1"/>
              </p:cNvSpPr>
              <p:nvPr/>
            </p:nvSpPr>
            <p:spPr bwMode="auto">
              <a:xfrm rot="-1779725">
                <a:off x="1071" y="33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52" name="Oval 21"/>
              <p:cNvSpPr>
                <a:spLocks noChangeArrowheads="1"/>
              </p:cNvSpPr>
              <p:nvPr/>
            </p:nvSpPr>
            <p:spPr bwMode="auto">
              <a:xfrm rot="-1779725">
                <a:off x="1367" y="241"/>
                <a:ext cx="299" cy="33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53" name="Oval 22"/>
              <p:cNvSpPr>
                <a:spLocks noChangeArrowheads="1"/>
              </p:cNvSpPr>
              <p:nvPr/>
            </p:nvSpPr>
            <p:spPr bwMode="auto">
              <a:xfrm rot="-1779725">
                <a:off x="1216" y="24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54" name="Oval 23"/>
              <p:cNvSpPr>
                <a:spLocks noChangeArrowheads="1"/>
              </p:cNvSpPr>
              <p:nvPr/>
            </p:nvSpPr>
            <p:spPr bwMode="auto">
              <a:xfrm rot="-1779725">
                <a:off x="1318" y="665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55" name="Freeform 24"/>
              <p:cNvSpPr>
                <a:spLocks/>
              </p:cNvSpPr>
              <p:nvPr/>
            </p:nvSpPr>
            <p:spPr bwMode="auto">
              <a:xfrm rot="-1779725">
                <a:off x="1160" y="240"/>
                <a:ext cx="746" cy="727"/>
              </a:xfrm>
              <a:custGeom>
                <a:avLst/>
                <a:gdLst>
                  <a:gd name="T0" fmla="*/ 0 w 1582"/>
                  <a:gd name="T1" fmla="*/ 0 h 1363"/>
                  <a:gd name="T2" fmla="*/ 0 w 1582"/>
                  <a:gd name="T3" fmla="*/ 1 h 1363"/>
                  <a:gd name="T4" fmla="*/ 0 w 1582"/>
                  <a:gd name="T5" fmla="*/ 1 h 1363"/>
                  <a:gd name="T6" fmla="*/ 0 w 1582"/>
                  <a:gd name="T7" fmla="*/ 1 h 1363"/>
                  <a:gd name="T8" fmla="*/ 0 w 1582"/>
                  <a:gd name="T9" fmla="*/ 1 h 1363"/>
                  <a:gd name="T10" fmla="*/ 0 w 1582"/>
                  <a:gd name="T11" fmla="*/ 1 h 1363"/>
                  <a:gd name="T12" fmla="*/ 0 w 1582"/>
                  <a:gd name="T13" fmla="*/ 1 h 1363"/>
                  <a:gd name="T14" fmla="*/ 0 w 1582"/>
                  <a:gd name="T15" fmla="*/ 1 h 1363"/>
                  <a:gd name="T16" fmla="*/ 0 w 1582"/>
                  <a:gd name="T17" fmla="*/ 1 h 1363"/>
                  <a:gd name="T18" fmla="*/ 0 w 1582"/>
                  <a:gd name="T19" fmla="*/ 1 h 1363"/>
                  <a:gd name="T20" fmla="*/ 0 w 1582"/>
                  <a:gd name="T21" fmla="*/ 1 h 1363"/>
                  <a:gd name="T22" fmla="*/ 0 w 1582"/>
                  <a:gd name="T23" fmla="*/ 1 h 1363"/>
                  <a:gd name="T24" fmla="*/ 0 w 1582"/>
                  <a:gd name="T25" fmla="*/ 1 h 1363"/>
                  <a:gd name="T26" fmla="*/ 0 w 1582"/>
                  <a:gd name="T27" fmla="*/ 1 h 1363"/>
                  <a:gd name="T28" fmla="*/ 0 w 1582"/>
                  <a:gd name="T29" fmla="*/ 1 h 1363"/>
                  <a:gd name="T30" fmla="*/ 0 w 1582"/>
                  <a:gd name="T31" fmla="*/ 1 h 1363"/>
                  <a:gd name="T32" fmla="*/ 0 w 1582"/>
                  <a:gd name="T33" fmla="*/ 0 h 13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82"/>
                  <a:gd name="T52" fmla="*/ 0 h 1363"/>
                  <a:gd name="T53" fmla="*/ 1582 w 1582"/>
                  <a:gd name="T54" fmla="*/ 1363 h 13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82" h="1363">
                    <a:moveTo>
                      <a:pt x="373" y="0"/>
                    </a:moveTo>
                    <a:lnTo>
                      <a:pt x="660" y="169"/>
                    </a:lnTo>
                    <a:lnTo>
                      <a:pt x="1006" y="125"/>
                    </a:lnTo>
                    <a:lnTo>
                      <a:pt x="1227" y="453"/>
                    </a:lnTo>
                    <a:lnTo>
                      <a:pt x="1285" y="479"/>
                    </a:lnTo>
                    <a:lnTo>
                      <a:pt x="1440" y="582"/>
                    </a:lnTo>
                    <a:lnTo>
                      <a:pt x="1480" y="666"/>
                    </a:lnTo>
                    <a:lnTo>
                      <a:pt x="1582" y="817"/>
                    </a:lnTo>
                    <a:lnTo>
                      <a:pt x="1565" y="866"/>
                    </a:lnTo>
                    <a:lnTo>
                      <a:pt x="1325" y="1310"/>
                    </a:lnTo>
                    <a:lnTo>
                      <a:pt x="1157" y="1363"/>
                    </a:lnTo>
                    <a:lnTo>
                      <a:pt x="607" y="1314"/>
                    </a:lnTo>
                    <a:lnTo>
                      <a:pt x="567" y="1243"/>
                    </a:lnTo>
                    <a:lnTo>
                      <a:pt x="204" y="1163"/>
                    </a:lnTo>
                    <a:lnTo>
                      <a:pt x="137" y="1194"/>
                    </a:lnTo>
                    <a:lnTo>
                      <a:pt x="0" y="461"/>
                    </a:lnTo>
                    <a:lnTo>
                      <a:pt x="37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1534" name="Text Box 25"/>
            <p:cNvSpPr txBox="1">
              <a:spLocks noChangeArrowheads="1"/>
            </p:cNvSpPr>
            <p:nvPr/>
          </p:nvSpPr>
          <p:spPr bwMode="auto">
            <a:xfrm>
              <a:off x="2688" y="2313"/>
              <a:ext cx="116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19200" y="2438400"/>
            <a:ext cx="1295400" cy="990600"/>
          </a:xfrm>
          <a:prstGeom prst="rect">
            <a:avLst/>
          </a:prstGeom>
          <a:solidFill>
            <a:srgbClr val="6CE3FD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219200" y="5410200"/>
            <a:ext cx="1295400" cy="990600"/>
          </a:xfrm>
          <a:prstGeom prst="rect">
            <a:avLst/>
          </a:prstGeom>
          <a:solidFill>
            <a:srgbClr val="E11D3D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219200" y="1600200"/>
            <a:ext cx="1295400" cy="990600"/>
          </a:xfrm>
          <a:prstGeom prst="rect">
            <a:avLst/>
          </a:prstGeom>
          <a:solidFill>
            <a:srgbClr val="6CE3FD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781800" y="3124200"/>
            <a:ext cx="1447800" cy="16002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95400" y="3429000"/>
            <a:ext cx="1295400" cy="990600"/>
          </a:xfrm>
          <a:prstGeom prst="rect">
            <a:avLst/>
          </a:prstGeom>
          <a:solidFill>
            <a:srgbClr val="6CE3FD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295400" y="3429000"/>
            <a:ext cx="1295400" cy="990600"/>
          </a:xfrm>
          <a:prstGeom prst="rect">
            <a:avLst/>
          </a:prstGeom>
          <a:solidFill>
            <a:srgbClr val="E11D3D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781800" y="3124200"/>
            <a:ext cx="1447800" cy="1600200"/>
          </a:xfrm>
          <a:prstGeom prst="rect">
            <a:avLst/>
          </a:prstGeom>
          <a:solidFill>
            <a:srgbClr val="6CE3FD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5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Who Are We Protecting?</a:t>
            </a:r>
          </a:p>
        </p:txBody>
      </p:sp>
      <p:pic>
        <p:nvPicPr>
          <p:cNvPr id="21516" name="Picture 6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547813" y="3505200"/>
            <a:ext cx="793750" cy="7350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1517" name="Picture 73"/>
          <p:cNvPicPr>
            <a:picLocks noChangeAspect="1" noChangeArrowheads="1"/>
          </p:cNvPicPr>
          <p:nvPr>
            <p:ph sz="half" idx="4294967295"/>
          </p:nvPr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>
          <a:xfrm flipH="1">
            <a:off x="7162800" y="3429000"/>
            <a:ext cx="723900" cy="990600"/>
          </a:xfrm>
          <a:noFill/>
        </p:spPr>
      </p:pic>
      <p:pic>
        <p:nvPicPr>
          <p:cNvPr id="21518" name="Picture 6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524000" y="4522788"/>
            <a:ext cx="793750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9" name="Picture 6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500188" y="5540375"/>
            <a:ext cx="793750" cy="7350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1520" name="Picture 6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450975" y="1703388"/>
            <a:ext cx="793750" cy="7350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553200" y="4876800"/>
            <a:ext cx="1711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</a:rPr>
              <a:t>The server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57188" y="3200400"/>
            <a:ext cx="990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4" charset="0"/>
              </a:rPr>
              <a:t>From the client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667000" y="4876800"/>
            <a:ext cx="1633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</a:rPr>
              <a:t>The client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324600" y="2371725"/>
            <a:ext cx="2457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</a:rPr>
              <a:t>From the server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19400" y="1828800"/>
            <a:ext cx="1770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</a:rPr>
              <a:t>The clients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895600" y="5791200"/>
            <a:ext cx="25384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</a:rPr>
              <a:t>From each other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667000" y="2438400"/>
            <a:ext cx="3429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4" charset="0"/>
              </a:rPr>
              <a:t>A client’s interaction with one server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28800" y="2438400"/>
            <a:ext cx="685800" cy="9906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1529" name="Picture 6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447800" y="2617788"/>
            <a:ext cx="793750" cy="7350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667000" y="3770313"/>
            <a:ext cx="3429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4" charset="0"/>
              </a:rPr>
              <a:t>From his interaction with another server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81000" y="1066800"/>
            <a:ext cx="1560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</a:rPr>
              <a:t>Everyone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172200" y="1609725"/>
            <a:ext cx="276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</a:rPr>
              <a:t>From the network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6" grpId="0" animBg="1"/>
      <p:bldP spid="26" grpId="1" animBg="1"/>
      <p:bldP spid="21" grpId="0" animBg="1"/>
      <p:bldP spid="21" grpId="1" animBg="1"/>
      <p:bldP spid="19" grpId="0" animBg="1"/>
      <p:bldP spid="19" grpId="1" animBg="1"/>
      <p:bldP spid="17" grpId="0" animBg="1"/>
      <p:bldP spid="17" grpId="1" animBg="1"/>
      <p:bldP spid="15" grpId="0" animBg="1"/>
      <p:bldP spid="15" grpId="1" animBg="1"/>
      <p:bldP spid="13" grpId="0" animBg="1"/>
      <p:bldP spid="13" grpId="1" animBg="1"/>
      <p:bldP spid="11" grpId="0" animBg="1"/>
      <p:bldP spid="11" grpId="1" animBg="1"/>
      <p:bldP spid="12" grpId="0"/>
      <p:bldP spid="12" grpId="1"/>
      <p:bldP spid="14" grpId="0"/>
      <p:bldP spid="14" grpId="1"/>
      <p:bldP spid="16" grpId="0"/>
      <p:bldP spid="16" grpId="1"/>
      <p:bldP spid="18" grpId="0"/>
      <p:bldP spid="18" grpId="1"/>
      <p:bldP spid="20" grpId="0"/>
      <p:bldP spid="20" grpId="1"/>
      <p:bldP spid="22" grpId="0"/>
      <p:bldP spid="22" grpId="1"/>
      <p:bldP spid="23" grpId="0"/>
      <p:bldP spid="23" grpId="1"/>
      <p:bldP spid="28" grpId="0" animBg="1"/>
      <p:bldP spid="28" grpId="1" animBg="1"/>
      <p:bldP spid="27" grpId="0"/>
      <p:bldP spid="27" grpId="1"/>
      <p:bldP spid="30" grpId="0"/>
      <p:bldP spid="31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Cross-Site Request Forgery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CSRF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Works the other way around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authenticated and trusted user attacks a web server</a:t>
            </a:r>
          </a:p>
          <a:p>
            <a:pPr lvl="1"/>
            <a:r>
              <a:rPr lang="en-US" smtClean="0"/>
              <a:t>Usually someone posing as that user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Generally to fool server that the trusted user made a request</a:t>
            </a: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CSRF in Action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Attacker puts link to (say) a bank on his web page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Unsuspecting user clicks on the link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His authentication cookie goes with the HTTP request</a:t>
            </a:r>
          </a:p>
          <a:p>
            <a:pPr lvl="1"/>
            <a:r>
              <a:rPr lang="en-US" smtClean="0"/>
              <a:t>Since it’s for the proper domain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Bank authenticates him and transfers his funds to the attacker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Issues for CSRF Attacks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Not always possible or easy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Attacks sites that don’t check referrer header</a:t>
            </a:r>
          </a:p>
          <a:p>
            <a:pPr lvl="1"/>
            <a:r>
              <a:rPr lang="en-US" sz="3200" smtClean="0"/>
              <a:t>Indicating that request came from another web page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Attacked site must allow use of web page to allow something useful (e.g., bank withdrawal)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Must not require secrets from user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Victim must click link on attacker’s web site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And attacker doesn’t see responses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CSRF In the Wild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CSRF in major Democratic Party fund raising site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eBay CSRF problem in Magneto </a:t>
            </a:r>
            <a:r>
              <a:rPr lang="en-US" dirty="0" err="1" smtClean="0">
                <a:ea typeface="ＭＳ Ｐゴシック" pitchFamily="4" charset="-128"/>
                <a:cs typeface="ＭＳ Ｐゴシック" pitchFamily="4" charset="-128"/>
              </a:rPr>
              <a:t>e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-commerce system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A CSRF-based </a:t>
            </a:r>
            <a:r>
              <a:rPr lang="en-US" dirty="0" err="1" smtClean="0">
                <a:ea typeface="ＭＳ Ｐゴシック" pitchFamily="4" charset="-128"/>
                <a:cs typeface="ＭＳ Ｐゴシック" pitchFamily="4" charset="-128"/>
              </a:rPr>
              <a:t>pharming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 toolkit that attacked wireless routers discovered</a:t>
            </a:r>
          </a:p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CSRF problem in </a:t>
            </a:r>
            <a:r>
              <a:rPr lang="en-US" dirty="0" err="1" smtClean="0">
                <a:ea typeface="ＭＳ Ｐゴシック" pitchFamily="4" charset="-128"/>
                <a:cs typeface="ＭＳ Ｐゴシック" pitchFamily="4" charset="-128"/>
              </a:rPr>
              <a:t>Arris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 cable modems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Exploiting Statelessness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HTTP is designed to be stateless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But many useful web interactions are stateful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Various tricks used to achieve statefulness</a:t>
            </a:r>
          </a:p>
          <a:p>
            <a:pPr lvl="1"/>
            <a:r>
              <a:rPr lang="en-US" sz="3200" smtClean="0"/>
              <a:t>Usually requiring programmers to provide the state</a:t>
            </a:r>
          </a:p>
          <a:p>
            <a:pPr lvl="1"/>
            <a:r>
              <a:rPr lang="en-US" sz="3200" smtClean="0"/>
              <a:t>Often trying to minimize work for the server</a:t>
            </a:r>
          </a:p>
        </p:txBody>
      </p:sp>
      <p:sp>
        <p:nvSpPr>
          <p:cNvPr id="72708" name="Rounded Rectangle 4"/>
          <p:cNvSpPr>
            <a:spLocks noChangeArrowheads="1"/>
          </p:cNvSpPr>
          <p:nvPr/>
        </p:nvSpPr>
        <p:spPr bwMode="auto">
          <a:xfrm>
            <a:off x="1676400" y="838200"/>
            <a:ext cx="57150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Simple Example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Web sites are set up as graphs of links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You start at some predefined point</a:t>
            </a:r>
          </a:p>
          <a:p>
            <a:pPr lvl="1"/>
            <a:r>
              <a:rPr lang="en-US" sz="3200" smtClean="0"/>
              <a:t>A top level page, e.g.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And you traverse links to get to other pages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But HTTP doesn’t “keep track” of where you’ve been</a:t>
            </a:r>
          </a:p>
          <a:p>
            <a:pPr lvl="1"/>
            <a:r>
              <a:rPr lang="en-US" sz="3200" smtClean="0"/>
              <a:t>Each request is simply the name of a link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Is That a Problem?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if there are unlinked pages on the server?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Should a user be able to reach those merely by naming them?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Is that what the site designers intended?</a:t>
            </a: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Concrete Example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ApplyYourself system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Used by colleges to handle student applications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 by Harvard Business School in 2005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Once all admissions decisions made, results available to students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Went Wrong?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Pages representing results were created as decisions were made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Stored on the web server</a:t>
            </a:r>
          </a:p>
          <a:p>
            <a:pPr lvl="1"/>
            <a:r>
              <a:rPr lang="en-US" sz="3200" smtClean="0"/>
              <a:t>But not linked to anything, since results not yet released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Some appliers figured out how to craft URLs to access their pages</a:t>
            </a:r>
          </a:p>
          <a:p>
            <a:pPr lvl="1"/>
            <a:r>
              <a:rPr lang="en-US" sz="3200" smtClean="0"/>
              <a:t>Finding out early if they were admitted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Core Problem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No protocol memory of what came before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 no protocol way to determine that response matches request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Could be built into the application that handles requests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But frequently isn’t</a:t>
            </a:r>
          </a:p>
          <a:p>
            <a:pPr lvl="1"/>
            <a:r>
              <a:rPr lang="en-US" sz="3200" smtClean="0"/>
              <a:t>Or is wrong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Are We Protecting?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client’s private data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server’s private data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integrity (sometimes also secrecy) of their transactions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client and server’s machines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Possibly server availability</a:t>
            </a:r>
          </a:p>
          <a:p>
            <a:pPr lvl="1"/>
            <a:r>
              <a:rPr lang="en-US" smtClean="0"/>
              <a:t>For particular clients?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Solution Approaches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Get better programmers</a:t>
            </a:r>
          </a:p>
          <a:p>
            <a:pPr lvl="1"/>
            <a:r>
              <a:rPr lang="en-US" sz="2800" smtClean="0"/>
              <a:t>Or better programming tools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Back end system that maintains and compares state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Front end program that observes requests and responses</a:t>
            </a:r>
          </a:p>
          <a:p>
            <a:pPr lvl="1"/>
            <a:r>
              <a:rPr lang="en-US" sz="2800" smtClean="0"/>
              <a:t>Producing state as a result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Cookie-based</a:t>
            </a:r>
          </a:p>
          <a:p>
            <a:pPr lvl="1"/>
            <a:r>
              <a:rPr lang="en-US" sz="2800" smtClean="0"/>
              <a:t>Store state in cookies (preferably encrypted)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Data Transport Issues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web is inherently a network application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Thus, all issues of network security are relevant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all typical network security solutions are applicable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Where do we see problems?</a:t>
            </a:r>
          </a:p>
        </p:txBody>
      </p:sp>
      <p:sp>
        <p:nvSpPr>
          <p:cNvPr id="79876" name="Rounded Rectangle 4"/>
          <p:cNvSpPr>
            <a:spLocks noChangeArrowheads="1"/>
          </p:cNvSpPr>
          <p:nvPr/>
        </p:nvSpPr>
        <p:spPr bwMode="auto">
          <a:xfrm>
            <a:off x="1981200" y="838200"/>
            <a:ext cx="5257800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(Non-) Use of Data Encryption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Much web traffic is not encrypted </a:t>
            </a:r>
          </a:p>
          <a:p>
            <a:pPr lvl="1"/>
            <a:r>
              <a:rPr lang="en-US" smtClean="0"/>
              <a:t>Or signed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As a result, it can be sniffed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Allowing eavesdropping, MITM attacks, alteration of data in transit, etc.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isn’t it encrypted?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Web Sites Don’t Use Encryption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Primarily for cost reasons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Crypto costs cycles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high-volume sites, not encrypting messages lets them buy fewer servers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They are making a cost/benefit analysis decision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maybe it’s right?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Problems With Not Using Encryption</a:t>
            </a: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Sensitive data can pass in the clear</a:t>
            </a:r>
          </a:p>
          <a:p>
            <a:pPr lvl="1"/>
            <a:r>
              <a:rPr lang="en-US" sz="3200" smtClean="0"/>
              <a:t>Passwords, credit card numbers, SSNs, etc.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Attackers can get information from messages to allow injection attacks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Attackers can readily profile traffic</a:t>
            </a:r>
          </a:p>
          <a:p>
            <a:pPr lvl="1"/>
            <a:r>
              <a:rPr lang="en-US" sz="3200" smtClean="0"/>
              <a:t>Especially on non-secured wireless networks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Firesheep</a:t>
            </a: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Many wireless networks aren’t encrypted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Many web services don’t use end-to-end encryption for entire sessions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Firesheep was a demo of the dangers of those in combination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Simple Firefox plug-in to scan unprotected wireless nets for unencrypted cookies</a:t>
            </a:r>
          </a:p>
          <a:p>
            <a:pPr lvl="1"/>
            <a:r>
              <a:rPr lang="en-US" sz="2800" smtClean="0"/>
              <a:t>Allowing session hijacking attacks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When run in that environment, tended to be highly successful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Does Session Hijacking Work?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Web sites try to avoid computation costs of encryption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 they only encrypt login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Subsequent HTTP messages “authenticated” with a cookie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Anyone who has the cookie can authenticate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 cookie is sent in the clear . . .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 attacker can “become” legit user</a:t>
            </a:r>
          </a:p>
          <a:p>
            <a:pPr>
              <a:buFontTx/>
              <a:buNone/>
            </a:pPr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Using Encryption on the Web</a:t>
            </a: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Some web sites support use of HTTPS</a:t>
            </a:r>
          </a:p>
          <a:p>
            <a:pPr lvl="1"/>
            <a:r>
              <a:rPr lang="en-US" sz="3200" smtClean="0"/>
              <a:t>Which permits encryption of data</a:t>
            </a:r>
          </a:p>
          <a:p>
            <a:pPr lvl="1"/>
            <a:r>
              <a:rPr lang="en-US" sz="3200" smtClean="0"/>
              <a:t>Based on TLS/SSL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Performs authentication and two-way encryption of traffic</a:t>
            </a:r>
          </a:p>
          <a:p>
            <a:pPr lvl="1"/>
            <a:r>
              <a:rPr lang="en-US" sz="3200" smtClean="0"/>
              <a:t>Authentication is certificate-based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HSTS (HTTP Strict Transport Security) </a:t>
            </a:r>
            <a:r>
              <a:rPr lang="en-US" sz="3200" u="sng" smtClean="0">
                <a:ea typeface="ＭＳ Ｐゴシック" pitchFamily="4" charset="-128"/>
                <a:cs typeface="ＭＳ Ｐゴシック" pitchFamily="4" charset="-128"/>
              </a:rPr>
              <a:t>requires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 browsers to use HTTPS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Increased Use of Web Encryption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These and other problems have led more major web sites to encrypt traffic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E.g., Google announced in 2014 it would encrypt all search requests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Facebook, Twitter adopted HSTS in 2014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Overall, only 5% of web sites have adopted it as of 2016, though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Arguably, </a:t>
            </a:r>
            <a:r>
              <a:rPr lang="en-US" sz="3200" u="sng" smtClean="0">
                <a:ea typeface="ＭＳ Ｐゴシック" pitchFamily="4" charset="-128"/>
                <a:cs typeface="ＭＳ Ｐゴシック" pitchFamily="4" charset="-128"/>
              </a:rPr>
              <a:t>all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 web interactions should be encrypted</a:t>
            </a:r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Sometimes Encryption Isn’t Enough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Especially powerful “attackers” can subvert this process</a:t>
            </a:r>
          </a:p>
          <a:p>
            <a:pPr lvl="1"/>
            <a:r>
              <a:rPr lang="en-US" sz="3200" smtClean="0"/>
              <a:t>Man-in-the-middle attacks by ISPs</a:t>
            </a:r>
          </a:p>
          <a:p>
            <a:pPr lvl="1"/>
            <a:r>
              <a:rPr lang="en-US" sz="3200" smtClean="0"/>
              <a:t>NSA compromised key management</a:t>
            </a:r>
          </a:p>
          <a:p>
            <a:pPr lvl="1"/>
            <a:r>
              <a:rPr lang="en-US" sz="3200" smtClean="0"/>
              <a:t>NSA also spied on supposedly private links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Usually impossible for typical criminal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Hard or impossible for a user to know if this is going 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Real Threats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Buffer overflows and other compromises</a:t>
            </a:r>
          </a:p>
          <a:p>
            <a:pPr lvl="1"/>
            <a:r>
              <a:rPr lang="en-US" sz="3200" i="1" smtClean="0"/>
              <a:t>Client attacks server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Web based social engineering attacks</a:t>
            </a:r>
          </a:p>
          <a:p>
            <a:pPr lvl="1"/>
            <a:r>
              <a:rPr lang="en-US" sz="3200" i="1" smtClean="0"/>
              <a:t>Client or server attacks client 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SQL injection</a:t>
            </a:r>
          </a:p>
          <a:p>
            <a:pPr lvl="1"/>
            <a:r>
              <a:rPr lang="en-US" sz="3200" i="1" smtClean="0"/>
              <a:t>Client attacks server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Malicious downloaded code</a:t>
            </a:r>
          </a:p>
          <a:p>
            <a:pPr lvl="1"/>
            <a:r>
              <a:rPr lang="en-US" sz="3200" i="1" smtClean="0"/>
              <a:t>Server attacks client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Conclusion</a:t>
            </a:r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Web security problems not inherently different than general software security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But generality, power, ubiquity of the web make them especially important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Like many other security problems, constrained by legacy issues</a:t>
            </a:r>
          </a:p>
        </p:txBody>
      </p:sp>
      <p:sp>
        <p:nvSpPr>
          <p:cNvPr id="89092" name="Rounded Rectangle 3"/>
          <p:cNvSpPr>
            <a:spLocks noChangeArrowheads="1"/>
          </p:cNvSpPr>
          <p:nvPr/>
        </p:nvSpPr>
        <p:spPr bwMode="auto">
          <a:xfrm>
            <a:off x="3200400" y="914400"/>
            <a:ext cx="28194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More Threats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Cross-site scripting</a:t>
            </a:r>
          </a:p>
          <a:p>
            <a:pPr lvl="1"/>
            <a:r>
              <a:rPr lang="en-US" i="1" smtClean="0"/>
              <a:t>Clients attack each other</a:t>
            </a:r>
            <a:endParaRPr lang="en-US" smtClean="0"/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Threats based on non-transactional nature of communication</a:t>
            </a:r>
          </a:p>
          <a:p>
            <a:pPr lvl="1"/>
            <a:r>
              <a:rPr lang="en-US" i="1" smtClean="0"/>
              <a:t>Client attacks server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Denial of service attacks</a:t>
            </a:r>
          </a:p>
          <a:p>
            <a:pPr lvl="1"/>
            <a:r>
              <a:rPr lang="en-US" i="1" smtClean="0"/>
              <a:t>Threats on server availability (usually)</a:t>
            </a:r>
          </a:p>
          <a:p>
            <a:endParaRPr lang="en-US" sz="48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Yet More Threats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Browser security</a:t>
            </a:r>
          </a:p>
          <a:p>
            <a:pPr lvl="1"/>
            <a:r>
              <a:rPr lang="en-US" sz="3200" smtClean="0"/>
              <a:t>Protecting interactions from one site from those with another</a:t>
            </a:r>
          </a:p>
          <a:p>
            <a:pPr lvl="1"/>
            <a:r>
              <a:rPr lang="en-US" sz="3200" i="1" smtClean="0"/>
              <a:t>One server attacks client’s interactions with another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Data transport issues</a:t>
            </a:r>
          </a:p>
          <a:p>
            <a:pPr lvl="1"/>
            <a:r>
              <a:rPr lang="en-US" sz="3200" i="1" smtClean="0"/>
              <a:t>The network attacks everyone else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Certificates and trust issues</a:t>
            </a:r>
          </a:p>
          <a:p>
            <a:pPr lvl="1"/>
            <a:r>
              <a:rPr lang="en-US" sz="3200" i="1" smtClean="0"/>
              <a:t>Varied, but mostly server attacks client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2">
  <a:themeElements>
    <a:clrScheme name="lecture 2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cture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lnDef>
  </a:objectDefaults>
  <a:extraClrSchemeLst>
    <a:extraClrScheme>
      <a:clrScheme name="lecture 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C:\Reiher\Classes\CS239, spring 98\lecture 2.ppt</Template>
  <TotalTime>23294</TotalTime>
  <Words>2904</Words>
  <Application>Microsoft Macintosh PowerPoint</Application>
  <PresentationFormat>On-screen Show (4:3)</PresentationFormat>
  <Paragraphs>429</Paragraphs>
  <Slides>70</Slides>
  <Notes>2</Notes>
  <HiddenSlides>3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1" baseType="lpstr">
      <vt:lpstr>lecture 2</vt:lpstr>
      <vt:lpstr>Web Security Computer Security  Peter Reiher March 2, 2017</vt:lpstr>
      <vt:lpstr>Web Security</vt:lpstr>
      <vt:lpstr>The Web Security Problem</vt:lpstr>
      <vt:lpstr>Aspects of the Web Problem</vt:lpstr>
      <vt:lpstr>Who Are We Protecting?</vt:lpstr>
      <vt:lpstr>What Are We Protecting?</vt:lpstr>
      <vt:lpstr>Some Real Threats</vt:lpstr>
      <vt:lpstr>More Threats</vt:lpstr>
      <vt:lpstr>Yet More Threats</vt:lpstr>
      <vt:lpstr>Compromise Threats</vt:lpstr>
      <vt:lpstr>What Makes It Worse</vt:lpstr>
      <vt:lpstr>Solution Approaches</vt:lpstr>
      <vt:lpstr>Compromising the Browser</vt:lpstr>
      <vt:lpstr>But My Browser Must Be OK . . .</vt:lpstr>
      <vt:lpstr>The Lock Icon</vt:lpstr>
      <vt:lpstr>What Are the Implications?</vt:lpstr>
      <vt:lpstr>Another Browser Security Issue</vt:lpstr>
      <vt:lpstr>Same Origin Policy</vt:lpstr>
      <vt:lpstr>Web Cookies</vt:lpstr>
      <vt:lpstr>Same Origin Policy and Cookies</vt:lpstr>
      <vt:lpstr>SQL Injection Attacks</vt:lpstr>
      <vt:lpstr>SQL Injection Mechanics</vt:lpstr>
      <vt:lpstr>An Example</vt:lpstr>
      <vt:lpstr>What Happens Then?</vt:lpstr>
      <vt:lpstr>Basis of SQL Injection Problem</vt:lpstr>
      <vt:lpstr>Some Example Attacks</vt:lpstr>
      <vt:lpstr>Solution Approaches</vt:lpstr>
      <vt:lpstr>Examining Input for SQL</vt:lpstr>
      <vt:lpstr>Avoid SQL in Web Interfaces</vt:lpstr>
      <vt:lpstr>Use Parameterized Variables</vt:lpstr>
      <vt:lpstr>Malicious Downloaded Code</vt:lpstr>
      <vt:lpstr>Types of Downloaded Code</vt:lpstr>
      <vt:lpstr>Drive-By Downloads</vt:lpstr>
      <vt:lpstr>Solution Approaches</vt:lpstr>
      <vt:lpstr>Disabling Scripts</vt:lpstr>
      <vt:lpstr>Use Secure Scripting Languages</vt:lpstr>
      <vt:lpstr>Isolation Mechanisms</vt:lpstr>
      <vt:lpstr>Signatures and Blacklists</vt:lpstr>
      <vt:lpstr>Cross-Site Scripting</vt:lpstr>
      <vt:lpstr>The Effect of XSS</vt:lpstr>
      <vt:lpstr>Non-Persistent XSS</vt:lpstr>
      <vt:lpstr>Persistent XSS</vt:lpstr>
      <vt:lpstr>Some Examples</vt:lpstr>
      <vt:lpstr>Why Is XSS Common?</vt:lpstr>
      <vt:lpstr>Typical Effects of XSS Attack</vt:lpstr>
      <vt:lpstr>Solution Approaches</vt:lpstr>
      <vt:lpstr>Disallowing Data Uploading</vt:lpstr>
      <vt:lpstr>Don’t Allow Script Uploading</vt:lpstr>
      <vt:lpstr>Protect the User’s Web Browser</vt:lpstr>
      <vt:lpstr>Cross-Site Request Forgery</vt:lpstr>
      <vt:lpstr>CSRF in Action</vt:lpstr>
      <vt:lpstr>Issues for CSRF Attacks</vt:lpstr>
      <vt:lpstr>CSRF In the Wild</vt:lpstr>
      <vt:lpstr>Exploiting Statelessness</vt:lpstr>
      <vt:lpstr>A Simple Example</vt:lpstr>
      <vt:lpstr>Why Is That a Problem?</vt:lpstr>
      <vt:lpstr>A Concrete Example</vt:lpstr>
      <vt:lpstr>What Went Wrong?</vt:lpstr>
      <vt:lpstr>The Core Problem</vt:lpstr>
      <vt:lpstr>Solution Approaches</vt:lpstr>
      <vt:lpstr>Data Transport Issues</vt:lpstr>
      <vt:lpstr>(Non-) Use of Data Encryption</vt:lpstr>
      <vt:lpstr>Why Web Sites Don’t Use Encryption</vt:lpstr>
      <vt:lpstr>Problems With Not Using Encryption</vt:lpstr>
      <vt:lpstr>Firesheep</vt:lpstr>
      <vt:lpstr>Why Does Session Hijacking Work?</vt:lpstr>
      <vt:lpstr>Using Encryption on the Web</vt:lpstr>
      <vt:lpstr>Increased Use of Web Encryption</vt:lpstr>
      <vt:lpstr>Sometimes Encryption Isn’t Enough</vt:lpstr>
      <vt:lpstr>Conclusion</vt:lpstr>
    </vt:vector>
  </TitlesOfParts>
  <Company>File Mobility Group - 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239 Security for Networks and System Software Peter Reiher April 3, 2000</dc:title>
  <dc:creator>Peter Reiher</dc:creator>
  <cp:lastModifiedBy>Peter Reiher</cp:lastModifiedBy>
  <cp:revision>119</cp:revision>
  <cp:lastPrinted>2008-01-08T18:06:49Z</cp:lastPrinted>
  <dcterms:created xsi:type="dcterms:W3CDTF">2017-02-26T18:18:37Z</dcterms:created>
  <dcterms:modified xsi:type="dcterms:W3CDTF">2017-02-26T18:52:48Z</dcterms:modified>
</cp:coreProperties>
</file>