
<file path=[Content_Types].xml><?xml version="1.0" encoding="utf-8"?>
<Types xmlns="http://schemas.openxmlformats.org/package/2006/content-types">
  <Default Extension="pdf" ContentType="application/pdf"/>
  <Default Extension="rels" ContentType="application/vnd.openxmlformats-package.relationships+xml"/>
  <Override PartName="/ppt/slides/slide14.xml" ContentType="application/vnd.openxmlformats-officedocument.presentationml.slide+xml"/>
  <Override PartName="/ppt/slides/slide62.xml" ContentType="application/vnd.openxmlformats-officedocument.presentationml.slide+xml"/>
  <Default Extension="xml" ContentType="application/xml"/>
  <Override PartName="/ppt/slides/slide45.xml" ContentType="application/vnd.openxmlformats-officedocument.presentationml.slide+xml"/>
  <Override PartName="/ppt/tableStyles.xml" ContentType="application/vnd.openxmlformats-officedocument.presentationml.tableStyles+xml"/>
  <Override PartName="/ppt/notesSlides/notesSlide1.xml" ContentType="application/vnd.openxmlformats-officedocument.presentationml.notesSlide+xml"/>
  <Override PartName="/ppt/slides/slide28.xml" ContentType="application/vnd.openxmlformats-officedocument.presentationml.slide+xml"/>
  <Override PartName="/ppt/slides/slide54.xml" ContentType="application/vnd.openxmlformats-officedocument.presentationml.slide+xml"/>
  <Override PartName="/ppt/slides/slide21.xml" ContentType="application/vnd.openxmlformats-officedocument.presentationml.slide+xml"/>
  <Override PartName="/ppt/slides/slide37.xml" ContentType="application/vnd.openxmlformats-officedocument.presentationml.slide+xml"/>
  <Override PartName="/ppt/slides/slide5.xml" ContentType="application/vnd.openxmlformats-officedocument.presentationml.slide+xml"/>
  <Override PartName="/ppt/slideLayouts/slideLayout5.xml" ContentType="application/vnd.openxmlformats-officedocument.presentationml.slideLayout+xml"/>
  <Override PartName="/ppt/slides/slide30.xml" ContentType="application/vnd.openxmlformats-officedocument.presentationml.slide+xml"/>
  <Override PartName="/ppt/slides/slide13.xml" ContentType="application/vnd.openxmlformats-officedocument.presentationml.slide+xml"/>
  <Override PartName="/ppt/slideMasters/slideMaster1.xml" ContentType="application/vnd.openxmlformats-officedocument.presentationml.slideMaster+xml"/>
  <Override PartName="/docProps/core.xml" ContentType="application/vnd.openxmlformats-package.core-properties+xml"/>
  <Override PartName="/ppt/slides/slide61.xml" ContentType="application/vnd.openxmlformats-officedocument.presentationml.slide+xml"/>
  <Override PartName="/ppt/slides/slide44.xml" ContentType="application/vnd.openxmlformats-officedocument.presentationml.slide+xml"/>
  <Override PartName="/ppt/handoutMasters/handoutMaster1.xml" ContentType="application/vnd.openxmlformats-officedocument.presentationml.handoutMaster+xml"/>
  <Override PartName="/ppt/slides/slide27.xml" ContentType="application/vnd.openxmlformats-officedocument.presentationml.slide+xml"/>
  <Override PartName="/ppt/slides/slide53.xml" ContentType="application/vnd.openxmlformats-officedocument.presentationml.slide+xml"/>
  <Override PartName="/ppt/slides/slide20.xml" ContentType="application/vnd.openxmlformats-officedocument.presentationml.slide+xml"/>
  <Override PartName="/ppt/slides/slide36.xml" ContentType="application/vnd.openxmlformats-officedocument.presentationml.slide+xml"/>
  <Override PartName="/ppt/slides/slide4.xml" ContentType="application/vnd.openxmlformats-officedocument.presentationml.slide+xml"/>
  <Override PartName="/ppt/slides/slide19.xml" ContentType="application/vnd.openxmlformats-officedocument.presentationml.slide+xml"/>
  <Override PartName="/ppt/slideLayouts/slideLayout4.xml" ContentType="application/vnd.openxmlformats-officedocument.presentationml.slideLayout+xml"/>
  <Default Extension="png" ContentType="image/png"/>
  <Override PartName="/ppt/slides/slide67.xml" ContentType="application/vnd.openxmlformats-officedocument.presentationml.slide+xml"/>
  <Override PartName="/ppt/slides/slide12.xml" ContentType="application/vnd.openxmlformats-officedocument.presentationml.slide+xml"/>
  <Override PartName="/ppt/slides/slide60.xml" ContentType="application/vnd.openxmlformats-officedocument.presentationml.slide+xml"/>
  <Override PartName="/ppt/presProps.xml" ContentType="application/vnd.openxmlformats-officedocument.presentationml.presProps+xml"/>
  <Override PartName="/ppt/slides/slide43.xml" ContentType="application/vnd.openxmlformats-officedocument.presentationml.slide+xml"/>
  <Override PartName="/ppt/slides/slide59.xml" ContentType="application/vnd.openxmlformats-officedocument.presentationml.slide+xml"/>
  <Override PartName="/ppt/slides/slide26.xml" ContentType="application/vnd.openxmlformats-officedocument.presentationml.slide+xml"/>
  <Override PartName="/ppt/slides/slide52.xml" ContentType="application/vnd.openxmlformats-officedocument.presentationml.slide+xml"/>
  <Override PartName="/ppt/slides/slide35.xml" ContentType="application/vnd.openxmlformats-officedocument.presentationml.slide+xml"/>
  <Override PartName="/ppt/slides/slide3.xml" ContentType="application/vnd.openxmlformats-officedocument.presentationml.slide+xml"/>
  <Override PartName="/ppt/slides/slide18.xml" ContentType="application/vnd.openxmlformats-officedocument.presentationml.slide+xml"/>
  <Override PartName="/ppt/slideLayouts/slideLayout3.xml" ContentType="application/vnd.openxmlformats-officedocument.presentationml.slideLayout+xml"/>
  <Override PartName="/ppt/slides/slide66.xml" ContentType="application/vnd.openxmlformats-officedocument.presentationml.slide+xml"/>
  <Override PartName="/ppt/slides/slide11.xml" ContentType="application/vnd.openxmlformats-officedocument.presentationml.slide+xml"/>
  <Override PartName="/ppt/slides/slide49.xml" ContentType="application/vnd.openxmlformats-officedocument.presentationml.slide+xml"/>
  <Override PartName="/ppt/slides/slide42.xml" ContentType="application/vnd.openxmlformats-officedocument.presentationml.slide+xml"/>
  <Override PartName="/ppt/slides/slide58.xml" ContentType="application/vnd.openxmlformats-officedocument.presentationml.slide+xml"/>
  <Override PartName="/ppt/slides/slide25.xml" ContentType="application/vnd.openxmlformats-officedocument.presentationml.slide+xml"/>
  <Override PartName="/ppt/slides/slide51.xml" ContentType="application/vnd.openxmlformats-officedocument.presentationml.slide+xml"/>
  <Override PartName="/ppt/slides/slide9.xml" ContentType="application/vnd.openxmlformats-officedocument.presentationml.slide+xml"/>
  <Override PartName="/ppt/slideLayouts/slideLayout9.xml" ContentType="application/vnd.openxmlformats-officedocument.presentationml.slideLayout+xml"/>
  <Override PartName="/ppt/slides/slide34.xml" ContentType="application/vnd.openxmlformats-officedocument.presentationml.slide+xml"/>
  <Override PartName="/ppt/slides/slide2.xml" ContentType="application/vnd.openxmlformats-officedocument.presentationml.slide+xml"/>
  <Override PartName="/ppt/slideLayouts/slideLayout2.xml" ContentType="application/vnd.openxmlformats-officedocument.presentationml.slideLayout+xml"/>
  <Override PartName="/ppt/slides/slide17.xml" ContentType="application/vnd.openxmlformats-officedocument.presentationml.slide+xml"/>
  <Override PartName="/ppt/slides/slide65.xml" ContentType="application/vnd.openxmlformats-officedocument.presentationml.slide+xml"/>
  <Override PartName="/ppt/slides/slide10.xml" ContentType="application/vnd.openxmlformats-officedocument.presentationml.slide+xml"/>
  <Override PartName="/docProps/app.xml" ContentType="application/vnd.openxmlformats-officedocument.extended-properties+xml"/>
  <Override PartName="/ppt/slides/slide48.xml" ContentType="application/vnd.openxmlformats-officedocument.presentationml.slide+xml"/>
  <Override PartName="/ppt/slides/slide41.xml" ContentType="application/vnd.openxmlformats-officedocument.presentationml.slide+xml"/>
  <Override PartName="/ppt/slides/slide57.xml" ContentType="application/vnd.openxmlformats-officedocument.presentationml.slide+xml"/>
  <Override PartName="/ppt/theme/theme3.xml" ContentType="application/vnd.openxmlformats-officedocument.theme+xml"/>
  <Override PartName="/ppt/slides/slide24.xml" ContentType="application/vnd.openxmlformats-officedocument.presentationml.slide+xml"/>
  <Override PartName="/ppt/slideLayouts/slideLayout12.xml" ContentType="application/vnd.openxmlformats-officedocument.presentationml.slideLayout+xml"/>
  <Override PartName="/ppt/slides/slide50.xml" ContentType="application/vnd.openxmlformats-officedocument.presentationml.slide+xml"/>
  <Override PartName="/ppt/slides/slide8.xml" ContentType="application/vnd.openxmlformats-officedocument.presentationml.slide+xml"/>
  <Override PartName="/ppt/slideLayouts/slideLayout8.xml" ContentType="application/vnd.openxmlformats-officedocument.presentationml.slideLayout+xml"/>
  <Override PartName="/ppt/slides/slide33.xml" ContentType="application/vnd.openxmlformats-officedocument.presentationml.slide+xml"/>
  <Override PartName="/ppt/slides/slide1.xml" ContentType="application/vnd.openxmlformats-officedocument.presentationml.slide+xml"/>
  <Override PartName="/ppt/slideLayouts/slideLayout1.xml" ContentType="application/vnd.openxmlformats-officedocument.presentationml.slideLayout+xml"/>
  <Override PartName="/ppt/slides/slide16.xml" ContentType="application/vnd.openxmlformats-officedocument.presentationml.slide+xml"/>
  <Override PartName="/ppt/viewProps.xml" ContentType="application/vnd.openxmlformats-officedocument.presentationml.viewProps+xml"/>
  <Override PartName="/ppt/slides/slide64.xml" ContentType="application/vnd.openxmlformats-officedocument.presentationml.slide+xml"/>
  <Default Extension="jpeg" ContentType="image/jpeg"/>
  <Override PartName="/ppt/slides/slide47.xml" ContentType="application/vnd.openxmlformats-officedocument.presentationml.slide+xml"/>
  <Override PartName="/ppt/slides/slide40.xml" ContentType="application/vnd.openxmlformats-officedocument.presentationml.slide+xml"/>
  <Override PartName="/ppt/slides/slide56.xml" ContentType="application/vnd.openxmlformats-officedocument.presentationml.slide+xml"/>
  <Override PartName="/ppt/theme/theme2.xml" ContentType="application/vnd.openxmlformats-officedocument.theme+xml"/>
  <Override PartName="/ppt/slides/slide23.xml" ContentType="application/vnd.openxmlformats-officedocument.presentationml.slide+xml"/>
  <Override PartName="/ppt/slides/slide39.xml" ContentType="application/vnd.openxmlformats-officedocument.presentationml.slide+xml"/>
  <Override PartName="/ppt/slideLayouts/slideLayout11.xml" ContentType="application/vnd.openxmlformats-officedocument.presentationml.slideLayout+xml"/>
  <Override PartName="/ppt/slides/slide7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5.xml" ContentType="application/vnd.openxmlformats-officedocument.presentationml.slide+xml"/>
  <Override PartName="/ppt/slides/slide63.xml" ContentType="application/vnd.openxmlformats-officedocument.presentationml.slide+xml"/>
  <Override PartName="/ppt/slides/slide46.xml" ContentType="application/vnd.openxmlformats-officedocument.presentationml.slide+xml"/>
  <Override PartName="/ppt/slides/slide29.xml" ContentType="application/vnd.openxmlformats-officedocument.presentationml.slide+xml"/>
  <Override PartName="/ppt/slides/slide55.xml" ContentType="application/vnd.openxmlformats-officedocument.presentationml.slide+xml"/>
  <Override PartName="/ppt/theme/theme1.xml" ContentType="application/vnd.openxmlformats-officedocument.theme+xml"/>
  <Override PartName="/ppt/slides/slide22.xml" ContentType="application/vnd.openxmlformats-officedocument.presentationml.slide+xml"/>
  <Override PartName="/ppt/slides/slide38.xml" ContentType="application/vnd.openxmlformats-officedocument.presentationml.slide+xml"/>
  <Override PartName="/ppt/presentation.xml" ContentType="application/vnd.openxmlformats-officedocument.presentationml.presentation.main+xml"/>
  <Override PartName="/ppt/slides/slide6.xml" ContentType="application/vnd.openxmlformats-officedocument.presentationml.slide+xml"/>
  <Default Extension="bin" ContentType="application/vnd.openxmlformats-officedocument.presentationml.printerSettings"/>
  <Override PartName="/ppt/slideLayouts/slideLayout6.xml" ContentType="application/vnd.openxmlformats-officedocument.presentationml.slideLayout+xml"/>
  <Override PartName="/ppt/slides/slide31.xml" ContentType="application/vnd.openxmlformats-officedocument.presentationml.slide+xml"/>
  <Override PartName="/ppt/slideLayouts/slideLayout10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9" r:id="rId1"/>
  </p:sldMasterIdLst>
  <p:notesMasterIdLst>
    <p:notesMasterId r:id="rId69"/>
  </p:notesMasterIdLst>
  <p:handoutMasterIdLst>
    <p:handoutMasterId r:id="rId70"/>
  </p:handoutMasterIdLst>
  <p:sldIdLst>
    <p:sldId id="260" r:id="rId2"/>
    <p:sldId id="261" r:id="rId3"/>
    <p:sldId id="262" r:id="rId4"/>
    <p:sldId id="263" r:id="rId5"/>
    <p:sldId id="264" r:id="rId6"/>
    <p:sldId id="265" r:id="rId7"/>
    <p:sldId id="266" r:id="rId8"/>
    <p:sldId id="267" r:id="rId9"/>
    <p:sldId id="268" r:id="rId10"/>
    <p:sldId id="269" r:id="rId11"/>
    <p:sldId id="270" r:id="rId12"/>
    <p:sldId id="271" r:id="rId13"/>
    <p:sldId id="272" r:id="rId14"/>
    <p:sldId id="273" r:id="rId15"/>
    <p:sldId id="274" r:id="rId16"/>
    <p:sldId id="275" r:id="rId17"/>
    <p:sldId id="276" r:id="rId18"/>
    <p:sldId id="277" r:id="rId19"/>
    <p:sldId id="278" r:id="rId20"/>
    <p:sldId id="279" r:id="rId21"/>
    <p:sldId id="280" r:id="rId22"/>
    <p:sldId id="281" r:id="rId23"/>
    <p:sldId id="282" r:id="rId24"/>
    <p:sldId id="283" r:id="rId25"/>
    <p:sldId id="284" r:id="rId26"/>
    <p:sldId id="285" r:id="rId27"/>
    <p:sldId id="329" r:id="rId28"/>
    <p:sldId id="286" r:id="rId29"/>
    <p:sldId id="287" r:id="rId30"/>
    <p:sldId id="288" r:id="rId31"/>
    <p:sldId id="289" r:id="rId32"/>
    <p:sldId id="290" r:id="rId33"/>
    <p:sldId id="291" r:id="rId34"/>
    <p:sldId id="292" r:id="rId35"/>
    <p:sldId id="293" r:id="rId36"/>
    <p:sldId id="294" r:id="rId37"/>
    <p:sldId id="295" r:id="rId38"/>
    <p:sldId id="296" r:id="rId39"/>
    <p:sldId id="297" r:id="rId40"/>
    <p:sldId id="298" r:id="rId41"/>
    <p:sldId id="299" r:id="rId42"/>
    <p:sldId id="300" r:id="rId43"/>
    <p:sldId id="301" r:id="rId44"/>
    <p:sldId id="302" r:id="rId45"/>
    <p:sldId id="307" r:id="rId46"/>
    <p:sldId id="308" r:id="rId47"/>
    <p:sldId id="309" r:id="rId48"/>
    <p:sldId id="310" r:id="rId49"/>
    <p:sldId id="311" r:id="rId50"/>
    <p:sldId id="312" r:id="rId51"/>
    <p:sldId id="313" r:id="rId52"/>
    <p:sldId id="314" r:id="rId53"/>
    <p:sldId id="315" r:id="rId54"/>
    <p:sldId id="316" r:id="rId55"/>
    <p:sldId id="317" r:id="rId56"/>
    <p:sldId id="318" r:id="rId57"/>
    <p:sldId id="319" r:id="rId58"/>
    <p:sldId id="327" r:id="rId59"/>
    <p:sldId id="328" r:id="rId60"/>
    <p:sldId id="330" r:id="rId61"/>
    <p:sldId id="320" r:id="rId62"/>
    <p:sldId id="321" r:id="rId63"/>
    <p:sldId id="322" r:id="rId64"/>
    <p:sldId id="323" r:id="rId65"/>
    <p:sldId id="324" r:id="rId66"/>
    <p:sldId id="325" r:id="rId67"/>
    <p:sldId id="326" r:id="rId68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Courier New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Courier New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Courier New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Courier New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Courier New" charset="0"/>
        <a:ea typeface="+mn-ea"/>
        <a:cs typeface="+mn-cs"/>
      </a:defRPr>
    </a:lvl5pPr>
    <a:lvl6pPr marL="2286000" algn="l" defTabSz="457200" rtl="0" eaLnBrk="1" latinLnBrk="0" hangingPunct="1">
      <a:defRPr sz="2800" kern="1200">
        <a:solidFill>
          <a:schemeClr val="tx1"/>
        </a:solidFill>
        <a:latin typeface="Courier New" charset="0"/>
        <a:ea typeface="+mn-ea"/>
        <a:cs typeface="+mn-cs"/>
      </a:defRPr>
    </a:lvl6pPr>
    <a:lvl7pPr marL="2743200" algn="l" defTabSz="457200" rtl="0" eaLnBrk="1" latinLnBrk="0" hangingPunct="1">
      <a:defRPr sz="2800" kern="1200">
        <a:solidFill>
          <a:schemeClr val="tx1"/>
        </a:solidFill>
        <a:latin typeface="Courier New" charset="0"/>
        <a:ea typeface="+mn-ea"/>
        <a:cs typeface="+mn-cs"/>
      </a:defRPr>
    </a:lvl7pPr>
    <a:lvl8pPr marL="3200400" algn="l" defTabSz="457200" rtl="0" eaLnBrk="1" latinLnBrk="0" hangingPunct="1">
      <a:defRPr sz="2800" kern="1200">
        <a:solidFill>
          <a:schemeClr val="tx1"/>
        </a:solidFill>
        <a:latin typeface="Courier New" charset="0"/>
        <a:ea typeface="+mn-ea"/>
        <a:cs typeface="+mn-cs"/>
      </a:defRPr>
    </a:lvl8pPr>
    <a:lvl9pPr marL="3657600" algn="l" defTabSz="457200" rtl="0" eaLnBrk="1" latinLnBrk="0" hangingPunct="1">
      <a:defRPr sz="2800" kern="1200">
        <a:solidFill>
          <a:schemeClr val="tx1"/>
        </a:solidFill>
        <a:latin typeface="Courier New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lrMru>
    <a:srgbClr val="FF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4660"/>
  </p:normalViewPr>
  <p:slideViewPr>
    <p:cSldViewPr>
      <p:cViewPr varScale="1">
        <p:scale>
          <a:sx n="100" d="100"/>
          <a:sy n="100" d="100"/>
        </p:scale>
        <p:origin x="-880" y="-10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63" Type="http://schemas.openxmlformats.org/officeDocument/2006/relationships/slide" Target="slides/slide62.xml"/><Relationship Id="rId64" Type="http://schemas.openxmlformats.org/officeDocument/2006/relationships/slide" Target="slides/slide63.xml"/><Relationship Id="rId65" Type="http://schemas.openxmlformats.org/officeDocument/2006/relationships/slide" Target="slides/slide64.xml"/><Relationship Id="rId66" Type="http://schemas.openxmlformats.org/officeDocument/2006/relationships/slide" Target="slides/slide65.xml"/><Relationship Id="rId67" Type="http://schemas.openxmlformats.org/officeDocument/2006/relationships/slide" Target="slides/slide66.xml"/><Relationship Id="rId68" Type="http://schemas.openxmlformats.org/officeDocument/2006/relationships/slide" Target="slides/slide67.xml"/><Relationship Id="rId69" Type="http://schemas.openxmlformats.org/officeDocument/2006/relationships/notesMaster" Target="notesMasters/notesMaster1.xml"/><Relationship Id="rId50" Type="http://schemas.openxmlformats.org/officeDocument/2006/relationships/slide" Target="slides/slide49.xml"/><Relationship Id="rId51" Type="http://schemas.openxmlformats.org/officeDocument/2006/relationships/slide" Target="slides/slide50.xml"/><Relationship Id="rId52" Type="http://schemas.openxmlformats.org/officeDocument/2006/relationships/slide" Target="slides/slide51.xml"/><Relationship Id="rId53" Type="http://schemas.openxmlformats.org/officeDocument/2006/relationships/slide" Target="slides/slide52.xml"/><Relationship Id="rId54" Type="http://schemas.openxmlformats.org/officeDocument/2006/relationships/slide" Target="slides/slide53.xml"/><Relationship Id="rId55" Type="http://schemas.openxmlformats.org/officeDocument/2006/relationships/slide" Target="slides/slide54.xml"/><Relationship Id="rId56" Type="http://schemas.openxmlformats.org/officeDocument/2006/relationships/slide" Target="slides/slide55.xml"/><Relationship Id="rId57" Type="http://schemas.openxmlformats.org/officeDocument/2006/relationships/slide" Target="slides/slide56.xml"/><Relationship Id="rId58" Type="http://schemas.openxmlformats.org/officeDocument/2006/relationships/slide" Target="slides/slide57.xml"/><Relationship Id="rId59" Type="http://schemas.openxmlformats.org/officeDocument/2006/relationships/slide" Target="slides/slide58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slide" Target="slides/slide41.xml"/><Relationship Id="rId43" Type="http://schemas.openxmlformats.org/officeDocument/2006/relationships/slide" Target="slides/slide42.xml"/><Relationship Id="rId44" Type="http://schemas.openxmlformats.org/officeDocument/2006/relationships/slide" Target="slides/slide43.xml"/><Relationship Id="rId45" Type="http://schemas.openxmlformats.org/officeDocument/2006/relationships/slide" Target="slides/slide44.xml"/><Relationship Id="rId46" Type="http://schemas.openxmlformats.org/officeDocument/2006/relationships/slide" Target="slides/slide45.xml"/><Relationship Id="rId47" Type="http://schemas.openxmlformats.org/officeDocument/2006/relationships/slide" Target="slides/slide46.xml"/><Relationship Id="rId48" Type="http://schemas.openxmlformats.org/officeDocument/2006/relationships/slide" Target="slides/slide47.xml"/><Relationship Id="rId49" Type="http://schemas.openxmlformats.org/officeDocument/2006/relationships/slide" Target="slides/slide4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70" Type="http://schemas.openxmlformats.org/officeDocument/2006/relationships/handoutMaster" Target="handoutMasters/handoutMaster1.xml"/><Relationship Id="rId71" Type="http://schemas.openxmlformats.org/officeDocument/2006/relationships/printerSettings" Target="printerSettings/printerSettings1.bin"/><Relationship Id="rId72" Type="http://schemas.openxmlformats.org/officeDocument/2006/relationships/presProps" Target="presProps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73" Type="http://schemas.openxmlformats.org/officeDocument/2006/relationships/viewProps" Target="viewProps.xml"/><Relationship Id="rId74" Type="http://schemas.openxmlformats.org/officeDocument/2006/relationships/theme" Target="theme/theme1.xml"/><Relationship Id="rId75" Type="http://schemas.openxmlformats.org/officeDocument/2006/relationships/tableStyles" Target="tableStyles.xml"/><Relationship Id="rId60" Type="http://schemas.openxmlformats.org/officeDocument/2006/relationships/slide" Target="slides/slide59.xml"/><Relationship Id="rId61" Type="http://schemas.openxmlformats.org/officeDocument/2006/relationships/slide" Target="slides/slide60.xml"/><Relationship Id="rId62" Type="http://schemas.openxmlformats.org/officeDocument/2006/relationships/slide" Target="slides/slide61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5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80" tIns="45690" rIns="91380" bIns="45690" numCol="1" anchor="t" anchorCtr="0" compatLnSpc="1">
            <a:prstTxWarp prst="textNoShape">
              <a:avLst/>
            </a:prstTxWarp>
          </a:bodyPr>
          <a:lstStyle>
            <a:lvl1pPr>
              <a:defRPr sz="1300">
                <a:latin typeface="Courier New" pitchFamily="-110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553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5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80" tIns="45690" rIns="91380" bIns="45690" numCol="1" anchor="t" anchorCtr="0" compatLnSpc="1">
            <a:prstTxWarp prst="textNoShape">
              <a:avLst/>
            </a:prstTxWarp>
          </a:bodyPr>
          <a:lstStyle>
            <a:lvl1pPr algn="r">
              <a:defRPr sz="1300">
                <a:latin typeface="Courier New" pitchFamily="-110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554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8388"/>
            <a:ext cx="2971800" cy="455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80" tIns="45690" rIns="91380" bIns="45690" numCol="1" anchor="b" anchorCtr="0" compatLnSpc="1">
            <a:prstTxWarp prst="textNoShape">
              <a:avLst/>
            </a:prstTxWarp>
          </a:bodyPr>
          <a:lstStyle>
            <a:lvl1pPr>
              <a:defRPr sz="1300">
                <a:latin typeface="Courier New" pitchFamily="-110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554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8388"/>
            <a:ext cx="2971800" cy="455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80" tIns="45690" rIns="91380" bIns="45690" numCol="1" anchor="b" anchorCtr="0" compatLnSpc="1">
            <a:prstTxWarp prst="textNoShape">
              <a:avLst/>
            </a:prstTxWarp>
          </a:bodyPr>
          <a:lstStyle>
            <a:lvl1pPr algn="r">
              <a:defRPr sz="1300">
                <a:latin typeface="Courier New" pitchFamily="-110" charset="0"/>
              </a:defRPr>
            </a:lvl1pPr>
          </a:lstStyle>
          <a:p>
            <a:pPr>
              <a:defRPr/>
            </a:pPr>
            <a:fld id="{0205E211-6663-8246-852E-93546105E0F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ourier New" pitchFamily="-110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137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ourier New" pitchFamily="-110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38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138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0138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ourier New" pitchFamily="-110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138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ourier New" pitchFamily="-110" charset="0"/>
              </a:defRPr>
            </a:lvl1pPr>
          </a:lstStyle>
          <a:p>
            <a:pPr>
              <a:defRPr/>
            </a:pPr>
            <a:fld id="{95B8F220-9B90-3C4E-BD8E-349A2400BF7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09" charset="0"/>
        <a:ea typeface="ＭＳ Ｐゴシック" pitchFamily="-109" charset="-128"/>
        <a:cs typeface="ＭＳ Ｐゴシック" pitchFamily="-109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09" charset="0"/>
        <a:ea typeface="ＭＳ Ｐゴシック" pitchFamily="-109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09" charset="0"/>
        <a:ea typeface="ＭＳ Ｐゴシック" pitchFamily="-109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09" charset="0"/>
        <a:ea typeface="ＭＳ Ｐゴシック" pitchFamily="-109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09" charset="0"/>
        <a:ea typeface="ＭＳ Ｐゴシック" pitchFamily="-109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0A339B0-3658-464F-B342-EA8F8EB80FF3}" type="slidenum">
              <a:rPr lang="en-US">
                <a:latin typeface="Courier New" charset="0"/>
              </a:rPr>
              <a:pPr/>
              <a:t>1</a:t>
            </a:fld>
            <a:endParaRPr lang="en-US">
              <a:latin typeface="Courier New" charset="0"/>
            </a:endParaRPr>
          </a:p>
        </p:txBody>
      </p:sp>
      <p:sp>
        <p:nvSpPr>
          <p:cNvPr id="18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>
              <a:latin typeface="Times New Roman" charset="0"/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781800" y="38862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latin typeface="Courier New" pitchFamily="-104" charset="0"/>
              </a:defRPr>
            </a:lvl1pPr>
          </a:lstStyle>
          <a:p>
            <a:pPr>
              <a:defRPr/>
            </a:pPr>
            <a:fld id="{CB12F7DD-BE0F-F24F-8057-7883CD22BED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781800" y="38862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latin typeface="Courier New" pitchFamily="-104" charset="0"/>
              </a:defRPr>
            </a:lvl1pPr>
          </a:lstStyle>
          <a:p>
            <a:pPr>
              <a:defRPr/>
            </a:pPr>
            <a:fld id="{D2736FBC-CF6D-FE4D-847E-F040FFA55DB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781800" y="38862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latin typeface="Courier New" pitchFamily="-104" charset="0"/>
              </a:defRPr>
            </a:lvl1pPr>
          </a:lstStyle>
          <a:p>
            <a:pPr>
              <a:defRPr/>
            </a:pPr>
            <a:fld id="{B6892445-6569-DD45-8AA1-2F4BF53CD79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781800" y="38862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latin typeface="Courier New" pitchFamily="-104" charset="0"/>
              </a:defRPr>
            </a:lvl1pPr>
          </a:lstStyle>
          <a:p>
            <a:pPr>
              <a:defRPr/>
            </a:pPr>
            <a:fld id="{A2E91A16-C21A-C249-80C0-69C915105EF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781800" y="38862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latin typeface="Courier New" pitchFamily="-104" charset="0"/>
              </a:defRPr>
            </a:lvl1pPr>
          </a:lstStyle>
          <a:p>
            <a:pPr>
              <a:defRPr/>
            </a:pPr>
            <a:fld id="{22642235-52C8-EB40-8658-BA180002EEF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781800" y="38862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latin typeface="Courier New" pitchFamily="-104" charset="0"/>
              </a:defRPr>
            </a:lvl1pPr>
          </a:lstStyle>
          <a:p>
            <a:pPr>
              <a:defRPr/>
            </a:pPr>
            <a:fld id="{10EDF873-C997-684A-86D1-25CA614FC77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781800" y="38862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latin typeface="Courier New" pitchFamily="-104" charset="0"/>
              </a:defRPr>
            </a:lvl1pPr>
          </a:lstStyle>
          <a:p>
            <a:pPr>
              <a:defRPr/>
            </a:pPr>
            <a:fld id="{07445AA7-9E50-FB47-9DBD-4C9C74ED517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781800" y="38862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latin typeface="Courier New" pitchFamily="-104" charset="0"/>
              </a:defRPr>
            </a:lvl1pPr>
          </a:lstStyle>
          <a:p>
            <a:pPr>
              <a:defRPr/>
            </a:pPr>
            <a:fld id="{399A998B-FD5A-8541-B5FE-BBA2439F754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781800" y="38862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latin typeface="Courier New" pitchFamily="-104" charset="0"/>
              </a:defRPr>
            </a:lvl1pPr>
          </a:lstStyle>
          <a:p>
            <a:pPr>
              <a:defRPr/>
            </a:pPr>
            <a:fld id="{53AAA131-F3B0-984D-BE95-729C98CAB9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781800" y="38862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latin typeface="Courier New" pitchFamily="-104" charset="0"/>
              </a:defRPr>
            </a:lvl1pPr>
          </a:lstStyle>
          <a:p>
            <a:pPr>
              <a:defRPr/>
            </a:pPr>
            <a:fld id="{B4930994-F673-DF49-AE1C-DEE535A606C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781800" y="38862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latin typeface="Courier New" pitchFamily="-104" charset="0"/>
              </a:defRPr>
            </a:lvl1pPr>
          </a:lstStyle>
          <a:p>
            <a:pPr>
              <a:defRPr/>
            </a:pPr>
            <a:fld id="{493496AE-238A-CA46-8AB9-25C56E2B956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781800" y="38862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latin typeface="Courier New" pitchFamily="-104" charset="0"/>
              </a:defRPr>
            </a:lvl1pPr>
          </a:lstStyle>
          <a:p>
            <a:pPr>
              <a:defRPr/>
            </a:pPr>
            <a:fld id="{E0AC2B8E-CD8F-8C49-8221-14744B94D66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>
              <a:defRPr sz="1400">
                <a:latin typeface="Times New Roman" pitchFamily="-110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Times New Roman" pitchFamily="-110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 sz="1400">
              <a:latin typeface="Times New Roman" pitchFamily="-110" charset="0"/>
            </a:endParaRPr>
          </a:p>
        </p:txBody>
      </p:sp>
      <p:sp>
        <p:nvSpPr>
          <p:cNvPr id="3080" name="AutoShape 8"/>
          <p:cNvSpPr>
            <a:spLocks noChangeArrowheads="1"/>
          </p:cNvSpPr>
          <p:nvPr/>
        </p:nvSpPr>
        <p:spPr bwMode="auto">
          <a:xfrm>
            <a:off x="387350" y="387350"/>
            <a:ext cx="8445500" cy="6159500"/>
          </a:xfrm>
          <a:prstGeom prst="roundRect">
            <a:avLst>
              <a:gd name="adj" fmla="val 12486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>
              <a:latin typeface="Courier New" pitchFamily="-110" charset="0"/>
            </a:endParaRPr>
          </a:p>
        </p:txBody>
      </p:sp>
      <p:sp useBgFill="1">
        <p:nvSpPr>
          <p:cNvPr id="3081" name="Rectangle 9"/>
          <p:cNvSpPr>
            <a:spLocks noChangeArrowheads="1"/>
          </p:cNvSpPr>
          <p:nvPr/>
        </p:nvSpPr>
        <p:spPr bwMode="auto">
          <a:xfrm>
            <a:off x="8213725" y="6218238"/>
            <a:ext cx="852798" cy="462307"/>
          </a:xfrm>
          <a:prstGeom prst="rect">
            <a:avLst/>
          </a:prstGeom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r>
              <a:rPr lang="en-US" sz="1200" dirty="0">
                <a:latin typeface="Times New Roman" charset="0"/>
              </a:rPr>
              <a:t>Lecture</a:t>
            </a:r>
            <a:r>
              <a:rPr lang="en-US" sz="1200" dirty="0" smtClean="0">
                <a:latin typeface="Times New Roman" charset="0"/>
              </a:rPr>
              <a:t> </a:t>
            </a:r>
            <a:r>
              <a:rPr lang="en-US" sz="1200" dirty="0" smtClean="0">
                <a:latin typeface="Times New Roman" charset="0"/>
              </a:rPr>
              <a:t>14</a:t>
            </a:r>
          </a:p>
          <a:p>
            <a:r>
              <a:rPr lang="en-US" sz="1200" dirty="0">
                <a:latin typeface="Times New Roman" charset="0"/>
              </a:rPr>
              <a:t>Page </a:t>
            </a:r>
            <a:fld id="{F47AF800-DA9C-A84A-B307-8ADF86A864BF}" type="slidenum">
              <a:rPr lang="en-US" sz="1200">
                <a:latin typeface="Times New Roman" charset="0"/>
              </a:rPr>
              <a:pPr/>
              <a:t>‹#›</a:t>
            </a:fld>
            <a:endParaRPr lang="en-US" sz="1200" dirty="0">
              <a:latin typeface="Times New Roman" charset="0"/>
            </a:endParaRPr>
          </a:p>
        </p:txBody>
      </p:sp>
      <p:sp useBgFill="1">
        <p:nvSpPr>
          <p:cNvPr id="3082" name="Rectangle 10"/>
          <p:cNvSpPr>
            <a:spLocks noChangeArrowheads="1"/>
          </p:cNvSpPr>
          <p:nvPr/>
        </p:nvSpPr>
        <p:spPr bwMode="auto">
          <a:xfrm>
            <a:off x="974725" y="6446838"/>
            <a:ext cx="1484313" cy="277812"/>
          </a:xfrm>
          <a:prstGeom prst="rect">
            <a:avLst/>
          </a:prstGeom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en-US" sz="1200">
                <a:latin typeface="Times New Roman" pitchFamily="4" charset="0"/>
              </a:rPr>
              <a:t>CS 136, Winter 2017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02" r:id="rId1"/>
    <p:sldLayoutId id="2147483903" r:id="rId2"/>
    <p:sldLayoutId id="2147483904" r:id="rId3"/>
    <p:sldLayoutId id="2147483905" r:id="rId4"/>
    <p:sldLayoutId id="2147483906" r:id="rId5"/>
    <p:sldLayoutId id="2147483907" r:id="rId6"/>
    <p:sldLayoutId id="2147483908" r:id="rId7"/>
    <p:sldLayoutId id="2147483909" r:id="rId8"/>
    <p:sldLayoutId id="2147483910" r:id="rId9"/>
    <p:sldLayoutId id="2147483911" r:id="rId10"/>
    <p:sldLayoutId id="2147483912" r:id="rId11"/>
    <p:sldLayoutId id="2147483913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ＭＳ Ｐゴシック" pitchFamily="-109" charset="-128"/>
          <a:cs typeface="ＭＳ Ｐゴシック" pitchFamily="-109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-109" charset="0"/>
          <a:ea typeface="ＭＳ Ｐゴシック" pitchFamily="-109" charset="-128"/>
          <a:cs typeface="ＭＳ Ｐゴシック" pitchFamily="-109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-109" charset="0"/>
          <a:ea typeface="ＭＳ Ｐゴシック" pitchFamily="-109" charset="-128"/>
          <a:cs typeface="ＭＳ Ｐゴシック" pitchFamily="-109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-109" charset="0"/>
          <a:ea typeface="ＭＳ Ｐゴシック" pitchFamily="-109" charset="-128"/>
          <a:cs typeface="ＭＳ Ｐゴシック" pitchFamily="-109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-109" charset="0"/>
          <a:ea typeface="ＭＳ Ｐゴシック" pitchFamily="-109" charset="-128"/>
          <a:cs typeface="ＭＳ Ｐゴシック" pitchFamily="-109" charset="-128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-109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-109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-109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-109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600">
          <a:solidFill>
            <a:schemeClr val="tx1"/>
          </a:solidFill>
          <a:latin typeface="+mn-lt"/>
          <a:ea typeface="ＭＳ Ｐゴシック" pitchFamily="-109" charset="-128"/>
          <a:cs typeface="ＭＳ Ｐゴシック" pitchFamily="-109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3600">
          <a:solidFill>
            <a:schemeClr val="tx1"/>
          </a:solidFill>
          <a:latin typeface="+mn-lt"/>
          <a:ea typeface="ＭＳ Ｐゴシック" pitchFamily="-109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3600">
          <a:solidFill>
            <a:schemeClr val="tx1"/>
          </a:solidFill>
          <a:latin typeface="+mn-lt"/>
          <a:ea typeface="ＭＳ Ｐゴシック" pitchFamily="-109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3600">
          <a:solidFill>
            <a:schemeClr val="tx1"/>
          </a:solidFill>
          <a:latin typeface="+mn-lt"/>
          <a:ea typeface="ＭＳ Ｐゴシック" pitchFamily="-109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•"/>
        <a:defRPr sz="3600">
          <a:solidFill>
            <a:schemeClr val="tx1"/>
          </a:solidFill>
          <a:latin typeface="+mn-lt"/>
          <a:ea typeface="ＭＳ Ｐゴシック" pitchFamily="-109" charset="-128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•"/>
        <a:defRPr sz="3600">
          <a:solidFill>
            <a:schemeClr val="tx1"/>
          </a:solidFill>
          <a:latin typeface="+mn-lt"/>
          <a:ea typeface="ＭＳ Ｐゴシック" pitchFamily="-109" charset="-128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•"/>
        <a:defRPr sz="3600">
          <a:solidFill>
            <a:schemeClr val="tx1"/>
          </a:solidFill>
          <a:latin typeface="+mn-lt"/>
          <a:ea typeface="ＭＳ Ｐゴシック" pitchFamily="-109" charset="-128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3600">
          <a:solidFill>
            <a:schemeClr val="tx1"/>
          </a:solidFill>
          <a:latin typeface="+mn-lt"/>
          <a:ea typeface="ＭＳ Ｐゴシック" pitchFamily="-109" charset="-128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•"/>
        <a:defRPr sz="3600">
          <a:solidFill>
            <a:schemeClr val="tx1"/>
          </a:solidFill>
          <a:latin typeface="+mn-lt"/>
          <a:ea typeface="ＭＳ Ｐゴシック" pitchFamily="-109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df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514600"/>
            <a:ext cx="7772400" cy="1143000"/>
          </a:xfrm>
        </p:spPr>
        <p:txBody>
          <a:bodyPr/>
          <a:lstStyle/>
          <a:p>
            <a:r>
              <a:rPr lang="en-US" dirty="0" smtClean="0">
                <a:ea typeface="ＭＳ Ｐゴシック" charset="-128"/>
                <a:cs typeface="ＭＳ Ｐゴシック" charset="-128"/>
              </a:rPr>
              <a:t>Secure </a:t>
            </a:r>
            <a:r>
              <a:rPr lang="en-US" dirty="0" smtClean="0">
                <a:ea typeface="ＭＳ Ｐゴシック" charset="-128"/>
                <a:cs typeface="ＭＳ Ｐゴシック" charset="-128"/>
              </a:rPr>
              <a:t>Programming, Continued</a:t>
            </a:r>
            <a:br>
              <a:rPr lang="en-US" dirty="0" smtClean="0">
                <a:ea typeface="ＭＳ Ｐゴシック" charset="-128"/>
                <a:cs typeface="ＭＳ Ｐゴシック" charset="-128"/>
              </a:rPr>
            </a:br>
            <a:r>
              <a:rPr lang="en-US" dirty="0" smtClean="0">
                <a:ea typeface="ＭＳ Ｐゴシック" charset="-128"/>
                <a:cs typeface="ＭＳ Ｐゴシック" charset="-128"/>
              </a:rPr>
              <a:t>Computer Security </a:t>
            </a:r>
            <a:br>
              <a:rPr lang="en-US" dirty="0" smtClean="0">
                <a:ea typeface="ＭＳ Ｐゴシック" charset="-128"/>
                <a:cs typeface="ＭＳ Ｐゴシック" charset="-128"/>
              </a:rPr>
            </a:br>
            <a:r>
              <a:rPr lang="en-US" dirty="0" smtClean="0">
                <a:ea typeface="ＭＳ Ｐゴシック" charset="-128"/>
                <a:cs typeface="ＭＳ Ｐゴシック" charset="-128"/>
              </a:rPr>
              <a:t>Peter Reiher</a:t>
            </a:r>
            <a:r>
              <a:rPr lang="en-US" dirty="0" smtClean="0">
                <a:ea typeface="ＭＳ Ｐゴシック" charset="-128"/>
                <a:cs typeface="ＭＳ Ｐゴシック" charset="-128"/>
              </a:rPr>
              <a:t/>
            </a:r>
            <a:br>
              <a:rPr lang="en-US" dirty="0" smtClean="0">
                <a:ea typeface="ＭＳ Ｐゴシック" charset="-128"/>
                <a:cs typeface="ＭＳ Ｐゴシック" charset="-128"/>
              </a:rPr>
            </a:br>
            <a:r>
              <a:rPr lang="en-US" dirty="0" smtClean="0">
                <a:ea typeface="ＭＳ Ｐゴシック" charset="-128"/>
                <a:cs typeface="ＭＳ Ｐゴシック" charset="-128"/>
              </a:rPr>
              <a:t>February 28, </a:t>
            </a:r>
            <a:r>
              <a:rPr lang="en-US" dirty="0" smtClean="0">
                <a:ea typeface="ＭＳ Ｐゴシック" charset="-128"/>
                <a:cs typeface="ＭＳ Ｐゴシック" charset="-128"/>
              </a:rPr>
              <a:t>2017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 dirty="0">
                <a:ea typeface="ＭＳ Ｐゴシック" charset="-128"/>
                <a:cs typeface="ＭＳ Ｐゴシック" charset="-128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A Real World Example</a:t>
            </a:r>
          </a:p>
        </p:txBody>
      </p:sp>
      <p:sp>
        <p:nvSpPr>
          <p:cNvPr id="26627" name="Content Placeholder 2"/>
          <p:cNvSpPr>
            <a:spLocks noGrp="1"/>
          </p:cNvSpPr>
          <p:nvPr>
            <p:ph idx="1"/>
          </p:nvPr>
        </p:nvSpPr>
        <p:spPr>
          <a:xfrm>
            <a:off x="685800" y="1828800"/>
            <a:ext cx="7772400" cy="4114800"/>
          </a:xfrm>
        </p:spPr>
        <p:txBody>
          <a:bodyPr/>
          <a:lstStyle/>
          <a:p>
            <a:r>
              <a:rPr lang="en-US" sz="3200" smtClean="0">
                <a:ea typeface="Courier New" pitchFamily="4" charset="0"/>
                <a:cs typeface="Courier New" pitchFamily="4" charset="0"/>
              </a:rPr>
              <a:t>Lenovo System Update Service</a:t>
            </a:r>
          </a:p>
          <a:p>
            <a:r>
              <a:rPr lang="en-US" sz="3200" smtClean="0">
                <a:ea typeface="Courier New" pitchFamily="4" charset="0"/>
                <a:cs typeface="Courier New" pitchFamily="4" charset="0"/>
              </a:rPr>
              <a:t>Run by an unprivileged user to perform valid system updates</a:t>
            </a:r>
          </a:p>
          <a:p>
            <a:r>
              <a:rPr lang="en-US" sz="3200" smtClean="0">
                <a:ea typeface="Courier New" pitchFamily="4" charset="0"/>
                <a:cs typeface="Courier New" pitchFamily="4" charset="0"/>
              </a:rPr>
              <a:t>Created a temporary admin account that had privileges to perform these updates</a:t>
            </a:r>
          </a:p>
          <a:p>
            <a:r>
              <a:rPr lang="en-US" sz="3200" smtClean="0">
                <a:ea typeface="Courier New" pitchFamily="4" charset="0"/>
                <a:cs typeface="Courier New" pitchFamily="4" charset="0"/>
              </a:rPr>
              <a:t>Account name and password were predictable, allowing attacker to guess them</a:t>
            </a:r>
          </a:p>
          <a:p>
            <a:r>
              <a:rPr lang="en-US" sz="3200" smtClean="0">
                <a:ea typeface="Courier New" pitchFamily="4" charset="0"/>
                <a:cs typeface="Courier New" pitchFamily="4" charset="0"/>
              </a:rPr>
              <a:t>And run as system administrator</a:t>
            </a:r>
          </a:p>
          <a:p>
            <a:pPr lvl="1"/>
            <a:endParaRPr lang="en-US" sz="3200" smtClean="0"/>
          </a:p>
          <a:p>
            <a:endParaRPr lang="en-US" sz="3200" smtClean="0">
              <a:ea typeface="ＭＳ Ｐゴシック" pitchFamily="4" charset="-128"/>
              <a:cs typeface="ＭＳ Ｐゴシック" pitchFamily="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le 1"/>
          <p:cNvSpPr>
            <a:spLocks noGrp="1"/>
          </p:cNvSpPr>
          <p:nvPr>
            <p:ph type="title"/>
          </p:nvPr>
        </p:nvSpPr>
        <p:spPr>
          <a:xfrm>
            <a:off x="685800" y="381000"/>
            <a:ext cx="7772400" cy="1143000"/>
          </a:xfrm>
        </p:spPr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What To Do About This?</a:t>
            </a:r>
          </a:p>
        </p:txBody>
      </p:sp>
      <p:sp>
        <p:nvSpPr>
          <p:cNvPr id="27651" name="Content Placeholder 2"/>
          <p:cNvSpPr>
            <a:spLocks noGrp="1"/>
          </p:cNvSpPr>
          <p:nvPr>
            <p:ph idx="1"/>
          </p:nvPr>
        </p:nvSpPr>
        <p:spPr>
          <a:xfrm>
            <a:off x="685800" y="1371600"/>
            <a:ext cx="7772400" cy="4114800"/>
          </a:xfrm>
        </p:spPr>
        <p:txBody>
          <a:bodyPr/>
          <a:lstStyle/>
          <a:p>
            <a:r>
              <a:rPr lang="en-US" sz="3200" smtClean="0">
                <a:ea typeface="ＭＳ Ｐゴシック" pitchFamily="4" charset="-128"/>
                <a:cs typeface="ＭＳ Ｐゴシック" pitchFamily="4" charset="-128"/>
              </a:rPr>
              <a:t>Avoid running programs setuid</a:t>
            </a:r>
          </a:p>
          <a:p>
            <a:pPr lvl="1"/>
            <a:r>
              <a:rPr lang="en-US" sz="3200" smtClean="0">
                <a:ea typeface="ＭＳ Ｐゴシック" pitchFamily="4" charset="-128"/>
                <a:cs typeface="ＭＳ Ｐゴシック" pitchFamily="4" charset="-128"/>
              </a:rPr>
              <a:t>Or in other OSs’ high privilege modes</a:t>
            </a:r>
          </a:p>
          <a:p>
            <a:r>
              <a:rPr lang="en-US" sz="3200" smtClean="0">
                <a:ea typeface="ＭＳ Ｐゴシック" pitchFamily="4" charset="-128"/>
                <a:cs typeface="ＭＳ Ｐゴシック" pitchFamily="4" charset="-128"/>
              </a:rPr>
              <a:t>If you must, don’t make them root-owned</a:t>
            </a:r>
          </a:p>
          <a:p>
            <a:pPr lvl="1"/>
            <a:r>
              <a:rPr lang="en-US" sz="3200" smtClean="0">
                <a:ea typeface="ＭＳ Ｐゴシック" pitchFamily="4" charset="-128"/>
                <a:cs typeface="ＭＳ Ｐゴシック" pitchFamily="4" charset="-128"/>
              </a:rPr>
              <a:t>Remember, least privilege</a:t>
            </a:r>
          </a:p>
          <a:p>
            <a:r>
              <a:rPr lang="en-US" sz="3200" smtClean="0">
                <a:ea typeface="ＭＳ Ｐゴシック" pitchFamily="4" charset="-128"/>
                <a:cs typeface="ＭＳ Ｐゴシック" pitchFamily="4" charset="-128"/>
              </a:rPr>
              <a:t>Change back to the real caller as soon as you can</a:t>
            </a:r>
          </a:p>
          <a:p>
            <a:pPr lvl="1"/>
            <a:r>
              <a:rPr lang="en-US" sz="3200" smtClean="0"/>
              <a:t>Limiting exposure</a:t>
            </a:r>
          </a:p>
          <a:p>
            <a:r>
              <a:rPr lang="en-US" sz="3200" smtClean="0">
                <a:ea typeface="ＭＳ Ｐゴシック" pitchFamily="4" charset="-128"/>
                <a:cs typeface="ＭＳ Ｐゴシック" pitchFamily="4" charset="-128"/>
              </a:rPr>
              <a:t>Use</a:t>
            </a:r>
            <a:r>
              <a:rPr lang="en-US" sz="3200" smtClean="0">
                <a:ea typeface="Courier New" pitchFamily="4" charset="0"/>
                <a:cs typeface="Courier New" pitchFamily="4" charset="0"/>
              </a:rPr>
              <a:t> virtualization </a:t>
            </a:r>
            <a:r>
              <a:rPr lang="en-US" sz="3200" smtClean="0">
                <a:ea typeface="ＭＳ Ｐゴシック" pitchFamily="4" charset="-128"/>
                <a:cs typeface="ＭＳ Ｐゴシック" pitchFamily="4" charset="-128"/>
              </a:rPr>
              <a:t>to compartmentalize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Virtualization Approaches</a:t>
            </a:r>
          </a:p>
        </p:txBody>
      </p:sp>
      <p:sp>
        <p:nvSpPr>
          <p:cNvPr id="28675" name="Content Placeholder 2"/>
          <p:cNvSpPr>
            <a:spLocks noGrp="1"/>
          </p:cNvSpPr>
          <p:nvPr>
            <p:ph idx="1"/>
          </p:nvPr>
        </p:nvSpPr>
        <p:spPr>
          <a:xfrm>
            <a:off x="685800" y="1752600"/>
            <a:ext cx="7772400" cy="4114800"/>
          </a:xfrm>
        </p:spPr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Run stuff in a virtual machine</a:t>
            </a:r>
          </a:p>
          <a:p>
            <a:pPr lvl="1"/>
            <a:r>
              <a:rPr lang="en-US" smtClean="0"/>
              <a:t>Only giving access to safe stuff</a:t>
            </a:r>
          </a:p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Hard to specify what’s safe</a:t>
            </a:r>
          </a:p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Hard to allow safe interactions between different VMs</a:t>
            </a:r>
          </a:p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VM might not have perfect isolation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ea typeface="ＭＳ Ｐゴシック" pitchFamily="4" charset="-128"/>
                <a:cs typeface="ＭＳ Ｐゴシック" pitchFamily="4" charset="-128"/>
              </a:rPr>
              <a:t>Race Conditions</a:t>
            </a:r>
          </a:p>
        </p:txBody>
      </p:sp>
      <p:sp>
        <p:nvSpPr>
          <p:cNvPr id="29699" name="Content Placeholder 2"/>
          <p:cNvSpPr>
            <a:spLocks noGrp="1"/>
          </p:cNvSpPr>
          <p:nvPr>
            <p:ph idx="1"/>
          </p:nvPr>
        </p:nvSpPr>
        <p:spPr>
          <a:xfrm>
            <a:off x="685800" y="1676400"/>
            <a:ext cx="7772400" cy="4114800"/>
          </a:xfrm>
        </p:spPr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A common cause of security bugs</a:t>
            </a:r>
          </a:p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Usually involve multiprogramming or multithreaded programs</a:t>
            </a:r>
          </a:p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Caused by different threads of control operating in unpredictable fashion</a:t>
            </a:r>
          </a:p>
          <a:p>
            <a:pPr lvl="1"/>
            <a:r>
              <a:rPr lang="en-US" smtClean="0"/>
              <a:t>When programmer thought they’d work in a particular order</a:t>
            </a:r>
          </a:p>
        </p:txBody>
      </p:sp>
      <p:sp>
        <p:nvSpPr>
          <p:cNvPr id="29700" name="Rounded Rectangle 3"/>
          <p:cNvSpPr>
            <a:spLocks noChangeArrowheads="1"/>
          </p:cNvSpPr>
          <p:nvPr/>
        </p:nvSpPr>
        <p:spPr bwMode="auto">
          <a:xfrm>
            <a:off x="2590800" y="914400"/>
            <a:ext cx="3962400" cy="685800"/>
          </a:xfrm>
          <a:prstGeom prst="roundRect">
            <a:avLst>
              <a:gd name="adj" fmla="val 16667"/>
            </a:avLst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What Is a Race Condition?</a:t>
            </a:r>
          </a:p>
        </p:txBody>
      </p:sp>
      <p:sp>
        <p:nvSpPr>
          <p:cNvPr id="30723" name="Content Placeholder 2"/>
          <p:cNvSpPr>
            <a:spLocks noGrp="1"/>
          </p:cNvSpPr>
          <p:nvPr>
            <p:ph idx="1"/>
          </p:nvPr>
        </p:nvSpPr>
        <p:spPr>
          <a:xfrm>
            <a:off x="685800" y="1600200"/>
            <a:ext cx="7772400" cy="4114800"/>
          </a:xfrm>
        </p:spPr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A situation in which two (or more) threads of control are cooperating or sharing something</a:t>
            </a:r>
          </a:p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If their events happen in one order, one thing happens</a:t>
            </a:r>
          </a:p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If their events happen in another order, something else happens</a:t>
            </a:r>
          </a:p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Often the results are unforeseen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Security Implications of Race Conditions</a:t>
            </a:r>
          </a:p>
        </p:txBody>
      </p:sp>
      <p:sp>
        <p:nvSpPr>
          <p:cNvPr id="3174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Usually you checked privileges at one point</a:t>
            </a:r>
          </a:p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You thought the next lines of code would run next</a:t>
            </a:r>
          </a:p>
          <a:p>
            <a:pPr lvl="1"/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So privileges still apply</a:t>
            </a:r>
          </a:p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But multiprogramming allows things to happen in between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The TOCTOU Issue</a:t>
            </a:r>
          </a:p>
        </p:txBody>
      </p:sp>
      <p:sp>
        <p:nvSpPr>
          <p:cNvPr id="32771" name="Content Placeholder 2"/>
          <p:cNvSpPr>
            <a:spLocks noGrp="1"/>
          </p:cNvSpPr>
          <p:nvPr>
            <p:ph idx="1"/>
          </p:nvPr>
        </p:nvSpPr>
        <p:spPr>
          <a:xfrm>
            <a:off x="685800" y="1828800"/>
            <a:ext cx="7772400" cy="4114800"/>
          </a:xfrm>
        </p:spPr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Time of Check to Time of Use</a:t>
            </a:r>
          </a:p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Have security conditions changed between when you checked?</a:t>
            </a:r>
          </a:p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And when you used it?</a:t>
            </a:r>
          </a:p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Multiprogramming issues can make that happen</a:t>
            </a:r>
          </a:p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Sometimes under attacker control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A Short Detour</a:t>
            </a:r>
          </a:p>
        </p:txBody>
      </p:sp>
      <p:sp>
        <p:nvSpPr>
          <p:cNvPr id="33795" name="Content Placeholder 2"/>
          <p:cNvSpPr>
            <a:spLocks noGrp="1"/>
          </p:cNvSpPr>
          <p:nvPr>
            <p:ph idx="1"/>
          </p:nvPr>
        </p:nvSpPr>
        <p:spPr>
          <a:xfrm>
            <a:off x="685800" y="1676400"/>
            <a:ext cx="7772400" cy="4114800"/>
          </a:xfrm>
        </p:spPr>
        <p:txBody>
          <a:bodyPr/>
          <a:lstStyle/>
          <a:p>
            <a:r>
              <a:rPr lang="en-US" sz="2800" smtClean="0">
                <a:ea typeface="ＭＳ Ｐゴシック" pitchFamily="4" charset="-128"/>
                <a:cs typeface="ＭＳ Ｐゴシック" pitchFamily="4" charset="-128"/>
              </a:rPr>
              <a:t>In Unix, processes can have two associated user IDs</a:t>
            </a:r>
          </a:p>
          <a:p>
            <a:pPr lvl="1"/>
            <a:r>
              <a:rPr lang="en-US" sz="2800" smtClean="0"/>
              <a:t>Effective ID</a:t>
            </a:r>
          </a:p>
          <a:p>
            <a:pPr lvl="1"/>
            <a:r>
              <a:rPr lang="en-US" sz="2800" smtClean="0"/>
              <a:t>Real ID</a:t>
            </a:r>
          </a:p>
          <a:p>
            <a:r>
              <a:rPr lang="en-US" sz="2800" smtClean="0">
                <a:ea typeface="ＭＳ Ｐゴシック" pitchFamily="4" charset="-128"/>
                <a:cs typeface="ＭＳ Ｐゴシック" pitchFamily="4" charset="-128"/>
              </a:rPr>
              <a:t>Real ID is the ID of the user who actually ran it</a:t>
            </a:r>
          </a:p>
          <a:p>
            <a:r>
              <a:rPr lang="en-US" sz="2800" smtClean="0">
                <a:ea typeface="ＭＳ Ｐゴシック" pitchFamily="4" charset="-128"/>
                <a:cs typeface="ＭＳ Ｐゴシック" pitchFamily="4" charset="-128"/>
              </a:rPr>
              <a:t>Effective ID is current ID for access control purposes</a:t>
            </a:r>
          </a:p>
          <a:p>
            <a:r>
              <a:rPr lang="en-US" sz="2800" smtClean="0">
                <a:ea typeface="ＭＳ Ｐゴシック" pitchFamily="4" charset="-128"/>
                <a:cs typeface="ＭＳ Ｐゴシック" pitchFamily="4" charset="-128"/>
              </a:rPr>
              <a:t>Setuid programs run this way</a:t>
            </a:r>
          </a:p>
          <a:p>
            <a:r>
              <a:rPr lang="en-US" sz="2800" smtClean="0">
                <a:ea typeface="ＭＳ Ｐゴシック" pitchFamily="4" charset="-128"/>
                <a:cs typeface="ＭＳ Ｐゴシック" pitchFamily="4" charset="-128"/>
              </a:rPr>
              <a:t>System calls allow you to manipulate it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Effective UID and Access Permissions</a:t>
            </a:r>
          </a:p>
        </p:txBody>
      </p:sp>
      <p:sp>
        <p:nvSpPr>
          <p:cNvPr id="3481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Unix checks accesses against effective UID, not real UID</a:t>
            </a:r>
          </a:p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So setuid program uses permissions for the program’s owner</a:t>
            </a:r>
          </a:p>
          <a:p>
            <a:pPr lvl="1"/>
            <a:r>
              <a:rPr lang="en-US" smtClean="0"/>
              <a:t>Unless relinquished</a:t>
            </a:r>
          </a:p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Remember, root has universal access privileges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An Example</a:t>
            </a:r>
          </a:p>
        </p:txBody>
      </p:sp>
      <p:sp>
        <p:nvSpPr>
          <p:cNvPr id="3584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Code from Unix involving a temporary file</a:t>
            </a:r>
          </a:p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Runs setuid root</a:t>
            </a:r>
          </a:p>
          <a:p>
            <a:pPr>
              <a:buFontTx/>
              <a:buNone/>
            </a:pPr>
            <a:r>
              <a:rPr lang="en-US" sz="2400" smtClean="0">
                <a:latin typeface="Courier New" pitchFamily="4" charset="0"/>
                <a:ea typeface="Courier New" pitchFamily="4" charset="0"/>
                <a:cs typeface="Courier New" pitchFamily="4" charset="0"/>
              </a:rPr>
              <a:t>res = access(“/tmp/userfile”, R_OK);</a:t>
            </a:r>
          </a:p>
          <a:p>
            <a:pPr>
              <a:buFontTx/>
              <a:buNone/>
            </a:pPr>
            <a:r>
              <a:rPr lang="en-US" sz="2400" smtClean="0">
                <a:latin typeface="Courier New" pitchFamily="4" charset="0"/>
                <a:ea typeface="Courier New" pitchFamily="4" charset="0"/>
                <a:cs typeface="Courier New" pitchFamily="4" charset="0"/>
              </a:rPr>
              <a:t>If (res != 0)</a:t>
            </a:r>
          </a:p>
          <a:p>
            <a:pPr>
              <a:buFontTx/>
              <a:buNone/>
            </a:pPr>
            <a:r>
              <a:rPr lang="en-US" sz="2400" smtClean="0">
                <a:latin typeface="Courier New" pitchFamily="4" charset="0"/>
                <a:ea typeface="Courier New" pitchFamily="4" charset="0"/>
                <a:cs typeface="Courier New" pitchFamily="4" charset="0"/>
              </a:rPr>
              <a:t>	die(“access”);</a:t>
            </a:r>
          </a:p>
          <a:p>
            <a:pPr>
              <a:buFontTx/>
              <a:buNone/>
            </a:pPr>
            <a:r>
              <a:rPr lang="en-US" sz="2400" smtClean="0">
                <a:latin typeface="Courier New" pitchFamily="4" charset="0"/>
                <a:ea typeface="Courier New" pitchFamily="4" charset="0"/>
                <a:cs typeface="Courier New" pitchFamily="4" charset="0"/>
              </a:rPr>
              <a:t>fd = open(“/tmp/userfile”,O_RDONLY);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ounded Rectangle 3"/>
          <p:cNvSpPr>
            <a:spLocks noChangeArrowheads="1"/>
          </p:cNvSpPr>
          <p:nvPr/>
        </p:nvSpPr>
        <p:spPr bwMode="auto">
          <a:xfrm>
            <a:off x="3581400" y="914400"/>
            <a:ext cx="1981200" cy="685800"/>
          </a:xfrm>
          <a:prstGeom prst="roundRect">
            <a:avLst>
              <a:gd name="adj" fmla="val 16667"/>
            </a:avLst>
          </a:prstGeom>
          <a:solidFill>
            <a:schemeClr val="bg2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43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Outline</a:t>
            </a:r>
          </a:p>
        </p:txBody>
      </p:sp>
      <p:sp>
        <p:nvSpPr>
          <p:cNvPr id="18436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>
                <a:solidFill>
                  <a:schemeClr val="bg2"/>
                </a:solidFill>
                <a:ea typeface="ＭＳ Ｐゴシック" pitchFamily="4" charset="-128"/>
                <a:cs typeface="ＭＳ Ｐゴシック" pitchFamily="4" charset="-128"/>
              </a:rPr>
              <a:t>Introduction</a:t>
            </a:r>
          </a:p>
          <a:p>
            <a:r>
              <a:rPr lang="en-US" smtClean="0">
                <a:solidFill>
                  <a:schemeClr val="bg2"/>
                </a:solidFill>
                <a:ea typeface="ＭＳ Ｐゴシック" pitchFamily="4" charset="-128"/>
                <a:cs typeface="ＭＳ Ｐゴシック" pitchFamily="4" charset="-128"/>
              </a:rPr>
              <a:t>Principles for secure software</a:t>
            </a:r>
          </a:p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Major problem areas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What’s (Supposed to Be) Going on Here?</a:t>
            </a:r>
          </a:p>
        </p:txBody>
      </p:sp>
      <p:sp>
        <p:nvSpPr>
          <p:cNvPr id="3686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smtClean="0">
                <a:ea typeface="Courier New" pitchFamily="4" charset="0"/>
                <a:cs typeface="Courier New" pitchFamily="4" charset="0"/>
              </a:rPr>
              <a:t>Checked access on </a:t>
            </a:r>
            <a:r>
              <a:rPr lang="en-US" sz="2800" smtClean="0">
                <a:latin typeface="Courier New" pitchFamily="4" charset="0"/>
                <a:ea typeface="Courier New" pitchFamily="4" charset="0"/>
                <a:cs typeface="Courier New" pitchFamily="4" charset="0"/>
              </a:rPr>
              <a:t>/tmp/userfile </a:t>
            </a:r>
            <a:r>
              <a:rPr lang="en-US" sz="2800" smtClean="0">
                <a:ea typeface="Courier New" pitchFamily="4" charset="0"/>
                <a:cs typeface="Courier New" pitchFamily="4" charset="0"/>
              </a:rPr>
              <a:t>to make sure user was allowed to read it</a:t>
            </a:r>
          </a:p>
          <a:p>
            <a:pPr lvl="1"/>
            <a:r>
              <a:rPr lang="en-US" sz="2800" smtClean="0">
                <a:ea typeface="Courier New" pitchFamily="4" charset="0"/>
                <a:cs typeface="Courier New" pitchFamily="4" charset="0"/>
              </a:rPr>
              <a:t>User can use links to control what this file is</a:t>
            </a:r>
          </a:p>
          <a:p>
            <a:r>
              <a:rPr lang="en-US" sz="2800" smtClean="0">
                <a:latin typeface="Courier New" pitchFamily="4" charset="0"/>
                <a:ea typeface="Courier New" pitchFamily="4" charset="0"/>
                <a:cs typeface="Courier New" pitchFamily="4" charset="0"/>
              </a:rPr>
              <a:t>access()</a:t>
            </a:r>
            <a:r>
              <a:rPr lang="en-US" sz="2800" smtClean="0">
                <a:ea typeface="Courier New" pitchFamily="4" charset="0"/>
                <a:cs typeface="Courier New" pitchFamily="4" charset="0"/>
              </a:rPr>
              <a:t> checks real user ID, not effective one</a:t>
            </a:r>
          </a:p>
          <a:p>
            <a:pPr lvl="1"/>
            <a:r>
              <a:rPr lang="en-US" sz="2800" smtClean="0">
                <a:ea typeface="Courier New" pitchFamily="4" charset="0"/>
                <a:cs typeface="Courier New" pitchFamily="4" charset="0"/>
              </a:rPr>
              <a:t>So checks access permissions not as root, but as actual user</a:t>
            </a:r>
          </a:p>
          <a:p>
            <a:r>
              <a:rPr lang="en-US" sz="2800" smtClean="0">
                <a:ea typeface="Courier New" pitchFamily="4" charset="0"/>
                <a:cs typeface="Courier New" pitchFamily="4" charset="0"/>
              </a:rPr>
              <a:t>So if user can read it, open file for read</a:t>
            </a:r>
          </a:p>
          <a:p>
            <a:pPr lvl="1"/>
            <a:r>
              <a:rPr lang="en-US" sz="2800" smtClean="0">
                <a:ea typeface="Courier New" pitchFamily="4" charset="0"/>
                <a:cs typeface="Courier New" pitchFamily="4" charset="0"/>
              </a:rPr>
              <a:t>Which root is definitely allowed to do</a:t>
            </a:r>
          </a:p>
          <a:p>
            <a:r>
              <a:rPr lang="en-US" sz="2800" smtClean="0">
                <a:ea typeface="Courier New" pitchFamily="4" charset="0"/>
                <a:cs typeface="Courier New" pitchFamily="4" charset="0"/>
              </a:rPr>
              <a:t>Otherwise exit </a:t>
            </a:r>
            <a:r>
              <a:rPr lang="en-US" sz="2800" smtClean="0">
                <a:ea typeface="ＭＳ Ｐゴシック" pitchFamily="4" charset="-128"/>
                <a:cs typeface="ＭＳ Ｐゴシック" pitchFamily="4" charset="-128"/>
              </a:rPr>
              <a:t> </a:t>
            </a:r>
          </a:p>
          <a:p>
            <a:endParaRPr lang="en-US" sz="2800" smtClean="0">
              <a:ea typeface="ＭＳ Ｐゴシック" pitchFamily="4" charset="-128"/>
              <a:cs typeface="ＭＳ Ｐゴシック" pitchFamily="4" charset="-128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What’s Really Going On Here?</a:t>
            </a:r>
          </a:p>
        </p:txBody>
      </p:sp>
      <p:sp>
        <p:nvSpPr>
          <p:cNvPr id="3789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This program might not run uninterrupted</a:t>
            </a:r>
          </a:p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OS might schedule something else in the middle</a:t>
            </a:r>
          </a:p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In particular, between those two lines of code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How the Attack Works</a:t>
            </a:r>
          </a:p>
        </p:txBody>
      </p:sp>
      <p:sp>
        <p:nvSpPr>
          <p:cNvPr id="38915" name="Content Placeholder 2"/>
          <p:cNvSpPr>
            <a:spLocks noGrp="1"/>
          </p:cNvSpPr>
          <p:nvPr>
            <p:ph idx="1"/>
          </p:nvPr>
        </p:nvSpPr>
        <p:spPr>
          <a:xfrm>
            <a:off x="685800" y="1828800"/>
            <a:ext cx="7772400" cy="4114800"/>
          </a:xfrm>
        </p:spPr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Attacker puts innocuous file in </a:t>
            </a:r>
          </a:p>
          <a:p>
            <a:pPr>
              <a:buFontTx/>
              <a:buNone/>
            </a:pPr>
            <a:r>
              <a:rPr lang="en-US" smtClean="0">
                <a:latin typeface="Courier New" pitchFamily="4" charset="0"/>
                <a:ea typeface="Courier New" pitchFamily="4" charset="0"/>
                <a:cs typeface="Courier New" pitchFamily="4" charset="0"/>
              </a:rPr>
              <a:t>  /tmp/userfile</a:t>
            </a:r>
          </a:p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Calls the program</a:t>
            </a:r>
          </a:p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Quickly deletes file and replaces it with link to sensitive file</a:t>
            </a:r>
          </a:p>
          <a:p>
            <a:pPr lvl="1"/>
            <a:r>
              <a:rPr lang="en-US" smtClean="0"/>
              <a:t>One only readable by root</a:t>
            </a:r>
          </a:p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If timing works, he gets secret contents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Title 1"/>
          <p:cNvSpPr>
            <a:spLocks noGrp="1"/>
          </p:cNvSpPr>
          <p:nvPr>
            <p:ph type="title"/>
          </p:nvPr>
        </p:nvSpPr>
        <p:spPr>
          <a:xfrm>
            <a:off x="685800" y="304800"/>
            <a:ext cx="7772400" cy="1143000"/>
          </a:xfrm>
        </p:spPr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The Dynamics of the Attack</a:t>
            </a:r>
          </a:p>
        </p:txBody>
      </p:sp>
      <p:sp>
        <p:nvSpPr>
          <p:cNvPr id="3993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 		</a:t>
            </a:r>
          </a:p>
        </p:txBody>
      </p:sp>
      <p:sp>
        <p:nvSpPr>
          <p:cNvPr id="39940" name="Document 3"/>
          <p:cNvSpPr>
            <a:spLocks noChangeArrowheads="1"/>
          </p:cNvSpPr>
          <p:nvPr/>
        </p:nvSpPr>
        <p:spPr bwMode="auto">
          <a:xfrm>
            <a:off x="5105400" y="2743200"/>
            <a:ext cx="1066800" cy="1219200"/>
          </a:xfrm>
          <a:prstGeom prst="flowChartDocument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9941" name="TextBox 4"/>
          <p:cNvSpPr txBox="1">
            <a:spLocks noChangeArrowheads="1"/>
          </p:cNvSpPr>
          <p:nvPr/>
        </p:nvSpPr>
        <p:spPr bwMode="auto">
          <a:xfrm>
            <a:off x="4176713" y="1981200"/>
            <a:ext cx="2986087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/tmp/userfile</a:t>
            </a:r>
          </a:p>
        </p:txBody>
      </p:sp>
      <p:sp>
        <p:nvSpPr>
          <p:cNvPr id="39942" name="Rectangle 5"/>
          <p:cNvSpPr>
            <a:spLocks noChangeArrowheads="1"/>
          </p:cNvSpPr>
          <p:nvPr/>
        </p:nvSpPr>
        <p:spPr bwMode="auto">
          <a:xfrm>
            <a:off x="838200" y="4648200"/>
            <a:ext cx="6781800" cy="1524000"/>
          </a:xfrm>
          <a:prstGeom prst="rect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>
            <a:prstTxWarp prst="textNoShape">
              <a:avLst/>
            </a:prstTxWarp>
          </a:bodyPr>
          <a:lstStyle/>
          <a:p>
            <a:r>
              <a:rPr lang="en-US" sz="2000">
                <a:ea typeface="Courier New" pitchFamily="4" charset="0"/>
                <a:cs typeface="Courier New" pitchFamily="4" charset="0"/>
              </a:rPr>
              <a:t>	res = access(“/tmp/userfile”, R_OK);</a:t>
            </a:r>
          </a:p>
          <a:p>
            <a:r>
              <a:rPr lang="en-US" sz="2000">
                <a:ea typeface="Courier New" pitchFamily="4" charset="0"/>
                <a:cs typeface="Courier New" pitchFamily="4" charset="0"/>
              </a:rPr>
              <a:t>	if (res != 0)</a:t>
            </a:r>
          </a:p>
          <a:p>
            <a:r>
              <a:rPr lang="en-US" sz="2000">
                <a:ea typeface="Courier New" pitchFamily="4" charset="0"/>
                <a:cs typeface="Courier New" pitchFamily="4" charset="0"/>
              </a:rPr>
              <a:t>		die(“access”);</a:t>
            </a:r>
          </a:p>
          <a:p>
            <a:r>
              <a:rPr lang="en-US" sz="2000">
                <a:ea typeface="Courier New" pitchFamily="4" charset="0"/>
                <a:cs typeface="Courier New" pitchFamily="4" charset="0"/>
              </a:rPr>
              <a:t>	fd = open(“/tmp/userfile”,O_RDONLY);</a:t>
            </a:r>
          </a:p>
        </p:txBody>
      </p:sp>
      <p:pic>
        <p:nvPicPr>
          <p:cNvPr id="39943" name="Picture 10"/>
          <p:cNvPicPr>
            <a:picLocks noChangeAspect="1" noChangeArrowheads="1"/>
          </p:cNvPicPr>
          <p:nvPr/>
        </p:nvPicPr>
        <mc:AlternateContent>
          <mc:Choice xmlns:ma="http://schemas.microsoft.com/office/mac/drawingml/2008/main" Requires="ma">
            <p:blipFill>
              <a:blip r:embed="rId2"/>
              <a:srcRect/>
              <a:stretch>
                <a:fillRect/>
              </a:stretch>
            </p:blipFill>
          </mc:Choice>
          <mc:Fallback>
            <p:blipFill>
              <a:blip r:embed="rId3"/>
              <a:srcRect/>
              <a:stretch>
                <a:fillRect/>
              </a:stretch>
            </p:blipFill>
          </mc:Fallback>
        </mc:AlternateContent>
        <p:spPr bwMode="auto">
          <a:xfrm>
            <a:off x="7296150" y="2057400"/>
            <a:ext cx="1162050" cy="13716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  <p:sp>
        <p:nvSpPr>
          <p:cNvPr id="39944" name="Document 9"/>
          <p:cNvSpPr>
            <a:spLocks noChangeArrowheads="1"/>
          </p:cNvSpPr>
          <p:nvPr/>
        </p:nvSpPr>
        <p:spPr bwMode="auto">
          <a:xfrm>
            <a:off x="1219200" y="2819400"/>
            <a:ext cx="1066800" cy="1219200"/>
          </a:xfrm>
          <a:prstGeom prst="flowChartDocument">
            <a:avLst/>
          </a:prstGeom>
          <a:solidFill>
            <a:srgbClr val="FF0000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9945" name="TextBox 10"/>
          <p:cNvSpPr txBox="1">
            <a:spLocks noChangeArrowheads="1"/>
          </p:cNvSpPr>
          <p:nvPr/>
        </p:nvSpPr>
        <p:spPr bwMode="auto">
          <a:xfrm>
            <a:off x="609600" y="1981200"/>
            <a:ext cx="34163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/etc/secretfile</a:t>
            </a:r>
          </a:p>
        </p:txBody>
      </p:sp>
      <p:sp>
        <p:nvSpPr>
          <p:cNvPr id="12" name="Right Arrow 11"/>
          <p:cNvSpPr>
            <a:spLocks noChangeArrowheads="1"/>
          </p:cNvSpPr>
          <p:nvPr/>
        </p:nvSpPr>
        <p:spPr bwMode="auto">
          <a:xfrm>
            <a:off x="914400" y="4767263"/>
            <a:ext cx="762000" cy="2286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3366FF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6629400" y="3505200"/>
            <a:ext cx="20447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marL="514350" indent="-514350">
              <a:buFontTx/>
              <a:buAutoNum type="arabicPeriod"/>
            </a:pPr>
            <a:r>
              <a:rPr lang="en-US" sz="2000">
                <a:latin typeface="Times New Roman" pitchFamily="4" charset="0"/>
              </a:rPr>
              <a:t>Run program</a:t>
            </a:r>
          </a:p>
          <a:p>
            <a:pPr marL="514350" indent="-514350"/>
            <a:endParaRPr lang="en-US" sz="2000">
              <a:latin typeface="Times New Roman" pitchFamily="4" charset="0"/>
            </a:endParaRPr>
          </a:p>
        </p:txBody>
      </p:sp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6629400" y="4019550"/>
            <a:ext cx="1893888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marL="514350" indent="-514350"/>
            <a:r>
              <a:rPr lang="en-US" sz="2000">
                <a:latin typeface="Times New Roman" pitchFamily="4" charset="0"/>
              </a:rPr>
              <a:t>2.	Change file</a:t>
            </a:r>
          </a:p>
          <a:p>
            <a:pPr marL="514350" indent="-514350"/>
            <a:endParaRPr lang="en-US" sz="2000">
              <a:latin typeface="Times New Roman" pitchFamily="4" charset="0"/>
            </a:endParaRPr>
          </a:p>
        </p:txBody>
      </p:sp>
      <p:sp>
        <p:nvSpPr>
          <p:cNvPr id="15" name="Document 14"/>
          <p:cNvSpPr>
            <a:spLocks noChangeArrowheads="1"/>
          </p:cNvSpPr>
          <p:nvPr/>
        </p:nvSpPr>
        <p:spPr bwMode="auto">
          <a:xfrm>
            <a:off x="5105400" y="2743200"/>
            <a:ext cx="1066800" cy="1219200"/>
          </a:xfrm>
          <a:prstGeom prst="flowChartDocument">
            <a:avLst/>
          </a:prstGeom>
          <a:solidFill>
            <a:schemeClr val="bg1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cxnSp>
        <p:nvCxnSpPr>
          <p:cNvPr id="17" name="Straight Connector 16"/>
          <p:cNvCxnSpPr>
            <a:cxnSpLocks noChangeShapeType="1"/>
          </p:cNvCxnSpPr>
          <p:nvPr/>
        </p:nvCxnSpPr>
        <p:spPr bwMode="auto">
          <a:xfrm rot="10800000" flipV="1">
            <a:off x="1905000" y="2971800"/>
            <a:ext cx="35814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oval" w="med" len="med"/>
            <a:tailEnd type="triangle" w="lg" len="med"/>
          </a:ln>
        </p:spPr>
      </p:cxnSp>
      <p:sp>
        <p:nvSpPr>
          <p:cNvPr id="18" name="Right Arrow 17"/>
          <p:cNvSpPr>
            <a:spLocks noChangeArrowheads="1"/>
          </p:cNvSpPr>
          <p:nvPr/>
        </p:nvSpPr>
        <p:spPr bwMode="auto">
          <a:xfrm>
            <a:off x="914400" y="5029200"/>
            <a:ext cx="762000" cy="2286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3366FF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" name="Right Arrow 18"/>
          <p:cNvSpPr>
            <a:spLocks noChangeArrowheads="1"/>
          </p:cNvSpPr>
          <p:nvPr/>
        </p:nvSpPr>
        <p:spPr bwMode="auto">
          <a:xfrm>
            <a:off x="914400" y="5334000"/>
            <a:ext cx="762000" cy="2286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3366FF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" name="Right Arrow 19"/>
          <p:cNvSpPr>
            <a:spLocks noChangeArrowheads="1"/>
          </p:cNvSpPr>
          <p:nvPr/>
        </p:nvSpPr>
        <p:spPr bwMode="auto">
          <a:xfrm>
            <a:off x="914400" y="5638800"/>
            <a:ext cx="762000" cy="2286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3366FF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" name="TextBox 20"/>
          <p:cNvSpPr txBox="1">
            <a:spLocks noChangeArrowheads="1"/>
          </p:cNvSpPr>
          <p:nvPr/>
        </p:nvSpPr>
        <p:spPr bwMode="auto">
          <a:xfrm>
            <a:off x="6858000" y="1103313"/>
            <a:ext cx="2286000" cy="954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>
                <a:latin typeface="Comic Sans MS" pitchFamily="4" charset="0"/>
                <a:ea typeface="Comic Sans MS" pitchFamily="4" charset="0"/>
                <a:cs typeface="Comic Sans MS" pitchFamily="4" charset="0"/>
              </a:rPr>
              <a:t>Let’s try that again!</a:t>
            </a:r>
          </a:p>
        </p:txBody>
      </p:sp>
      <p:sp>
        <p:nvSpPr>
          <p:cNvPr id="22" name="TextBox 21"/>
          <p:cNvSpPr txBox="1">
            <a:spLocks noChangeArrowheads="1"/>
          </p:cNvSpPr>
          <p:nvPr/>
        </p:nvSpPr>
        <p:spPr bwMode="auto">
          <a:xfrm>
            <a:off x="6858000" y="1143000"/>
            <a:ext cx="2286000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>
                <a:latin typeface="Comic Sans MS" pitchFamily="4" charset="0"/>
                <a:ea typeface="Comic Sans MS" pitchFamily="4" charset="0"/>
                <a:cs typeface="Comic Sans MS" pitchFamily="4" charset="0"/>
              </a:rPr>
              <a:t>One more time!</a:t>
            </a:r>
          </a:p>
        </p:txBody>
      </p:sp>
      <p:sp>
        <p:nvSpPr>
          <p:cNvPr id="23" name="TextBox 22"/>
          <p:cNvSpPr txBox="1">
            <a:spLocks noChangeArrowheads="1"/>
          </p:cNvSpPr>
          <p:nvPr/>
        </p:nvSpPr>
        <p:spPr bwMode="auto">
          <a:xfrm>
            <a:off x="3733800" y="1295400"/>
            <a:ext cx="1620838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>
                <a:latin typeface="Comic Sans MS" pitchFamily="4" charset="0"/>
                <a:ea typeface="Comic Sans MS" pitchFamily="4" charset="0"/>
                <a:cs typeface="Comic Sans MS" pitchFamily="4" charset="0"/>
              </a:rPr>
              <a:t>Success!</a:t>
            </a:r>
          </a:p>
        </p:txBody>
      </p:sp>
      <p:sp>
        <p:nvSpPr>
          <p:cNvPr id="25" name="Document 24"/>
          <p:cNvSpPr>
            <a:spLocks noChangeArrowheads="1"/>
          </p:cNvSpPr>
          <p:nvPr/>
        </p:nvSpPr>
        <p:spPr bwMode="auto">
          <a:xfrm>
            <a:off x="7315200" y="5638800"/>
            <a:ext cx="228600" cy="304800"/>
          </a:xfrm>
          <a:prstGeom prst="flowChartDocument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" name="Document 25"/>
          <p:cNvSpPr>
            <a:spLocks noChangeArrowheads="1"/>
          </p:cNvSpPr>
          <p:nvPr/>
        </p:nvSpPr>
        <p:spPr bwMode="auto">
          <a:xfrm>
            <a:off x="7315200" y="5638800"/>
            <a:ext cx="228600" cy="304800"/>
          </a:xfrm>
          <a:prstGeom prst="flowChartDocument">
            <a:avLst/>
          </a:prstGeom>
          <a:solidFill>
            <a:srgbClr val="FF0000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24" name="Picture 2" descr="skllbone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105400" y="5257800"/>
            <a:ext cx="457200" cy="360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4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ntr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1000"/>
                            </p:stCondLst>
                            <p:childTnLst>
                              <p:par>
                                <p:cTn id="63" presetID="1" presetClass="exit" presetSubtype="0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1000"/>
                            </p:stCondLst>
                            <p:childTnLst>
                              <p:par>
                                <p:cTn id="66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0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xit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6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2" presetID="1" presetClass="exit" presetSubtype="0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4" presetID="1" presetClass="exit" presetSubtype="0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6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8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1" presetClass="entr" presetSubtype="0" fill="hold" grpId="4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1" presetClass="entr" presetSubtype="0" fill="hold" grpId="4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1" presetClass="entr" presetSubtype="0" fill="hold" grpId="4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" presetID="1" presetClass="exit" presetSubtype="0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" presetClass="entr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1" presetClass="exit" presetSubtype="0" fill="hold" grpId="5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22" presetClass="entr" presetSubtype="2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3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4" presetID="1" presetClass="entr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>
                      <p:stCondLst>
                        <p:cond delay="indefinite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1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0" presetID="1" presetClass="exit" presetSubtype="0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" fill="hold">
                      <p:stCondLst>
                        <p:cond delay="indefinite"/>
                      </p:stCondLst>
                      <p:childTnLst>
                        <p:par>
                          <p:cTn id="143" fill="hold">
                            <p:stCondLst>
                              <p:cond delay="0"/>
                            </p:stCondLst>
                            <p:childTnLst>
                              <p:par>
                                <p:cTn id="14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6" fill="hold">
                            <p:stCondLst>
                              <p:cond delay="0"/>
                            </p:stCondLst>
                            <p:childTnLst>
                              <p:par>
                                <p:cTn id="147" presetID="3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9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0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1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2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2" grpId="1" animBg="1"/>
      <p:bldP spid="12" grpId="2" animBg="1"/>
      <p:bldP spid="12" grpId="3" animBg="1"/>
      <p:bldP spid="12" grpId="4" animBg="1"/>
      <p:bldP spid="12" grpId="5" animBg="1"/>
      <p:bldP spid="13" grpId="0"/>
      <p:bldP spid="13" grpId="1"/>
      <p:bldP spid="13" grpId="2"/>
      <p:bldP spid="13" grpId="3"/>
      <p:bldP spid="13" grpId="4"/>
      <p:bldP spid="13" grpId="5"/>
      <p:bldP spid="14" grpId="0"/>
      <p:bldP spid="14" grpId="1"/>
      <p:bldP spid="14" grpId="2"/>
      <p:bldP spid="14" grpId="3"/>
      <p:bldP spid="14" grpId="4"/>
      <p:bldP spid="15" grpId="0" animBg="1"/>
      <p:bldP spid="15" grpId="1" animBg="1"/>
      <p:bldP spid="15" grpId="2" animBg="1"/>
      <p:bldP spid="15" grpId="3" animBg="1"/>
      <p:bldP spid="15" grpId="4" animBg="1"/>
      <p:bldP spid="18" grpId="0" animBg="1"/>
      <p:bldP spid="18" grpId="1" animBg="1"/>
      <p:bldP spid="18" grpId="2" animBg="1"/>
      <p:bldP spid="18" grpId="3" animBg="1"/>
      <p:bldP spid="18" grpId="4" animBg="1"/>
      <p:bldP spid="18" grpId="5" animBg="1"/>
      <p:bldP spid="19" grpId="0" animBg="1"/>
      <p:bldP spid="19" grpId="1" animBg="1"/>
      <p:bldP spid="20" grpId="0" animBg="1"/>
      <p:bldP spid="20" grpId="1" animBg="1"/>
      <p:bldP spid="20" grpId="2" animBg="1"/>
      <p:bldP spid="21" grpId="0"/>
      <p:bldP spid="21" grpId="1"/>
      <p:bldP spid="22" grpId="0"/>
      <p:bldP spid="22" grpId="1"/>
      <p:bldP spid="23" grpId="0"/>
      <p:bldP spid="25" grpId="0" animBg="1"/>
      <p:bldP spid="25" grpId="1" animBg="1"/>
      <p:bldP spid="26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How Likely Was That?</a:t>
            </a:r>
          </a:p>
        </p:txBody>
      </p:sp>
      <p:sp>
        <p:nvSpPr>
          <p:cNvPr id="40963" name="Content Placeholder 2"/>
          <p:cNvSpPr>
            <a:spLocks noGrp="1"/>
          </p:cNvSpPr>
          <p:nvPr>
            <p:ph idx="1"/>
          </p:nvPr>
        </p:nvSpPr>
        <p:spPr>
          <a:xfrm>
            <a:off x="685800" y="1828800"/>
            <a:ext cx="7772400" cy="4114800"/>
          </a:xfrm>
        </p:spPr>
        <p:txBody>
          <a:bodyPr/>
          <a:lstStyle/>
          <a:p>
            <a:r>
              <a:rPr lang="en-US" sz="2800" smtClean="0">
                <a:ea typeface="ＭＳ Ｐゴシック" pitchFamily="4" charset="-128"/>
                <a:cs typeface="ＭＳ Ｐゴシック" pitchFamily="4" charset="-128"/>
              </a:rPr>
              <a:t>Not very</a:t>
            </a:r>
          </a:p>
          <a:p>
            <a:pPr lvl="1"/>
            <a:r>
              <a:rPr lang="en-US" sz="2800" smtClean="0"/>
              <a:t>The timing had to be just right</a:t>
            </a:r>
          </a:p>
          <a:p>
            <a:r>
              <a:rPr lang="en-US" sz="2800" smtClean="0">
                <a:ea typeface="ＭＳ Ｐゴシック" pitchFamily="4" charset="-128"/>
                <a:cs typeface="ＭＳ Ｐゴシック" pitchFamily="4" charset="-128"/>
              </a:rPr>
              <a:t>But the attacker can try it many times</a:t>
            </a:r>
          </a:p>
          <a:p>
            <a:pPr lvl="1"/>
            <a:r>
              <a:rPr lang="en-US" sz="2800" smtClean="0"/>
              <a:t>And may be able to influence system to make it more likely</a:t>
            </a:r>
          </a:p>
          <a:p>
            <a:r>
              <a:rPr lang="en-US" sz="2800" smtClean="0">
                <a:ea typeface="ＭＳ Ｐゴシック" pitchFamily="4" charset="-128"/>
                <a:cs typeface="ＭＳ Ｐゴシック" pitchFamily="4" charset="-128"/>
              </a:rPr>
              <a:t>And he only needs to get it right once</a:t>
            </a:r>
          </a:p>
          <a:p>
            <a:r>
              <a:rPr lang="en-US" sz="2800" smtClean="0">
                <a:ea typeface="ＭＳ Ｐゴシック" pitchFamily="4" charset="-128"/>
                <a:cs typeface="ＭＳ Ｐゴシック" pitchFamily="4" charset="-128"/>
              </a:rPr>
              <a:t>Timing attacks of this kind can work</a:t>
            </a:r>
          </a:p>
          <a:p>
            <a:r>
              <a:rPr lang="en-US" sz="2800" smtClean="0">
                <a:ea typeface="ＭＳ Ｐゴシック" pitchFamily="4" charset="-128"/>
                <a:cs typeface="ＭＳ Ｐゴシック" pitchFamily="4" charset="-128"/>
              </a:rPr>
              <a:t>The longer between check and use, the more dangerous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Some Types of Race Conditions</a:t>
            </a:r>
          </a:p>
        </p:txBody>
      </p:sp>
      <p:sp>
        <p:nvSpPr>
          <p:cNvPr id="41987" name="Content Placeholder 2"/>
          <p:cNvSpPr>
            <a:spLocks noGrp="1"/>
          </p:cNvSpPr>
          <p:nvPr>
            <p:ph idx="1"/>
          </p:nvPr>
        </p:nvSpPr>
        <p:spPr>
          <a:xfrm>
            <a:off x="685800" y="1752600"/>
            <a:ext cx="7772400" cy="4114800"/>
          </a:xfrm>
        </p:spPr>
        <p:txBody>
          <a:bodyPr/>
          <a:lstStyle/>
          <a:p>
            <a:r>
              <a:rPr lang="en-US" sz="3200" smtClean="0">
                <a:ea typeface="ＭＳ Ｐゴシック" pitchFamily="4" charset="-128"/>
                <a:cs typeface="ＭＳ Ｐゴシック" pitchFamily="4" charset="-128"/>
              </a:rPr>
              <a:t>File races</a:t>
            </a:r>
          </a:p>
          <a:p>
            <a:pPr lvl="1"/>
            <a:r>
              <a:rPr lang="en-US" sz="3200" smtClean="0"/>
              <a:t>Which file you access gets changed</a:t>
            </a:r>
          </a:p>
          <a:p>
            <a:r>
              <a:rPr lang="en-US" sz="3200" smtClean="0">
                <a:ea typeface="ＭＳ Ｐゴシック" pitchFamily="4" charset="-128"/>
                <a:cs typeface="ＭＳ Ｐゴシック" pitchFamily="4" charset="-128"/>
              </a:rPr>
              <a:t>Permissions races</a:t>
            </a:r>
          </a:p>
          <a:p>
            <a:pPr lvl="1"/>
            <a:r>
              <a:rPr lang="en-US" sz="3200" smtClean="0"/>
              <a:t>File permissions are changed</a:t>
            </a:r>
          </a:p>
          <a:p>
            <a:r>
              <a:rPr lang="en-US" sz="3200" smtClean="0">
                <a:ea typeface="ＭＳ Ｐゴシック" pitchFamily="4" charset="-128"/>
                <a:cs typeface="ＭＳ Ｐゴシック" pitchFamily="4" charset="-128"/>
              </a:rPr>
              <a:t>Ownership races</a:t>
            </a:r>
          </a:p>
          <a:p>
            <a:pPr lvl="1"/>
            <a:r>
              <a:rPr lang="en-US" sz="3200" smtClean="0"/>
              <a:t>Who owns a file changes</a:t>
            </a:r>
          </a:p>
          <a:p>
            <a:r>
              <a:rPr lang="en-US" sz="3200" smtClean="0">
                <a:ea typeface="ＭＳ Ｐゴシック" pitchFamily="4" charset="-128"/>
                <a:cs typeface="ＭＳ Ｐゴシック" pitchFamily="4" charset="-128"/>
              </a:rPr>
              <a:t>Directory races</a:t>
            </a:r>
          </a:p>
          <a:p>
            <a:pPr lvl="1"/>
            <a:r>
              <a:rPr lang="en-US" sz="3200" smtClean="0"/>
              <a:t>Directory hierarchy structure changes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Title 1"/>
          <p:cNvSpPr>
            <a:spLocks noGrp="1"/>
          </p:cNvSpPr>
          <p:nvPr>
            <p:ph type="title"/>
          </p:nvPr>
        </p:nvSpPr>
        <p:spPr>
          <a:xfrm>
            <a:off x="685800" y="381000"/>
            <a:ext cx="7772400" cy="1143000"/>
          </a:xfrm>
        </p:spPr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A Real Example</a:t>
            </a:r>
          </a:p>
        </p:txBody>
      </p:sp>
      <p:sp>
        <p:nvSpPr>
          <p:cNvPr id="43011" name="Content Placeholder 2"/>
          <p:cNvSpPr>
            <a:spLocks noGrp="1"/>
          </p:cNvSpPr>
          <p:nvPr>
            <p:ph idx="1"/>
          </p:nvPr>
        </p:nvSpPr>
        <p:spPr>
          <a:xfrm>
            <a:off x="685800" y="1371600"/>
            <a:ext cx="7772400" cy="4114800"/>
          </a:xfrm>
        </p:spPr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In the Linux SystemTap utility (2011)</a:t>
            </a:r>
          </a:p>
          <a:p>
            <a:pPr lvl="1"/>
            <a:r>
              <a:rPr lang="en-US" smtClean="0"/>
              <a:t>Which gathers info about the system</a:t>
            </a:r>
          </a:p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Allows modules to be loaded</a:t>
            </a:r>
          </a:p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Checks privileges, but then there’s a delay before loading the module</a:t>
            </a:r>
          </a:p>
          <a:p>
            <a:pPr lvl="1"/>
            <a:r>
              <a:rPr lang="en-US" smtClean="0"/>
              <a:t>So it might load a different module</a:t>
            </a:r>
          </a:p>
          <a:p>
            <a:pPr lvl="1"/>
            <a:r>
              <a:rPr lang="en-US" smtClean="0"/>
              <a:t>Allowing privilege escalation</a:t>
            </a:r>
          </a:p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A genuine TOCTOU issue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Another Recent Race Condition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600200"/>
            <a:ext cx="7772400" cy="4114800"/>
          </a:xfrm>
        </p:spPr>
        <p:txBody>
          <a:bodyPr/>
          <a:lstStyle/>
          <a:p>
            <a:r>
              <a:rPr lang="en-US" dirty="0" smtClean="0"/>
              <a:t>“Dirty COW” vulnerability in Linux kernel</a:t>
            </a:r>
          </a:p>
          <a:p>
            <a:pPr lvl="1"/>
            <a:r>
              <a:rPr lang="en-US" dirty="0" smtClean="0"/>
              <a:t>Many versions</a:t>
            </a:r>
          </a:p>
          <a:p>
            <a:r>
              <a:rPr lang="en-US" dirty="0" smtClean="0"/>
              <a:t>COW = Copy-on-write</a:t>
            </a:r>
          </a:p>
          <a:p>
            <a:r>
              <a:rPr lang="en-US" dirty="0" smtClean="0"/>
              <a:t>Allowed unprivileged users to write read-only memory</a:t>
            </a:r>
          </a:p>
          <a:p>
            <a:r>
              <a:rPr lang="en-US" dirty="0" smtClean="0"/>
              <a:t>Which in turn allowed privilege escalation</a:t>
            </a:r>
            <a:endParaRPr lang="en-US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Preventing Race Conditions</a:t>
            </a:r>
          </a:p>
        </p:txBody>
      </p:sp>
      <p:sp>
        <p:nvSpPr>
          <p:cNvPr id="44035" name="Content Placeholder 2"/>
          <p:cNvSpPr>
            <a:spLocks noGrp="1"/>
          </p:cNvSpPr>
          <p:nvPr>
            <p:ph idx="1"/>
          </p:nvPr>
        </p:nvSpPr>
        <p:spPr>
          <a:xfrm>
            <a:off x="685800" y="1676400"/>
            <a:ext cx="7772400" cy="4114800"/>
          </a:xfrm>
        </p:spPr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Minimize time between security checks and when action is taken</a:t>
            </a:r>
          </a:p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Be especially careful with files that users can change</a:t>
            </a:r>
          </a:p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Use locking and features that prevent interruption, when possible</a:t>
            </a:r>
          </a:p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Avoid designs that require actions where races can occur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Randomness and Determinism</a:t>
            </a:r>
          </a:p>
        </p:txBody>
      </p:sp>
      <p:sp>
        <p:nvSpPr>
          <p:cNvPr id="4505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Many pieces of code require some randomness in behavior</a:t>
            </a:r>
          </a:p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Where do they get it?</a:t>
            </a:r>
          </a:p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As earlier key generation discussion showed, it’s not that easy to get</a:t>
            </a:r>
          </a:p>
        </p:txBody>
      </p:sp>
      <p:sp>
        <p:nvSpPr>
          <p:cNvPr id="45060" name="Rounded Rectangle 3"/>
          <p:cNvSpPr>
            <a:spLocks noChangeArrowheads="1"/>
          </p:cNvSpPr>
          <p:nvPr/>
        </p:nvSpPr>
        <p:spPr bwMode="auto">
          <a:xfrm>
            <a:off x="1066800" y="914400"/>
            <a:ext cx="7086600" cy="685800"/>
          </a:xfrm>
          <a:prstGeom prst="roundRect">
            <a:avLst>
              <a:gd name="adj" fmla="val 16667"/>
            </a:avLst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Example Problem Areas</a:t>
            </a:r>
          </a:p>
        </p:txBody>
      </p:sp>
      <p:sp>
        <p:nvSpPr>
          <p:cNvPr id="19459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 </a:t>
            </a:r>
          </a:p>
        </p:txBody>
      </p:sp>
      <p:sp>
        <p:nvSpPr>
          <p:cNvPr id="19460" name="Content Placeholder 2"/>
          <p:cNvSpPr txBox="1">
            <a:spLocks/>
          </p:cNvSpPr>
          <p:nvPr/>
        </p:nvSpPr>
        <p:spPr bwMode="auto">
          <a:xfrm>
            <a:off x="685800" y="15240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>
            <a:prstTxWarp prst="textNoShape">
              <a:avLst/>
            </a:prstTxWarp>
          </a:bodyPr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sz="2400" dirty="0">
                <a:solidFill>
                  <a:srgbClr val="969696"/>
                </a:solidFill>
                <a:latin typeface="Times New Roman" pitchFamily="4" charset="0"/>
                <a:ea typeface="ＭＳ Ｐゴシック" pitchFamily="4" charset="-128"/>
                <a:cs typeface="ＭＳ Ｐゴシック" pitchFamily="4" charset="-128"/>
              </a:rPr>
              <a:t>Buffer overflows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sz="2400" dirty="0">
                <a:latin typeface="Times New Roman" pitchFamily="4" charset="0"/>
                <a:ea typeface="ＭＳ Ｐゴシック" pitchFamily="4" charset="-128"/>
                <a:cs typeface="ＭＳ Ｐゴシック" pitchFamily="4" charset="-128"/>
              </a:rPr>
              <a:t>Error handling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sz="2400" dirty="0">
                <a:latin typeface="Times New Roman" pitchFamily="4" charset="0"/>
                <a:ea typeface="ＭＳ Ｐゴシック" pitchFamily="4" charset="-128"/>
                <a:cs typeface="ＭＳ Ｐゴシック" pitchFamily="4" charset="-128"/>
              </a:rPr>
              <a:t>Privilege escalation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sz="2400" dirty="0">
                <a:latin typeface="Times New Roman" pitchFamily="4" charset="0"/>
                <a:ea typeface="ＭＳ Ｐゴシック" pitchFamily="4" charset="-128"/>
                <a:cs typeface="ＭＳ Ｐゴシック" pitchFamily="4" charset="-128"/>
              </a:rPr>
              <a:t>Race conditions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sz="2400" dirty="0">
                <a:latin typeface="Times New Roman" pitchFamily="4" charset="0"/>
                <a:ea typeface="ＭＳ Ｐゴシック" pitchFamily="4" charset="-128"/>
                <a:cs typeface="ＭＳ Ｐゴシック" pitchFamily="4" charset="-128"/>
              </a:rPr>
              <a:t>Use of randomness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sz="2400" dirty="0">
                <a:latin typeface="Times New Roman" pitchFamily="4" charset="0"/>
                <a:ea typeface="ＭＳ Ｐゴシック" pitchFamily="4" charset="-128"/>
                <a:cs typeface="ＭＳ Ｐゴシック" pitchFamily="4" charset="-128"/>
              </a:rPr>
              <a:t>Proper use of cryptography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sz="2400" dirty="0">
                <a:latin typeface="Times New Roman" pitchFamily="4" charset="0"/>
                <a:ea typeface="ＭＳ Ｐゴシック" pitchFamily="4" charset="-128"/>
                <a:cs typeface="ＭＳ Ｐゴシック" pitchFamily="4" charset="-128"/>
              </a:rPr>
              <a:t>Trust </a:t>
            </a:r>
            <a:endParaRPr lang="en-US" sz="2400" dirty="0" smtClean="0">
              <a:latin typeface="Times New Roman" pitchFamily="4" charset="0"/>
              <a:ea typeface="ＭＳ Ｐゴシック" pitchFamily="4" charset="-128"/>
              <a:cs typeface="ＭＳ Ｐゴシック" pitchFamily="4" charset="-128"/>
            </a:endParaRP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sz="2400" dirty="0" smtClean="0">
                <a:latin typeface="Times New Roman" pitchFamily="4" charset="0"/>
                <a:ea typeface="ＭＳ Ｐゴシック" pitchFamily="4" charset="-128"/>
                <a:cs typeface="ＭＳ Ｐゴシック" pitchFamily="4" charset="-128"/>
              </a:rPr>
              <a:t>Variable </a:t>
            </a:r>
            <a:r>
              <a:rPr lang="en-US" sz="2400" dirty="0">
                <a:latin typeface="Times New Roman" pitchFamily="4" charset="0"/>
                <a:ea typeface="ＭＳ Ｐゴシック" pitchFamily="4" charset="-128"/>
                <a:cs typeface="ＭＳ Ｐゴシック" pitchFamily="4" charset="-128"/>
              </a:rPr>
              <a:t>synchronization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sz="2400" dirty="0">
                <a:latin typeface="Times New Roman" pitchFamily="4" charset="0"/>
                <a:ea typeface="ＭＳ Ｐゴシック" pitchFamily="4" charset="-128"/>
                <a:cs typeface="ＭＳ Ｐゴシック" pitchFamily="4" charset="-128"/>
              </a:rPr>
              <a:t>Variable </a:t>
            </a:r>
            <a:r>
              <a:rPr lang="en-US" sz="2400" dirty="0" smtClean="0">
                <a:latin typeface="Times New Roman" pitchFamily="4" charset="0"/>
                <a:ea typeface="ＭＳ Ｐゴシック" pitchFamily="4" charset="-128"/>
                <a:cs typeface="ＭＳ Ｐゴシック" pitchFamily="4" charset="-128"/>
              </a:rPr>
              <a:t>initialization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sz="2400" dirty="0" smtClean="0">
                <a:latin typeface="Times New Roman" pitchFamily="4" charset="0"/>
                <a:ea typeface="ＭＳ Ｐゴシック" pitchFamily="4" charset="-128"/>
                <a:cs typeface="ＭＳ Ｐゴシック" pitchFamily="4" charset="-128"/>
              </a:rPr>
              <a:t>Remote code execution bugs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sz="2400" dirty="0" smtClean="0">
                <a:latin typeface="Times New Roman" pitchFamily="4" charset="0"/>
                <a:ea typeface="ＭＳ Ｐゴシック" pitchFamily="4" charset="-128"/>
                <a:cs typeface="ＭＳ Ｐゴシック" pitchFamily="4" charset="-128"/>
              </a:rPr>
              <a:t>Use-after-free bugs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endParaRPr lang="en-US" sz="2400" dirty="0">
              <a:latin typeface="Times New Roman" pitchFamily="4" charset="0"/>
              <a:ea typeface="ＭＳ Ｐゴシック" pitchFamily="4" charset="-128"/>
              <a:cs typeface="ＭＳ Ｐゴシック" pitchFamily="4" charset="-128"/>
            </a:endParaRPr>
          </a:p>
          <a:p>
            <a:pPr marL="342900" indent="-342900">
              <a:spcBef>
                <a:spcPct val="20000"/>
              </a:spcBef>
            </a:pPr>
            <a:endParaRPr lang="en-US" sz="2400" dirty="0">
              <a:latin typeface="Times New Roman" pitchFamily="4" charset="0"/>
              <a:ea typeface="ＭＳ Ｐゴシック" pitchFamily="4" charset="-128"/>
              <a:cs typeface="ＭＳ Ｐゴシック" pitchFamily="4" charset="-128"/>
            </a:endParaRPr>
          </a:p>
          <a:p>
            <a:pPr marL="342900" indent="-342900">
              <a:spcBef>
                <a:spcPct val="20000"/>
              </a:spcBef>
              <a:buFontTx/>
              <a:buChar char="•"/>
            </a:pPr>
            <a:endParaRPr lang="en-US" sz="2400" dirty="0">
              <a:latin typeface="Times New Roman" pitchFamily="4" charset="0"/>
              <a:ea typeface="ＭＳ Ｐゴシック" pitchFamily="4" charset="-128"/>
              <a:cs typeface="ＭＳ Ｐゴシック" pitchFamily="4" charset="-128"/>
            </a:endParaRPr>
          </a:p>
          <a:p>
            <a:pPr marL="342900" indent="-342900">
              <a:spcBef>
                <a:spcPct val="20000"/>
              </a:spcBef>
              <a:buFontTx/>
              <a:buChar char="•"/>
            </a:pPr>
            <a:endParaRPr lang="en-US" sz="2400" dirty="0">
              <a:latin typeface="Times New Roman" pitchFamily="4" charset="0"/>
              <a:ea typeface="ＭＳ Ｐゴシック" pitchFamily="4" charset="-128"/>
              <a:cs typeface="ＭＳ Ｐゴシック" pitchFamily="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Pseudorandom Number Generators</a:t>
            </a:r>
          </a:p>
        </p:txBody>
      </p:sp>
      <p:sp>
        <p:nvSpPr>
          <p:cNvPr id="4608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PRNG</a:t>
            </a:r>
          </a:p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Mathematical methods designed to produce strings of random-like numbers</a:t>
            </a:r>
          </a:p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Actually deterministic</a:t>
            </a:r>
          </a:p>
          <a:p>
            <a:pPr lvl="1"/>
            <a:r>
              <a:rPr lang="en-US" smtClean="0"/>
              <a:t>But share many properties with true random streams of numbers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Attacks on PRNGs</a:t>
            </a:r>
          </a:p>
        </p:txBody>
      </p:sp>
      <p:sp>
        <p:nvSpPr>
          <p:cNvPr id="4710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Cryptographic attacks</a:t>
            </a:r>
          </a:p>
          <a:p>
            <a:pPr lvl="1"/>
            <a:r>
              <a:rPr lang="en-US" smtClean="0"/>
              <a:t>Observe stream of numbers and try to deduce the function</a:t>
            </a:r>
          </a:p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State attacks</a:t>
            </a:r>
          </a:p>
          <a:p>
            <a:pPr lvl="1"/>
            <a:r>
              <a:rPr lang="en-US" smtClean="0"/>
              <a:t>Attackers gain knowledge of or influence the internal state of the PRNG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An Example</a:t>
            </a:r>
          </a:p>
        </p:txBody>
      </p:sp>
      <p:sp>
        <p:nvSpPr>
          <p:cNvPr id="4813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ASF Software’s Texas Hold’Em Poker</a:t>
            </a:r>
          </a:p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Flaw in PRNG allowed cheater to determine everyone’s cards</a:t>
            </a:r>
          </a:p>
          <a:p>
            <a:pPr lvl="1"/>
            <a:r>
              <a:rPr lang="en-US" smtClean="0"/>
              <a:t>Flaw in card shuffling algorithm</a:t>
            </a:r>
          </a:p>
          <a:p>
            <a:pPr lvl="1"/>
            <a:r>
              <a:rPr lang="en-US" smtClean="0"/>
              <a:t>Seeded with a clock value that can be easily obtained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Another Example</a:t>
            </a:r>
          </a:p>
        </p:txBody>
      </p:sp>
      <p:sp>
        <p:nvSpPr>
          <p:cNvPr id="4915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Netscape’s early SSL implementation</a:t>
            </a:r>
          </a:p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Another guessable seed problem</a:t>
            </a:r>
          </a:p>
          <a:p>
            <a:pPr lvl="1"/>
            <a:r>
              <a:rPr lang="en-US" smtClean="0"/>
              <a:t>Based on knowing time of day, process ID, and parent process ID</a:t>
            </a:r>
          </a:p>
          <a:p>
            <a:pPr lvl="1"/>
            <a:r>
              <a:rPr lang="en-US" smtClean="0"/>
              <a:t>Process IDs readily available by other processes on same box</a:t>
            </a:r>
          </a:p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Broke keys in 30 seconds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A Recent Case</a:t>
            </a:r>
          </a:p>
        </p:txBody>
      </p:sp>
      <p:sp>
        <p:nvSpPr>
          <p:cNvPr id="50179" name="Content Placeholder 2"/>
          <p:cNvSpPr>
            <a:spLocks noGrp="1"/>
          </p:cNvSpPr>
          <p:nvPr>
            <p:ph idx="1"/>
          </p:nvPr>
        </p:nvSpPr>
        <p:spPr>
          <a:xfrm>
            <a:off x="685800" y="1600200"/>
            <a:ext cx="7772400" cy="4114800"/>
          </a:xfrm>
        </p:spPr>
        <p:txBody>
          <a:bodyPr/>
          <a:lstStyle/>
          <a:p>
            <a:r>
              <a:rPr lang="en-US" sz="3200" smtClean="0">
                <a:ea typeface="ＭＳ Ｐゴシック" pitchFamily="4" charset="-128"/>
                <a:cs typeface="ＭＳ Ｐゴシック" pitchFamily="4" charset="-128"/>
              </a:rPr>
              <a:t>The chip-and-pin system is used to secure smart ATM cards </a:t>
            </a:r>
          </a:p>
          <a:p>
            <a:r>
              <a:rPr lang="en-US" sz="3200" smtClean="0">
                <a:ea typeface="ＭＳ Ｐゴシック" pitchFamily="4" charset="-128"/>
                <a:cs typeface="ＭＳ Ｐゴシック" pitchFamily="4" charset="-128"/>
              </a:rPr>
              <a:t>Uses cryptographic techniques that require pseudo-random numbers</a:t>
            </a:r>
          </a:p>
          <a:p>
            <a:r>
              <a:rPr lang="en-US" sz="3200" smtClean="0">
                <a:ea typeface="ＭＳ Ｐゴシック" pitchFamily="4" charset="-128"/>
                <a:cs typeface="ＭＳ Ｐゴシック" pitchFamily="4" charset="-128"/>
              </a:rPr>
              <a:t>Cambridge found weaknesses in the PRNG</a:t>
            </a:r>
          </a:p>
          <a:p>
            <a:r>
              <a:rPr lang="en-US" sz="3200" smtClean="0">
                <a:ea typeface="ＭＳ Ｐゴシック" pitchFamily="4" charset="-128"/>
                <a:cs typeface="ＭＳ Ｐゴシック" pitchFamily="4" charset="-128"/>
              </a:rPr>
              <a:t>Allows attackers to withdraw cash without your card</a:t>
            </a:r>
          </a:p>
          <a:p>
            <a:r>
              <a:rPr lang="en-US" sz="3200" smtClean="0">
                <a:ea typeface="ＭＳ Ｐゴシック" pitchFamily="4" charset="-128"/>
                <a:cs typeface="ＭＳ Ｐゴシック" pitchFamily="4" charset="-128"/>
              </a:rPr>
              <a:t>Seems to be in real use in the wild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How to Do Better?</a:t>
            </a:r>
          </a:p>
        </p:txBody>
      </p:sp>
      <p:sp>
        <p:nvSpPr>
          <p:cNvPr id="5120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Use hardware randomness, where available</a:t>
            </a:r>
          </a:p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Use high quality PRNGs</a:t>
            </a:r>
          </a:p>
          <a:p>
            <a:pPr lvl="1"/>
            <a:r>
              <a:rPr lang="en-US" smtClean="0"/>
              <a:t>Preferably based on entropy collection methods</a:t>
            </a:r>
          </a:p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Don’t use seed values obtainable outside the program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Proper Use of Cryptography</a:t>
            </a:r>
          </a:p>
        </p:txBody>
      </p:sp>
      <p:sp>
        <p:nvSpPr>
          <p:cNvPr id="5222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smtClean="0">
                <a:ea typeface="ＭＳ Ｐゴシック" pitchFamily="4" charset="-128"/>
                <a:cs typeface="ＭＳ Ｐゴシック" pitchFamily="4" charset="-128"/>
              </a:rPr>
              <a:t>Never write your own crypto functions if you have any choice</a:t>
            </a:r>
          </a:p>
          <a:p>
            <a:pPr lvl="1"/>
            <a:r>
              <a:rPr lang="en-US" sz="2800" smtClean="0">
                <a:ea typeface="ＭＳ Ｐゴシック" pitchFamily="4" charset="-128"/>
                <a:cs typeface="ＭＳ Ｐゴシック" pitchFamily="4" charset="-128"/>
              </a:rPr>
              <a:t>Another favorite piece of advice from industry</a:t>
            </a:r>
          </a:p>
          <a:p>
            <a:r>
              <a:rPr lang="en-US" sz="2800" smtClean="0">
                <a:ea typeface="ＭＳ Ｐゴシック" pitchFamily="4" charset="-128"/>
                <a:cs typeface="ＭＳ Ｐゴシック" pitchFamily="4" charset="-128"/>
              </a:rPr>
              <a:t>Never, ever, design your own encryption algorithm</a:t>
            </a:r>
          </a:p>
          <a:p>
            <a:pPr lvl="1"/>
            <a:r>
              <a:rPr lang="en-US" sz="2800" smtClean="0"/>
              <a:t>Unless that’s your area of expertise</a:t>
            </a:r>
          </a:p>
          <a:p>
            <a:r>
              <a:rPr lang="en-US" sz="2800" smtClean="0">
                <a:ea typeface="ＭＳ Ｐゴシック" pitchFamily="4" charset="-128"/>
                <a:cs typeface="ＭＳ Ｐゴシック" pitchFamily="4" charset="-128"/>
              </a:rPr>
              <a:t>Generally, rely on tried and true stuff</a:t>
            </a:r>
          </a:p>
          <a:p>
            <a:pPr lvl="1"/>
            <a:r>
              <a:rPr lang="en-US" sz="2800" smtClean="0"/>
              <a:t>Both algorithms and implementations</a:t>
            </a:r>
          </a:p>
        </p:txBody>
      </p:sp>
      <p:sp>
        <p:nvSpPr>
          <p:cNvPr id="52228" name="Rounded Rectangle 3"/>
          <p:cNvSpPr>
            <a:spLocks noChangeArrowheads="1"/>
          </p:cNvSpPr>
          <p:nvPr/>
        </p:nvSpPr>
        <p:spPr bwMode="auto">
          <a:xfrm>
            <a:off x="1219200" y="914400"/>
            <a:ext cx="6629400" cy="685800"/>
          </a:xfrm>
          <a:prstGeom prst="roundRect">
            <a:avLst>
              <a:gd name="adj" fmla="val 16667"/>
            </a:avLst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Proper Use of Crypto</a:t>
            </a:r>
          </a:p>
        </p:txBody>
      </p:sp>
      <p:sp>
        <p:nvSpPr>
          <p:cNvPr id="53251" name="Content Placeholder 2"/>
          <p:cNvSpPr>
            <a:spLocks noGrp="1"/>
          </p:cNvSpPr>
          <p:nvPr>
            <p:ph idx="1"/>
          </p:nvPr>
        </p:nvSpPr>
        <p:spPr>
          <a:xfrm>
            <a:off x="685800" y="1828800"/>
            <a:ext cx="7772400" cy="4114800"/>
          </a:xfrm>
        </p:spPr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Even with good crypto algorithms (and code), problems are possible</a:t>
            </a:r>
          </a:p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Proper use of crypto is quite subtle</a:t>
            </a:r>
          </a:p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Bugs possible in:</a:t>
            </a:r>
          </a:p>
          <a:p>
            <a:pPr lvl="1"/>
            <a:r>
              <a:rPr lang="en-US" smtClean="0"/>
              <a:t>Choice of keys</a:t>
            </a:r>
          </a:p>
          <a:p>
            <a:pPr lvl="1"/>
            <a:r>
              <a:rPr lang="en-US" smtClean="0"/>
              <a:t>Key management</a:t>
            </a:r>
          </a:p>
          <a:p>
            <a:pPr lvl="1"/>
            <a:r>
              <a:rPr lang="en-US" smtClean="0"/>
              <a:t>Application of cryptographic ops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An Example</a:t>
            </a:r>
          </a:p>
        </p:txBody>
      </p:sp>
      <p:sp>
        <p:nvSpPr>
          <p:cNvPr id="5427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An application where RSA was used to distribute a triple-DES key</a:t>
            </a:r>
          </a:p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Seemed to work fine</a:t>
            </a:r>
          </a:p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Someone noticed that part of the RSA key exchange was always the same</a:t>
            </a:r>
          </a:p>
          <a:p>
            <a:pPr lvl="1"/>
            <a:r>
              <a:rPr lang="en-US" smtClean="0"/>
              <a:t>That’s odd . . 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What Was Happening?</a:t>
            </a:r>
          </a:p>
        </p:txBody>
      </p:sp>
      <p:sp>
        <p:nvSpPr>
          <p:cNvPr id="55299" name="Content Placeholder 2"/>
          <p:cNvSpPr>
            <a:spLocks noGrp="1"/>
          </p:cNvSpPr>
          <p:nvPr>
            <p:ph idx="1"/>
          </p:nvPr>
        </p:nvSpPr>
        <p:spPr>
          <a:xfrm>
            <a:off x="685800" y="1828800"/>
            <a:ext cx="7772400" cy="4114800"/>
          </a:xfrm>
        </p:spPr>
        <p:txBody>
          <a:bodyPr/>
          <a:lstStyle/>
          <a:p>
            <a:r>
              <a:rPr lang="en-US" sz="3200" smtClean="0">
                <a:ea typeface="ＭＳ Ｐゴシック" pitchFamily="4" charset="-128"/>
                <a:cs typeface="ＭＳ Ｐゴシック" pitchFamily="4" charset="-128"/>
              </a:rPr>
              <a:t>Bad parameters were handed to the RSA encryption code</a:t>
            </a:r>
          </a:p>
          <a:p>
            <a:r>
              <a:rPr lang="en-US" sz="3200" smtClean="0">
                <a:ea typeface="ＭＳ Ｐゴシック" pitchFamily="4" charset="-128"/>
                <a:cs typeface="ＭＳ Ｐゴシック" pitchFamily="4" charset="-128"/>
              </a:rPr>
              <a:t>It failed and returned an error</a:t>
            </a:r>
          </a:p>
          <a:p>
            <a:r>
              <a:rPr lang="en-US" sz="3200" smtClean="0">
                <a:ea typeface="ＭＳ Ｐゴシック" pitchFamily="4" charset="-128"/>
                <a:cs typeface="ＭＳ Ｐゴシック" pitchFamily="4" charset="-128"/>
              </a:rPr>
              <a:t>Which wasn’t checked for</a:t>
            </a:r>
          </a:p>
          <a:p>
            <a:pPr lvl="1"/>
            <a:r>
              <a:rPr lang="en-US" sz="3200" smtClean="0"/>
              <a:t>Since it “couldn’t fail”</a:t>
            </a:r>
          </a:p>
          <a:p>
            <a:r>
              <a:rPr lang="en-US" sz="3200" smtClean="0">
                <a:ea typeface="ＭＳ Ｐゴシック" pitchFamily="4" charset="-128"/>
                <a:cs typeface="ＭＳ Ｐゴシック" pitchFamily="4" charset="-128"/>
              </a:rPr>
              <a:t>As a result, RSA encryption wasn’t applied at all</a:t>
            </a:r>
          </a:p>
          <a:p>
            <a:r>
              <a:rPr lang="en-US" sz="3200" smtClean="0">
                <a:ea typeface="ＭＳ Ｐゴシック" pitchFamily="4" charset="-128"/>
                <a:cs typeface="ＭＳ Ｐゴシック" pitchFamily="4" charset="-128"/>
              </a:rPr>
              <a:t>The session key was sent in plaintext . . 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Error Handling</a:t>
            </a:r>
          </a:p>
        </p:txBody>
      </p:sp>
      <p:sp>
        <p:nvSpPr>
          <p:cNvPr id="2048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Error handling code often gives attackers great possibilities</a:t>
            </a:r>
          </a:p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It’s rarely executed and often untested</a:t>
            </a:r>
          </a:p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So it might have undetected errors</a:t>
            </a:r>
          </a:p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Attackers often try to compromise systems by forcing errors</a:t>
            </a:r>
          </a:p>
        </p:txBody>
      </p:sp>
      <p:sp>
        <p:nvSpPr>
          <p:cNvPr id="20484" name="Rounded Rectangle 3"/>
          <p:cNvSpPr>
            <a:spLocks noChangeArrowheads="1"/>
          </p:cNvSpPr>
          <p:nvPr/>
        </p:nvSpPr>
        <p:spPr bwMode="auto">
          <a:xfrm>
            <a:off x="2743200" y="914400"/>
            <a:ext cx="3733800" cy="685800"/>
          </a:xfrm>
          <a:prstGeom prst="roundRect">
            <a:avLst>
              <a:gd name="adj" fmla="val 16667"/>
            </a:avLst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Another Example</a:t>
            </a:r>
          </a:p>
        </p:txBody>
      </p:sp>
      <p:sp>
        <p:nvSpPr>
          <p:cNvPr id="56323" name="Content Placeholder 2"/>
          <p:cNvSpPr>
            <a:spLocks noGrp="1"/>
          </p:cNvSpPr>
          <p:nvPr>
            <p:ph idx="1"/>
          </p:nvPr>
        </p:nvSpPr>
        <p:spPr>
          <a:xfrm>
            <a:off x="685800" y="1752600"/>
            <a:ext cx="7772400" cy="4114800"/>
          </a:xfrm>
        </p:spPr>
        <p:txBody>
          <a:bodyPr/>
          <a:lstStyle/>
          <a:p>
            <a:r>
              <a:rPr lang="en-US" sz="2800" smtClean="0">
                <a:ea typeface="ＭＳ Ｐゴシック" pitchFamily="4" charset="-128"/>
                <a:cs typeface="ＭＳ Ｐゴシック" pitchFamily="4" charset="-128"/>
              </a:rPr>
              <a:t>From an Android app</a:t>
            </a:r>
          </a:p>
          <a:p>
            <a:r>
              <a:rPr lang="en-US" sz="2800" smtClean="0">
                <a:ea typeface="ＭＳ Ｐゴシック" pitchFamily="4" charset="-128"/>
                <a:cs typeface="ＭＳ Ｐゴシック" pitchFamily="4" charset="-128"/>
              </a:rPr>
              <a:t>It derived an encryption key from the user’s password</a:t>
            </a:r>
          </a:p>
          <a:p>
            <a:pPr lvl="1"/>
            <a:r>
              <a:rPr lang="en-US" sz="2800" smtClean="0">
                <a:ea typeface="ＭＳ Ｐゴシック" pitchFamily="4" charset="-128"/>
                <a:cs typeface="ＭＳ Ｐゴシック" pitchFamily="4" charset="-128"/>
              </a:rPr>
              <a:t>The key looked like this:</a:t>
            </a:r>
          </a:p>
          <a:p>
            <a:pPr lvl="1"/>
            <a:r>
              <a:rPr lang="en-US" sz="1100" smtClean="0"/>
              <a:t>EFBFBDEFBFBDEFBFBD603466EFBFBD7BEFBFBD6C24E2B2AA576AEFBFBDEFBFBDEFBFBD0C6BEFBFBDEFBFBDEFBFBDEFBFBD76EFBFBDEFBFBDEFBFBDEFBFBDEFBFBD</a:t>
            </a:r>
          </a:p>
          <a:p>
            <a:pPr lvl="1"/>
            <a:r>
              <a:rPr lang="en-US" sz="2800" smtClean="0">
                <a:ea typeface="ＭＳ Ｐゴシック" pitchFamily="4" charset="-128"/>
                <a:cs typeface="ＭＳ Ｐゴシック" pitchFamily="4" charset="-128"/>
              </a:rPr>
              <a:t>Hmm . . .</a:t>
            </a:r>
          </a:p>
          <a:p>
            <a:r>
              <a:rPr lang="en-US" sz="2800" smtClean="0">
                <a:ea typeface="ＭＳ Ｐゴシック" pitchFamily="4" charset="-128"/>
                <a:cs typeface="ＭＳ Ｐゴシック" pitchFamily="4" charset="-128"/>
              </a:rPr>
              <a:t>They created the key as a byte array</a:t>
            </a:r>
          </a:p>
          <a:p>
            <a:pPr lvl="1"/>
            <a:r>
              <a:rPr lang="en-US" sz="2800" smtClean="0">
                <a:ea typeface="ＭＳ Ｐゴシック" pitchFamily="4" charset="-128"/>
                <a:cs typeface="ＭＳ Ｐゴシック" pitchFamily="4" charset="-128"/>
              </a:rPr>
              <a:t>So far, so good</a:t>
            </a:r>
          </a:p>
          <a:p>
            <a:r>
              <a:rPr lang="en-US" sz="2800" smtClean="0">
                <a:ea typeface="ＭＳ Ｐゴシック" pitchFamily="4" charset="-128"/>
                <a:cs typeface="ＭＳ Ｐゴシック" pitchFamily="4" charset="-128"/>
              </a:rPr>
              <a:t>Then cast the byte array to a string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Title 1"/>
          <p:cNvSpPr>
            <a:spLocks noGrp="1"/>
          </p:cNvSpPr>
          <p:nvPr>
            <p:ph type="title"/>
          </p:nvPr>
        </p:nvSpPr>
        <p:spPr>
          <a:xfrm>
            <a:off x="685800" y="228600"/>
            <a:ext cx="7772400" cy="1143000"/>
          </a:xfrm>
        </p:spPr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Why Did That Cause Problems?</a:t>
            </a:r>
          </a:p>
        </p:txBody>
      </p:sp>
      <p:sp>
        <p:nvSpPr>
          <p:cNvPr id="57347" name="Content Placeholder 2"/>
          <p:cNvSpPr>
            <a:spLocks noGrp="1"/>
          </p:cNvSpPr>
          <p:nvPr>
            <p:ph idx="1"/>
          </p:nvPr>
        </p:nvSpPr>
        <p:spPr>
          <a:xfrm>
            <a:off x="685800" y="1524000"/>
            <a:ext cx="7772400" cy="4114800"/>
          </a:xfrm>
        </p:spPr>
        <p:txBody>
          <a:bodyPr/>
          <a:lstStyle/>
          <a:p>
            <a:r>
              <a:rPr lang="en-US" sz="3200" smtClean="0">
                <a:ea typeface="ＭＳ Ｐゴシック" pitchFamily="4" charset="-128"/>
                <a:cs typeface="ＭＳ Ｐゴシック" pitchFamily="4" charset="-128"/>
              </a:rPr>
              <a:t>Android’s default character set is UTF-8</a:t>
            </a:r>
          </a:p>
          <a:p>
            <a:r>
              <a:rPr lang="en-US" sz="3200" smtClean="0">
                <a:ea typeface="ＭＳ Ｐゴシック" pitchFamily="4" charset="-128"/>
                <a:cs typeface="ＭＳ Ｐゴシック" pitchFamily="4" charset="-128"/>
              </a:rPr>
              <a:t>If UTF-8 gets a bit pattern that isn’t a proper character, it replaces it with</a:t>
            </a:r>
          </a:p>
          <a:p>
            <a:pPr lvl="1"/>
            <a:r>
              <a:rPr lang="en-US" sz="3200" smtClean="0"/>
              <a:t>The hex string “EFBFB”</a:t>
            </a:r>
          </a:p>
          <a:p>
            <a:r>
              <a:rPr lang="en-US" sz="3200" smtClean="0">
                <a:ea typeface="ＭＳ Ｐゴシック" pitchFamily="4" charset="-128"/>
                <a:cs typeface="ＭＳ Ｐゴシック" pitchFamily="4" charset="-128"/>
              </a:rPr>
              <a:t>Lots of random bit patterns aren’t UTF-8 characters, so</a:t>
            </a:r>
          </a:p>
          <a:p>
            <a:pPr>
              <a:buFontTx/>
              <a:buNone/>
            </a:pPr>
            <a:endParaRPr lang="en-US" sz="3200" smtClean="0">
              <a:ea typeface="ＭＳ Ｐゴシック" pitchFamily="4" charset="-128"/>
              <a:cs typeface="ＭＳ Ｐゴシック" pitchFamily="4" charset="-128"/>
            </a:endParaRPr>
          </a:p>
          <a:p>
            <a:pPr>
              <a:buFontTx/>
              <a:buNone/>
            </a:pPr>
            <a:endParaRPr lang="en-US" sz="3200" smtClean="0">
              <a:ea typeface="ＭＳ Ｐゴシック" pitchFamily="4" charset="-128"/>
              <a:cs typeface="ＭＳ Ｐゴシック" pitchFamily="4" charset="-128"/>
            </a:endParaRPr>
          </a:p>
          <a:p>
            <a:pPr lvl="1"/>
            <a:endParaRPr lang="en-US" sz="3200" smtClean="0"/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996950" y="4876800"/>
            <a:ext cx="708025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400"/>
              <a:t>B7B0F88D603466CF7BF26C24E2B2AA576AAFC5E90C6BD4EECCC576B9D7F1E9C3</a:t>
            </a: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990600" y="5718175"/>
            <a:ext cx="70104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 sz="1200"/>
              <a:t>EFBFBDEFBFBDEFBFBD603466EFBFBD7BEFBFBD6C24E2B2AA576AEFBFBDEFBFBDEFBFBD0C6BEFBFBDEFBFBDEFBFBDEFBFBD76EFBFBDEFBFBDEFBFBDEFBFBDEFBFBD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90600" y="5184775"/>
            <a:ext cx="2043113" cy="584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3200" dirty="0">
                <a:latin typeface="+mn-lt"/>
              </a:rPr>
              <a:t>Was cast to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Trust Management</a:t>
            </a:r>
          </a:p>
        </p:txBody>
      </p:sp>
      <p:sp>
        <p:nvSpPr>
          <p:cNvPr id="5837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Don’t trust anything you don’t need to</a:t>
            </a:r>
          </a:p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Don’t trust other programs</a:t>
            </a:r>
          </a:p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Don’t trust other components of your program</a:t>
            </a:r>
          </a:p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Don’t trust users</a:t>
            </a:r>
          </a:p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Don’t trust the data users provide you</a:t>
            </a:r>
          </a:p>
        </p:txBody>
      </p:sp>
      <p:sp>
        <p:nvSpPr>
          <p:cNvPr id="58372" name="Rounded Rectangle 3"/>
          <p:cNvSpPr>
            <a:spLocks noChangeArrowheads="1"/>
          </p:cNvSpPr>
          <p:nvPr/>
        </p:nvSpPr>
        <p:spPr bwMode="auto">
          <a:xfrm>
            <a:off x="2362200" y="762000"/>
            <a:ext cx="4419600" cy="990600"/>
          </a:xfrm>
          <a:prstGeom prst="roundRect">
            <a:avLst>
              <a:gd name="adj" fmla="val 16667"/>
            </a:avLst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Trust</a:t>
            </a:r>
          </a:p>
        </p:txBody>
      </p:sp>
      <p:sp>
        <p:nvSpPr>
          <p:cNvPr id="59395" name="Content Placeholder 2"/>
          <p:cNvSpPr>
            <a:spLocks noGrp="1"/>
          </p:cNvSpPr>
          <p:nvPr>
            <p:ph idx="1"/>
          </p:nvPr>
        </p:nvSpPr>
        <p:spPr>
          <a:xfrm>
            <a:off x="685800" y="1752600"/>
            <a:ext cx="7772400" cy="4114800"/>
          </a:xfrm>
        </p:spPr>
        <p:txBody>
          <a:bodyPr/>
          <a:lstStyle/>
          <a:p>
            <a:r>
              <a:rPr lang="en-US" sz="3200" smtClean="0">
                <a:ea typeface="ＭＳ Ｐゴシック" pitchFamily="4" charset="-128"/>
                <a:cs typeface="ＭＳ Ｐゴシック" pitchFamily="4" charset="-128"/>
              </a:rPr>
              <a:t>Some trust required to get most jobs done</a:t>
            </a:r>
          </a:p>
          <a:p>
            <a:r>
              <a:rPr lang="en-US" sz="3200" smtClean="0">
                <a:ea typeface="ＭＳ Ｐゴシック" pitchFamily="4" charset="-128"/>
                <a:cs typeface="ＭＳ Ｐゴシック" pitchFamily="4" charset="-128"/>
              </a:rPr>
              <a:t>But determine how much you must trust the other</a:t>
            </a:r>
          </a:p>
          <a:p>
            <a:pPr lvl="1"/>
            <a:r>
              <a:rPr lang="en-US" sz="3200" smtClean="0"/>
              <a:t>Don’t trust things you can independently verify</a:t>
            </a:r>
          </a:p>
          <a:p>
            <a:r>
              <a:rPr lang="en-US" sz="3200" smtClean="0">
                <a:ea typeface="ＭＳ Ｐゴシック" pitchFamily="4" charset="-128"/>
                <a:cs typeface="ＭＳ Ｐゴシック" pitchFamily="4" charset="-128"/>
              </a:rPr>
              <a:t>Limit the scope of your trust</a:t>
            </a:r>
          </a:p>
          <a:p>
            <a:pPr lvl="1"/>
            <a:r>
              <a:rPr lang="en-US" sz="3200" smtClean="0"/>
              <a:t>Compartmentalization helps</a:t>
            </a:r>
          </a:p>
          <a:p>
            <a:r>
              <a:rPr lang="en-US" sz="3200" smtClean="0">
                <a:ea typeface="ＭＳ Ｐゴシック" pitchFamily="4" charset="-128"/>
                <a:cs typeface="ＭＳ Ｐゴシック" pitchFamily="4" charset="-128"/>
              </a:rPr>
              <a:t>Be careful who you trust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Two Important Lessons</a:t>
            </a:r>
          </a:p>
        </p:txBody>
      </p:sp>
      <p:sp>
        <p:nvSpPr>
          <p:cNvPr id="6041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742950" indent="-742950">
              <a:buFont typeface="Times New Roman" pitchFamily="4" charset="0"/>
              <a:buAutoNum type="arabicPeriod"/>
            </a:pPr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Many security problems arise because of unverified assumptions</a:t>
            </a:r>
          </a:p>
          <a:p>
            <a:pPr marL="1143000" lvl="1" indent="-742950"/>
            <a:r>
              <a:rPr lang="en-US" smtClean="0"/>
              <a:t>You think someone is going to do something he actually isn’t</a:t>
            </a:r>
          </a:p>
          <a:p>
            <a:pPr marL="742950" indent="-742950">
              <a:buFont typeface="Times New Roman" pitchFamily="4" charset="0"/>
              <a:buAutoNum type="arabicPeriod"/>
            </a:pPr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Trusting someone doesn’t just mean trusting their honesty</a:t>
            </a:r>
          </a:p>
          <a:p>
            <a:pPr marL="1143000" lvl="1" indent="-742950"/>
            <a:r>
              <a:rPr lang="en-US" smtClean="0"/>
              <a:t>It means trusting their caution, too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Variable Synchronization</a:t>
            </a:r>
          </a:p>
        </p:txBody>
      </p:sp>
      <p:sp>
        <p:nvSpPr>
          <p:cNvPr id="6553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Often, two or more program variables have related values</a:t>
            </a:r>
          </a:p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Common example is a pointer to a buffer and a length variable</a:t>
            </a:r>
          </a:p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Are the two variables always synchronized?</a:t>
            </a:r>
          </a:p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If not, bad input can cause trouble</a:t>
            </a:r>
          </a:p>
        </p:txBody>
      </p:sp>
      <p:sp>
        <p:nvSpPr>
          <p:cNvPr id="65540" name="Rounded Rectangle 3"/>
          <p:cNvSpPr>
            <a:spLocks noChangeArrowheads="1"/>
          </p:cNvSpPr>
          <p:nvPr/>
        </p:nvSpPr>
        <p:spPr bwMode="auto">
          <a:xfrm>
            <a:off x="1600200" y="914400"/>
            <a:ext cx="5943600" cy="685800"/>
          </a:xfrm>
          <a:prstGeom prst="roundRect">
            <a:avLst>
              <a:gd name="adj" fmla="val 16667"/>
            </a:avLst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An Example</a:t>
            </a:r>
          </a:p>
        </p:txBody>
      </p:sp>
      <p:sp>
        <p:nvSpPr>
          <p:cNvPr id="6656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From Apache web server</a:t>
            </a:r>
          </a:p>
          <a:p>
            <a:r>
              <a:rPr lang="en-US" smtClean="0">
                <a:latin typeface="Courier New" pitchFamily="4" charset="0"/>
                <a:ea typeface="Courier New" pitchFamily="4" charset="0"/>
                <a:cs typeface="Courier New" pitchFamily="4" charset="0"/>
              </a:rPr>
              <a:t>cdata</a:t>
            </a:r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 is a pointer to a buffer</a:t>
            </a:r>
          </a:p>
          <a:p>
            <a:r>
              <a:rPr lang="en-US" smtClean="0">
                <a:latin typeface="Courier New" pitchFamily="4" charset="0"/>
                <a:ea typeface="Courier New" pitchFamily="4" charset="0"/>
                <a:cs typeface="Courier New" pitchFamily="4" charset="0"/>
              </a:rPr>
              <a:t>len </a:t>
            </a:r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is an integer containing the length of that buffer</a:t>
            </a:r>
          </a:p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Programmer wanted to get rid of leading and trailing white spaces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Title 1"/>
          <p:cNvSpPr>
            <a:spLocks noGrp="1"/>
          </p:cNvSpPr>
          <p:nvPr>
            <p:ph type="title"/>
          </p:nvPr>
        </p:nvSpPr>
        <p:spPr>
          <a:xfrm>
            <a:off x="685800" y="457200"/>
            <a:ext cx="7772400" cy="1143000"/>
          </a:xfrm>
        </p:spPr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The Problematic Code</a:t>
            </a:r>
          </a:p>
        </p:txBody>
      </p:sp>
      <p:sp>
        <p:nvSpPr>
          <p:cNvPr id="67587" name="Content Placeholder 2"/>
          <p:cNvSpPr>
            <a:spLocks noGrp="1"/>
          </p:cNvSpPr>
          <p:nvPr>
            <p:ph idx="1"/>
          </p:nvPr>
        </p:nvSpPr>
        <p:spPr>
          <a:xfrm>
            <a:off x="685800" y="1447800"/>
            <a:ext cx="7772400" cy="2971800"/>
          </a:xfrm>
        </p:spPr>
        <p:txBody>
          <a:bodyPr/>
          <a:lstStyle/>
          <a:p>
            <a:pPr>
              <a:buFontTx/>
              <a:buNone/>
            </a:pPr>
            <a:r>
              <a:rPr lang="en-US" sz="2400" smtClean="0">
                <a:latin typeface="Courier New" pitchFamily="4" charset="0"/>
                <a:ea typeface="Courier New" pitchFamily="4" charset="0"/>
                <a:cs typeface="Courier New" pitchFamily="4" charset="0"/>
              </a:rPr>
              <a:t>while (apr_isspace(*cdata))</a:t>
            </a:r>
          </a:p>
          <a:p>
            <a:pPr>
              <a:buFontTx/>
              <a:buNone/>
            </a:pPr>
            <a:r>
              <a:rPr lang="en-US" sz="2400" smtClean="0">
                <a:latin typeface="Courier New" pitchFamily="4" charset="0"/>
                <a:ea typeface="Courier New" pitchFamily="4" charset="0"/>
                <a:cs typeface="Courier New" pitchFamily="4" charset="0"/>
              </a:rPr>
              <a:t>	++cdata;</a:t>
            </a:r>
          </a:p>
          <a:p>
            <a:pPr>
              <a:buFontTx/>
              <a:buNone/>
            </a:pPr>
            <a:r>
              <a:rPr lang="en-US" sz="2400" smtClean="0">
                <a:latin typeface="Courier New" pitchFamily="4" charset="0"/>
                <a:ea typeface="Courier New" pitchFamily="4" charset="0"/>
                <a:cs typeface="Courier New" pitchFamily="4" charset="0"/>
              </a:rPr>
              <a:t>while (len-- &gt;0 &amp;&amp;</a:t>
            </a:r>
          </a:p>
          <a:p>
            <a:pPr>
              <a:buFontTx/>
              <a:buNone/>
            </a:pPr>
            <a:r>
              <a:rPr lang="en-US" sz="2400" smtClean="0">
                <a:latin typeface="Courier New" pitchFamily="4" charset="0"/>
                <a:ea typeface="Courier New" pitchFamily="4" charset="0"/>
                <a:cs typeface="Courier New" pitchFamily="4" charset="0"/>
              </a:rPr>
              <a:t>	apr_isspace(cdata[len]))</a:t>
            </a:r>
          </a:p>
          <a:p>
            <a:pPr>
              <a:buFontTx/>
              <a:buNone/>
            </a:pPr>
            <a:r>
              <a:rPr lang="en-US" sz="2400" smtClean="0">
                <a:latin typeface="Courier New" pitchFamily="4" charset="0"/>
                <a:ea typeface="Courier New" pitchFamily="4" charset="0"/>
                <a:cs typeface="Courier New" pitchFamily="4" charset="0"/>
              </a:rPr>
              <a:t>	continue;</a:t>
            </a:r>
          </a:p>
          <a:p>
            <a:pPr>
              <a:buFontTx/>
              <a:buNone/>
            </a:pPr>
            <a:r>
              <a:rPr lang="en-US" sz="2400" smtClean="0">
                <a:latin typeface="Courier New" pitchFamily="4" charset="0"/>
                <a:ea typeface="Courier New" pitchFamily="4" charset="0"/>
                <a:cs typeface="Courier New" pitchFamily="4" charset="0"/>
              </a:rPr>
              <a:t>cdata[len+1] = ‘/0’;</a:t>
            </a:r>
          </a:p>
        </p:txBody>
      </p:sp>
      <p:sp>
        <p:nvSpPr>
          <p:cNvPr id="67588" name="TextBox 3"/>
          <p:cNvSpPr txBox="1">
            <a:spLocks noChangeArrowheads="1"/>
          </p:cNvSpPr>
          <p:nvPr/>
        </p:nvSpPr>
        <p:spPr bwMode="auto">
          <a:xfrm>
            <a:off x="762000" y="4114800"/>
            <a:ext cx="7924800" cy="230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buFont typeface="Arial" pitchFamily="4" charset="-52"/>
              <a:buChar char="•"/>
            </a:pPr>
            <a:r>
              <a:rPr lang="en-US" sz="2400">
                <a:latin typeface="Times New Roman" pitchFamily="4" charset="0"/>
              </a:rPr>
              <a:t> </a:t>
            </a:r>
            <a:r>
              <a:rPr lang="en-US" sz="2400">
                <a:ea typeface="Courier New" pitchFamily="4" charset="0"/>
                <a:cs typeface="Courier New" pitchFamily="4" charset="0"/>
              </a:rPr>
              <a:t>len </a:t>
            </a:r>
            <a:r>
              <a:rPr lang="en-US" sz="2400">
                <a:latin typeface="Times New Roman" pitchFamily="4" charset="0"/>
              </a:rPr>
              <a:t>is not decremented when leading white spaces are removed</a:t>
            </a:r>
          </a:p>
          <a:p>
            <a:pPr>
              <a:buFont typeface="Arial" pitchFamily="4" charset="-52"/>
              <a:buChar char="•"/>
            </a:pPr>
            <a:r>
              <a:rPr lang="en-US" sz="2400">
                <a:latin typeface="Times New Roman" pitchFamily="4" charset="0"/>
              </a:rPr>
              <a:t> So trailing white space removal can overwrite end of buffer with nulls</a:t>
            </a:r>
          </a:p>
          <a:p>
            <a:pPr>
              <a:buFont typeface="Arial" pitchFamily="4" charset="-52"/>
              <a:buChar char="•"/>
            </a:pPr>
            <a:r>
              <a:rPr lang="en-US" sz="2400">
                <a:latin typeface="Times New Roman" pitchFamily="4" charset="0"/>
              </a:rPr>
              <a:t> May or may not be serious security problem, depending on what’s stored in overwritten area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Variable Initialization</a:t>
            </a:r>
          </a:p>
        </p:txBody>
      </p:sp>
      <p:sp>
        <p:nvSpPr>
          <p:cNvPr id="6861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Some languages let you declare variables without specifying their initial values</a:t>
            </a:r>
          </a:p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And let you use them without initializing them</a:t>
            </a:r>
          </a:p>
          <a:p>
            <a:pPr lvl="1"/>
            <a:r>
              <a:rPr lang="en-US" smtClean="0"/>
              <a:t>E.g., C and C++</a:t>
            </a:r>
          </a:p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Why is that a problem?</a:t>
            </a:r>
          </a:p>
        </p:txBody>
      </p:sp>
      <p:sp>
        <p:nvSpPr>
          <p:cNvPr id="68612" name="Rounded Rectangle 3"/>
          <p:cNvSpPr>
            <a:spLocks noChangeArrowheads="1"/>
          </p:cNvSpPr>
          <p:nvPr/>
        </p:nvSpPr>
        <p:spPr bwMode="auto">
          <a:xfrm>
            <a:off x="1981200" y="838200"/>
            <a:ext cx="5181600" cy="838200"/>
          </a:xfrm>
          <a:prstGeom prst="roundRect">
            <a:avLst>
              <a:gd name="adj" fmla="val 16667"/>
            </a:avLst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Variable Initialization</a:t>
            </a:r>
          </a:p>
        </p:txBody>
      </p:sp>
      <p:sp>
        <p:nvSpPr>
          <p:cNvPr id="6963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Some languages let you declare variables without specifying their initial values</a:t>
            </a:r>
          </a:p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And let you use them without initializing them</a:t>
            </a:r>
          </a:p>
          <a:p>
            <a:pPr lvl="1"/>
            <a:r>
              <a:rPr lang="en-US" smtClean="0"/>
              <a:t>E.g., C and C++</a:t>
            </a:r>
          </a:p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Why is that a problem?</a:t>
            </a:r>
          </a:p>
        </p:txBody>
      </p:sp>
      <p:sp>
        <p:nvSpPr>
          <p:cNvPr id="69636" name="Rounded Rectangle 3"/>
          <p:cNvSpPr>
            <a:spLocks noChangeArrowheads="1"/>
          </p:cNvSpPr>
          <p:nvPr/>
        </p:nvSpPr>
        <p:spPr bwMode="auto">
          <a:xfrm>
            <a:off x="1981200" y="838200"/>
            <a:ext cx="5181600" cy="838200"/>
          </a:xfrm>
          <a:prstGeom prst="roundRect">
            <a:avLst>
              <a:gd name="adj" fmla="val 16667"/>
            </a:avLst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A Typical Error Handling Problem</a:t>
            </a:r>
          </a:p>
        </p:txBody>
      </p:sp>
      <p:sp>
        <p:nvSpPr>
          <p:cNvPr id="2150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200" smtClean="0">
                <a:ea typeface="ＭＳ Ｐゴシック" pitchFamily="4" charset="-128"/>
                <a:cs typeface="ＭＳ Ｐゴシック" pitchFamily="4" charset="-128"/>
              </a:rPr>
              <a:t>Not cleaning everything up</a:t>
            </a:r>
          </a:p>
          <a:p>
            <a:r>
              <a:rPr lang="en-US" sz="3200" smtClean="0">
                <a:ea typeface="ＭＳ Ｐゴシック" pitchFamily="4" charset="-128"/>
                <a:cs typeface="ＭＳ Ｐゴシック" pitchFamily="4" charset="-128"/>
              </a:rPr>
              <a:t>On error conditions, some variables don’t get reset</a:t>
            </a:r>
          </a:p>
          <a:p>
            <a:r>
              <a:rPr lang="en-US" sz="3200" smtClean="0">
                <a:ea typeface="ＭＳ Ｐゴシック" pitchFamily="4" charset="-128"/>
                <a:cs typeface="ＭＳ Ｐゴシック" pitchFamily="4" charset="-128"/>
              </a:rPr>
              <a:t>If error not totally fatal, program continues with old values</a:t>
            </a:r>
          </a:p>
          <a:p>
            <a:r>
              <a:rPr lang="en-US" sz="3200" smtClean="0">
                <a:ea typeface="ＭＳ Ｐゴシック" pitchFamily="4" charset="-128"/>
                <a:cs typeface="ＭＳ Ｐゴシック" pitchFamily="4" charset="-128"/>
              </a:rPr>
              <a:t>Could cause security mistakes</a:t>
            </a:r>
          </a:p>
          <a:p>
            <a:pPr lvl="1"/>
            <a:r>
              <a:rPr lang="en-US" sz="3200" smtClean="0"/>
              <a:t>E.g., not releasing privileges when you should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A Little Example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981200"/>
            <a:ext cx="7772400" cy="4572000"/>
          </a:xfrm>
        </p:spPr>
        <p:txBody>
          <a:bodyPr numCol="2"/>
          <a:lstStyle/>
          <a:p>
            <a:pPr>
              <a:buFontTx/>
              <a:buNone/>
              <a:defRPr/>
            </a:pPr>
            <a:r>
              <a:rPr lang="en-US" sz="1400" dirty="0" smtClean="0">
                <a:latin typeface="Courier New"/>
                <a:cs typeface="Courier New"/>
              </a:rPr>
              <a:t>main()</a:t>
            </a:r>
          </a:p>
          <a:p>
            <a:pPr>
              <a:buFontTx/>
              <a:buNone/>
              <a:defRPr/>
            </a:pPr>
            <a:r>
              <a:rPr lang="en-US" sz="1400" dirty="0" smtClean="0">
                <a:latin typeface="Courier New"/>
                <a:cs typeface="Courier New"/>
              </a:rPr>
              <a:t>{</a:t>
            </a:r>
          </a:p>
          <a:p>
            <a:pPr>
              <a:buFontTx/>
              <a:buNone/>
              <a:defRPr/>
            </a:pPr>
            <a:endParaRPr lang="en-US" sz="1400" dirty="0" smtClean="0">
              <a:latin typeface="Courier New"/>
              <a:cs typeface="Courier New"/>
            </a:endParaRPr>
          </a:p>
          <a:p>
            <a:pPr>
              <a:buFontTx/>
              <a:buNone/>
              <a:defRPr/>
            </a:pPr>
            <a:r>
              <a:rPr lang="en-US" sz="1400" dirty="0" err="1" smtClean="0">
                <a:latin typeface="Courier New"/>
                <a:cs typeface="Courier New"/>
              </a:rPr>
              <a:t>foo</a:t>
            </a:r>
            <a:r>
              <a:rPr lang="en-US" sz="1400" dirty="0" smtClean="0">
                <a:latin typeface="Courier New"/>
                <a:cs typeface="Courier New"/>
              </a:rPr>
              <a:t>();</a:t>
            </a:r>
          </a:p>
          <a:p>
            <a:pPr>
              <a:buFontTx/>
              <a:buNone/>
              <a:defRPr/>
            </a:pPr>
            <a:r>
              <a:rPr lang="en-US" sz="1400" dirty="0" smtClean="0">
                <a:latin typeface="Courier New"/>
                <a:cs typeface="Courier New"/>
              </a:rPr>
              <a:t>bar();</a:t>
            </a:r>
          </a:p>
          <a:p>
            <a:pPr>
              <a:buFontTx/>
              <a:buNone/>
              <a:defRPr/>
            </a:pPr>
            <a:r>
              <a:rPr lang="en-US" sz="1400" dirty="0" smtClean="0">
                <a:latin typeface="Courier New"/>
                <a:cs typeface="Courier New"/>
              </a:rPr>
              <a:t>}</a:t>
            </a:r>
          </a:p>
          <a:p>
            <a:pPr>
              <a:buFontTx/>
              <a:buNone/>
              <a:defRPr/>
            </a:pPr>
            <a:endParaRPr lang="en-US" sz="1400" dirty="0" smtClean="0">
              <a:latin typeface="Courier New"/>
              <a:cs typeface="Courier New"/>
            </a:endParaRPr>
          </a:p>
          <a:p>
            <a:pPr>
              <a:buFontTx/>
              <a:buNone/>
              <a:defRPr/>
            </a:pPr>
            <a:r>
              <a:rPr lang="en-US" sz="1400" dirty="0" err="1" smtClean="0">
                <a:latin typeface="Courier New"/>
                <a:cs typeface="Courier New"/>
              </a:rPr>
              <a:t>foo</a:t>
            </a:r>
            <a:r>
              <a:rPr lang="en-US" sz="1400" dirty="0" smtClean="0">
                <a:latin typeface="Courier New"/>
                <a:cs typeface="Courier New"/>
              </a:rPr>
              <a:t>()</a:t>
            </a:r>
          </a:p>
          <a:p>
            <a:pPr>
              <a:buFontTx/>
              <a:buNone/>
              <a:defRPr/>
            </a:pPr>
            <a:r>
              <a:rPr lang="en-US" sz="1400" dirty="0" smtClean="0">
                <a:latin typeface="Courier New"/>
                <a:cs typeface="Courier New"/>
              </a:rPr>
              <a:t>{</a:t>
            </a:r>
          </a:p>
          <a:p>
            <a:pPr>
              <a:buFontTx/>
              <a:buNone/>
              <a:defRPr/>
            </a:pPr>
            <a:r>
              <a:rPr lang="en-US" sz="1400" dirty="0" smtClean="0">
                <a:latin typeface="Courier New"/>
                <a:cs typeface="Courier New"/>
              </a:rPr>
              <a:t>        </a:t>
            </a:r>
            <a:r>
              <a:rPr lang="en-US" sz="1400" dirty="0" err="1" smtClean="0">
                <a:latin typeface="Courier New"/>
                <a:cs typeface="Courier New"/>
              </a:rPr>
              <a:t>int</a:t>
            </a:r>
            <a:r>
              <a:rPr lang="en-US" sz="1400" dirty="0" smtClean="0">
                <a:latin typeface="Courier New"/>
                <a:cs typeface="Courier New"/>
              </a:rPr>
              <a:t> a;</a:t>
            </a:r>
          </a:p>
          <a:p>
            <a:pPr>
              <a:buFontTx/>
              <a:buNone/>
              <a:defRPr/>
            </a:pPr>
            <a:r>
              <a:rPr lang="en-US" sz="1400" dirty="0" smtClean="0">
                <a:latin typeface="Courier New"/>
                <a:cs typeface="Courier New"/>
              </a:rPr>
              <a:t>        </a:t>
            </a:r>
            <a:r>
              <a:rPr lang="en-US" sz="1400" dirty="0" err="1" smtClean="0">
                <a:latin typeface="Courier New"/>
                <a:cs typeface="Courier New"/>
              </a:rPr>
              <a:t>int</a:t>
            </a:r>
            <a:r>
              <a:rPr lang="en-US" sz="1400" dirty="0" smtClean="0">
                <a:latin typeface="Courier New"/>
                <a:cs typeface="Courier New"/>
              </a:rPr>
              <a:t> </a:t>
            </a:r>
            <a:r>
              <a:rPr lang="en-US" sz="1400" dirty="0" err="1" smtClean="0">
                <a:latin typeface="Courier New"/>
                <a:cs typeface="Courier New"/>
              </a:rPr>
              <a:t>b</a:t>
            </a:r>
            <a:r>
              <a:rPr lang="en-US" sz="1400" dirty="0" smtClean="0">
                <a:latin typeface="Courier New"/>
                <a:cs typeface="Courier New"/>
              </a:rPr>
              <a:t>;</a:t>
            </a:r>
          </a:p>
          <a:p>
            <a:pPr>
              <a:buFontTx/>
              <a:buNone/>
              <a:defRPr/>
            </a:pPr>
            <a:r>
              <a:rPr lang="en-US" sz="1400" dirty="0" smtClean="0">
                <a:latin typeface="Courier New"/>
                <a:cs typeface="Courier New"/>
              </a:rPr>
              <a:t>        </a:t>
            </a:r>
            <a:r>
              <a:rPr lang="en-US" sz="1400" dirty="0" err="1" smtClean="0">
                <a:latin typeface="Courier New"/>
                <a:cs typeface="Courier New"/>
              </a:rPr>
              <a:t>int</a:t>
            </a:r>
            <a:r>
              <a:rPr lang="en-US" sz="1400" dirty="0" smtClean="0">
                <a:latin typeface="Courier New"/>
                <a:cs typeface="Courier New"/>
              </a:rPr>
              <a:t> </a:t>
            </a:r>
            <a:r>
              <a:rPr lang="en-US" sz="1400" dirty="0" err="1" smtClean="0">
                <a:latin typeface="Courier New"/>
                <a:cs typeface="Courier New"/>
              </a:rPr>
              <a:t>c</a:t>
            </a:r>
            <a:r>
              <a:rPr lang="en-US" sz="1400" dirty="0" smtClean="0">
                <a:latin typeface="Courier New"/>
                <a:cs typeface="Courier New"/>
              </a:rPr>
              <a:t>;</a:t>
            </a:r>
          </a:p>
          <a:p>
            <a:pPr>
              <a:buFontTx/>
              <a:buNone/>
              <a:defRPr/>
            </a:pPr>
            <a:endParaRPr lang="en-US" sz="1400" dirty="0" smtClean="0">
              <a:latin typeface="Courier New"/>
              <a:cs typeface="Courier New"/>
            </a:endParaRPr>
          </a:p>
          <a:p>
            <a:pPr>
              <a:buFontTx/>
              <a:buNone/>
              <a:defRPr/>
            </a:pPr>
            <a:r>
              <a:rPr lang="en-US" sz="1400" dirty="0" smtClean="0">
                <a:latin typeface="Courier New"/>
                <a:cs typeface="Courier New"/>
              </a:rPr>
              <a:t>        a = 11;</a:t>
            </a:r>
          </a:p>
          <a:p>
            <a:pPr>
              <a:buFontTx/>
              <a:buNone/>
              <a:defRPr/>
            </a:pPr>
            <a:r>
              <a:rPr lang="en-US" sz="1400" dirty="0" smtClean="0">
                <a:latin typeface="Courier New"/>
                <a:cs typeface="Courier New"/>
              </a:rPr>
              <a:t>        </a:t>
            </a:r>
            <a:r>
              <a:rPr lang="en-US" sz="1400" dirty="0" err="1" smtClean="0">
                <a:latin typeface="Courier New"/>
                <a:cs typeface="Courier New"/>
              </a:rPr>
              <a:t>b</a:t>
            </a:r>
            <a:r>
              <a:rPr lang="en-US" sz="1400" dirty="0" smtClean="0">
                <a:latin typeface="Courier New"/>
                <a:cs typeface="Courier New"/>
              </a:rPr>
              <a:t> = 12;</a:t>
            </a:r>
          </a:p>
          <a:p>
            <a:pPr>
              <a:buFontTx/>
              <a:buNone/>
              <a:defRPr/>
            </a:pPr>
            <a:r>
              <a:rPr lang="en-US" sz="1400" dirty="0" smtClean="0">
                <a:latin typeface="Courier New"/>
                <a:cs typeface="Courier New"/>
              </a:rPr>
              <a:t>        </a:t>
            </a:r>
            <a:r>
              <a:rPr lang="en-US" sz="1400" dirty="0" err="1" smtClean="0">
                <a:latin typeface="Courier New"/>
                <a:cs typeface="Courier New"/>
              </a:rPr>
              <a:t>c</a:t>
            </a:r>
            <a:r>
              <a:rPr lang="en-US" sz="1400" dirty="0" smtClean="0">
                <a:latin typeface="Courier New"/>
                <a:cs typeface="Courier New"/>
              </a:rPr>
              <a:t> = 13;</a:t>
            </a:r>
          </a:p>
          <a:p>
            <a:pPr>
              <a:buFontTx/>
              <a:buNone/>
              <a:defRPr/>
            </a:pPr>
            <a:r>
              <a:rPr lang="en-US" sz="1400" dirty="0" smtClean="0">
                <a:latin typeface="Courier New"/>
                <a:cs typeface="Courier New"/>
              </a:rPr>
              <a:t>}</a:t>
            </a:r>
          </a:p>
          <a:p>
            <a:pPr>
              <a:buFontTx/>
              <a:buNone/>
              <a:defRPr/>
            </a:pPr>
            <a:endParaRPr lang="en-US" sz="1400" dirty="0" smtClean="0">
              <a:latin typeface="Courier New"/>
              <a:cs typeface="Courier New"/>
            </a:endParaRPr>
          </a:p>
          <a:p>
            <a:pPr>
              <a:buFontTx/>
              <a:buNone/>
              <a:defRPr/>
            </a:pPr>
            <a:r>
              <a:rPr lang="en-US" sz="1400" dirty="0" smtClean="0">
                <a:latin typeface="Courier New"/>
                <a:cs typeface="Courier New"/>
              </a:rPr>
              <a:t>bar()</a:t>
            </a:r>
          </a:p>
          <a:p>
            <a:pPr>
              <a:buFontTx/>
              <a:buNone/>
              <a:defRPr/>
            </a:pPr>
            <a:r>
              <a:rPr lang="en-US" sz="1400" dirty="0" smtClean="0">
                <a:latin typeface="Courier New"/>
                <a:cs typeface="Courier New"/>
              </a:rPr>
              <a:t>{</a:t>
            </a:r>
          </a:p>
          <a:p>
            <a:pPr>
              <a:buFontTx/>
              <a:buNone/>
              <a:defRPr/>
            </a:pPr>
            <a:r>
              <a:rPr lang="en-US" sz="1400" dirty="0" smtClean="0">
                <a:latin typeface="Courier New"/>
                <a:cs typeface="Courier New"/>
              </a:rPr>
              <a:t>        </a:t>
            </a:r>
            <a:r>
              <a:rPr lang="en-US" sz="1400" dirty="0" err="1" smtClean="0">
                <a:latin typeface="Courier New"/>
                <a:cs typeface="Courier New"/>
              </a:rPr>
              <a:t>int</a:t>
            </a:r>
            <a:r>
              <a:rPr lang="en-US" sz="1400" dirty="0" smtClean="0">
                <a:latin typeface="Courier New"/>
                <a:cs typeface="Courier New"/>
              </a:rPr>
              <a:t> </a:t>
            </a:r>
            <a:r>
              <a:rPr lang="en-US" sz="1400" dirty="0" err="1" smtClean="0">
                <a:latin typeface="Courier New"/>
                <a:cs typeface="Courier New"/>
              </a:rPr>
              <a:t>aa</a:t>
            </a:r>
            <a:r>
              <a:rPr lang="en-US" sz="1400" dirty="0" smtClean="0">
                <a:latin typeface="Courier New"/>
                <a:cs typeface="Courier New"/>
              </a:rPr>
              <a:t>;</a:t>
            </a:r>
          </a:p>
          <a:p>
            <a:pPr>
              <a:buFontTx/>
              <a:buNone/>
              <a:defRPr/>
            </a:pPr>
            <a:r>
              <a:rPr lang="en-US" sz="1400" dirty="0" smtClean="0">
                <a:latin typeface="Courier New"/>
                <a:cs typeface="Courier New"/>
              </a:rPr>
              <a:t>        </a:t>
            </a:r>
            <a:r>
              <a:rPr lang="en-US" sz="1400" dirty="0" err="1" smtClean="0">
                <a:latin typeface="Courier New"/>
                <a:cs typeface="Courier New"/>
              </a:rPr>
              <a:t>int</a:t>
            </a:r>
            <a:r>
              <a:rPr lang="en-US" sz="1400" dirty="0" smtClean="0">
                <a:latin typeface="Courier New"/>
                <a:cs typeface="Courier New"/>
              </a:rPr>
              <a:t> bb;</a:t>
            </a:r>
          </a:p>
          <a:p>
            <a:pPr>
              <a:buFontTx/>
              <a:buNone/>
              <a:defRPr/>
            </a:pPr>
            <a:r>
              <a:rPr lang="en-US" sz="1400" dirty="0" smtClean="0">
                <a:latin typeface="Courier New"/>
                <a:cs typeface="Courier New"/>
              </a:rPr>
              <a:t>        </a:t>
            </a:r>
            <a:r>
              <a:rPr lang="en-US" sz="1400" dirty="0" err="1" smtClean="0">
                <a:latin typeface="Courier New"/>
                <a:cs typeface="Courier New"/>
              </a:rPr>
              <a:t>int</a:t>
            </a:r>
            <a:r>
              <a:rPr lang="en-US" sz="1400" dirty="0" smtClean="0">
                <a:latin typeface="Courier New"/>
                <a:cs typeface="Courier New"/>
              </a:rPr>
              <a:t> cc;</a:t>
            </a:r>
          </a:p>
          <a:p>
            <a:pPr>
              <a:buFontTx/>
              <a:buNone/>
              <a:defRPr/>
            </a:pPr>
            <a:endParaRPr lang="en-US" sz="1400" dirty="0" smtClean="0">
              <a:latin typeface="Courier New"/>
              <a:cs typeface="Courier New"/>
            </a:endParaRPr>
          </a:p>
          <a:p>
            <a:pPr>
              <a:buFontTx/>
              <a:buNone/>
              <a:defRPr/>
            </a:pPr>
            <a:r>
              <a:rPr lang="en-US" sz="1400" dirty="0" smtClean="0">
                <a:latin typeface="Courier New"/>
                <a:cs typeface="Courier New"/>
              </a:rPr>
              <a:t>        </a:t>
            </a:r>
            <a:r>
              <a:rPr lang="en-US" sz="1400" dirty="0" err="1" smtClean="0">
                <a:latin typeface="Courier New"/>
                <a:cs typeface="Courier New"/>
              </a:rPr>
              <a:t>printf("aa</a:t>
            </a:r>
            <a:r>
              <a:rPr lang="en-US" sz="1400" dirty="0" smtClean="0">
                <a:latin typeface="Courier New"/>
                <a:cs typeface="Courier New"/>
              </a:rPr>
              <a:t> = %</a:t>
            </a:r>
            <a:r>
              <a:rPr lang="en-US" sz="1400" dirty="0" err="1" smtClean="0">
                <a:latin typeface="Courier New"/>
                <a:cs typeface="Courier New"/>
              </a:rPr>
              <a:t>d\n",aa</a:t>
            </a:r>
            <a:r>
              <a:rPr lang="en-US" sz="1400" dirty="0" smtClean="0">
                <a:latin typeface="Courier New"/>
                <a:cs typeface="Courier New"/>
              </a:rPr>
              <a:t>);</a:t>
            </a:r>
          </a:p>
          <a:p>
            <a:pPr>
              <a:buFontTx/>
              <a:buNone/>
              <a:defRPr/>
            </a:pPr>
            <a:r>
              <a:rPr lang="en-US" sz="1400" dirty="0" smtClean="0">
                <a:latin typeface="Courier New"/>
                <a:cs typeface="Courier New"/>
              </a:rPr>
              <a:t>        </a:t>
            </a:r>
            <a:r>
              <a:rPr lang="en-US" sz="1400" dirty="0" err="1" smtClean="0">
                <a:latin typeface="Courier New"/>
                <a:cs typeface="Courier New"/>
              </a:rPr>
              <a:t>printf("bb</a:t>
            </a:r>
            <a:r>
              <a:rPr lang="en-US" sz="1400" dirty="0" smtClean="0">
                <a:latin typeface="Courier New"/>
                <a:cs typeface="Courier New"/>
              </a:rPr>
              <a:t> = %</a:t>
            </a:r>
            <a:r>
              <a:rPr lang="en-US" sz="1400" dirty="0" err="1" smtClean="0">
                <a:latin typeface="Courier New"/>
                <a:cs typeface="Courier New"/>
              </a:rPr>
              <a:t>d\n",bb</a:t>
            </a:r>
            <a:r>
              <a:rPr lang="en-US" sz="1400" dirty="0" smtClean="0">
                <a:latin typeface="Courier New"/>
                <a:cs typeface="Courier New"/>
              </a:rPr>
              <a:t>);</a:t>
            </a:r>
          </a:p>
          <a:p>
            <a:pPr>
              <a:buFontTx/>
              <a:buNone/>
              <a:defRPr/>
            </a:pPr>
            <a:r>
              <a:rPr lang="en-US" sz="1400" dirty="0" smtClean="0">
                <a:latin typeface="Courier New"/>
                <a:cs typeface="Courier New"/>
              </a:rPr>
              <a:t>        </a:t>
            </a:r>
            <a:r>
              <a:rPr lang="en-US" sz="1400" dirty="0" err="1" smtClean="0">
                <a:latin typeface="Courier New"/>
                <a:cs typeface="Courier New"/>
              </a:rPr>
              <a:t>printf("cc</a:t>
            </a:r>
            <a:r>
              <a:rPr lang="en-US" sz="1400" dirty="0" smtClean="0">
                <a:latin typeface="Courier New"/>
                <a:cs typeface="Courier New"/>
              </a:rPr>
              <a:t> = %</a:t>
            </a:r>
            <a:r>
              <a:rPr lang="en-US" sz="1400" dirty="0" err="1" smtClean="0">
                <a:latin typeface="Courier New"/>
                <a:cs typeface="Courier New"/>
              </a:rPr>
              <a:t>d\n",cc</a:t>
            </a:r>
            <a:r>
              <a:rPr lang="en-US" sz="1400" dirty="0" smtClean="0">
                <a:latin typeface="Courier New"/>
                <a:cs typeface="Courier New"/>
              </a:rPr>
              <a:t>);</a:t>
            </a:r>
          </a:p>
          <a:p>
            <a:pPr>
              <a:buFontTx/>
              <a:buNone/>
              <a:defRPr/>
            </a:pPr>
            <a:r>
              <a:rPr lang="en-US" sz="1400" dirty="0" smtClean="0">
                <a:latin typeface="Courier New"/>
                <a:cs typeface="Courier New"/>
              </a:rPr>
              <a:t>}</a:t>
            </a:r>
          </a:p>
          <a:p>
            <a:pPr>
              <a:buFontTx/>
              <a:buNone/>
              <a:defRPr/>
            </a:pPr>
            <a:endParaRPr lang="en-US" sz="1400" dirty="0" smtClean="0">
              <a:latin typeface="Courier New"/>
              <a:cs typeface="Courier New"/>
            </a:endParaRPr>
          </a:p>
          <a:p>
            <a:pPr>
              <a:buFontTx/>
              <a:buNone/>
              <a:defRPr/>
            </a:pPr>
            <a:endParaRPr lang="en-US" sz="1400" dirty="0">
              <a:latin typeface="Courier New"/>
              <a:cs typeface="Courier New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What’s the Output?</a:t>
            </a:r>
          </a:p>
        </p:txBody>
      </p:sp>
      <p:sp>
        <p:nvSpPr>
          <p:cNvPr id="7168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 sz="3200" smtClean="0">
                <a:latin typeface="Courier New" pitchFamily="4" charset="0"/>
                <a:ea typeface="Courier New" pitchFamily="4" charset="0"/>
                <a:cs typeface="Courier New" pitchFamily="4" charset="0"/>
              </a:rPr>
              <a:t>lever.cs.ucla.edu[9]./a.out</a:t>
            </a:r>
          </a:p>
          <a:p>
            <a:pPr>
              <a:buFontTx/>
              <a:buNone/>
            </a:pPr>
            <a:r>
              <a:rPr lang="en-US" sz="3200" smtClean="0">
                <a:latin typeface="Courier New" pitchFamily="4" charset="0"/>
                <a:ea typeface="Courier New" pitchFamily="4" charset="0"/>
                <a:cs typeface="Courier New" pitchFamily="4" charset="0"/>
              </a:rPr>
              <a:t>aa = 11</a:t>
            </a:r>
          </a:p>
          <a:p>
            <a:pPr>
              <a:buFontTx/>
              <a:buNone/>
            </a:pPr>
            <a:r>
              <a:rPr lang="en-US" sz="3200" smtClean="0">
                <a:latin typeface="Courier New" pitchFamily="4" charset="0"/>
                <a:ea typeface="Courier New" pitchFamily="4" charset="0"/>
                <a:cs typeface="Courier New" pitchFamily="4" charset="0"/>
              </a:rPr>
              <a:t>bb = 12</a:t>
            </a:r>
          </a:p>
          <a:p>
            <a:pPr>
              <a:buFontTx/>
              <a:buNone/>
            </a:pPr>
            <a:r>
              <a:rPr lang="en-US" sz="3200" smtClean="0">
                <a:latin typeface="Courier New" pitchFamily="4" charset="0"/>
                <a:ea typeface="Courier New" pitchFamily="4" charset="0"/>
                <a:cs typeface="Courier New" pitchFamily="4" charset="0"/>
              </a:rPr>
              <a:t>cc = 13</a:t>
            </a:r>
          </a:p>
          <a:p>
            <a:r>
              <a:rPr lang="en-US" sz="3200" smtClean="0">
                <a:ea typeface="Courier New" pitchFamily="4" charset="0"/>
                <a:cs typeface="Courier New" pitchFamily="4" charset="0"/>
              </a:rPr>
              <a:t>Perhaps not exactly what you might want</a:t>
            </a:r>
          </a:p>
          <a:p>
            <a:pPr>
              <a:buFontTx/>
              <a:buNone/>
            </a:pPr>
            <a:endParaRPr lang="en-US" sz="3200" smtClean="0">
              <a:latin typeface="Courier New" pitchFamily="4" charset="0"/>
              <a:ea typeface="Courier New" pitchFamily="4" charset="0"/>
              <a:cs typeface="Courier New" pitchFamily="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Why Is This Dangerous?</a:t>
            </a:r>
          </a:p>
        </p:txBody>
      </p:sp>
      <p:sp>
        <p:nvSpPr>
          <p:cNvPr id="7270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Values from one function “leak” into another function</a:t>
            </a:r>
          </a:p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If attacker can influence the values in the first function,</a:t>
            </a:r>
          </a:p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Maybe he can alter the behavior of the second one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Variable Cleanup</a:t>
            </a:r>
          </a:p>
        </p:txBody>
      </p:sp>
      <p:sp>
        <p:nvSpPr>
          <p:cNvPr id="73731" name="Content Placeholder 2"/>
          <p:cNvSpPr>
            <a:spLocks noGrp="1"/>
          </p:cNvSpPr>
          <p:nvPr>
            <p:ph idx="1"/>
          </p:nvPr>
        </p:nvSpPr>
        <p:spPr>
          <a:xfrm>
            <a:off x="685800" y="1600200"/>
            <a:ext cx="7772400" cy="4114800"/>
          </a:xfrm>
        </p:spPr>
        <p:txBody>
          <a:bodyPr/>
          <a:lstStyle/>
          <a:p>
            <a:r>
              <a:rPr lang="en-US" sz="3200" smtClean="0">
                <a:ea typeface="ＭＳ Ｐゴシック" pitchFamily="4" charset="-128"/>
                <a:cs typeface="ＭＳ Ｐゴシック" pitchFamily="4" charset="-128"/>
              </a:rPr>
              <a:t>Often, programs reuse a buffer or other memory area</a:t>
            </a:r>
          </a:p>
          <a:p>
            <a:r>
              <a:rPr lang="en-US" sz="3200" smtClean="0">
                <a:ea typeface="ＭＳ Ｐゴシック" pitchFamily="4" charset="-128"/>
                <a:cs typeface="ＭＳ Ｐゴシック" pitchFamily="4" charset="-128"/>
              </a:rPr>
              <a:t>If old data lives in this area, might not be properly cleaned up</a:t>
            </a:r>
          </a:p>
          <a:p>
            <a:r>
              <a:rPr lang="en-US" sz="3200" smtClean="0">
                <a:ea typeface="ＭＳ Ｐゴシック" pitchFamily="4" charset="-128"/>
                <a:cs typeface="ＭＳ Ｐゴシック" pitchFamily="4" charset="-128"/>
              </a:rPr>
              <a:t>And then can be treated as something other than what it really was</a:t>
            </a:r>
          </a:p>
          <a:p>
            <a:r>
              <a:rPr lang="en-US" sz="3200" smtClean="0">
                <a:ea typeface="ＭＳ Ｐゴシック" pitchFamily="4" charset="-128"/>
                <a:cs typeface="ＭＳ Ｐゴシック" pitchFamily="4" charset="-128"/>
              </a:rPr>
              <a:t>E.g., bug in Microsoft TCP/IP stack</a:t>
            </a:r>
          </a:p>
          <a:p>
            <a:pPr lvl="1"/>
            <a:r>
              <a:rPr lang="en-US" sz="3200" smtClean="0"/>
              <a:t>Old packet data treated as a function pointer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Title 1"/>
          <p:cNvSpPr>
            <a:spLocks noGrp="1"/>
          </p:cNvSpPr>
          <p:nvPr>
            <p:ph type="title"/>
          </p:nvPr>
        </p:nvSpPr>
        <p:spPr>
          <a:xfrm>
            <a:off x="685800" y="381000"/>
            <a:ext cx="7772400" cy="1143000"/>
          </a:xfrm>
        </p:spPr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Use-After-Free Bugs</a:t>
            </a:r>
          </a:p>
        </p:txBody>
      </p:sp>
      <p:sp>
        <p:nvSpPr>
          <p:cNvPr id="74755" name="Content Placeholder 2"/>
          <p:cNvSpPr>
            <a:spLocks noGrp="1"/>
          </p:cNvSpPr>
          <p:nvPr>
            <p:ph idx="1"/>
          </p:nvPr>
        </p:nvSpPr>
        <p:spPr>
          <a:xfrm>
            <a:off x="685800" y="1371600"/>
            <a:ext cx="7772400" cy="4114800"/>
          </a:xfrm>
        </p:spPr>
        <p:txBody>
          <a:bodyPr/>
          <a:lstStyle/>
          <a:p>
            <a:r>
              <a:rPr lang="en-US" sz="3200" smtClean="0">
                <a:ea typeface="ＭＳ Ｐゴシック" pitchFamily="4" charset="-128"/>
                <a:cs typeface="ＭＳ Ｐゴシック" pitchFamily="4" charset="-128"/>
              </a:rPr>
              <a:t>Increasingly popular security bug type</a:t>
            </a:r>
          </a:p>
          <a:p>
            <a:r>
              <a:rPr lang="en-US" sz="3200" smtClean="0">
                <a:ea typeface="ＭＳ Ｐゴシック" pitchFamily="4" charset="-128"/>
                <a:cs typeface="ＭＳ Ｐゴシック" pitchFamily="4" charset="-128"/>
              </a:rPr>
              <a:t>Related to memory management</a:t>
            </a:r>
          </a:p>
          <a:p>
            <a:pPr lvl="1"/>
            <a:r>
              <a:rPr lang="en-US" sz="3200" smtClean="0"/>
              <a:t>Memory structures are dynamically allocated on the heap</a:t>
            </a:r>
          </a:p>
          <a:p>
            <a:r>
              <a:rPr lang="en-US" sz="3200" smtClean="0">
                <a:ea typeface="ＭＳ Ｐゴシック" pitchFamily="4" charset="-128"/>
                <a:cs typeface="ＭＳ Ｐゴシック" pitchFamily="4" charset="-128"/>
              </a:rPr>
              <a:t>Either explicitly or implicitly freed </a:t>
            </a:r>
          </a:p>
          <a:p>
            <a:pPr lvl="1"/>
            <a:r>
              <a:rPr lang="en-US" sz="3200" smtClean="0"/>
              <a:t>Depending on language and context</a:t>
            </a:r>
          </a:p>
          <a:p>
            <a:r>
              <a:rPr lang="en-US" sz="3200" smtClean="0">
                <a:ea typeface="ＭＳ Ｐゴシック" pitchFamily="4" charset="-128"/>
                <a:cs typeface="ＭＳ Ｐゴシック" pitchFamily="4" charset="-128"/>
              </a:rPr>
              <a:t>In some cases, pointers can be used to access freed memory</a:t>
            </a:r>
          </a:p>
          <a:p>
            <a:pPr lvl="1"/>
            <a:r>
              <a:rPr lang="en-US" sz="2800" smtClean="0"/>
              <a:t>E.g., in C and C++</a:t>
            </a:r>
          </a:p>
        </p:txBody>
      </p:sp>
      <p:sp>
        <p:nvSpPr>
          <p:cNvPr id="74756" name="Rounded Rectangle 3"/>
          <p:cNvSpPr>
            <a:spLocks noChangeArrowheads="1"/>
          </p:cNvSpPr>
          <p:nvPr/>
        </p:nvSpPr>
        <p:spPr bwMode="auto">
          <a:xfrm>
            <a:off x="1981200" y="685800"/>
            <a:ext cx="5181600" cy="685800"/>
          </a:xfrm>
          <a:prstGeom prst="roundRect">
            <a:avLst>
              <a:gd name="adj" fmla="val 16667"/>
            </a:avLst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An Example Use-After-Free Bug</a:t>
            </a:r>
          </a:p>
        </p:txBody>
      </p:sp>
      <p:sp>
        <p:nvSpPr>
          <p:cNvPr id="75779" name="Content Placeholder 2"/>
          <p:cNvSpPr>
            <a:spLocks noGrp="1"/>
          </p:cNvSpPr>
          <p:nvPr>
            <p:ph idx="1"/>
          </p:nvPr>
        </p:nvSpPr>
        <p:spPr>
          <a:xfrm>
            <a:off x="685800" y="1981200"/>
            <a:ext cx="7772400" cy="1295400"/>
          </a:xfrm>
        </p:spPr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In OpenSSL (from 2009)</a:t>
            </a:r>
          </a:p>
          <a:p>
            <a:endParaRPr lang="en-US" smtClean="0">
              <a:ea typeface="ＭＳ Ｐゴシック" pitchFamily="4" charset="-128"/>
              <a:cs typeface="ＭＳ Ｐゴシック" pitchFamily="4" charset="-128"/>
            </a:endParaRPr>
          </a:p>
        </p:txBody>
      </p:sp>
      <p:sp>
        <p:nvSpPr>
          <p:cNvPr id="75780" name="TextBox 3"/>
          <p:cNvSpPr txBox="1">
            <a:spLocks noChangeArrowheads="1"/>
          </p:cNvSpPr>
          <p:nvPr/>
        </p:nvSpPr>
        <p:spPr bwMode="auto">
          <a:xfrm>
            <a:off x="914400" y="2819400"/>
            <a:ext cx="6648450" cy="3478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000"/>
              <a:t>. . .</a:t>
            </a:r>
          </a:p>
          <a:p>
            <a:r>
              <a:rPr lang="en-US" sz="2000"/>
              <a:t>frag-&gt;fragment,frag-&gt;msg_header.frag_len);</a:t>
            </a:r>
          </a:p>
          <a:p>
            <a:r>
              <a:rPr lang="en-US" sz="2000"/>
              <a:t>}</a:t>
            </a:r>
          </a:p>
          <a:p>
            <a:r>
              <a:rPr lang="en-US" sz="2000"/>
              <a:t>dtls1_hm_fragment_free(frag);</a:t>
            </a:r>
          </a:p>
          <a:p>
            <a:r>
              <a:rPr lang="en-US" sz="2000"/>
              <a:t>pitem_free(item);</a:t>
            </a:r>
          </a:p>
          <a:p>
            <a:endParaRPr lang="en-US" sz="2000"/>
          </a:p>
          <a:p>
            <a:r>
              <a:rPr lang="en-US" sz="2000"/>
              <a:t>if (al==0)</a:t>
            </a:r>
          </a:p>
          <a:p>
            <a:r>
              <a:rPr lang="en-US" sz="2000"/>
              <a:t>{</a:t>
            </a:r>
          </a:p>
          <a:p>
            <a:r>
              <a:rPr lang="en-US" sz="2000"/>
              <a:t>    *ok = 1;</a:t>
            </a:r>
          </a:p>
          <a:p>
            <a:r>
              <a:rPr lang="en-US" sz="2000"/>
              <a:t>    return frag-&gt;msg_header.frag_len;</a:t>
            </a:r>
          </a:p>
          <a:p>
            <a:r>
              <a:rPr lang="en-US" sz="2000"/>
              <a:t>}</a:t>
            </a: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914400" y="3733800"/>
            <a:ext cx="46482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000" b="1"/>
              <a:t>dtls1_hm_fragment_free(frag);</a:t>
            </a:r>
          </a:p>
          <a:p>
            <a:endParaRPr lang="en-US" sz="2000" b="1"/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1519238" y="5562600"/>
            <a:ext cx="5110162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000" b="1"/>
              <a:t>return frag-&gt;msg_header.frag_len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5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What Was the Effect?</a:t>
            </a:r>
          </a:p>
        </p:txBody>
      </p:sp>
      <p:sp>
        <p:nvSpPr>
          <p:cNvPr id="7680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Typically, crashing the program</a:t>
            </a:r>
          </a:p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But it would depend</a:t>
            </a:r>
          </a:p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When combined with other vulnerabilities, could be worse</a:t>
            </a:r>
          </a:p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E.g., arbitrary code execution</a:t>
            </a:r>
          </a:p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Often making use of poor error handling code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Recent Examples of Use-After-Free Bugs</a:t>
            </a:r>
          </a:p>
        </p:txBody>
      </p:sp>
      <p:sp>
        <p:nvSpPr>
          <p:cNvPr id="7782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ea typeface="ＭＳ Ｐゴシック" pitchFamily="4" charset="-128"/>
                <a:cs typeface="ＭＳ Ｐゴシック" pitchFamily="4" charset="-128"/>
              </a:rPr>
              <a:t>Internet Explorer (2014, several in 2012-2013)</a:t>
            </a:r>
          </a:p>
          <a:p>
            <a:r>
              <a:rPr lang="en-US" dirty="0" smtClean="0">
                <a:ea typeface="ＭＳ Ｐゴシック" pitchFamily="4" charset="-128"/>
                <a:cs typeface="ＭＳ Ｐゴシック" pitchFamily="4" charset="-128"/>
              </a:rPr>
              <a:t>Adobe Flash </a:t>
            </a:r>
            <a:r>
              <a:rPr lang="en-US" dirty="0" smtClean="0">
                <a:ea typeface="ＭＳ Ｐゴシック" pitchFamily="4" charset="-128"/>
                <a:cs typeface="ＭＳ Ｐゴシック" pitchFamily="4" charset="-128"/>
              </a:rPr>
              <a:t>(2017, 2016</a:t>
            </a:r>
            <a:r>
              <a:rPr lang="en-US" dirty="0" smtClean="0">
                <a:ea typeface="ＭＳ Ｐゴシック" pitchFamily="4" charset="-128"/>
                <a:cs typeface="ＭＳ Ｐゴシック" pitchFamily="4" charset="-128"/>
              </a:rPr>
              <a:t>, multiple cases in 2015)</a:t>
            </a:r>
          </a:p>
          <a:p>
            <a:r>
              <a:rPr lang="en-US" dirty="0" smtClean="0">
                <a:ea typeface="ＭＳ Ｐゴシック" pitchFamily="4" charset="-128"/>
                <a:cs typeface="ＭＳ Ｐゴシック" pitchFamily="4" charset="-128"/>
              </a:rPr>
              <a:t>Mozilla, multiple products (2012)</a:t>
            </a:r>
          </a:p>
          <a:p>
            <a:r>
              <a:rPr lang="en-US" dirty="0" smtClean="0">
                <a:ea typeface="ＭＳ Ｐゴシック" pitchFamily="4" charset="-128"/>
                <a:cs typeface="ＭＳ Ｐゴシック" pitchFamily="4" charset="-128"/>
              </a:rPr>
              <a:t>Google Chrome (2012)</a:t>
            </a:r>
          </a:p>
          <a:p>
            <a:endParaRPr lang="en-US" dirty="0" smtClean="0">
              <a:ea typeface="ＭＳ Ｐゴシック" pitchFamily="4" charset="-128"/>
              <a:cs typeface="ＭＳ Ｐゴシック" pitchFamily="4" charset="-128"/>
            </a:endParaRPr>
          </a:p>
          <a:p>
            <a:endParaRPr lang="en-US" dirty="0" smtClean="0">
              <a:ea typeface="ＭＳ Ｐゴシック" pitchFamily="4" charset="-128"/>
              <a:cs typeface="ＭＳ Ｐゴシック" pitchFamily="4" charset="-128"/>
            </a:endParaRPr>
          </a:p>
          <a:p>
            <a:endParaRPr lang="en-US" dirty="0" smtClean="0">
              <a:ea typeface="ＭＳ Ｐゴシック" pitchFamily="4" charset="-128"/>
              <a:cs typeface="ＭＳ Ｐゴシック" pitchFamily="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Remote Code Execution Vulnerabilities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Many programs allow plug-ins, extensions, other dynamic code</a:t>
            </a:r>
          </a:p>
          <a:p>
            <a:pPr lvl="1"/>
            <a:r>
              <a:rPr lang="en-US" dirty="0" smtClean="0"/>
              <a:t>Great for generality and program power</a:t>
            </a:r>
          </a:p>
          <a:p>
            <a:r>
              <a:rPr lang="en-US" dirty="0" smtClean="0"/>
              <a:t>But if attacker can add his code to your program, you’re screwed</a:t>
            </a:r>
            <a:endParaRPr lang="en-US" dirty="0"/>
          </a:p>
        </p:txBody>
      </p:sp>
      <p:sp>
        <p:nvSpPr>
          <p:cNvPr id="4" name="Rounded Rectangle 3"/>
          <p:cNvSpPr>
            <a:spLocks noChangeArrowheads="1"/>
          </p:cNvSpPr>
          <p:nvPr/>
        </p:nvSpPr>
        <p:spPr bwMode="auto">
          <a:xfrm>
            <a:off x="1600200" y="609600"/>
            <a:ext cx="5867400" cy="1219200"/>
          </a:xfrm>
          <a:prstGeom prst="roundRect">
            <a:avLst>
              <a:gd name="adj" fmla="val 16667"/>
            </a:avLst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Recent Examples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Cisco WebEx </a:t>
            </a:r>
            <a:r>
              <a:rPr lang="en-US" dirty="0" smtClean="0"/>
              <a:t>Extension for Google Chrome</a:t>
            </a:r>
          </a:p>
          <a:p>
            <a:r>
              <a:rPr lang="en-US" dirty="0" smtClean="0"/>
              <a:t>Microsoft Windows Media </a:t>
            </a:r>
            <a:r>
              <a:rPr lang="en-US" dirty="0" smtClean="0"/>
              <a:t>Center</a:t>
            </a:r>
          </a:p>
          <a:p>
            <a:pPr lvl="1"/>
            <a:r>
              <a:rPr lang="en-US" dirty="0" smtClean="0"/>
              <a:t>Via adding a web link</a:t>
            </a:r>
          </a:p>
          <a:p>
            <a:r>
              <a:rPr lang="en-US" dirty="0" err="1" smtClean="0"/>
              <a:t>PHPMailer</a:t>
            </a:r>
            <a:endParaRPr lang="en-US" dirty="0" smtClean="0"/>
          </a:p>
          <a:p>
            <a:pPr lvl="1"/>
            <a:r>
              <a:rPr lang="en-US" dirty="0" smtClean="0"/>
              <a:t>Via clever use of escaping in a parameter string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Some Examples</a:t>
            </a:r>
          </a:p>
        </p:txBody>
      </p:sp>
      <p:sp>
        <p:nvSpPr>
          <p:cNvPr id="2253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Remote denial of service attack on Apache HTTP server due to bad error handling (2010)</a:t>
            </a:r>
          </a:p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ntpd (Network Time Protocol Daemon) error handling flaw (2015)</a:t>
            </a:r>
          </a:p>
          <a:p>
            <a:pPr lvl="1"/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Essentially allowing attacker to set target’s clock</a:t>
            </a:r>
            <a:endParaRPr lang="en-US" smtClean="0"/>
          </a:p>
          <a:p>
            <a:endParaRPr lang="en-US" smtClean="0">
              <a:ea typeface="ＭＳ Ｐゴシック" pitchFamily="4" charset="-128"/>
              <a:cs typeface="ＭＳ Ｐゴシック" pitchFamily="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To Avoid This Problem?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Don’t add extensibility where it isn’t needed</a:t>
            </a:r>
          </a:p>
          <a:p>
            <a:r>
              <a:rPr lang="en-US" dirty="0" smtClean="0"/>
              <a:t>Don’t make system calls that can run arbitrary code</a:t>
            </a:r>
          </a:p>
          <a:p>
            <a:r>
              <a:rPr lang="en-US" dirty="0" smtClean="0"/>
              <a:t>Careful evaluation of input from external sources</a:t>
            </a:r>
            <a:endParaRPr lang="en-US" dirty="0"/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Title 1"/>
          <p:cNvSpPr>
            <a:spLocks noGrp="1"/>
          </p:cNvSpPr>
          <p:nvPr>
            <p:ph type="title"/>
          </p:nvPr>
        </p:nvSpPr>
        <p:spPr>
          <a:xfrm>
            <a:off x="685800" y="457200"/>
            <a:ext cx="7772400" cy="1143000"/>
          </a:xfrm>
        </p:spPr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Some Other Problem Areas</a:t>
            </a:r>
          </a:p>
        </p:txBody>
      </p:sp>
      <p:sp>
        <p:nvSpPr>
          <p:cNvPr id="78851" name="Content Placeholder 2"/>
          <p:cNvSpPr>
            <a:spLocks noGrp="1"/>
          </p:cNvSpPr>
          <p:nvPr>
            <p:ph idx="1"/>
          </p:nvPr>
        </p:nvSpPr>
        <p:spPr>
          <a:xfrm>
            <a:off x="685800" y="1828800"/>
            <a:ext cx="7772400" cy="4114800"/>
          </a:xfrm>
        </p:spPr>
        <p:txBody>
          <a:bodyPr/>
          <a:lstStyle/>
          <a:p>
            <a:r>
              <a:rPr lang="en-US" sz="2400" dirty="0" smtClean="0">
                <a:ea typeface="ＭＳ Ｐゴシック" pitchFamily="4" charset="-128"/>
                <a:cs typeface="ＭＳ Ｐゴシック" pitchFamily="4" charset="-128"/>
              </a:rPr>
              <a:t>Handling of data structures </a:t>
            </a:r>
          </a:p>
          <a:p>
            <a:pPr lvl="1"/>
            <a:r>
              <a:rPr lang="en-US" sz="2400" dirty="0" smtClean="0">
                <a:ea typeface="ＭＳ Ｐゴシック" pitchFamily="4" charset="-128"/>
                <a:cs typeface="ＭＳ Ｐゴシック" pitchFamily="4" charset="-128"/>
              </a:rPr>
              <a:t>Indexing error in DAEMON Tools</a:t>
            </a:r>
          </a:p>
          <a:p>
            <a:r>
              <a:rPr lang="en-US" sz="2400" dirty="0" smtClean="0">
                <a:ea typeface="ＭＳ Ｐゴシック" pitchFamily="4" charset="-128"/>
                <a:cs typeface="ＭＳ Ｐゴシック" pitchFamily="4" charset="-128"/>
              </a:rPr>
              <a:t>Arithmetic issues</a:t>
            </a:r>
          </a:p>
          <a:p>
            <a:pPr lvl="1"/>
            <a:r>
              <a:rPr lang="en-US" sz="2400" dirty="0" smtClean="0">
                <a:ea typeface="ＭＳ Ｐゴシック" pitchFamily="4" charset="-128"/>
                <a:cs typeface="ＭＳ Ｐゴシック" pitchFamily="4" charset="-128"/>
              </a:rPr>
              <a:t>Integer overflow in</a:t>
            </a:r>
            <a:r>
              <a:rPr lang="en-US" sz="2400" dirty="0" smtClean="0">
                <a:ea typeface="ＭＳ Ｐゴシック" pitchFamily="4" charset="-128"/>
                <a:cs typeface="ＭＳ Ｐゴシック" pitchFamily="4" charset="-128"/>
              </a:rPr>
              <a:t> </a:t>
            </a:r>
            <a:r>
              <a:rPr lang="en-US" sz="2400" dirty="0" err="1" smtClean="0">
                <a:ea typeface="ＭＳ Ｐゴシック" pitchFamily="4" charset="-128"/>
                <a:cs typeface="ＭＳ Ｐゴシック" pitchFamily="4" charset="-128"/>
              </a:rPr>
              <a:t>libarchive</a:t>
            </a:r>
            <a:r>
              <a:rPr lang="en-US" sz="2400" dirty="0" smtClean="0">
                <a:ea typeface="ＭＳ Ｐゴシック" pitchFamily="4" charset="-128"/>
                <a:cs typeface="ＭＳ Ｐゴシック" pitchFamily="4" charset="-128"/>
              </a:rPr>
              <a:t> (2017)</a:t>
            </a:r>
            <a:endParaRPr lang="en-US" sz="2400" dirty="0" smtClean="0">
              <a:ea typeface="ＭＳ Ｐゴシック" pitchFamily="4" charset="-128"/>
              <a:cs typeface="ＭＳ Ｐゴシック" pitchFamily="4" charset="-128"/>
            </a:endParaRPr>
          </a:p>
          <a:p>
            <a:pPr lvl="1"/>
            <a:r>
              <a:rPr lang="en-US" sz="2400" dirty="0" err="1" smtClean="0">
                <a:ea typeface="ＭＳ Ｐゴシック" pitchFamily="4" charset="-128"/>
                <a:cs typeface="ＭＳ Ｐゴシック" pitchFamily="4" charset="-128"/>
              </a:rPr>
              <a:t>Signedness</a:t>
            </a:r>
            <a:r>
              <a:rPr lang="en-US" sz="2400" dirty="0" smtClean="0">
                <a:ea typeface="ＭＳ Ｐゴシック" pitchFamily="4" charset="-128"/>
                <a:cs typeface="ＭＳ Ｐゴシック" pitchFamily="4" charset="-128"/>
              </a:rPr>
              <a:t> error in </a:t>
            </a:r>
            <a:r>
              <a:rPr lang="en-US" sz="2400" dirty="0" err="1" smtClean="0">
                <a:ea typeface="ＭＳ Ｐゴシック" pitchFamily="4" charset="-128"/>
                <a:cs typeface="ＭＳ Ｐゴシック" pitchFamily="4" charset="-128"/>
              </a:rPr>
              <a:t>XnView</a:t>
            </a:r>
            <a:r>
              <a:rPr lang="en-US" sz="2400" dirty="0" smtClean="0">
                <a:ea typeface="ＭＳ Ｐゴシック" pitchFamily="4" charset="-128"/>
                <a:cs typeface="ＭＳ Ｐゴシック" pitchFamily="4" charset="-128"/>
              </a:rPr>
              <a:t> (2012)</a:t>
            </a:r>
          </a:p>
          <a:p>
            <a:r>
              <a:rPr lang="en-US" sz="2400" dirty="0" smtClean="0">
                <a:ea typeface="ＭＳ Ｐゴシック" pitchFamily="4" charset="-128"/>
                <a:cs typeface="ＭＳ Ｐゴシック" pitchFamily="4" charset="-128"/>
              </a:rPr>
              <a:t>Errors in flow control </a:t>
            </a:r>
          </a:p>
          <a:p>
            <a:pPr lvl="1"/>
            <a:r>
              <a:rPr lang="en-US" sz="2400" dirty="0" smtClean="0"/>
              <a:t>Samba error that causes loop to use wrong structure</a:t>
            </a:r>
          </a:p>
          <a:p>
            <a:r>
              <a:rPr lang="en-US" sz="2400" dirty="0" smtClean="0">
                <a:ea typeface="ＭＳ Ｐゴシック" pitchFamily="4" charset="-128"/>
                <a:cs typeface="ＭＳ Ｐゴシック" pitchFamily="4" charset="-128"/>
              </a:rPr>
              <a:t>Off-by-one errors</a:t>
            </a:r>
          </a:p>
          <a:p>
            <a:pPr lvl="1"/>
            <a:r>
              <a:rPr lang="en-US" sz="2400" dirty="0" smtClean="0">
                <a:ea typeface="ＭＳ Ｐゴシック" pitchFamily="4" charset="-128"/>
                <a:cs typeface="ＭＳ Ｐゴシック" pitchFamily="4" charset="-128"/>
              </a:rPr>
              <a:t>Denial of service flaw in Clam AV (2011)</a:t>
            </a:r>
          </a:p>
          <a:p>
            <a:pPr>
              <a:buFontTx/>
              <a:buNone/>
            </a:pPr>
            <a:endParaRPr lang="en-US" sz="2400" dirty="0" smtClean="0">
              <a:ea typeface="ＭＳ Ｐゴシック" pitchFamily="4" charset="-128"/>
              <a:cs typeface="ＭＳ Ｐゴシック" pitchFamily="4" charset="-128"/>
            </a:endParaRPr>
          </a:p>
        </p:txBody>
      </p:sp>
      <p:sp>
        <p:nvSpPr>
          <p:cNvPr id="78852" name="Rounded Rectangle 3"/>
          <p:cNvSpPr>
            <a:spLocks noChangeArrowheads="1"/>
          </p:cNvSpPr>
          <p:nvPr/>
        </p:nvSpPr>
        <p:spPr bwMode="auto">
          <a:xfrm>
            <a:off x="1371600" y="762000"/>
            <a:ext cx="6400800" cy="685800"/>
          </a:xfrm>
          <a:prstGeom prst="roundRect">
            <a:avLst>
              <a:gd name="adj" fmla="val 16667"/>
            </a:avLst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Yet More Problem Areas</a:t>
            </a:r>
          </a:p>
        </p:txBody>
      </p:sp>
      <p:sp>
        <p:nvSpPr>
          <p:cNvPr id="79875" name="Content Placeholder 2"/>
          <p:cNvSpPr>
            <a:spLocks noGrp="1"/>
          </p:cNvSpPr>
          <p:nvPr>
            <p:ph idx="1"/>
          </p:nvPr>
        </p:nvSpPr>
        <p:spPr>
          <a:xfrm>
            <a:off x="685800" y="1600200"/>
            <a:ext cx="7772400" cy="4114800"/>
          </a:xfrm>
        </p:spPr>
        <p:txBody>
          <a:bodyPr/>
          <a:lstStyle/>
          <a:p>
            <a:r>
              <a:rPr lang="en-US" sz="2800" smtClean="0">
                <a:ea typeface="ＭＳ Ｐゴシック" pitchFamily="4" charset="-128"/>
                <a:cs typeface="ＭＳ Ｐゴシック" pitchFamily="4" charset="-128"/>
              </a:rPr>
              <a:t>Null pointer dereferencing</a:t>
            </a:r>
          </a:p>
          <a:p>
            <a:pPr lvl="1"/>
            <a:r>
              <a:rPr lang="en-US" sz="2800" smtClean="0">
                <a:ea typeface="ＭＳ Ｐゴシック" pitchFamily="4" charset="-128"/>
                <a:cs typeface="ＭＳ Ｐゴシック" pitchFamily="4" charset="-128"/>
              </a:rPr>
              <a:t>FreeBSD denial of service (2016)</a:t>
            </a:r>
          </a:p>
          <a:p>
            <a:r>
              <a:rPr lang="en-US" sz="2800" smtClean="0">
                <a:ea typeface="ＭＳ Ｐゴシック" pitchFamily="4" charset="-128"/>
                <a:cs typeface="ＭＳ Ｐゴシック" pitchFamily="4" charset="-128"/>
              </a:rPr>
              <a:t>Side effects</a:t>
            </a:r>
          </a:p>
          <a:p>
            <a:r>
              <a:rPr lang="en-US" sz="2800" smtClean="0">
                <a:ea typeface="ＭＳ Ｐゴシック" pitchFamily="4" charset="-128"/>
                <a:cs typeface="ＭＳ Ｐゴシック" pitchFamily="4" charset="-128"/>
              </a:rPr>
              <a:t>Punctuation errors</a:t>
            </a:r>
          </a:p>
          <a:p>
            <a:r>
              <a:rPr lang="en-US" sz="2800" smtClean="0">
                <a:ea typeface="ＭＳ Ｐゴシック" pitchFamily="4" charset="-128"/>
                <a:cs typeface="ＭＳ Ｐゴシック" pitchFamily="4" charset="-128"/>
              </a:rPr>
              <a:t>Typos and cut-and-paste errors</a:t>
            </a:r>
          </a:p>
          <a:p>
            <a:pPr lvl="1"/>
            <a:r>
              <a:rPr lang="en-US" sz="2800" smtClean="0">
                <a:ea typeface="ＭＳ Ｐゴシック" pitchFamily="4" charset="-128"/>
                <a:cs typeface="ＭＳ Ｐゴシック" pitchFamily="4" charset="-128"/>
              </a:rPr>
              <a:t>iOS vulnerability based on inadvertent duplication of a goto statement (2014)</a:t>
            </a:r>
          </a:p>
          <a:p>
            <a:r>
              <a:rPr lang="en-US" sz="2800" smtClean="0">
                <a:ea typeface="ＭＳ Ｐゴシック" pitchFamily="4" charset="-128"/>
                <a:cs typeface="ＭＳ Ｐゴシック" pitchFamily="4" charset="-128"/>
              </a:rPr>
              <a:t>There are many others</a:t>
            </a:r>
          </a:p>
          <a:p>
            <a:endParaRPr lang="en-US" smtClean="0">
              <a:ea typeface="ＭＳ Ｐゴシック" pitchFamily="4" charset="-128"/>
              <a:cs typeface="ＭＳ Ｐゴシック" pitchFamily="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Why Should You Care?</a:t>
            </a:r>
          </a:p>
        </p:txBody>
      </p:sp>
      <p:sp>
        <p:nvSpPr>
          <p:cNvPr id="8089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A lot of this stuff is kind of exotic</a:t>
            </a:r>
          </a:p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Might seem unlikely it can be exploited</a:t>
            </a:r>
          </a:p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Sounds like it would be hard to exploit without source code access</a:t>
            </a:r>
          </a:p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Many examples of these bugs probably unexploitable</a:t>
            </a:r>
          </a:p>
        </p:txBody>
      </p:sp>
      <p:sp>
        <p:nvSpPr>
          <p:cNvPr id="80900" name="Rounded Rectangle 3"/>
          <p:cNvSpPr>
            <a:spLocks noChangeArrowheads="1"/>
          </p:cNvSpPr>
          <p:nvPr/>
        </p:nvSpPr>
        <p:spPr bwMode="auto">
          <a:xfrm>
            <a:off x="1828800" y="838200"/>
            <a:ext cx="5562600" cy="762000"/>
          </a:xfrm>
          <a:prstGeom prst="roundRect">
            <a:avLst>
              <a:gd name="adj" fmla="val 16667"/>
            </a:avLst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Title 1"/>
          <p:cNvSpPr>
            <a:spLocks noGrp="1"/>
          </p:cNvSpPr>
          <p:nvPr>
            <p:ph type="title"/>
          </p:nvPr>
        </p:nvSpPr>
        <p:spPr>
          <a:xfrm>
            <a:off x="685800" y="533400"/>
            <a:ext cx="7772400" cy="1143000"/>
          </a:xfrm>
        </p:spPr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So . . .?</a:t>
            </a:r>
          </a:p>
        </p:txBody>
      </p:sp>
      <p:sp>
        <p:nvSpPr>
          <p:cNvPr id="81923" name="Content Placeholder 2"/>
          <p:cNvSpPr>
            <a:spLocks noGrp="1"/>
          </p:cNvSpPr>
          <p:nvPr>
            <p:ph idx="1"/>
          </p:nvPr>
        </p:nvSpPr>
        <p:spPr>
          <a:xfrm>
            <a:off x="685800" y="1447800"/>
            <a:ext cx="7772400" cy="4114800"/>
          </a:xfrm>
        </p:spPr>
        <p:txBody>
          <a:bodyPr/>
          <a:lstStyle/>
          <a:p>
            <a:r>
              <a:rPr lang="en-US" sz="3200" smtClean="0">
                <a:ea typeface="ＭＳ Ｐゴシック" pitchFamily="4" charset="-128"/>
                <a:cs typeface="ＭＳ Ｐゴシック" pitchFamily="4" charset="-128"/>
              </a:rPr>
              <a:t>Well, that’s what everyone thinks before they get screwed</a:t>
            </a:r>
          </a:p>
          <a:p>
            <a:r>
              <a:rPr lang="en-US" sz="3200" smtClean="0">
                <a:ea typeface="ＭＳ Ｐゴシック" pitchFamily="4" charset="-128"/>
                <a:cs typeface="ＭＳ Ｐゴシック" pitchFamily="4" charset="-128"/>
              </a:rPr>
              <a:t>“Nobody will find this bug”</a:t>
            </a:r>
          </a:p>
          <a:p>
            <a:r>
              <a:rPr lang="en-US" sz="3200" smtClean="0">
                <a:ea typeface="ＭＳ Ｐゴシック" pitchFamily="4" charset="-128"/>
                <a:cs typeface="ＭＳ Ｐゴシック" pitchFamily="4" charset="-128"/>
              </a:rPr>
              <a:t>“It’s too hard to figure out how to exploit this bug”</a:t>
            </a:r>
          </a:p>
          <a:p>
            <a:r>
              <a:rPr lang="en-US" sz="3200" smtClean="0">
                <a:ea typeface="ＭＳ Ｐゴシック" pitchFamily="4" charset="-128"/>
                <a:cs typeface="ＭＳ Ｐゴシック" pitchFamily="4" charset="-128"/>
              </a:rPr>
              <a:t>“It will get taken care of by someone else”</a:t>
            </a:r>
          </a:p>
          <a:p>
            <a:pPr lvl="1"/>
            <a:r>
              <a:rPr lang="en-US" sz="3200" smtClean="0"/>
              <a:t>Code auditors</a:t>
            </a:r>
          </a:p>
          <a:p>
            <a:pPr lvl="1"/>
            <a:r>
              <a:rPr lang="en-US" sz="3200" smtClean="0"/>
              <a:t>Testers</a:t>
            </a:r>
          </a:p>
          <a:p>
            <a:pPr lvl="1"/>
            <a:r>
              <a:rPr lang="en-US" sz="3200" smtClean="0"/>
              <a:t>Firewalls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That’s What They Always Say</a:t>
            </a:r>
          </a:p>
        </p:txBody>
      </p:sp>
      <p:sp>
        <p:nvSpPr>
          <p:cNvPr id="82947" name="Content Placeholder 2"/>
          <p:cNvSpPr>
            <a:spLocks noGrp="1"/>
          </p:cNvSpPr>
          <p:nvPr>
            <p:ph idx="1"/>
          </p:nvPr>
        </p:nvSpPr>
        <p:spPr>
          <a:xfrm>
            <a:off x="685800" y="1828800"/>
            <a:ext cx="7772400" cy="4114800"/>
          </a:xfrm>
        </p:spPr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Before their system gets screwed</a:t>
            </a:r>
          </a:p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Attackers can be very clever</a:t>
            </a:r>
          </a:p>
          <a:p>
            <a:pPr lvl="1"/>
            <a:r>
              <a:rPr lang="en-US" smtClean="0"/>
              <a:t>Maybe more clever than you</a:t>
            </a:r>
          </a:p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Attackers can work very hard</a:t>
            </a:r>
          </a:p>
          <a:p>
            <a:pPr lvl="1"/>
            <a:r>
              <a:rPr lang="en-US" smtClean="0"/>
              <a:t>Maybe harder than you would</a:t>
            </a:r>
          </a:p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Attackers may not have the goals you predict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But How to Balance Things?</a:t>
            </a:r>
          </a:p>
        </p:txBody>
      </p:sp>
      <p:sp>
        <p:nvSpPr>
          <p:cNvPr id="83971" name="Content Placeholder 2"/>
          <p:cNvSpPr>
            <a:spLocks noGrp="1"/>
          </p:cNvSpPr>
          <p:nvPr>
            <p:ph idx="1"/>
          </p:nvPr>
        </p:nvSpPr>
        <p:spPr>
          <a:xfrm>
            <a:off x="685800" y="1524000"/>
            <a:ext cx="7772400" cy="4114800"/>
          </a:xfrm>
        </p:spPr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You only have a certain amount of time to design and build code</a:t>
            </a:r>
          </a:p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Won’t secure coding cut into that time?</a:t>
            </a:r>
          </a:p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Maybe</a:t>
            </a:r>
          </a:p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But less if you develop code coding practices</a:t>
            </a:r>
          </a:p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If you avoid problematic things, you’ll tend to code more securely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Some Good Coding Practices</a:t>
            </a:r>
          </a:p>
        </p:txBody>
      </p:sp>
      <p:sp>
        <p:nvSpPr>
          <p:cNvPr id="8499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Validate input</a:t>
            </a:r>
          </a:p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Be careful with failure conditions and return codes</a:t>
            </a:r>
          </a:p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Avoid dangerous constructs</a:t>
            </a:r>
          </a:p>
          <a:p>
            <a:pPr lvl="1"/>
            <a:r>
              <a:rPr lang="en-US" smtClean="0"/>
              <a:t>Like C input functions that don’t specify amount of data</a:t>
            </a:r>
          </a:p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Keep it simple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Checking Return Codes</a:t>
            </a:r>
          </a:p>
        </p:txBody>
      </p:sp>
      <p:sp>
        <p:nvSpPr>
          <p:cNvPr id="23555" name="Content Placeholder 2"/>
          <p:cNvSpPr>
            <a:spLocks noGrp="1"/>
          </p:cNvSpPr>
          <p:nvPr>
            <p:ph idx="1"/>
          </p:nvPr>
        </p:nvSpPr>
        <p:spPr>
          <a:xfrm>
            <a:off x="685800" y="1600200"/>
            <a:ext cx="7772400" cy="4114800"/>
          </a:xfrm>
        </p:spPr>
        <p:txBody>
          <a:bodyPr/>
          <a:lstStyle/>
          <a:p>
            <a:r>
              <a:rPr lang="en-US" sz="3200" smtClean="0">
                <a:ea typeface="ＭＳ Ｐゴシック" pitchFamily="4" charset="-128"/>
                <a:cs typeface="ＭＳ Ｐゴシック" pitchFamily="4" charset="-128"/>
              </a:rPr>
              <a:t>A generalization of error handling</a:t>
            </a:r>
          </a:p>
          <a:p>
            <a:r>
              <a:rPr lang="en-US" sz="3200" u="sng" smtClean="0">
                <a:ea typeface="ＭＳ Ｐゴシック" pitchFamily="4" charset="-128"/>
                <a:cs typeface="ＭＳ Ｐゴシック" pitchFamily="4" charset="-128"/>
              </a:rPr>
              <a:t>Always </a:t>
            </a:r>
            <a:r>
              <a:rPr lang="en-US" sz="3200" smtClean="0">
                <a:ea typeface="ＭＳ Ｐゴシック" pitchFamily="4" charset="-128"/>
                <a:cs typeface="ＭＳ Ｐゴシック" pitchFamily="4" charset="-128"/>
              </a:rPr>
              <a:t>check return codes</a:t>
            </a:r>
          </a:p>
          <a:p>
            <a:r>
              <a:rPr lang="en-US" sz="3200" smtClean="0">
                <a:ea typeface="ＭＳ Ｐゴシック" pitchFamily="4" charset="-128"/>
                <a:cs typeface="ＭＳ Ｐゴシック" pitchFamily="4" charset="-128"/>
              </a:rPr>
              <a:t>A security program manager for Microsoft said this is his biggest problem</a:t>
            </a:r>
          </a:p>
          <a:p>
            <a:r>
              <a:rPr lang="en-US" sz="3200" smtClean="0">
                <a:ea typeface="ＭＳ Ｐゴシック" pitchFamily="4" charset="-128"/>
                <a:cs typeface="ＭＳ Ｐゴシック" pitchFamily="4" charset="-128"/>
              </a:rPr>
              <a:t>Very dangerous to bull ahead if it turns out your call didn’t work properly</a:t>
            </a:r>
          </a:p>
          <a:p>
            <a:r>
              <a:rPr lang="en-US" sz="3200" smtClean="0">
                <a:ea typeface="ＭＳ Ｐゴシック" pitchFamily="4" charset="-128"/>
                <a:cs typeface="ＭＳ Ｐゴシック" pitchFamily="4" charset="-128"/>
              </a:rPr>
              <a:t>Example:  Nagios XI didn’t check the return value of </a:t>
            </a:r>
            <a:r>
              <a:rPr lang="en-US" sz="3200" smtClean="0">
                <a:latin typeface="Courier New" pitchFamily="4" charset="0"/>
                <a:ea typeface="Courier New" pitchFamily="4" charset="0"/>
                <a:cs typeface="Courier New" pitchFamily="4" charset="0"/>
              </a:rPr>
              <a:t>setuid() </a:t>
            </a:r>
            <a:r>
              <a:rPr lang="en-US" sz="3200" smtClean="0">
                <a:ea typeface="ＭＳ Ｐゴシック" pitchFamily="4" charset="-128"/>
                <a:cs typeface="ＭＳ Ｐゴシック" pitchFamily="4" charset="-128"/>
              </a:rPr>
              <a:t>call, allowing privilege escalation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Privilege Escalation</a:t>
            </a:r>
          </a:p>
        </p:txBody>
      </p:sp>
      <p:sp>
        <p:nvSpPr>
          <p:cNvPr id="24579" name="Content Placeholder 2"/>
          <p:cNvSpPr>
            <a:spLocks noGrp="1"/>
          </p:cNvSpPr>
          <p:nvPr>
            <p:ph idx="1"/>
          </p:nvPr>
        </p:nvSpPr>
        <p:spPr>
          <a:xfrm>
            <a:off x="685800" y="1752600"/>
            <a:ext cx="7772400" cy="4114800"/>
          </a:xfrm>
        </p:spPr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Programs usually run under their user’s identity with his privileges</a:t>
            </a:r>
          </a:p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Some programs get expanded privileges</a:t>
            </a:r>
          </a:p>
          <a:p>
            <a:pPr lvl="1"/>
            <a:r>
              <a:rPr lang="en-US" smtClean="0"/>
              <a:t>Setuid programs in Unix, e.g.</a:t>
            </a:r>
          </a:p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Poor programming here can give too much access</a:t>
            </a:r>
          </a:p>
        </p:txBody>
      </p:sp>
      <p:sp>
        <p:nvSpPr>
          <p:cNvPr id="24580" name="Rounded Rectangle 3"/>
          <p:cNvSpPr>
            <a:spLocks noChangeArrowheads="1"/>
          </p:cNvSpPr>
          <p:nvPr/>
        </p:nvSpPr>
        <p:spPr bwMode="auto">
          <a:xfrm>
            <a:off x="1905000" y="838200"/>
            <a:ext cx="5334000" cy="762000"/>
          </a:xfrm>
          <a:prstGeom prst="roundRect">
            <a:avLst>
              <a:gd name="adj" fmla="val 16667"/>
            </a:avLst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An Example Problem</a:t>
            </a:r>
          </a:p>
        </p:txBody>
      </p:sp>
      <p:sp>
        <p:nvSpPr>
          <p:cNvPr id="25603" name="Content Placeholder 2"/>
          <p:cNvSpPr>
            <a:spLocks noGrp="1"/>
          </p:cNvSpPr>
          <p:nvPr>
            <p:ph idx="1"/>
          </p:nvPr>
        </p:nvSpPr>
        <p:spPr>
          <a:xfrm>
            <a:off x="685800" y="1600200"/>
            <a:ext cx="7772400" cy="4114800"/>
          </a:xfrm>
        </p:spPr>
        <p:txBody>
          <a:bodyPr/>
          <a:lstStyle/>
          <a:p>
            <a:r>
              <a:rPr lang="en-US" sz="3200" smtClean="0">
                <a:ea typeface="ＭＳ Ｐゴシック" pitchFamily="4" charset="-128"/>
                <a:cs typeface="ＭＳ Ｐゴシック" pitchFamily="4" charset="-128"/>
              </a:rPr>
              <a:t>A program that runs setuid and allows a shell to be forked</a:t>
            </a:r>
          </a:p>
          <a:p>
            <a:pPr lvl="1"/>
            <a:r>
              <a:rPr lang="en-US" sz="3200" smtClean="0"/>
              <a:t>Giving the caller a root environment in which to run arbitrary commands</a:t>
            </a:r>
          </a:p>
          <a:p>
            <a:r>
              <a:rPr lang="en-US" sz="3200" smtClean="0">
                <a:ea typeface="ＭＳ Ｐゴシック" pitchFamily="4" charset="-128"/>
                <a:cs typeface="ＭＳ Ｐゴシック" pitchFamily="4" charset="-128"/>
              </a:rPr>
              <a:t>Buffer overflows in privileged programs usually give privileged access</a:t>
            </a:r>
          </a:p>
          <a:p>
            <a:r>
              <a:rPr lang="en-US" sz="3200" i="1" smtClean="0">
                <a:ea typeface="ＭＳ Ｐゴシック" pitchFamily="4" charset="-128"/>
                <a:cs typeface="ＭＳ Ｐゴシック" pitchFamily="4" charset="-128"/>
              </a:rPr>
              <a:t>Privilege escalation</a:t>
            </a:r>
            <a:r>
              <a:rPr lang="en-US" sz="3200" smtClean="0">
                <a:ea typeface="ＭＳ Ｐゴシック" pitchFamily="4" charset="-128"/>
                <a:cs typeface="ＭＳ Ｐゴシック" pitchFamily="4" charset="-128"/>
              </a:rPr>
              <a:t> – using program flaws to obtain greater access privileges you shouldn’t get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ecture 2">
  <a:themeElements>
    <a:clrScheme name="lecture 2 1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lecture 2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8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Courier New" pitchFamily="-109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8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Courier New" pitchFamily="-109" charset="0"/>
          </a:defRPr>
        </a:defPPr>
      </a:lstStyle>
    </a:lnDef>
  </a:objectDefaults>
  <a:extraClrSchemeLst>
    <a:extraClrScheme>
      <a:clrScheme name="lecture 2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cture 2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2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cture 2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cture 2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cture 2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cture 2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C:\Reiher\Classes\CS239, spring 98\lecture 2.ppt</Template>
  <TotalTime>23285</TotalTime>
  <Words>2857</Words>
  <Application>Microsoft Macintosh PowerPoint</Application>
  <PresentationFormat>On-screen Show (4:3)</PresentationFormat>
  <Paragraphs>454</Paragraphs>
  <Slides>67</Slides>
  <Notes>1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67</vt:i4>
      </vt:variant>
    </vt:vector>
  </HeadingPairs>
  <TitlesOfParts>
    <vt:vector size="68" baseType="lpstr">
      <vt:lpstr>lecture 2</vt:lpstr>
      <vt:lpstr>Secure Programming, Continued Computer Security  Peter Reiher February 28, 2017</vt:lpstr>
      <vt:lpstr>Outline</vt:lpstr>
      <vt:lpstr>Example Problem Areas</vt:lpstr>
      <vt:lpstr>Error Handling</vt:lpstr>
      <vt:lpstr>A Typical Error Handling Problem</vt:lpstr>
      <vt:lpstr>Some Examples</vt:lpstr>
      <vt:lpstr>Checking Return Codes</vt:lpstr>
      <vt:lpstr>Privilege Escalation</vt:lpstr>
      <vt:lpstr>An Example Problem</vt:lpstr>
      <vt:lpstr>A Real World Example</vt:lpstr>
      <vt:lpstr>What To Do About This?</vt:lpstr>
      <vt:lpstr>Virtualization Approaches</vt:lpstr>
      <vt:lpstr>Race Conditions</vt:lpstr>
      <vt:lpstr>What Is a Race Condition?</vt:lpstr>
      <vt:lpstr>Security Implications of Race Conditions</vt:lpstr>
      <vt:lpstr>The TOCTOU Issue</vt:lpstr>
      <vt:lpstr>A Short Detour</vt:lpstr>
      <vt:lpstr>Effective UID and Access Permissions</vt:lpstr>
      <vt:lpstr>An Example</vt:lpstr>
      <vt:lpstr>What’s (Supposed to Be) Going on Here?</vt:lpstr>
      <vt:lpstr>What’s Really Going On Here?</vt:lpstr>
      <vt:lpstr>How the Attack Works</vt:lpstr>
      <vt:lpstr>The Dynamics of the Attack</vt:lpstr>
      <vt:lpstr>How Likely Was That?</vt:lpstr>
      <vt:lpstr>Some Types of Race Conditions</vt:lpstr>
      <vt:lpstr>A Real Example</vt:lpstr>
      <vt:lpstr>Another Recent Race Condition</vt:lpstr>
      <vt:lpstr>Preventing Race Conditions</vt:lpstr>
      <vt:lpstr>Randomness and Determinism</vt:lpstr>
      <vt:lpstr>Pseudorandom Number Generators</vt:lpstr>
      <vt:lpstr>Attacks on PRNGs</vt:lpstr>
      <vt:lpstr>An Example</vt:lpstr>
      <vt:lpstr>Another Example</vt:lpstr>
      <vt:lpstr>A Recent Case</vt:lpstr>
      <vt:lpstr>How to Do Better?</vt:lpstr>
      <vt:lpstr>Proper Use of Cryptography</vt:lpstr>
      <vt:lpstr>Proper Use of Crypto</vt:lpstr>
      <vt:lpstr>An Example</vt:lpstr>
      <vt:lpstr>What Was Happening?</vt:lpstr>
      <vt:lpstr>Another Example</vt:lpstr>
      <vt:lpstr>Why Did That Cause Problems?</vt:lpstr>
      <vt:lpstr>Trust Management</vt:lpstr>
      <vt:lpstr>Trust</vt:lpstr>
      <vt:lpstr>Two Important Lessons</vt:lpstr>
      <vt:lpstr>Variable Synchronization</vt:lpstr>
      <vt:lpstr>An Example</vt:lpstr>
      <vt:lpstr>The Problematic Code</vt:lpstr>
      <vt:lpstr>Variable Initialization</vt:lpstr>
      <vt:lpstr>Variable Initialization</vt:lpstr>
      <vt:lpstr>A Little Example</vt:lpstr>
      <vt:lpstr>What’s the Output?</vt:lpstr>
      <vt:lpstr>Why Is This Dangerous?</vt:lpstr>
      <vt:lpstr>Variable Cleanup</vt:lpstr>
      <vt:lpstr>Use-After-Free Bugs</vt:lpstr>
      <vt:lpstr>An Example Use-After-Free Bug</vt:lpstr>
      <vt:lpstr>What Was the Effect?</vt:lpstr>
      <vt:lpstr>Recent Examples of Use-After-Free Bugs</vt:lpstr>
      <vt:lpstr>Remote Code Execution Vulnerabilities</vt:lpstr>
      <vt:lpstr>Recent Examples</vt:lpstr>
      <vt:lpstr>How To Avoid This Problem?</vt:lpstr>
      <vt:lpstr>Some Other Problem Areas</vt:lpstr>
      <vt:lpstr>Yet More Problem Areas</vt:lpstr>
      <vt:lpstr>Why Should You Care?</vt:lpstr>
      <vt:lpstr>So . . .?</vt:lpstr>
      <vt:lpstr>That’s What They Always Say</vt:lpstr>
      <vt:lpstr>But How to Balance Things?</vt:lpstr>
      <vt:lpstr>Some Good Coding Practices</vt:lpstr>
    </vt:vector>
  </TitlesOfParts>
  <Company>File Mobility Group - UCLA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CS 239 Security for Networks and System Software Peter Reiher April 3, 2000</dc:title>
  <dc:creator>Peter Reiher</dc:creator>
  <cp:lastModifiedBy>Peter Reiher</cp:lastModifiedBy>
  <cp:revision>117</cp:revision>
  <cp:lastPrinted>2008-01-08T18:06:49Z</cp:lastPrinted>
  <dcterms:created xsi:type="dcterms:W3CDTF">2017-02-26T18:18:37Z</dcterms:created>
  <dcterms:modified xsi:type="dcterms:W3CDTF">2017-02-26T18:43:49Z</dcterms:modified>
</cp:coreProperties>
</file>