
<file path=[Content_Types].xml><?xml version="1.0" encoding="utf-8"?>
<Types xmlns="http://schemas.openxmlformats.org/package/2006/content-types">
  <Override PartName="/ppt/slideLayouts/slideLayout10.xml" ContentType="application/vnd.openxmlformats-officedocument.presentationml.slideLayout+xml"/>
  <Default Extension="rels" ContentType="application/vnd.openxmlformats-package.relationships+xml"/>
  <Override PartName="/ppt/slides/slide69.xml" ContentType="application/vnd.openxmlformats-officedocument.presentationml.slide+xml"/>
  <Override PartName="/ppt/slides/slide14.xml" ContentType="application/vnd.openxmlformats-officedocument.presentationml.slide+xml"/>
  <Override PartName="/ppt/slides/slide62.xml" ContentType="application/vnd.openxmlformats-officedocument.presentationml.slide+xml"/>
  <Default Extension="xml" ContentType="application/xml"/>
  <Override PartName="/ppt/slides/slide45.xml" ContentType="application/vnd.openxmlformats-officedocument.presentationml.slide+xml"/>
  <Override PartName="/ppt/tableStyles.xml" ContentType="application/vnd.openxmlformats-officedocument.presentationml.tableStyles+xml"/>
  <Override PartName="/ppt/notesSlides/notesSlide1.xml" ContentType="application/vnd.openxmlformats-officedocument.presentationml.notesSlide+xml"/>
  <Override PartName="/ppt/slides/slide28.xml" ContentType="application/vnd.openxmlformats-officedocument.presentationml.slide+xml"/>
  <Override PartName="/ppt/slides/slide54.xml" ContentType="application/vnd.openxmlformats-officedocument.presentationml.slide+xml"/>
  <Override PartName="/ppt/slides/slide21.xml" ContentType="application/vnd.openxmlformats-officedocument.presentationml.slide+xml"/>
  <Override PartName="/ppt/slides/slide37.xml" ContentType="application/vnd.openxmlformats-officedocument.presentationml.slide+xml"/>
  <Override PartName="/ppt/slides/slide5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30.xml" ContentType="application/vnd.openxmlformats-officedocument.presentationml.slide+xml"/>
  <Override PartName="/ppt/slides/slide68.xml" ContentType="application/vnd.openxmlformats-officedocument.presentationml.slide+xml"/>
  <Override PartName="/ppt/slides/slide13.xml" ContentType="application/vnd.openxmlformats-officedocument.presentationml.slide+xml"/>
  <Override PartName="/ppt/slideMasters/slideMaster1.xml" ContentType="application/vnd.openxmlformats-officedocument.presentationml.slideMaster+xml"/>
  <Override PartName="/docProps/core.xml" ContentType="application/vnd.openxmlformats-package.core-properties+xml"/>
  <Override PartName="/ppt/slides/slide61.xml" ContentType="application/vnd.openxmlformats-officedocument.presentationml.slide+xml"/>
  <Override PartName="/ppt/slides/slide44.xml" ContentType="application/vnd.openxmlformats-officedocument.presentationml.slide+xml"/>
  <Override PartName="/ppt/handoutMasters/handoutMaster1.xml" ContentType="application/vnd.openxmlformats-officedocument.presentationml.handoutMaster+xml"/>
  <Override PartName="/ppt/slides/slide27.xml" ContentType="application/vnd.openxmlformats-officedocument.presentationml.slide+xml"/>
  <Override PartName="/ppt/slides/slide53.xml" ContentType="application/vnd.openxmlformats-officedocument.presentationml.slide+xml"/>
  <Override PartName="/ppt/slides/slide20.xml" ContentType="application/vnd.openxmlformats-officedocument.presentationml.slide+xml"/>
  <Override PartName="/ppt/slides/slide36.xml" ContentType="application/vnd.openxmlformats-officedocument.presentationml.slide+xml"/>
  <Override PartName="/ppt/slides/slide4.xml" ContentType="application/vnd.openxmlformats-officedocument.presentationml.slide+xml"/>
  <Override PartName="/ppt/slides/slide19.xml" ContentType="application/vnd.openxmlformats-officedocument.presentationml.slide+xml"/>
  <Override PartName="/ppt/slideLayouts/slideLayout4.xml" ContentType="application/vnd.openxmlformats-officedocument.presentationml.slideLayout+xml"/>
  <Default Extension="png" ContentType="image/png"/>
  <Override PartName="/ppt/slides/slide67.xml" ContentType="application/vnd.openxmlformats-officedocument.presentationml.slide+xml"/>
  <Override PartName="/ppt/slides/slide12.xml" ContentType="application/vnd.openxmlformats-officedocument.presentationml.slide+xml"/>
  <Override PartName="/ppt/slides/slide60.xml" ContentType="application/vnd.openxmlformats-officedocument.presentationml.slide+xml"/>
  <Override PartName="/ppt/presProps.xml" ContentType="application/vnd.openxmlformats-officedocument.presentationml.presProps+xml"/>
  <Override PartName="/ppt/slides/slide43.xml" ContentType="application/vnd.openxmlformats-officedocument.presentationml.slide+xml"/>
  <Override PartName="/ppt/slides/slide59.xml" ContentType="application/vnd.openxmlformats-officedocument.presentationml.slide+xml"/>
  <Override PartName="/ppt/slides/slide26.xml" ContentType="application/vnd.openxmlformats-officedocument.presentationml.slide+xml"/>
  <Override PartName="/ppt/slides/slide52.xml" ContentType="application/vnd.openxmlformats-officedocument.presentationml.slide+xml"/>
  <Override PartName="/ppt/slides/slide35.xml" ContentType="application/vnd.openxmlformats-officedocument.presentationml.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Layouts/slideLayout3.xml" ContentType="application/vnd.openxmlformats-officedocument.presentationml.slideLayout+xml"/>
  <Override PartName="/ppt/slides/slide66.xml" ContentType="application/vnd.openxmlformats-officedocument.presentationml.slide+xml"/>
  <Override PartName="/ppt/slides/slide11.xml" ContentType="application/vnd.openxmlformats-officedocument.presentationml.slide+xml"/>
  <Override PartName="/ppt/slides/slide49.xml" ContentType="application/vnd.openxmlformats-officedocument.presentationml.slide+xml"/>
  <Override PartName="/ppt/slides/slide42.xml" ContentType="application/vnd.openxmlformats-officedocument.presentationml.slide+xml"/>
  <Override PartName="/ppt/slides/slide58.xml" ContentType="application/vnd.openxmlformats-officedocument.presentationml.slide+xml"/>
  <Override PartName="/ppt/slides/slide25.xml" ContentType="application/vnd.openxmlformats-officedocument.presentationml.slide+xml"/>
  <Override PartName="/ppt/slides/slide51.xml" ContentType="application/vnd.openxmlformats-officedocument.presentationml.slide+xml"/>
  <Override PartName="/ppt/slides/slide9.xml" ContentType="application/vnd.openxmlformats-officedocument.presentationml.slide+xml"/>
  <Override PartName="/ppt/slideLayouts/slideLayout9.xml" ContentType="application/vnd.openxmlformats-officedocument.presentationml.slideLayout+xml"/>
  <Override PartName="/ppt/slides/slide34.xml" ContentType="application/vnd.openxmlformats-officedocument.presentationml.slide+xml"/>
  <Override PartName="/ppt/slides/slide2.xml" ContentType="application/vnd.openxmlformats-officedocument.presentationml.slide+xml"/>
  <Override PartName="/ppt/slideLayouts/slideLayout2.xml" ContentType="application/vnd.openxmlformats-officedocument.presentationml.slideLayout+xml"/>
  <Override PartName="/ppt/slides/slide17.xml" ContentType="application/vnd.openxmlformats-officedocument.presentationml.slide+xml"/>
  <Override PartName="/ppt/slides/slide65.xml" ContentType="application/vnd.openxmlformats-officedocument.presentationml.slide+xml"/>
  <Override PartName="/ppt/slides/slide10.xml" ContentType="application/vnd.openxmlformats-officedocument.presentationml.slide+xml"/>
  <Override PartName="/docProps/app.xml" ContentType="application/vnd.openxmlformats-officedocument.extended-properties+xml"/>
  <Override PartName="/ppt/slides/slide48.xml" ContentType="application/vnd.openxmlformats-officedocument.presentationml.slide+xml"/>
  <Override PartName="/ppt/slides/slide41.xml" ContentType="application/vnd.openxmlformats-officedocument.presentationml.slide+xml"/>
  <Override PartName="/ppt/slides/slide57.xml" ContentType="application/vnd.openxmlformats-officedocument.presentationml.slide+xml"/>
  <Override PartName="/ppt/theme/theme3.xml" ContentType="application/vnd.openxmlformats-officedocument.theme+xml"/>
  <Override PartName="/ppt/slides/slide24.xml" ContentType="application/vnd.openxmlformats-officedocument.presentationml.slide+xml"/>
  <Override PartName="/ppt/slideLayouts/slideLayout12.xml" ContentType="application/vnd.openxmlformats-officedocument.presentationml.slideLayout+xml"/>
  <Override PartName="/ppt/slides/slide50.xml" ContentType="application/vnd.openxmlformats-officedocument.presentationml.slide+xml"/>
  <Override PartName="/ppt/slides/slide8.xml" ContentType="application/vnd.openxmlformats-officedocument.presentationml.slide+xml"/>
  <Override PartName="/ppt/slideLayouts/slideLayout8.xml" ContentType="application/vnd.openxmlformats-officedocument.presentationml.slideLayout+xml"/>
  <Override PartName="/ppt/slides/slide33.xml" ContentType="application/vnd.openxmlformats-officedocument.presentationml.slide+xml"/>
  <Override PartName="/ppt/slides/slide1.xml" ContentType="application/vnd.openxmlformats-officedocument.presentationml.slide+xml"/>
  <Override PartName="/ppt/slideLayouts/slideLayout1.xml" ContentType="application/vnd.openxmlformats-officedocument.presentationml.slideLayout+xml"/>
  <Override PartName="/ppt/slides/slide16.xml" ContentType="application/vnd.openxmlformats-officedocument.presentationml.slide+xml"/>
  <Override PartName="/ppt/viewProps.xml" ContentType="application/vnd.openxmlformats-officedocument.presentationml.viewProps+xml"/>
  <Override PartName="/ppt/slides/slide64.xml" ContentType="application/vnd.openxmlformats-officedocument.presentationml.slide+xml"/>
  <Default Extension="jpeg" ContentType="image/jpeg"/>
  <Override PartName="/ppt/slides/slide47.xml" ContentType="application/vnd.openxmlformats-officedocument.presentationml.slide+xml"/>
  <Override PartName="/ppt/slides/slide40.xml" ContentType="application/vnd.openxmlformats-officedocument.presentationml.slide+xml"/>
  <Override PartName="/ppt/slides/slide56.xml" ContentType="application/vnd.openxmlformats-officedocument.presentationml.slide+xml"/>
  <Override PartName="/ppt/theme/theme2.xml" ContentType="application/vnd.openxmlformats-officedocument.theme+xml"/>
  <Override PartName="/ppt/slides/slide23.xml" ContentType="application/vnd.openxmlformats-officedocument.presentationml.slide+xml"/>
  <Override PartName="/ppt/slides/slide39.xml" ContentType="application/vnd.openxmlformats-officedocument.presentationml.slide+xml"/>
  <Override PartName="/ppt/slideLayouts/slideLayout11.xml" ContentType="application/vnd.openxmlformats-officedocument.presentationml.slideLayout+xml"/>
  <Override PartName="/ppt/slides/slide7.xml" ContentType="application/vnd.openxmlformats-officedocument.presentationml.slide+xml"/>
  <Override PartName="/ppt/slides/slide71.xml" ContentType="application/vnd.openxmlformats-officedocument.presentationml.slide+xml"/>
  <Override PartName="/ppt/slides/slide32.xml" ContentType="application/vnd.openxmlformats-officedocument.presentationml.slide+xml"/>
  <Override PartName="/ppt/slideLayouts/slideLayout7.xml" ContentType="application/vnd.openxmlformats-officedocument.presentationml.slideLayout+xml"/>
  <Override PartName="/ppt/notesMasters/notesMaster1.xml" ContentType="application/vnd.openxmlformats-officedocument.presentationml.notesMaster+xml"/>
  <Override PartName="/ppt/slides/slide15.xml" ContentType="application/vnd.openxmlformats-officedocument.presentationml.slide+xml"/>
  <Override PartName="/ppt/slides/slide63.xml" ContentType="application/vnd.openxmlformats-officedocument.presentationml.slide+xml"/>
  <Override PartName="/ppt/slides/slide46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29.xml" ContentType="application/vnd.openxmlformats-officedocument.presentationml.slide+xml"/>
  <Override PartName="/ppt/slides/slide55.xml" ContentType="application/vnd.openxmlformats-officedocument.presentationml.slide+xml"/>
  <Override PartName="/ppt/theme/theme1.xml" ContentType="application/vnd.openxmlformats-officedocument.theme+xml"/>
  <Override PartName="/ppt/slides/slide22.xml" ContentType="application/vnd.openxmlformats-officedocument.presentationml.slide+xml"/>
  <Override PartName="/ppt/slides/slide38.xml" ContentType="application/vnd.openxmlformats-officedocument.presentationml.slide+xml"/>
  <Override PartName="/ppt/presentation.xml" ContentType="application/vnd.openxmlformats-officedocument.presentationml.presentation.main+xml"/>
  <Override PartName="/ppt/slides/slide6.xml" ContentType="application/vnd.openxmlformats-officedocument.presentationml.slide+xml"/>
  <Default Extension="bin" ContentType="application/vnd.openxmlformats-officedocument.presentationml.printerSettings"/>
  <Override PartName="/ppt/slides/slide70.xml" ContentType="application/vnd.openxmlformats-officedocument.presentationml.slide+xml"/>
  <Override PartName="/ppt/slides/slide31.xml" ContentType="application/vnd.openxmlformats-officedocument.presentationml.slide+xml"/>
  <Override PartName="/ppt/slideLayouts/slideLayout6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9" r:id="rId1"/>
  </p:sldMasterIdLst>
  <p:notesMasterIdLst>
    <p:notesMasterId r:id="rId73"/>
  </p:notesMasterIdLst>
  <p:handoutMasterIdLst>
    <p:handoutMasterId r:id="rId74"/>
  </p:handoutMasterIdLst>
  <p:sldIdLst>
    <p:sldId id="260" r:id="rId2"/>
    <p:sldId id="262" r:id="rId3"/>
    <p:sldId id="263" r:id="rId4"/>
    <p:sldId id="264" r:id="rId5"/>
    <p:sldId id="265" r:id="rId6"/>
    <p:sldId id="266" r:id="rId7"/>
    <p:sldId id="267" r:id="rId8"/>
    <p:sldId id="268" r:id="rId9"/>
    <p:sldId id="269" r:id="rId10"/>
    <p:sldId id="270" r:id="rId11"/>
    <p:sldId id="271" r:id="rId12"/>
    <p:sldId id="272" r:id="rId13"/>
    <p:sldId id="273" r:id="rId14"/>
    <p:sldId id="274" r:id="rId15"/>
    <p:sldId id="275" r:id="rId16"/>
    <p:sldId id="276" r:id="rId17"/>
    <p:sldId id="277" r:id="rId18"/>
    <p:sldId id="278" r:id="rId19"/>
    <p:sldId id="279" r:id="rId20"/>
    <p:sldId id="280" r:id="rId21"/>
    <p:sldId id="281" r:id="rId22"/>
    <p:sldId id="282" r:id="rId23"/>
    <p:sldId id="283" r:id="rId24"/>
    <p:sldId id="284" r:id="rId25"/>
    <p:sldId id="285" r:id="rId26"/>
    <p:sldId id="286" r:id="rId27"/>
    <p:sldId id="287" r:id="rId28"/>
    <p:sldId id="288" r:id="rId29"/>
    <p:sldId id="289" r:id="rId30"/>
    <p:sldId id="290" r:id="rId31"/>
    <p:sldId id="291" r:id="rId32"/>
    <p:sldId id="292" r:id="rId33"/>
    <p:sldId id="293" r:id="rId34"/>
    <p:sldId id="294" r:id="rId35"/>
    <p:sldId id="295" r:id="rId36"/>
    <p:sldId id="296" r:id="rId37"/>
    <p:sldId id="297" r:id="rId38"/>
    <p:sldId id="298" r:id="rId39"/>
    <p:sldId id="299" r:id="rId40"/>
    <p:sldId id="300" r:id="rId41"/>
    <p:sldId id="301" r:id="rId42"/>
    <p:sldId id="302" r:id="rId43"/>
    <p:sldId id="303" r:id="rId44"/>
    <p:sldId id="304" r:id="rId45"/>
    <p:sldId id="305" r:id="rId46"/>
    <p:sldId id="306" r:id="rId47"/>
    <p:sldId id="307" r:id="rId48"/>
    <p:sldId id="308" r:id="rId49"/>
    <p:sldId id="309" r:id="rId50"/>
    <p:sldId id="310" r:id="rId51"/>
    <p:sldId id="311" r:id="rId52"/>
    <p:sldId id="312" r:id="rId53"/>
    <p:sldId id="313" r:id="rId54"/>
    <p:sldId id="314" r:id="rId55"/>
    <p:sldId id="315" r:id="rId56"/>
    <p:sldId id="316" r:id="rId57"/>
    <p:sldId id="317" r:id="rId58"/>
    <p:sldId id="318" r:id="rId59"/>
    <p:sldId id="319" r:id="rId60"/>
    <p:sldId id="320" r:id="rId61"/>
    <p:sldId id="321" r:id="rId62"/>
    <p:sldId id="322" r:id="rId63"/>
    <p:sldId id="323" r:id="rId64"/>
    <p:sldId id="324" r:id="rId65"/>
    <p:sldId id="325" r:id="rId66"/>
    <p:sldId id="326" r:id="rId67"/>
    <p:sldId id="327" r:id="rId68"/>
    <p:sldId id="328" r:id="rId69"/>
    <p:sldId id="329" r:id="rId70"/>
    <p:sldId id="330" r:id="rId71"/>
    <p:sldId id="331" r:id="rId7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Courier New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Courier New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Courier New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Courier New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Courier New" charset="0"/>
        <a:ea typeface="+mn-ea"/>
        <a:cs typeface="+mn-cs"/>
      </a:defRPr>
    </a:lvl5pPr>
    <a:lvl6pPr marL="2286000" algn="l" defTabSz="457200" rtl="0" eaLnBrk="1" latinLnBrk="0" hangingPunct="1">
      <a:defRPr sz="2800" kern="1200">
        <a:solidFill>
          <a:schemeClr val="tx1"/>
        </a:solidFill>
        <a:latin typeface="Courier New" charset="0"/>
        <a:ea typeface="+mn-ea"/>
        <a:cs typeface="+mn-cs"/>
      </a:defRPr>
    </a:lvl6pPr>
    <a:lvl7pPr marL="2743200" algn="l" defTabSz="457200" rtl="0" eaLnBrk="1" latinLnBrk="0" hangingPunct="1">
      <a:defRPr sz="2800" kern="1200">
        <a:solidFill>
          <a:schemeClr val="tx1"/>
        </a:solidFill>
        <a:latin typeface="Courier New" charset="0"/>
        <a:ea typeface="+mn-ea"/>
        <a:cs typeface="+mn-cs"/>
      </a:defRPr>
    </a:lvl7pPr>
    <a:lvl8pPr marL="3200400" algn="l" defTabSz="457200" rtl="0" eaLnBrk="1" latinLnBrk="0" hangingPunct="1">
      <a:defRPr sz="2800" kern="1200">
        <a:solidFill>
          <a:schemeClr val="tx1"/>
        </a:solidFill>
        <a:latin typeface="Courier New" charset="0"/>
        <a:ea typeface="+mn-ea"/>
        <a:cs typeface="+mn-cs"/>
      </a:defRPr>
    </a:lvl8pPr>
    <a:lvl9pPr marL="3657600" algn="l" defTabSz="457200" rtl="0" eaLnBrk="1" latinLnBrk="0" hangingPunct="1">
      <a:defRPr sz="2800" kern="1200">
        <a:solidFill>
          <a:schemeClr val="tx1"/>
        </a:solidFill>
        <a:latin typeface="Courier New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880" y="-1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63" Type="http://schemas.openxmlformats.org/officeDocument/2006/relationships/slide" Target="slides/slide62.xml"/><Relationship Id="rId64" Type="http://schemas.openxmlformats.org/officeDocument/2006/relationships/slide" Target="slides/slide63.xml"/><Relationship Id="rId65" Type="http://schemas.openxmlformats.org/officeDocument/2006/relationships/slide" Target="slides/slide64.xml"/><Relationship Id="rId66" Type="http://schemas.openxmlformats.org/officeDocument/2006/relationships/slide" Target="slides/slide65.xml"/><Relationship Id="rId67" Type="http://schemas.openxmlformats.org/officeDocument/2006/relationships/slide" Target="slides/slide66.xml"/><Relationship Id="rId68" Type="http://schemas.openxmlformats.org/officeDocument/2006/relationships/slide" Target="slides/slide67.xml"/><Relationship Id="rId69" Type="http://schemas.openxmlformats.org/officeDocument/2006/relationships/slide" Target="slides/slide68.xml"/><Relationship Id="rId50" Type="http://schemas.openxmlformats.org/officeDocument/2006/relationships/slide" Target="slides/slide49.xml"/><Relationship Id="rId51" Type="http://schemas.openxmlformats.org/officeDocument/2006/relationships/slide" Target="slides/slide50.xml"/><Relationship Id="rId52" Type="http://schemas.openxmlformats.org/officeDocument/2006/relationships/slide" Target="slides/slide51.xml"/><Relationship Id="rId53" Type="http://schemas.openxmlformats.org/officeDocument/2006/relationships/slide" Target="slides/slide52.xml"/><Relationship Id="rId54" Type="http://schemas.openxmlformats.org/officeDocument/2006/relationships/slide" Target="slides/slide53.xml"/><Relationship Id="rId55" Type="http://schemas.openxmlformats.org/officeDocument/2006/relationships/slide" Target="slides/slide54.xml"/><Relationship Id="rId56" Type="http://schemas.openxmlformats.org/officeDocument/2006/relationships/slide" Target="slides/slide55.xml"/><Relationship Id="rId57" Type="http://schemas.openxmlformats.org/officeDocument/2006/relationships/slide" Target="slides/slide56.xml"/><Relationship Id="rId58" Type="http://schemas.openxmlformats.org/officeDocument/2006/relationships/slide" Target="slides/slide57.xml"/><Relationship Id="rId59" Type="http://schemas.openxmlformats.org/officeDocument/2006/relationships/slide" Target="slides/slide5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70" Type="http://schemas.openxmlformats.org/officeDocument/2006/relationships/slide" Target="slides/slide69.xml"/><Relationship Id="rId71" Type="http://schemas.openxmlformats.org/officeDocument/2006/relationships/slide" Target="slides/slide70.xml"/><Relationship Id="rId72" Type="http://schemas.openxmlformats.org/officeDocument/2006/relationships/slide" Target="slides/slide71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73" Type="http://schemas.openxmlformats.org/officeDocument/2006/relationships/notesMaster" Target="notesMasters/notesMaster1.xml"/><Relationship Id="rId74" Type="http://schemas.openxmlformats.org/officeDocument/2006/relationships/handoutMaster" Target="handoutMasters/handoutMaster1.xml"/><Relationship Id="rId75" Type="http://schemas.openxmlformats.org/officeDocument/2006/relationships/printerSettings" Target="printerSettings/printerSettings1.bin"/><Relationship Id="rId76" Type="http://schemas.openxmlformats.org/officeDocument/2006/relationships/presProps" Target="presProps.xml"/><Relationship Id="rId77" Type="http://schemas.openxmlformats.org/officeDocument/2006/relationships/viewProps" Target="viewProps.xml"/><Relationship Id="rId78" Type="http://schemas.openxmlformats.org/officeDocument/2006/relationships/theme" Target="theme/theme1.xml"/><Relationship Id="rId79" Type="http://schemas.openxmlformats.org/officeDocument/2006/relationships/tableStyles" Target="tableStyles.xml"/><Relationship Id="rId60" Type="http://schemas.openxmlformats.org/officeDocument/2006/relationships/slide" Target="slides/slide59.xml"/><Relationship Id="rId61" Type="http://schemas.openxmlformats.org/officeDocument/2006/relationships/slide" Target="slides/slide60.xml"/><Relationship Id="rId62" Type="http://schemas.openxmlformats.org/officeDocument/2006/relationships/slide" Target="slides/slide61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80" tIns="45690" rIns="91380" bIns="45690" numCol="1" anchor="t" anchorCtr="0" compatLnSpc="1">
            <a:prstTxWarp prst="textNoShape">
              <a:avLst/>
            </a:prstTxWarp>
          </a:bodyPr>
          <a:lstStyle>
            <a:lvl1pPr>
              <a:defRPr sz="1300">
                <a:latin typeface="Courier New" pitchFamily="-110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80" tIns="45690" rIns="91380" bIns="45690" numCol="1" anchor="t" anchorCtr="0" compatLnSpc="1">
            <a:prstTxWarp prst="textNoShape">
              <a:avLst/>
            </a:prstTxWarp>
          </a:bodyPr>
          <a:lstStyle>
            <a:lvl1pPr algn="r">
              <a:defRPr sz="1300">
                <a:latin typeface="Courier New" pitchFamily="-110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554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8388"/>
            <a:ext cx="2971800" cy="455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80" tIns="45690" rIns="91380" bIns="45690" numCol="1" anchor="b" anchorCtr="0" compatLnSpc="1">
            <a:prstTxWarp prst="textNoShape">
              <a:avLst/>
            </a:prstTxWarp>
          </a:bodyPr>
          <a:lstStyle>
            <a:lvl1pPr>
              <a:defRPr sz="1300">
                <a:latin typeface="Courier New" pitchFamily="-110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554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8388"/>
            <a:ext cx="2971800" cy="455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80" tIns="45690" rIns="91380" bIns="45690" numCol="1" anchor="b" anchorCtr="0" compatLnSpc="1">
            <a:prstTxWarp prst="textNoShape">
              <a:avLst/>
            </a:prstTxWarp>
          </a:bodyPr>
          <a:lstStyle>
            <a:lvl1pPr algn="r">
              <a:defRPr sz="1300">
                <a:latin typeface="Courier New" pitchFamily="-110" charset="0"/>
              </a:defRPr>
            </a:lvl1pPr>
          </a:lstStyle>
          <a:p>
            <a:pPr>
              <a:defRPr/>
            </a:pPr>
            <a:fld id="{0205E211-6663-8246-852E-93546105E0F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ourier New" pitchFamily="-110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13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ourier New" pitchFamily="-110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13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13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ourier New" pitchFamily="-110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13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ourier New" pitchFamily="-110" charset="0"/>
              </a:defRPr>
            </a:lvl1pPr>
          </a:lstStyle>
          <a:p>
            <a:pPr>
              <a:defRPr/>
            </a:pPr>
            <a:fld id="{95B8F220-9B90-3C4E-BD8E-349A2400BF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9" charset="0"/>
        <a:ea typeface="ＭＳ Ｐゴシック" pitchFamily="-109" charset="-128"/>
        <a:cs typeface="ＭＳ Ｐゴシック" pitchFamily="-109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9" charset="0"/>
        <a:ea typeface="ＭＳ Ｐゴシック" pitchFamily="-109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9" charset="0"/>
        <a:ea typeface="ＭＳ Ｐゴシック" pitchFamily="-109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9" charset="0"/>
        <a:ea typeface="ＭＳ Ｐゴシック" pitchFamily="-109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9" charset="0"/>
        <a:ea typeface="ＭＳ Ｐゴシック" pitchFamily="-109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0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0A339B0-3658-464F-B342-EA8F8EB80FF3}" type="slidenum">
              <a:rPr lang="en-US">
                <a:latin typeface="Courier New" charset="0"/>
              </a:rPr>
              <a:pPr/>
              <a:t>1</a:t>
            </a:fld>
            <a:endParaRPr lang="en-US">
              <a:latin typeface="Courier New" charset="0"/>
            </a:endParaRPr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>
              <a:latin typeface="Times New Roman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48131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>
              <a:latin typeface="Times New Roman" pitchFamily="4" charset="0"/>
              <a:ea typeface="ＭＳ Ｐゴシック" pitchFamily="4" charset="-128"/>
              <a:cs typeface="ＭＳ Ｐゴシック" pitchFamily="4" charset="-128"/>
            </a:endParaRPr>
          </a:p>
        </p:txBody>
      </p:sp>
      <p:sp>
        <p:nvSpPr>
          <p:cNvPr id="4813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3C6225C-77C2-E34B-A494-DA279F5DB27F}" type="slidenum">
              <a:rPr lang="en-US" smtClean="0">
                <a:latin typeface="Courier New" pitchFamily="4" charset="0"/>
              </a:rPr>
              <a:pPr/>
              <a:t>30</a:t>
            </a:fld>
            <a:endParaRPr lang="en-US" smtClean="0">
              <a:latin typeface="Courier New" pitchFamily="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81800" y="38862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latin typeface="Courier New" pitchFamily="-104" charset="0"/>
              </a:defRPr>
            </a:lvl1pPr>
          </a:lstStyle>
          <a:p>
            <a:pPr>
              <a:defRPr/>
            </a:pPr>
            <a:fld id="{CB12F7DD-BE0F-F24F-8057-7883CD22BE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81800" y="38862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latin typeface="Courier New" pitchFamily="-104" charset="0"/>
              </a:defRPr>
            </a:lvl1pPr>
          </a:lstStyle>
          <a:p>
            <a:pPr>
              <a:defRPr/>
            </a:pPr>
            <a:fld id="{D2736FBC-CF6D-FE4D-847E-F040FFA55D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81800" y="38862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latin typeface="Courier New" pitchFamily="-104" charset="0"/>
              </a:defRPr>
            </a:lvl1pPr>
          </a:lstStyle>
          <a:p>
            <a:pPr>
              <a:defRPr/>
            </a:pPr>
            <a:fld id="{B6892445-6569-DD45-8AA1-2F4BF53CD7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81800" y="38862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latin typeface="Courier New" pitchFamily="-104" charset="0"/>
              </a:defRPr>
            </a:lvl1pPr>
          </a:lstStyle>
          <a:p>
            <a:pPr>
              <a:defRPr/>
            </a:pPr>
            <a:fld id="{A2E91A16-C21A-C249-80C0-69C915105E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81800" y="38862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latin typeface="Courier New" pitchFamily="-104" charset="0"/>
              </a:defRPr>
            </a:lvl1pPr>
          </a:lstStyle>
          <a:p>
            <a:pPr>
              <a:defRPr/>
            </a:pPr>
            <a:fld id="{22642235-52C8-EB40-8658-BA180002EE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81800" y="38862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latin typeface="Courier New" pitchFamily="-104" charset="0"/>
              </a:defRPr>
            </a:lvl1pPr>
          </a:lstStyle>
          <a:p>
            <a:pPr>
              <a:defRPr/>
            </a:pPr>
            <a:fld id="{10EDF873-C997-684A-86D1-25CA614FC77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81800" y="38862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latin typeface="Courier New" pitchFamily="-104" charset="0"/>
              </a:defRPr>
            </a:lvl1pPr>
          </a:lstStyle>
          <a:p>
            <a:pPr>
              <a:defRPr/>
            </a:pPr>
            <a:fld id="{07445AA7-9E50-FB47-9DBD-4C9C74ED517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81800" y="38862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latin typeface="Courier New" pitchFamily="-104" charset="0"/>
              </a:defRPr>
            </a:lvl1pPr>
          </a:lstStyle>
          <a:p>
            <a:pPr>
              <a:defRPr/>
            </a:pPr>
            <a:fld id="{399A998B-FD5A-8541-B5FE-BBA2439F754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81800" y="38862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latin typeface="Courier New" pitchFamily="-104" charset="0"/>
              </a:defRPr>
            </a:lvl1pPr>
          </a:lstStyle>
          <a:p>
            <a:pPr>
              <a:defRPr/>
            </a:pPr>
            <a:fld id="{53AAA131-F3B0-984D-BE95-729C98CAB9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81800" y="38862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latin typeface="Courier New" pitchFamily="-104" charset="0"/>
              </a:defRPr>
            </a:lvl1pPr>
          </a:lstStyle>
          <a:p>
            <a:pPr>
              <a:defRPr/>
            </a:pPr>
            <a:fld id="{B4930994-F673-DF49-AE1C-DEE535A606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81800" y="38862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latin typeface="Courier New" pitchFamily="-104" charset="0"/>
              </a:defRPr>
            </a:lvl1pPr>
          </a:lstStyle>
          <a:p>
            <a:pPr>
              <a:defRPr/>
            </a:pPr>
            <a:fld id="{493496AE-238A-CA46-8AB9-25C56E2B95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81800" y="38862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latin typeface="Courier New" pitchFamily="-104" charset="0"/>
              </a:defRPr>
            </a:lvl1pPr>
          </a:lstStyle>
          <a:p>
            <a:pPr>
              <a:defRPr/>
            </a:pPr>
            <a:fld id="{E0AC2B8E-CD8F-8C49-8221-14744B94D66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>
                <a:latin typeface="Times New Roman" pitchFamily="-110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Times New Roman" pitchFamily="-110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 sz="1400">
              <a:latin typeface="Times New Roman" pitchFamily="-110" charset="0"/>
            </a:endParaRPr>
          </a:p>
        </p:txBody>
      </p:sp>
      <p:sp>
        <p:nvSpPr>
          <p:cNvPr id="3080" name="AutoShape 8"/>
          <p:cNvSpPr>
            <a:spLocks noChangeArrowheads="1"/>
          </p:cNvSpPr>
          <p:nvPr/>
        </p:nvSpPr>
        <p:spPr bwMode="auto">
          <a:xfrm>
            <a:off x="387350" y="387350"/>
            <a:ext cx="8445500" cy="6159500"/>
          </a:xfrm>
          <a:prstGeom prst="roundRect">
            <a:avLst>
              <a:gd name="adj" fmla="val 12486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Courier New" pitchFamily="-110" charset="0"/>
            </a:endParaRPr>
          </a:p>
        </p:txBody>
      </p:sp>
      <p:sp useBgFill="1">
        <p:nvSpPr>
          <p:cNvPr id="3081" name="Rectangle 9"/>
          <p:cNvSpPr>
            <a:spLocks noChangeArrowheads="1"/>
          </p:cNvSpPr>
          <p:nvPr/>
        </p:nvSpPr>
        <p:spPr bwMode="auto">
          <a:xfrm>
            <a:off x="8213725" y="6218238"/>
            <a:ext cx="848164" cy="462307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r>
              <a:rPr lang="en-US" sz="1200" dirty="0">
                <a:latin typeface="Times New Roman" charset="0"/>
              </a:rPr>
              <a:t>Lecture</a:t>
            </a:r>
            <a:r>
              <a:rPr lang="en-US" sz="1200" dirty="0" smtClean="0">
                <a:latin typeface="Times New Roman" charset="0"/>
              </a:rPr>
              <a:t> </a:t>
            </a:r>
            <a:r>
              <a:rPr lang="en-US" sz="1200" dirty="0" smtClean="0">
                <a:latin typeface="Times New Roman" charset="0"/>
              </a:rPr>
              <a:t>13</a:t>
            </a:r>
          </a:p>
          <a:p>
            <a:r>
              <a:rPr lang="en-US" sz="1200" dirty="0">
                <a:latin typeface="Times New Roman" charset="0"/>
              </a:rPr>
              <a:t>Page </a:t>
            </a:r>
            <a:fld id="{F47AF800-DA9C-A84A-B307-8ADF86A864BF}" type="slidenum">
              <a:rPr lang="en-US" sz="1200">
                <a:latin typeface="Times New Roman" charset="0"/>
              </a:rPr>
              <a:pPr/>
              <a:t>‹#›</a:t>
            </a:fld>
            <a:endParaRPr lang="en-US" sz="1200" dirty="0">
              <a:latin typeface="Times New Roman" charset="0"/>
            </a:endParaRPr>
          </a:p>
        </p:txBody>
      </p:sp>
      <p:sp useBgFill="1">
        <p:nvSpPr>
          <p:cNvPr id="3082" name="Rectangle 10"/>
          <p:cNvSpPr>
            <a:spLocks noChangeArrowheads="1"/>
          </p:cNvSpPr>
          <p:nvPr/>
        </p:nvSpPr>
        <p:spPr bwMode="auto">
          <a:xfrm>
            <a:off x="974725" y="6446838"/>
            <a:ext cx="1484313" cy="277812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>
                <a:latin typeface="Times New Roman" pitchFamily="4" charset="0"/>
              </a:rPr>
              <a:t>CS 136, Winter 2017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02" r:id="rId1"/>
    <p:sldLayoutId id="2147483903" r:id="rId2"/>
    <p:sldLayoutId id="2147483904" r:id="rId3"/>
    <p:sldLayoutId id="2147483905" r:id="rId4"/>
    <p:sldLayoutId id="2147483906" r:id="rId5"/>
    <p:sldLayoutId id="2147483907" r:id="rId6"/>
    <p:sldLayoutId id="2147483908" r:id="rId7"/>
    <p:sldLayoutId id="2147483909" r:id="rId8"/>
    <p:sldLayoutId id="2147483910" r:id="rId9"/>
    <p:sldLayoutId id="2147483911" r:id="rId10"/>
    <p:sldLayoutId id="2147483912" r:id="rId11"/>
    <p:sldLayoutId id="2147483913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pitchFamily="-109" charset="-128"/>
          <a:cs typeface="ＭＳ Ｐゴシック" pitchFamily="-109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-109" charset="0"/>
          <a:ea typeface="ＭＳ Ｐゴシック" pitchFamily="-109" charset="-128"/>
          <a:cs typeface="ＭＳ Ｐゴシック" pitchFamily="-109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-109" charset="0"/>
          <a:ea typeface="ＭＳ Ｐゴシック" pitchFamily="-109" charset="-128"/>
          <a:cs typeface="ＭＳ Ｐゴシック" pitchFamily="-109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-109" charset="0"/>
          <a:ea typeface="ＭＳ Ｐゴシック" pitchFamily="-109" charset="-128"/>
          <a:cs typeface="ＭＳ Ｐゴシック" pitchFamily="-109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-109" charset="0"/>
          <a:ea typeface="ＭＳ Ｐゴシック" pitchFamily="-109" charset="-128"/>
          <a:cs typeface="ＭＳ Ｐゴシック" pitchFamily="-109" charset="-128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-109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-109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-109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-109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600">
          <a:solidFill>
            <a:schemeClr val="tx1"/>
          </a:solidFill>
          <a:latin typeface="+mn-lt"/>
          <a:ea typeface="ＭＳ Ｐゴシック" pitchFamily="-109" charset="-128"/>
          <a:cs typeface="ＭＳ Ｐゴシック" pitchFamily="-109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3600">
          <a:solidFill>
            <a:schemeClr val="tx1"/>
          </a:solidFill>
          <a:latin typeface="+mn-lt"/>
          <a:ea typeface="ＭＳ Ｐゴシック" pitchFamily="-109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3600">
          <a:solidFill>
            <a:schemeClr val="tx1"/>
          </a:solidFill>
          <a:latin typeface="+mn-lt"/>
          <a:ea typeface="ＭＳ Ｐゴシック" pitchFamily="-109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3600">
          <a:solidFill>
            <a:schemeClr val="tx1"/>
          </a:solidFill>
          <a:latin typeface="+mn-lt"/>
          <a:ea typeface="ＭＳ Ｐゴシック" pitchFamily="-109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3600">
          <a:solidFill>
            <a:schemeClr val="tx1"/>
          </a:solidFill>
          <a:latin typeface="+mn-lt"/>
          <a:ea typeface="ＭＳ Ｐゴシック" pitchFamily="-109" charset="-128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•"/>
        <a:defRPr sz="3600">
          <a:solidFill>
            <a:schemeClr val="tx1"/>
          </a:solidFill>
          <a:latin typeface="+mn-lt"/>
          <a:ea typeface="ＭＳ Ｐゴシック" pitchFamily="-109" charset="-128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•"/>
        <a:defRPr sz="3600">
          <a:solidFill>
            <a:schemeClr val="tx1"/>
          </a:solidFill>
          <a:latin typeface="+mn-lt"/>
          <a:ea typeface="ＭＳ Ｐゴシック" pitchFamily="-109" charset="-128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3600">
          <a:solidFill>
            <a:schemeClr val="tx1"/>
          </a:solidFill>
          <a:latin typeface="+mn-lt"/>
          <a:ea typeface="ＭＳ Ｐゴシック" pitchFamily="-109" charset="-128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•"/>
        <a:defRPr sz="3600">
          <a:solidFill>
            <a:schemeClr val="tx1"/>
          </a:solidFill>
          <a:latin typeface="+mn-lt"/>
          <a:ea typeface="ＭＳ Ｐゴシック" pitchFamily="-109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514600"/>
            <a:ext cx="7772400" cy="1143000"/>
          </a:xfrm>
        </p:spPr>
        <p:txBody>
          <a:bodyPr/>
          <a:lstStyle/>
          <a:p>
            <a:r>
              <a:rPr lang="en-US" dirty="0" smtClean="0">
                <a:ea typeface="ＭＳ Ｐゴシック" charset="-128"/>
                <a:cs typeface="ＭＳ Ｐゴシック" charset="-128"/>
              </a:rPr>
              <a:t>Secure 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>Programming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/>
            </a:r>
            <a:br>
              <a:rPr lang="en-US" dirty="0" smtClean="0">
                <a:ea typeface="ＭＳ Ｐゴシック" charset="-128"/>
                <a:cs typeface="ＭＳ Ｐゴシック" charset="-128"/>
              </a:rPr>
            </a:br>
            <a:r>
              <a:rPr lang="en-US" dirty="0" smtClean="0">
                <a:ea typeface="ＭＳ Ｐゴシック" charset="-128"/>
                <a:cs typeface="ＭＳ Ｐゴシック" charset="-128"/>
              </a:rPr>
              <a:t>Computer Security </a:t>
            </a:r>
            <a:br>
              <a:rPr lang="en-US" dirty="0" smtClean="0">
                <a:ea typeface="ＭＳ Ｐゴシック" charset="-128"/>
                <a:cs typeface="ＭＳ Ｐゴシック" charset="-128"/>
              </a:rPr>
            </a:br>
            <a:r>
              <a:rPr lang="en-US" dirty="0" smtClean="0">
                <a:ea typeface="ＭＳ Ｐゴシック" charset="-128"/>
                <a:cs typeface="ＭＳ Ｐゴシック" charset="-128"/>
              </a:rPr>
              <a:t>Peter Reiher</a:t>
            </a:r>
            <a:br>
              <a:rPr lang="en-US" dirty="0" smtClean="0">
                <a:ea typeface="ＭＳ Ｐゴシック" charset="-128"/>
                <a:cs typeface="ＭＳ Ｐゴシック" charset="-128"/>
              </a:rPr>
            </a:br>
            <a:r>
              <a:rPr lang="en-US" dirty="0" smtClean="0">
                <a:ea typeface="ＭＳ Ｐゴシック" charset="-128"/>
                <a:cs typeface="ＭＳ Ｐゴシック" charset="-128"/>
              </a:rPr>
              <a:t>February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> 23, 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>2017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dirty="0">
                <a:ea typeface="ＭＳ Ｐゴシック" charset="-128"/>
                <a:cs typeface="ＭＳ Ｐゴシック" charset="-128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Incorporating Security Into Spiral Model of SW Development</a:t>
            </a:r>
          </a:p>
        </p:txBody>
      </p:sp>
      <p:sp>
        <p:nvSpPr>
          <p:cNvPr id="2662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 </a:t>
            </a:r>
          </a:p>
        </p:txBody>
      </p:sp>
      <p:pic>
        <p:nvPicPr>
          <p:cNvPr id="26628" name="Picture 3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47800" y="2057400"/>
            <a:ext cx="5257800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rapezoid 4"/>
          <p:cNvSpPr/>
          <p:nvPr/>
        </p:nvSpPr>
        <p:spPr bwMode="auto">
          <a:xfrm rot="15137455">
            <a:off x="4865688" y="2708275"/>
            <a:ext cx="533400" cy="2136775"/>
          </a:xfrm>
          <a:prstGeom prst="trapezoid">
            <a:avLst/>
          </a:prstGeom>
          <a:solidFill>
            <a:srgbClr val="FF0000">
              <a:alpha val="10000"/>
            </a:srgb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Courier New" pitchFamily="-110" charset="0"/>
            </a:endParaRP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6705600" y="2362200"/>
            <a:ext cx="2057400" cy="181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>
                <a:latin typeface="Times New Roman" pitchFamily="4" charset="0"/>
              </a:rPr>
              <a:t>Include security in the risks you consider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6705600" y="4419600"/>
            <a:ext cx="20574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>
                <a:latin typeface="Times New Roman" pitchFamily="4" charset="0"/>
              </a:rPr>
              <a:t>At all passes through the spiral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  <p:bldP spid="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But How Do I Determine Risk?</a:t>
            </a:r>
          </a:p>
        </p:txBody>
      </p:sp>
      <p:sp>
        <p:nvSpPr>
          <p:cNvPr id="27651" name="Content Placeholder 2"/>
          <p:cNvSpPr>
            <a:spLocks noGrp="1"/>
          </p:cNvSpPr>
          <p:nvPr>
            <p:ph idx="1"/>
          </p:nvPr>
        </p:nvSpPr>
        <p:spPr>
          <a:xfrm>
            <a:off x="685800" y="1752600"/>
            <a:ext cx="7772400" cy="4114800"/>
          </a:xfrm>
        </p:spPr>
        <p:txBody>
          <a:bodyPr/>
          <a:lstStyle/>
          <a:p>
            <a:r>
              <a:rPr lang="en-US" sz="2800" smtClean="0">
                <a:ea typeface="ＭＳ Ｐゴシック" pitchFamily="4" charset="-128"/>
                <a:cs typeface="ＭＳ Ｐゴシック" pitchFamily="4" charset="-128"/>
              </a:rPr>
              <a:t>When you’re just thinking about a big new program, how can you know about its risks?</a:t>
            </a:r>
          </a:p>
          <a:p>
            <a:r>
              <a:rPr lang="en-US" sz="2800" smtClean="0">
                <a:ea typeface="ＭＳ Ｐゴシック" pitchFamily="4" charset="-128"/>
                <a:cs typeface="ＭＳ Ｐゴシック" pitchFamily="4" charset="-128"/>
              </a:rPr>
              <a:t>Well, do the best you can</a:t>
            </a:r>
          </a:p>
          <a:p>
            <a:pPr lvl="1"/>
            <a:r>
              <a:rPr lang="en-US" sz="2800" smtClean="0">
                <a:ea typeface="ＭＳ Ｐゴシック" pitchFamily="4" charset="-128"/>
                <a:cs typeface="ＭＳ Ｐゴシック" pitchFamily="4" charset="-128"/>
              </a:rPr>
              <a:t>Apply your knowledge and experience</a:t>
            </a:r>
          </a:p>
          <a:p>
            <a:pPr lvl="1"/>
            <a:r>
              <a:rPr lang="en-US" sz="2800" smtClean="0">
                <a:ea typeface="ＭＳ Ｐゴシック" pitchFamily="4" charset="-128"/>
                <a:cs typeface="ＭＳ Ｐゴシック" pitchFamily="4" charset="-128"/>
              </a:rPr>
              <a:t>Really think about the issues and problems</a:t>
            </a:r>
          </a:p>
          <a:p>
            <a:pPr lvl="1"/>
            <a:r>
              <a:rPr lang="en-US" sz="2800" smtClean="0">
                <a:ea typeface="ＭＳ Ｐゴシック" pitchFamily="4" charset="-128"/>
                <a:cs typeface="ＭＳ Ｐゴシック" pitchFamily="4" charset="-128"/>
              </a:rPr>
              <a:t>Use a few principles and tools we’ll discuss</a:t>
            </a:r>
          </a:p>
          <a:p>
            <a:r>
              <a:rPr lang="en-US" sz="2800" smtClean="0">
                <a:ea typeface="ＭＳ Ｐゴシック" pitchFamily="4" charset="-128"/>
                <a:cs typeface="ＭＳ Ｐゴシック" pitchFamily="4" charset="-128"/>
              </a:rPr>
              <a:t>That puts you ahead of 95% of all developers</a:t>
            </a:r>
          </a:p>
          <a:p>
            <a:r>
              <a:rPr lang="en-US" sz="2800" smtClean="0">
                <a:ea typeface="ＭＳ Ｐゴシック" pitchFamily="4" charset="-128"/>
                <a:cs typeface="ＭＳ Ｐゴシック" pitchFamily="4" charset="-128"/>
              </a:rPr>
              <a:t>You can’t possibly get it all right, but any attention to risk is better than none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Design and Security Experts</a:t>
            </a:r>
          </a:p>
        </p:txBody>
      </p:sp>
      <p:sp>
        <p:nvSpPr>
          <p:cNvPr id="286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Someone on a software development team should understand security</a:t>
            </a:r>
          </a:p>
          <a:p>
            <a:pPr lvl="1"/>
            <a:r>
              <a:rPr lang="en-US" sz="3200" smtClean="0"/>
              <a:t>The more they understand it, the better</a:t>
            </a:r>
          </a:p>
          <a:p>
            <a:pPr lvl="1"/>
            <a:r>
              <a:rPr lang="en-US" sz="3200" smtClean="0"/>
              <a:t>Ideally, someone on team should have explicit security responsibility</a:t>
            </a:r>
          </a:p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Experts should be involved in all phases</a:t>
            </a:r>
          </a:p>
          <a:p>
            <a:pPr lvl="1"/>
            <a:r>
              <a:rPr lang="en-US" sz="3200" smtClean="0"/>
              <a:t>Starting from design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ounded Rectangle 3"/>
          <p:cNvSpPr>
            <a:spLocks noChangeArrowheads="1"/>
          </p:cNvSpPr>
          <p:nvPr/>
        </p:nvSpPr>
        <p:spPr bwMode="auto">
          <a:xfrm>
            <a:off x="990600" y="838200"/>
            <a:ext cx="7162800" cy="762000"/>
          </a:xfrm>
          <a:prstGeom prst="roundRect">
            <a:avLst>
              <a:gd name="adj" fmla="val 16667"/>
            </a:avLst>
          </a:prstGeom>
          <a:solidFill>
            <a:srgbClr val="969696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69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Principles for Secure Software</a:t>
            </a:r>
          </a:p>
        </p:txBody>
      </p:sp>
      <p:sp>
        <p:nvSpPr>
          <p:cNvPr id="2970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Following these doesn’t guarantee security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But they touch on the most commonly seen security problems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Thinking about them is likely to lead to more secure code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1.  Secure the Weakest Link</a:t>
            </a:r>
          </a:p>
        </p:txBody>
      </p:sp>
      <p:sp>
        <p:nvSpPr>
          <p:cNvPr id="307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Don’t consider only a single possible attack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Look at all possible attacks you can think of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Concentrate most attention on most vulnerable elements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For Example,</a:t>
            </a:r>
          </a:p>
        </p:txBody>
      </p:sp>
      <p:sp>
        <p:nvSpPr>
          <p:cNvPr id="31747" name="Content Placeholder 2"/>
          <p:cNvSpPr>
            <a:spLocks noGrp="1"/>
          </p:cNvSpPr>
          <p:nvPr>
            <p:ph idx="1"/>
          </p:nvPr>
        </p:nvSpPr>
        <p:spPr>
          <a:xfrm>
            <a:off x="685800" y="1828800"/>
            <a:ext cx="7772400" cy="4114800"/>
          </a:xfrm>
        </p:spPr>
        <p:txBody>
          <a:bodyPr/>
          <a:lstStyle/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Those attacking your web site are not likely to break transmission cryptography</a:t>
            </a:r>
          </a:p>
          <a:p>
            <a:pPr lvl="1"/>
            <a:r>
              <a:rPr lang="en-US" sz="3200" smtClean="0"/>
              <a:t>Switching from DES to AES probably doesn’t address your weakest link</a:t>
            </a:r>
          </a:p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Attackers are more likely to use a buffer overflow to break in</a:t>
            </a:r>
          </a:p>
          <a:p>
            <a:pPr lvl="1"/>
            <a:r>
              <a:rPr lang="en-US" sz="3200" smtClean="0"/>
              <a:t>And read data before it’s encrypted</a:t>
            </a:r>
          </a:p>
          <a:p>
            <a:pPr lvl="1"/>
            <a:r>
              <a:rPr lang="en-US" sz="3200" smtClean="0"/>
              <a:t>Prioritize preventing that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2.  Practice Defense in Depth</a:t>
            </a:r>
          </a:p>
        </p:txBody>
      </p:sp>
      <p:sp>
        <p:nvSpPr>
          <p:cNvPr id="3277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Try to avoid designing software so failure anywhere compromises everything</a:t>
            </a:r>
          </a:p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Also try to protect data and applications from failures elsewhere in the system</a:t>
            </a:r>
          </a:p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Don’t let one security breach give away everything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For Example,</a:t>
            </a:r>
          </a:p>
        </p:txBody>
      </p:sp>
      <p:sp>
        <p:nvSpPr>
          <p:cNvPr id="33795" name="Content Placeholder 2"/>
          <p:cNvSpPr>
            <a:spLocks noGrp="1"/>
          </p:cNvSpPr>
          <p:nvPr>
            <p:ph idx="1"/>
          </p:nvPr>
        </p:nvSpPr>
        <p:spPr>
          <a:xfrm>
            <a:off x="685800" y="1905000"/>
            <a:ext cx="7772400" cy="4114800"/>
          </a:xfrm>
        </p:spPr>
        <p:txBody>
          <a:bodyPr/>
          <a:lstStyle/>
          <a:p>
            <a:r>
              <a:rPr lang="en-US" sz="2800" smtClean="0">
                <a:ea typeface="ＭＳ Ｐゴシック" pitchFamily="4" charset="-128"/>
                <a:cs typeface="ＭＳ Ｐゴシック" pitchFamily="4" charset="-128"/>
              </a:rPr>
              <a:t>You write a routine that validates all input properly</a:t>
            </a:r>
          </a:p>
          <a:p>
            <a:r>
              <a:rPr lang="en-US" sz="2800" smtClean="0">
                <a:ea typeface="ＭＳ Ｐゴシック" pitchFamily="4" charset="-128"/>
                <a:cs typeface="ＭＳ Ｐゴシック" pitchFamily="4" charset="-128"/>
              </a:rPr>
              <a:t>All other routines that are supposed to get input should use that routine</a:t>
            </a:r>
          </a:p>
          <a:p>
            <a:r>
              <a:rPr lang="en-US" sz="2800" smtClean="0">
                <a:ea typeface="ＭＳ Ｐゴシック" pitchFamily="4" charset="-128"/>
                <a:cs typeface="ＭＳ Ｐゴシック" pitchFamily="4" charset="-128"/>
              </a:rPr>
              <a:t>Worthwhile to have those routines also do some validation</a:t>
            </a:r>
          </a:p>
          <a:p>
            <a:pPr lvl="1"/>
            <a:r>
              <a:rPr lang="en-US" sz="2800" smtClean="0"/>
              <a:t>What if there’s a bug in your general routine?</a:t>
            </a:r>
          </a:p>
          <a:p>
            <a:pPr lvl="1"/>
            <a:r>
              <a:rPr lang="en-US" sz="2800" smtClean="0"/>
              <a:t>What if someone changes your code so it doesn’t use that routine for input?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3.  Fail Securely</a:t>
            </a:r>
          </a:p>
        </p:txBody>
      </p:sp>
      <p:sp>
        <p:nvSpPr>
          <p:cNvPr id="34819" name="Content Placeholder 2"/>
          <p:cNvSpPr>
            <a:spLocks noGrp="1"/>
          </p:cNvSpPr>
          <p:nvPr>
            <p:ph idx="1"/>
          </p:nvPr>
        </p:nvSpPr>
        <p:spPr>
          <a:xfrm>
            <a:off x="685800" y="1447800"/>
            <a:ext cx="7772400" cy="4114800"/>
          </a:xfrm>
        </p:spPr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Security problems frequently arise when programs fail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They often fail into modes that aren’t secure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So attackers cause them to fail</a:t>
            </a:r>
          </a:p>
          <a:p>
            <a:pPr lvl="1"/>
            <a:r>
              <a:rPr lang="en-US" smtClean="0"/>
              <a:t>To see if that helps them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So make sure that when ordinary measures fail, the fallback is secure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For Example,</a:t>
            </a:r>
          </a:p>
        </p:txBody>
      </p:sp>
      <p:sp>
        <p:nvSpPr>
          <p:cNvPr id="35843" name="Content Placeholder 2"/>
          <p:cNvSpPr>
            <a:spLocks noGrp="1"/>
          </p:cNvSpPr>
          <p:nvPr>
            <p:ph idx="1"/>
          </p:nvPr>
        </p:nvSpPr>
        <p:spPr>
          <a:xfrm>
            <a:off x="685800" y="1905000"/>
            <a:ext cx="7772400" cy="4114800"/>
          </a:xfrm>
        </p:spPr>
        <p:txBody>
          <a:bodyPr/>
          <a:lstStyle/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A major security flaw in typical Java RMI implementations</a:t>
            </a:r>
          </a:p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If server wants to use security protocol client doesn’t have, what happens?</a:t>
            </a:r>
          </a:p>
          <a:p>
            <a:pPr lvl="1"/>
            <a:r>
              <a:rPr lang="en-US" sz="3200" smtClean="0"/>
              <a:t>Client downloads it from the server</a:t>
            </a:r>
          </a:p>
          <a:p>
            <a:pPr lvl="1"/>
            <a:r>
              <a:rPr lang="en-US" sz="3200" smtClean="0"/>
              <a:t>Which it doesn’t trust yet . . .</a:t>
            </a:r>
          </a:p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Malicious entity can force installation of compromised protocol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ounded Rectangle 3"/>
          <p:cNvSpPr>
            <a:spLocks noChangeArrowheads="1"/>
          </p:cNvSpPr>
          <p:nvPr/>
        </p:nvSpPr>
        <p:spPr bwMode="auto">
          <a:xfrm>
            <a:off x="3581400" y="914400"/>
            <a:ext cx="1981200" cy="685800"/>
          </a:xfrm>
          <a:prstGeom prst="roundRect">
            <a:avLst>
              <a:gd name="adj" fmla="val 16667"/>
            </a:avLst>
          </a:prstGeom>
          <a:solidFill>
            <a:schemeClr val="bg2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43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Outline</a:t>
            </a:r>
          </a:p>
        </p:txBody>
      </p:sp>
      <p:sp>
        <p:nvSpPr>
          <p:cNvPr id="1843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Introduction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Principles for secure software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Choosing technologies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Major problem areas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Evaluating program security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4.  Use Principle of Least Privilege</a:t>
            </a:r>
          </a:p>
        </p:txBody>
      </p:sp>
      <p:sp>
        <p:nvSpPr>
          <p:cNvPr id="3686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Give minimum access necessary </a:t>
            </a:r>
          </a:p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For the minimum amount of time required</a:t>
            </a:r>
          </a:p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Always possible that the privileges you give will be abused</a:t>
            </a:r>
          </a:p>
          <a:p>
            <a:pPr lvl="1"/>
            <a:r>
              <a:rPr lang="en-US" sz="3200" smtClean="0"/>
              <a:t>Either directly or through finding a security flaw</a:t>
            </a:r>
          </a:p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The less you give, the lower the risk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For Example,</a:t>
            </a:r>
          </a:p>
        </p:txBody>
      </p:sp>
      <p:sp>
        <p:nvSpPr>
          <p:cNvPr id="37891" name="Content Placeholder 2"/>
          <p:cNvSpPr>
            <a:spLocks noGrp="1"/>
          </p:cNvSpPr>
          <p:nvPr>
            <p:ph idx="1"/>
          </p:nvPr>
        </p:nvSpPr>
        <p:spPr>
          <a:xfrm>
            <a:off x="685800" y="1676400"/>
            <a:ext cx="7772400" cy="4114800"/>
          </a:xfrm>
        </p:spPr>
        <p:txBody>
          <a:bodyPr/>
          <a:lstStyle/>
          <a:p>
            <a:r>
              <a:rPr lang="en-US" sz="2800" smtClean="0">
                <a:ea typeface="ＭＳ Ｐゴシック" pitchFamily="4" charset="-128"/>
                <a:cs typeface="ＭＳ Ｐゴシック" pitchFamily="4" charset="-128"/>
              </a:rPr>
              <a:t>Say your web server interacts with a backend database</a:t>
            </a:r>
          </a:p>
          <a:p>
            <a:r>
              <a:rPr lang="en-US" sz="2800" smtClean="0">
                <a:ea typeface="ＭＳ Ｐゴシック" pitchFamily="4" charset="-128"/>
                <a:cs typeface="ＭＳ Ｐゴシック" pitchFamily="4" charset="-128"/>
              </a:rPr>
              <a:t>It only needs to get certain information from the database</a:t>
            </a:r>
          </a:p>
          <a:p>
            <a:pPr lvl="1"/>
            <a:r>
              <a:rPr lang="en-US" sz="2800" smtClean="0"/>
              <a:t>And uses access control to determine which remote users can get it</a:t>
            </a:r>
          </a:p>
          <a:p>
            <a:r>
              <a:rPr lang="en-US" sz="2800" smtClean="0">
                <a:ea typeface="ＭＳ Ｐゴシック" pitchFamily="4" charset="-128"/>
                <a:cs typeface="ＭＳ Ｐゴシック" pitchFamily="4" charset="-128"/>
              </a:rPr>
              <a:t>Set access permissions for database so server can </a:t>
            </a:r>
            <a:r>
              <a:rPr lang="en-US" sz="2800" u="sng" smtClean="0">
                <a:ea typeface="ＭＳ Ｐゴシック" pitchFamily="4" charset="-128"/>
                <a:cs typeface="ＭＳ Ｐゴシック" pitchFamily="4" charset="-128"/>
              </a:rPr>
              <a:t>only</a:t>
            </a:r>
            <a:r>
              <a:rPr lang="en-US" sz="2800" smtClean="0">
                <a:ea typeface="ＭＳ Ｐゴシック" pitchFamily="4" charset="-128"/>
                <a:cs typeface="ＭＳ Ｐゴシック" pitchFamily="4" charset="-128"/>
              </a:rPr>
              <a:t> get </a:t>
            </a:r>
            <a:r>
              <a:rPr lang="en-US" sz="2800" u="sng" smtClean="0">
                <a:ea typeface="ＭＳ Ｐゴシック" pitchFamily="4" charset="-128"/>
                <a:cs typeface="ＭＳ Ｐゴシック" pitchFamily="4" charset="-128"/>
              </a:rPr>
              <a:t>that</a:t>
            </a:r>
            <a:r>
              <a:rPr lang="en-US" sz="2800" smtClean="0">
                <a:ea typeface="ＭＳ Ｐゴシック" pitchFamily="4" charset="-128"/>
                <a:cs typeface="ＭＳ Ｐゴシック" pitchFamily="4" charset="-128"/>
              </a:rPr>
              <a:t> data</a:t>
            </a:r>
          </a:p>
          <a:p>
            <a:r>
              <a:rPr lang="en-US" sz="2800" smtClean="0">
                <a:ea typeface="ＭＳ Ｐゴシック" pitchFamily="4" charset="-128"/>
                <a:cs typeface="ＭＳ Ｐゴシック" pitchFamily="4" charset="-128"/>
              </a:rPr>
              <a:t>If web server hacked, only part of database is at risk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5.  Compartmentalize</a:t>
            </a:r>
          </a:p>
        </p:txBody>
      </p:sp>
      <p:sp>
        <p:nvSpPr>
          <p:cNvPr id="38915" name="Content Placeholder 2"/>
          <p:cNvSpPr>
            <a:spLocks noGrp="1"/>
          </p:cNvSpPr>
          <p:nvPr>
            <p:ph idx="1"/>
          </p:nvPr>
        </p:nvSpPr>
        <p:spPr>
          <a:xfrm>
            <a:off x="685800" y="1905000"/>
            <a:ext cx="7772400" cy="4114800"/>
          </a:xfrm>
        </p:spPr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Divide programs into pieces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Ensure that compromise of one piece does not automatically compromise others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Set up limited interfaces between pieces</a:t>
            </a:r>
          </a:p>
          <a:p>
            <a:pPr lvl="1"/>
            <a:r>
              <a:rPr lang="en-US" smtClean="0"/>
              <a:t>Allowing only necessary interactions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le 1"/>
          <p:cNvSpPr>
            <a:spLocks noGrp="1"/>
          </p:cNvSpPr>
          <p:nvPr>
            <p:ph type="title"/>
          </p:nvPr>
        </p:nvSpPr>
        <p:spPr>
          <a:xfrm>
            <a:off x="685800" y="533400"/>
            <a:ext cx="7772400" cy="1143000"/>
          </a:xfrm>
        </p:spPr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For Example,</a:t>
            </a:r>
          </a:p>
        </p:txBody>
      </p:sp>
      <p:sp>
        <p:nvSpPr>
          <p:cNvPr id="39939" name="Content Placeholder 2"/>
          <p:cNvSpPr>
            <a:spLocks noGrp="1"/>
          </p:cNvSpPr>
          <p:nvPr>
            <p:ph idx="1"/>
          </p:nvPr>
        </p:nvSpPr>
        <p:spPr>
          <a:xfrm>
            <a:off x="685800" y="1524000"/>
            <a:ext cx="7772400" cy="4114800"/>
          </a:xfrm>
        </p:spPr>
        <p:txBody>
          <a:bodyPr/>
          <a:lstStyle/>
          <a:p>
            <a:r>
              <a:rPr lang="en-US" sz="2800" smtClean="0">
                <a:ea typeface="ＭＳ Ｐゴシック" pitchFamily="4" charset="-128"/>
                <a:cs typeface="ＭＳ Ｐゴシック" pitchFamily="4" charset="-128"/>
              </a:rPr>
              <a:t>Traditional Unix has terrible compartmentalization</a:t>
            </a:r>
          </a:p>
          <a:p>
            <a:pPr lvl="1"/>
            <a:r>
              <a:rPr lang="en-US" sz="2800" smtClean="0"/>
              <a:t>Obtaining root privileges gives away the entire system</a:t>
            </a:r>
          </a:p>
          <a:p>
            <a:r>
              <a:rPr lang="en-US" sz="2800" smtClean="0">
                <a:ea typeface="ＭＳ Ｐゴシック" pitchFamily="4" charset="-128"/>
                <a:cs typeface="ＭＳ Ｐゴシック" pitchFamily="4" charset="-128"/>
              </a:rPr>
              <a:t>Redesigns that allow root programs to run under other identities help</a:t>
            </a:r>
          </a:p>
          <a:p>
            <a:pPr lvl="1"/>
            <a:r>
              <a:rPr lang="en-US" sz="2800" smtClean="0"/>
              <a:t>E.g., mail server and print server users</a:t>
            </a:r>
          </a:p>
          <a:p>
            <a:r>
              <a:rPr lang="en-US" sz="2800" smtClean="0">
                <a:ea typeface="ＭＳ Ｐゴシック" pitchFamily="4" charset="-128"/>
                <a:cs typeface="ＭＳ Ｐゴシック" pitchFamily="4" charset="-128"/>
              </a:rPr>
              <a:t>Not just a problem for root programs</a:t>
            </a:r>
          </a:p>
          <a:p>
            <a:pPr lvl="1"/>
            <a:r>
              <a:rPr lang="en-US" sz="2800" smtClean="0"/>
              <a:t>E.g., web servers that work for many clients</a:t>
            </a:r>
          </a:p>
          <a:p>
            <a:r>
              <a:rPr lang="en-US" sz="2800" smtClean="0">
                <a:ea typeface="ＭＳ Ｐゴシック" pitchFamily="4" charset="-128"/>
                <a:cs typeface="ＭＳ Ｐゴシック" pitchFamily="4" charset="-128"/>
              </a:rPr>
              <a:t>Research systems like Asbestos allow finer granularity compartmentalization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6.  Value Simplicity</a:t>
            </a:r>
          </a:p>
        </p:txBody>
      </p:sp>
      <p:sp>
        <p:nvSpPr>
          <p:cNvPr id="4096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Complexity is the enemy of security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Complex systems give more opportunities to screw up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Also, harder to understand all “proper” behaviors of complex systems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So favor simple designs over complex ones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For Example,</a:t>
            </a:r>
          </a:p>
        </p:txBody>
      </p:sp>
      <p:sp>
        <p:nvSpPr>
          <p:cNvPr id="41987" name="Content Placeholder 2"/>
          <p:cNvSpPr>
            <a:spLocks noGrp="1"/>
          </p:cNvSpPr>
          <p:nvPr>
            <p:ph idx="1"/>
          </p:nvPr>
        </p:nvSpPr>
        <p:spPr>
          <a:xfrm>
            <a:off x="685800" y="1676400"/>
            <a:ext cx="7772400" cy="4114800"/>
          </a:xfrm>
        </p:spPr>
        <p:txBody>
          <a:bodyPr/>
          <a:lstStyle/>
          <a:p>
            <a:r>
              <a:rPr lang="en-US" sz="2400" smtClean="0">
                <a:ea typeface="ＭＳ Ｐゴシック" pitchFamily="4" charset="-128"/>
                <a:cs typeface="ＭＳ Ｐゴシック" pitchFamily="4" charset="-128"/>
              </a:rPr>
              <a:t>Re-use components when you think they’re secure</a:t>
            </a:r>
          </a:p>
          <a:p>
            <a:r>
              <a:rPr lang="en-US" sz="2400" smtClean="0">
                <a:ea typeface="ＭＳ Ｐゴシック" pitchFamily="4" charset="-128"/>
                <a:cs typeface="ＭＳ Ｐゴシック" pitchFamily="4" charset="-128"/>
              </a:rPr>
              <a:t>Use one implementation of encryption, not several</a:t>
            </a:r>
          </a:p>
          <a:p>
            <a:pPr lvl="1"/>
            <a:r>
              <a:rPr lang="en-US" sz="2400" smtClean="0"/>
              <a:t>Especially if you use “tried and true” implementation</a:t>
            </a:r>
          </a:p>
          <a:p>
            <a:r>
              <a:rPr lang="en-US" sz="2400" smtClean="0">
                <a:ea typeface="ＭＳ Ｐゴシック" pitchFamily="4" charset="-128"/>
                <a:cs typeface="ＭＳ Ｐゴシック" pitchFamily="4" charset="-128"/>
              </a:rPr>
              <a:t>Build code that only does what you need</a:t>
            </a:r>
          </a:p>
          <a:p>
            <a:pPr lvl="1"/>
            <a:r>
              <a:rPr lang="en-US" sz="2400" smtClean="0"/>
              <a:t>Implementation of exactly what you need are safer than “Swiss army knife” approaches</a:t>
            </a:r>
          </a:p>
          <a:p>
            <a:r>
              <a:rPr lang="en-US" sz="2400" smtClean="0">
                <a:ea typeface="ＭＳ Ｐゴシック" pitchFamily="4" charset="-128"/>
                <a:cs typeface="ＭＳ Ｐゴシック" pitchFamily="4" charset="-128"/>
              </a:rPr>
              <a:t>Choose simple algorithms over complex algorithms</a:t>
            </a:r>
          </a:p>
          <a:p>
            <a:pPr lvl="1"/>
            <a:r>
              <a:rPr lang="en-US" sz="2400" smtClean="0"/>
              <a:t>Unless complex one offers necessary advantages</a:t>
            </a:r>
          </a:p>
          <a:p>
            <a:pPr lvl="1"/>
            <a:r>
              <a:rPr lang="en-US" sz="2400" smtClean="0"/>
              <a:t>“It’s somewhat faster” usually isn’t a necessary advantage</a:t>
            </a:r>
          </a:p>
          <a:p>
            <a:pPr lvl="1"/>
            <a:r>
              <a:rPr lang="en-US" sz="2400" smtClean="0"/>
              <a:t>And “it’s a neat new approach” definitely isn’t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Especially Important When Human Users Involved</a:t>
            </a:r>
          </a:p>
        </p:txBody>
      </p:sp>
      <p:sp>
        <p:nvSpPr>
          <p:cNvPr id="4301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Users will not read documentation</a:t>
            </a:r>
          </a:p>
          <a:p>
            <a:pPr lvl="1"/>
            <a:r>
              <a:rPr lang="en-US" sz="3200" smtClean="0"/>
              <a:t>So don’t rely on designs that require that</a:t>
            </a:r>
          </a:p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Users are lazy</a:t>
            </a:r>
          </a:p>
          <a:p>
            <a:pPr lvl="1"/>
            <a:r>
              <a:rPr lang="en-US" sz="3200" smtClean="0"/>
              <a:t>They’ll ignore pop-ups and warnings </a:t>
            </a:r>
          </a:p>
          <a:p>
            <a:pPr lvl="1"/>
            <a:r>
              <a:rPr lang="en-US" sz="3200" smtClean="0"/>
              <a:t>They will prioritize getting the job done over security</a:t>
            </a:r>
          </a:p>
          <a:p>
            <a:pPr lvl="1"/>
            <a:r>
              <a:rPr lang="en-US" sz="3200" smtClean="0"/>
              <a:t>So designs requiring complex user decisions usually fail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7.  Promote Privacy</a:t>
            </a:r>
          </a:p>
        </p:txBody>
      </p:sp>
      <p:sp>
        <p:nvSpPr>
          <p:cNvPr id="44035" name="Content Placeholder 2"/>
          <p:cNvSpPr>
            <a:spLocks noGrp="1"/>
          </p:cNvSpPr>
          <p:nvPr>
            <p:ph idx="1"/>
          </p:nvPr>
        </p:nvSpPr>
        <p:spPr>
          <a:xfrm>
            <a:off x="685800" y="1828800"/>
            <a:ext cx="7772400" cy="4114800"/>
          </a:xfrm>
        </p:spPr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Avoid doing things that will compromise user privacy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Don’t ask for data you don’t need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Avoid storing user data permanently</a:t>
            </a:r>
          </a:p>
          <a:p>
            <a:pPr lvl="1"/>
            <a:r>
              <a:rPr lang="en-US" smtClean="0"/>
              <a:t>Especially unencrypted data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There are strong legal issues related to this, nowadays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For Example,</a:t>
            </a:r>
          </a:p>
        </p:txBody>
      </p:sp>
      <p:sp>
        <p:nvSpPr>
          <p:cNvPr id="45059" name="Content Placeholder 2"/>
          <p:cNvSpPr>
            <a:spLocks noGrp="1"/>
          </p:cNvSpPr>
          <p:nvPr>
            <p:ph idx="1"/>
          </p:nvPr>
        </p:nvSpPr>
        <p:spPr>
          <a:xfrm>
            <a:off x="685800" y="1828800"/>
            <a:ext cx="7772400" cy="4114800"/>
          </a:xfrm>
        </p:spPr>
        <p:txBody>
          <a:bodyPr/>
          <a:lstStyle/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Google’s little war driving incident</a:t>
            </a:r>
          </a:p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They drove around many parts of the world to get information on Wifi hotspots</a:t>
            </a:r>
          </a:p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But they simultaneously were sniffing and storing packets from those networks</a:t>
            </a:r>
          </a:p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And gathered a lot of private information</a:t>
            </a:r>
          </a:p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They got into a good deal of trouble . . 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8.  Remember That Hiding Secrets is Hard</a:t>
            </a:r>
          </a:p>
        </p:txBody>
      </p:sp>
      <p:sp>
        <p:nvSpPr>
          <p:cNvPr id="4608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Assume anyone who has your program can learn </a:t>
            </a:r>
            <a:r>
              <a:rPr lang="en-US" sz="3200" u="sng" smtClean="0">
                <a:ea typeface="ＭＳ Ｐゴシック" pitchFamily="4" charset="-128"/>
                <a:cs typeface="ＭＳ Ｐゴシック" pitchFamily="4" charset="-128"/>
              </a:rPr>
              <a:t>everything </a:t>
            </a:r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about it</a:t>
            </a:r>
          </a:p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“Hidden” keys, passwords, certificates in executables are invariably found</a:t>
            </a:r>
          </a:p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Security based on obfusticated code is always broken</a:t>
            </a:r>
          </a:p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Just because you’re not smart enough to crack it doesn’t mean the hacker isn’t, either</a:t>
            </a:r>
          </a:p>
          <a:p>
            <a:endParaRPr lang="en-US" sz="3200" smtClean="0">
              <a:ea typeface="ＭＳ Ｐゴシック" pitchFamily="4" charset="-128"/>
              <a:cs typeface="ＭＳ Ｐゴシック" pitchFamily="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ounded Rectangle 3"/>
          <p:cNvSpPr>
            <a:spLocks noChangeArrowheads="1"/>
          </p:cNvSpPr>
          <p:nvPr/>
        </p:nvSpPr>
        <p:spPr bwMode="auto">
          <a:xfrm>
            <a:off x="3048000" y="914400"/>
            <a:ext cx="3048000" cy="685800"/>
          </a:xfrm>
          <a:prstGeom prst="roundRect">
            <a:avLst>
              <a:gd name="adj" fmla="val 16667"/>
            </a:avLst>
          </a:prstGeom>
          <a:solidFill>
            <a:schemeClr val="bg2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45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Introduction</a:t>
            </a:r>
          </a:p>
        </p:txBody>
      </p:sp>
      <p:sp>
        <p:nvSpPr>
          <p:cNvPr id="1946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How do you write secure software?</a:t>
            </a:r>
          </a:p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Basically, define security goals</a:t>
            </a:r>
          </a:p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And use techniques that are likely to achieve them</a:t>
            </a:r>
          </a:p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Ideally, part of the whole process of software development</a:t>
            </a:r>
          </a:p>
          <a:p>
            <a:pPr lvl="1"/>
            <a:r>
              <a:rPr lang="en-US" sz="3200" smtClean="0"/>
              <a:t>Not just some tricks programmers use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For Example,</a:t>
            </a:r>
          </a:p>
        </p:txBody>
      </p:sp>
      <p:sp>
        <p:nvSpPr>
          <p:cNvPr id="47107" name="Content Placeholder 2"/>
          <p:cNvSpPr>
            <a:spLocks noGrp="1"/>
          </p:cNvSpPr>
          <p:nvPr>
            <p:ph idx="1"/>
          </p:nvPr>
        </p:nvSpPr>
        <p:spPr>
          <a:xfrm>
            <a:off x="685800" y="1524000"/>
            <a:ext cx="7772400" cy="4114800"/>
          </a:xfrm>
        </p:spPr>
        <p:txBody>
          <a:bodyPr/>
          <a:lstStyle/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Passwords often “hidden” in executables</a:t>
            </a:r>
          </a:p>
          <a:p>
            <a:pPr lvl="1"/>
            <a:r>
              <a:rPr lang="en-US" sz="3200" smtClean="0"/>
              <a:t>Zhuhai RaySharp</a:t>
            </a:r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 surveillance DVRs had one hard coded password on all 46,000+ </a:t>
            </a:r>
          </a:p>
          <a:p>
            <a:pPr lvl="1"/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Allowed Internet access to any of them</a:t>
            </a:r>
          </a:p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Android apps containing private keys are in use (and are compromised)</a:t>
            </a:r>
          </a:p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Ubiquitous in digital rights management</a:t>
            </a:r>
          </a:p>
          <a:p>
            <a:pPr lvl="1"/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And it never works</a:t>
            </a:r>
            <a:endParaRPr lang="en-US" sz="32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9.  Be Reluctant to Trust</a:t>
            </a:r>
          </a:p>
        </p:txBody>
      </p:sp>
      <p:sp>
        <p:nvSpPr>
          <p:cNvPr id="49155" name="Content Placeholder 2"/>
          <p:cNvSpPr>
            <a:spLocks noGrp="1"/>
          </p:cNvSpPr>
          <p:nvPr>
            <p:ph idx="1"/>
          </p:nvPr>
        </p:nvSpPr>
        <p:spPr>
          <a:xfrm>
            <a:off x="685800" y="1524000"/>
            <a:ext cx="7772400" cy="4114800"/>
          </a:xfrm>
        </p:spPr>
        <p:txBody>
          <a:bodyPr/>
          <a:lstStyle/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Don’t automatically trust things</a:t>
            </a:r>
          </a:p>
          <a:p>
            <a:pPr lvl="1"/>
            <a:r>
              <a:rPr lang="en-US" sz="3200" smtClean="0"/>
              <a:t>Especially if you don’t have to</a:t>
            </a:r>
          </a:p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Remember, you’re not just trusting the honesty of the other party</a:t>
            </a:r>
          </a:p>
          <a:p>
            <a:pPr lvl="1"/>
            <a:r>
              <a:rPr lang="en-US" sz="3200" smtClean="0"/>
              <a:t>You’re also trusting their caution</a:t>
            </a:r>
          </a:p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Avoid trusting users you don’t need to trust, too</a:t>
            </a:r>
          </a:p>
          <a:p>
            <a:pPr lvl="1"/>
            <a:r>
              <a:rPr lang="en-US" sz="3200" smtClean="0"/>
              <a:t>Doing so makes you more open to social engineering attacks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For Example,</a:t>
            </a:r>
          </a:p>
        </p:txBody>
      </p:sp>
      <p:sp>
        <p:nvSpPr>
          <p:cNvPr id="50179" name="Content Placeholder 2"/>
          <p:cNvSpPr>
            <a:spLocks noGrp="1"/>
          </p:cNvSpPr>
          <p:nvPr>
            <p:ph idx="1"/>
          </p:nvPr>
        </p:nvSpPr>
        <p:spPr>
          <a:xfrm>
            <a:off x="685800" y="1828800"/>
            <a:ext cx="7772400" cy="4114800"/>
          </a:xfrm>
        </p:spPr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Why do you trust that shrinkwrapped software?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Or that open source library?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Must you?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Can you design the system so it’s secure even if that component fails?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If so, do it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10.  Use Your Community Resources</a:t>
            </a:r>
          </a:p>
        </p:txBody>
      </p:sp>
      <p:sp>
        <p:nvSpPr>
          <p:cNvPr id="5120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Favor widely used and respected security software over untested stuff</a:t>
            </a:r>
          </a:p>
          <a:p>
            <a:pPr lvl="1"/>
            <a:r>
              <a:rPr lang="en-US" smtClean="0"/>
              <a:t>Especially your own . . . 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Keep up to date on what’s going on</a:t>
            </a:r>
          </a:p>
          <a:p>
            <a:pPr lvl="1"/>
            <a:r>
              <a:rPr lang="en-US" smtClean="0"/>
              <a:t>Not just patching</a:t>
            </a:r>
          </a:p>
          <a:p>
            <a:pPr lvl="1"/>
            <a:r>
              <a:rPr lang="en-US" smtClean="0"/>
              <a:t>Also things like attack trends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For Example,</a:t>
            </a:r>
          </a:p>
        </p:txBody>
      </p:sp>
      <p:sp>
        <p:nvSpPr>
          <p:cNvPr id="5222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Don’t implement your own AES code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Rely on one of the widely used versions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But also don’t be too trusting</a:t>
            </a:r>
          </a:p>
          <a:p>
            <a:pPr lvl="1"/>
            <a:r>
              <a:rPr lang="en-US" smtClean="0"/>
              <a:t>E.g., just because it’s open source doesn’t mean it’s more secure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ounded Rectangle 3"/>
          <p:cNvSpPr>
            <a:spLocks noChangeArrowheads="1"/>
          </p:cNvSpPr>
          <p:nvPr/>
        </p:nvSpPr>
        <p:spPr bwMode="auto">
          <a:xfrm>
            <a:off x="1828800" y="914400"/>
            <a:ext cx="5562600" cy="685800"/>
          </a:xfrm>
          <a:prstGeom prst="roundRect">
            <a:avLst>
              <a:gd name="adj" fmla="val 16667"/>
            </a:avLst>
          </a:prstGeom>
          <a:solidFill>
            <a:srgbClr val="969696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325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Choosing Technologies</a:t>
            </a:r>
          </a:p>
        </p:txBody>
      </p:sp>
      <p:sp>
        <p:nvSpPr>
          <p:cNvPr id="53252" name="Content Placeholder 2"/>
          <p:cNvSpPr>
            <a:spLocks noGrp="1"/>
          </p:cNvSpPr>
          <p:nvPr>
            <p:ph idx="1"/>
          </p:nvPr>
        </p:nvSpPr>
        <p:spPr>
          <a:xfrm>
            <a:off x="685800" y="1752600"/>
            <a:ext cx="7772400" cy="4114800"/>
          </a:xfrm>
        </p:spPr>
        <p:txBody>
          <a:bodyPr/>
          <a:lstStyle/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Different technologies have different security properties</a:t>
            </a:r>
          </a:p>
          <a:p>
            <a:pPr lvl="1"/>
            <a:r>
              <a:rPr lang="en-US" sz="3200" smtClean="0"/>
              <a:t>Operating systems</a:t>
            </a:r>
          </a:p>
          <a:p>
            <a:pPr lvl="1"/>
            <a:r>
              <a:rPr lang="en-US" sz="3200" smtClean="0"/>
              <a:t>Languages</a:t>
            </a:r>
          </a:p>
          <a:p>
            <a:pPr lvl="1"/>
            <a:r>
              <a:rPr lang="en-US" sz="3200" smtClean="0"/>
              <a:t>Object management systems</a:t>
            </a:r>
          </a:p>
          <a:p>
            <a:pPr lvl="1"/>
            <a:r>
              <a:rPr lang="en-US" sz="3200" smtClean="0"/>
              <a:t>Libraries</a:t>
            </a:r>
          </a:p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Important to choose wisely</a:t>
            </a:r>
          </a:p>
          <a:p>
            <a:pPr lvl="1"/>
            <a:r>
              <a:rPr lang="en-US" sz="3200" smtClean="0"/>
              <a:t>Understand the implications of the choice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Choices and Practicalities</a:t>
            </a:r>
          </a:p>
        </p:txBody>
      </p:sp>
      <p:sp>
        <p:nvSpPr>
          <p:cNvPr id="54275" name="Content Placeholder 2"/>
          <p:cNvSpPr>
            <a:spLocks noGrp="1"/>
          </p:cNvSpPr>
          <p:nvPr>
            <p:ph idx="1"/>
          </p:nvPr>
        </p:nvSpPr>
        <p:spPr>
          <a:xfrm>
            <a:off x="685800" y="1752600"/>
            <a:ext cx="7772400" cy="4114800"/>
          </a:xfrm>
        </p:spPr>
        <p:txBody>
          <a:bodyPr/>
          <a:lstStyle/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You usually don’t get to choose the OS</a:t>
            </a:r>
          </a:p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The environment you’re writing for dictates the choice</a:t>
            </a:r>
          </a:p>
          <a:p>
            <a:pPr lvl="1"/>
            <a:r>
              <a:rPr lang="en-US" sz="3200" smtClean="0"/>
              <a:t>E.g., commercial software often must be written for Windows</a:t>
            </a:r>
          </a:p>
          <a:p>
            <a:pPr lvl="1"/>
            <a:r>
              <a:rPr lang="en-US" sz="3200" smtClean="0"/>
              <a:t>Or Linux is the platform in your company</a:t>
            </a:r>
          </a:p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Might not get choice in other areas, either</a:t>
            </a:r>
          </a:p>
          <a:p>
            <a:pPr lvl="1"/>
            <a:r>
              <a:rPr lang="en-US" sz="3200" smtClean="0"/>
              <a:t>But exercise it when you can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ounded Rectangle 3"/>
          <p:cNvSpPr>
            <a:spLocks noChangeArrowheads="1"/>
          </p:cNvSpPr>
          <p:nvPr/>
        </p:nvSpPr>
        <p:spPr bwMode="auto">
          <a:xfrm>
            <a:off x="1447800" y="838200"/>
            <a:ext cx="6248400" cy="762000"/>
          </a:xfrm>
          <a:prstGeom prst="roundRect">
            <a:avLst>
              <a:gd name="adj" fmla="val 16667"/>
            </a:avLst>
          </a:prstGeom>
          <a:noFill/>
          <a:ln w="12700">
            <a:solidFill>
              <a:schemeClr val="tx1"/>
            </a:solidFill>
            <a:prstDash val="dash"/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529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Operating System Choices</a:t>
            </a:r>
          </a:p>
        </p:txBody>
      </p:sp>
      <p:sp>
        <p:nvSpPr>
          <p:cNvPr id="55300" name="Content Placeholder 2"/>
          <p:cNvSpPr>
            <a:spLocks noGrp="1"/>
          </p:cNvSpPr>
          <p:nvPr>
            <p:ph idx="1"/>
          </p:nvPr>
        </p:nvSpPr>
        <p:spPr>
          <a:xfrm>
            <a:off x="685800" y="1905000"/>
            <a:ext cx="7772400" cy="4114800"/>
          </a:xfrm>
        </p:spPr>
        <p:txBody>
          <a:bodyPr/>
          <a:lstStyle/>
          <a:p>
            <a:r>
              <a:rPr lang="en-US" sz="2400" smtClean="0">
                <a:ea typeface="ＭＳ Ｐゴシック" pitchFamily="4" charset="-128"/>
                <a:cs typeface="ＭＳ Ｐゴシック" pitchFamily="4" charset="-128"/>
              </a:rPr>
              <a:t>Rarely an option, and does it matter anyway?</a:t>
            </a:r>
          </a:p>
          <a:p>
            <a:r>
              <a:rPr lang="en-US" sz="2400" smtClean="0">
                <a:ea typeface="ＭＳ Ｐゴシック" pitchFamily="4" charset="-128"/>
                <a:cs typeface="ＭＳ Ｐゴシック" pitchFamily="4" charset="-128"/>
              </a:rPr>
              <a:t>Probably not, any more</a:t>
            </a:r>
          </a:p>
          <a:p>
            <a:pPr lvl="1"/>
            <a:r>
              <a:rPr lang="en-US" sz="2400" smtClean="0"/>
              <a:t>All major choices have poor security histories</a:t>
            </a:r>
          </a:p>
          <a:p>
            <a:pPr lvl="2"/>
            <a:r>
              <a:rPr lang="en-US" sz="2400" smtClean="0">
                <a:ea typeface="ＭＳ Ｐゴシック" pitchFamily="4" charset="-128"/>
              </a:rPr>
              <a:t>No, Linux is not necessarily safer than Windows</a:t>
            </a:r>
          </a:p>
          <a:p>
            <a:pPr lvl="1"/>
            <a:r>
              <a:rPr lang="en-US" sz="2400" smtClean="0"/>
              <a:t>All have exhibited lots of problems</a:t>
            </a:r>
          </a:p>
          <a:p>
            <a:pPr lvl="1"/>
            <a:r>
              <a:rPr lang="en-US" sz="2400" smtClean="0"/>
              <a:t>In many cases, problems are in the apps, anyway</a:t>
            </a:r>
          </a:p>
          <a:p>
            <a:r>
              <a:rPr lang="en-US" sz="2400" smtClean="0">
                <a:ea typeface="ＭＳ Ｐゴシック" pitchFamily="4" charset="-128"/>
                <a:cs typeface="ＭＳ Ｐゴシック" pitchFamily="4" charset="-128"/>
              </a:rPr>
              <a:t>Exception if you get to choose a really trusted platform</a:t>
            </a:r>
          </a:p>
          <a:p>
            <a:pPr lvl="1"/>
            <a:r>
              <a:rPr lang="en-US" sz="2400" smtClean="0"/>
              <a:t>E.g., SE Linux or Trusted Solaris</a:t>
            </a:r>
          </a:p>
          <a:p>
            <a:pPr lvl="2"/>
            <a:r>
              <a:rPr lang="en-US" sz="2400" smtClean="0">
                <a:ea typeface="ＭＳ Ｐゴシック" pitchFamily="4" charset="-128"/>
              </a:rPr>
              <a:t>Not perfect, but better</a:t>
            </a:r>
          </a:p>
          <a:p>
            <a:pPr lvl="2"/>
            <a:r>
              <a:rPr lang="en-US" sz="2400" smtClean="0">
                <a:ea typeface="ＭＳ Ｐゴシック" pitchFamily="4" charset="-128"/>
              </a:rPr>
              <a:t>At a cost in various dimensions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ounded Rectangle 3"/>
          <p:cNvSpPr>
            <a:spLocks noChangeArrowheads="1"/>
          </p:cNvSpPr>
          <p:nvPr/>
        </p:nvSpPr>
        <p:spPr bwMode="auto">
          <a:xfrm>
            <a:off x="2362200" y="914400"/>
            <a:ext cx="4419600" cy="6858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12700">
            <a:solidFill>
              <a:schemeClr val="tx1"/>
            </a:solidFill>
            <a:prstDash val="dash"/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632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Language Choices</a:t>
            </a:r>
          </a:p>
        </p:txBody>
      </p:sp>
      <p:sp>
        <p:nvSpPr>
          <p:cNvPr id="5632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More likely to be possible</a:t>
            </a:r>
          </a:p>
          <a:p>
            <a:pPr lvl="1"/>
            <a:r>
              <a:rPr lang="en-US" smtClean="0"/>
              <a:t>Though often hard to switch from what’s already being used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If you do get the choice, what should it be?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C and C++</a:t>
            </a:r>
          </a:p>
        </p:txBody>
      </p:sp>
      <p:sp>
        <p:nvSpPr>
          <p:cNvPr id="57347" name="Content Placeholder 2"/>
          <p:cNvSpPr>
            <a:spLocks noGrp="1"/>
          </p:cNvSpPr>
          <p:nvPr>
            <p:ph idx="1"/>
          </p:nvPr>
        </p:nvSpPr>
        <p:spPr>
          <a:xfrm>
            <a:off x="685800" y="1828800"/>
            <a:ext cx="7772400" cy="4114800"/>
          </a:xfrm>
        </p:spPr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Probably the worst security choice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Far more susceptible to buffer overflows than other choices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Also prone to other reliability problems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Often chosen for efficiency</a:t>
            </a:r>
          </a:p>
          <a:p>
            <a:pPr lvl="1"/>
            <a:r>
              <a:rPr lang="en-US" smtClean="0"/>
              <a:t>But is efficiency that important for </a:t>
            </a:r>
            <a:r>
              <a:rPr lang="en-US" u="sng" smtClean="0"/>
              <a:t>your </a:t>
            </a:r>
            <a:r>
              <a:rPr lang="en-US" smtClean="0"/>
              <a:t>application?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Designing for Security</a:t>
            </a:r>
          </a:p>
        </p:txBody>
      </p:sp>
      <p:sp>
        <p:nvSpPr>
          <p:cNvPr id="2048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Often developers design for functionality</a:t>
            </a:r>
          </a:p>
          <a:p>
            <a:pPr lvl="1"/>
            <a:r>
              <a:rPr lang="en-US" sz="3200" smtClean="0"/>
              <a:t>“We’ll add security later”</a:t>
            </a:r>
          </a:p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Security retrofits have a terrible reputation</a:t>
            </a:r>
          </a:p>
          <a:p>
            <a:pPr lvl="1"/>
            <a:r>
              <a:rPr lang="en-US" sz="3200" smtClean="0"/>
              <a:t>Insecure designs offer too many attack opportunities</a:t>
            </a:r>
          </a:p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Designing security from the beginning works better</a:t>
            </a:r>
            <a:br>
              <a:rPr lang="en-US" sz="3200" smtClean="0">
                <a:ea typeface="ＭＳ Ｐゴシック" pitchFamily="4" charset="-128"/>
                <a:cs typeface="ＭＳ Ｐゴシック" pitchFamily="4" charset="-128"/>
              </a:rPr>
            </a:br>
            <a:endParaRPr lang="en-US" sz="3200" smtClean="0">
              <a:ea typeface="ＭＳ Ｐゴシック" pitchFamily="4" charset="-128"/>
              <a:cs typeface="ＭＳ Ｐゴシック" pitchFamily="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Title 1"/>
          <p:cNvSpPr>
            <a:spLocks noGrp="1"/>
          </p:cNvSpPr>
          <p:nvPr>
            <p:ph type="title"/>
          </p:nvPr>
        </p:nvSpPr>
        <p:spPr>
          <a:xfrm>
            <a:off x="685800" y="381000"/>
            <a:ext cx="7772400" cy="1143000"/>
          </a:xfrm>
        </p:spPr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Java</a:t>
            </a:r>
          </a:p>
        </p:txBody>
      </p:sp>
      <p:sp>
        <p:nvSpPr>
          <p:cNvPr id="58371" name="Content Placeholder 2"/>
          <p:cNvSpPr>
            <a:spLocks noGrp="1"/>
          </p:cNvSpPr>
          <p:nvPr>
            <p:ph idx="1"/>
          </p:nvPr>
        </p:nvSpPr>
        <p:spPr>
          <a:xfrm>
            <a:off x="685800" y="1447800"/>
            <a:ext cx="7772400" cy="4114800"/>
          </a:xfrm>
        </p:spPr>
        <p:txBody>
          <a:bodyPr/>
          <a:lstStyle/>
          <a:p>
            <a:r>
              <a:rPr lang="en-US" sz="2800" smtClean="0">
                <a:ea typeface="ＭＳ Ｐゴシック" pitchFamily="4" charset="-128"/>
                <a:cs typeface="ＭＳ Ｐゴシック" pitchFamily="4" charset="-128"/>
              </a:rPr>
              <a:t>Less susceptible to buffer overflows</a:t>
            </a:r>
          </a:p>
          <a:p>
            <a:r>
              <a:rPr lang="en-US" sz="2800" smtClean="0">
                <a:ea typeface="ＭＳ Ｐゴシック" pitchFamily="4" charset="-128"/>
                <a:cs typeface="ＭＳ Ｐゴシック" pitchFamily="4" charset="-128"/>
              </a:rPr>
              <a:t>Also better error handling than C/C++</a:t>
            </a:r>
          </a:p>
          <a:p>
            <a:r>
              <a:rPr lang="en-US" sz="2800" smtClean="0">
                <a:ea typeface="ＭＳ Ｐゴシック" pitchFamily="4" charset="-128"/>
                <a:cs typeface="ＭＳ Ｐゴシック" pitchFamily="4" charset="-128"/>
              </a:rPr>
              <a:t>Has special built-in security features</a:t>
            </a:r>
          </a:p>
          <a:p>
            <a:pPr lvl="1"/>
            <a:r>
              <a:rPr lang="en-US" sz="2800" smtClean="0"/>
              <a:t>Which aren’t widely used</a:t>
            </a:r>
          </a:p>
          <a:p>
            <a:r>
              <a:rPr lang="en-US" sz="2800" smtClean="0">
                <a:ea typeface="ＭＳ Ｐゴシック" pitchFamily="4" charset="-128"/>
                <a:cs typeface="ＭＳ Ｐゴシック" pitchFamily="4" charset="-128"/>
              </a:rPr>
              <a:t>But has its own set of problems</a:t>
            </a:r>
          </a:p>
          <a:p>
            <a:pPr lvl="1"/>
            <a:r>
              <a:rPr lang="en-US" sz="2800" smtClean="0">
                <a:ea typeface="ＭＳ Ｐゴシック" pitchFamily="4" charset="-128"/>
                <a:cs typeface="ＭＳ Ｐゴシック" pitchFamily="4" charset="-128"/>
              </a:rPr>
              <a:t>E.g., exception handling issues</a:t>
            </a:r>
          </a:p>
          <a:p>
            <a:pPr lvl="1"/>
            <a:r>
              <a:rPr lang="en-US" sz="2800" smtClean="0">
                <a:ea typeface="ＭＳ Ｐゴシック" pitchFamily="4" charset="-128"/>
                <a:cs typeface="ＭＳ Ｐゴシック" pitchFamily="4" charset="-128"/>
              </a:rPr>
              <a:t>And issues of inheritance</a:t>
            </a:r>
          </a:p>
          <a:p>
            <a:r>
              <a:rPr lang="en-US" sz="2800" smtClean="0">
                <a:ea typeface="ＭＳ Ｐゴシック" pitchFamily="4" charset="-128"/>
                <a:cs typeface="ＭＳ Ｐゴシック" pitchFamily="4" charset="-128"/>
              </a:rPr>
              <a:t>9 remotely exploitable security flaws in 2</a:t>
            </a:r>
            <a:r>
              <a:rPr lang="en-US" sz="2800" baseline="30000" smtClean="0">
                <a:ea typeface="ＭＳ Ｐゴシック" pitchFamily="4" charset="-128"/>
                <a:cs typeface="ＭＳ Ｐゴシック" pitchFamily="4" charset="-128"/>
              </a:rPr>
              <a:t>nd</a:t>
            </a:r>
            <a:r>
              <a:rPr lang="en-US" sz="2800" smtClean="0">
                <a:ea typeface="ＭＳ Ｐゴシック" pitchFamily="4" charset="-128"/>
                <a:cs typeface="ＭＳ Ｐゴシック" pitchFamily="4" charset="-128"/>
              </a:rPr>
              <a:t> quarter 2016 Oracle patches</a:t>
            </a:r>
          </a:p>
          <a:p>
            <a:r>
              <a:rPr lang="en-US" sz="2800" smtClean="0">
                <a:ea typeface="ＭＳ Ｐゴシック" pitchFamily="4" charset="-128"/>
                <a:cs typeface="ＭＳ Ｐゴシック" pitchFamily="4" charset="-128"/>
              </a:rPr>
              <a:t>Multiple serious security problems in recent years</a:t>
            </a:r>
          </a:p>
          <a:p>
            <a:endParaRPr lang="en-US" sz="2800" smtClean="0">
              <a:ea typeface="ＭＳ Ｐゴシック" pitchFamily="4" charset="-128"/>
              <a:cs typeface="ＭＳ Ｐゴシック" pitchFamily="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Title 1"/>
          <p:cNvSpPr>
            <a:spLocks noGrp="1"/>
          </p:cNvSpPr>
          <p:nvPr>
            <p:ph type="title"/>
          </p:nvPr>
        </p:nvSpPr>
        <p:spPr>
          <a:xfrm>
            <a:off x="685800" y="381000"/>
            <a:ext cx="7772400" cy="1143000"/>
          </a:xfrm>
        </p:spPr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Scripting Languages</a:t>
            </a:r>
          </a:p>
        </p:txBody>
      </p:sp>
      <p:sp>
        <p:nvSpPr>
          <p:cNvPr id="59395" name="Content Placeholder 2"/>
          <p:cNvSpPr>
            <a:spLocks noGrp="1"/>
          </p:cNvSpPr>
          <p:nvPr>
            <p:ph idx="1"/>
          </p:nvPr>
        </p:nvSpPr>
        <p:spPr>
          <a:xfrm>
            <a:off x="685800" y="1371600"/>
            <a:ext cx="7772400" cy="4114800"/>
          </a:xfrm>
        </p:spPr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Depends on language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Many are type safe (or non-typed), limiting buffer overflow possibilities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Javascript and CGIbin have awful security reputations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Perl offers some useful security features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But there are some general issues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Scripting Language Security Issues</a:t>
            </a:r>
          </a:p>
        </p:txBody>
      </p:sp>
      <p:sp>
        <p:nvSpPr>
          <p:cNvPr id="60419" name="Content Placeholder 2"/>
          <p:cNvSpPr>
            <a:spLocks noGrp="1"/>
          </p:cNvSpPr>
          <p:nvPr>
            <p:ph idx="1"/>
          </p:nvPr>
        </p:nvSpPr>
        <p:spPr>
          <a:xfrm>
            <a:off x="685800" y="2057400"/>
            <a:ext cx="7772400" cy="4114800"/>
          </a:xfrm>
        </p:spPr>
        <p:txBody>
          <a:bodyPr/>
          <a:lstStyle/>
          <a:p>
            <a:r>
              <a:rPr lang="en-US" sz="2400" smtClean="0">
                <a:ea typeface="ＭＳ Ｐゴシック" pitchFamily="4" charset="-128"/>
                <a:cs typeface="ＭＳ Ｐゴシック" pitchFamily="4" charset="-128"/>
              </a:rPr>
              <a:t>Might be security flaws in their interpreters</a:t>
            </a:r>
          </a:p>
          <a:p>
            <a:pPr lvl="1"/>
            <a:r>
              <a:rPr lang="en-US" sz="2400" smtClean="0"/>
              <a:t>More likely than in compilers</a:t>
            </a:r>
          </a:p>
          <a:p>
            <a:r>
              <a:rPr lang="en-US" sz="2400" smtClean="0">
                <a:ea typeface="ＭＳ Ｐゴシック" pitchFamily="4" charset="-128"/>
                <a:cs typeface="ＭＳ Ｐゴシック" pitchFamily="4" charset="-128"/>
              </a:rPr>
              <a:t>Scripts often easily examined by attackers</a:t>
            </a:r>
          </a:p>
          <a:p>
            <a:pPr lvl="1"/>
            <a:r>
              <a:rPr lang="en-US" sz="2400" smtClean="0"/>
              <a:t>Obscurity of binary is no guarantee, but it is an obstacle</a:t>
            </a:r>
          </a:p>
          <a:p>
            <a:r>
              <a:rPr lang="en-US" sz="2400" smtClean="0">
                <a:ea typeface="ＭＳ Ｐゴシック" pitchFamily="4" charset="-128"/>
                <a:cs typeface="ＭＳ Ｐゴシック" pitchFamily="4" charset="-128"/>
              </a:rPr>
              <a:t>Scripting languages often used to make system calls</a:t>
            </a:r>
          </a:p>
          <a:p>
            <a:pPr lvl="1"/>
            <a:r>
              <a:rPr lang="en-US" sz="2400" smtClean="0"/>
              <a:t>Inherently dangerous, esp. things like </a:t>
            </a:r>
            <a:r>
              <a:rPr lang="en-US" sz="2400" smtClean="0">
                <a:latin typeface="Courier New" pitchFamily="4" charset="0"/>
                <a:ea typeface="Courier New" pitchFamily="4" charset="0"/>
                <a:cs typeface="Courier New" pitchFamily="4" charset="0"/>
              </a:rPr>
              <a:t>eval()</a:t>
            </a:r>
            <a:endParaRPr lang="en-US" sz="2400" smtClean="0">
              <a:ea typeface="Courier New" pitchFamily="4" charset="0"/>
              <a:cs typeface="Courier New" pitchFamily="4" charset="0"/>
            </a:endParaRPr>
          </a:p>
          <a:p>
            <a:r>
              <a:rPr lang="en-US" sz="2400" smtClean="0">
                <a:ea typeface="Courier New" pitchFamily="4" charset="0"/>
                <a:cs typeface="Courier New" pitchFamily="4" charset="0"/>
              </a:rPr>
              <a:t>If they call libraries, there can be overflows there</a:t>
            </a:r>
          </a:p>
          <a:p>
            <a:pPr lvl="1"/>
            <a:r>
              <a:rPr lang="en-US" sz="2400" smtClean="0">
                <a:ea typeface="Courier New" pitchFamily="4" charset="0"/>
                <a:cs typeface="Courier New" pitchFamily="4" charset="0"/>
              </a:rPr>
              <a:t>E.g., Python buffer overflow in 2014</a:t>
            </a:r>
          </a:p>
          <a:p>
            <a:r>
              <a:rPr lang="en-US" sz="2400" smtClean="0">
                <a:ea typeface="ＭＳ Ｐゴシック" pitchFamily="4" charset="-128"/>
                <a:cs typeface="ＭＳ Ｐゴシック" pitchFamily="4" charset="-128"/>
              </a:rPr>
              <a:t>Many script programmers don’t think about security at all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ounded Rectangle 3"/>
          <p:cNvSpPr>
            <a:spLocks noChangeArrowheads="1"/>
          </p:cNvSpPr>
          <p:nvPr/>
        </p:nvSpPr>
        <p:spPr bwMode="auto">
          <a:xfrm>
            <a:off x="914400" y="914400"/>
            <a:ext cx="7315200" cy="6858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12700">
            <a:solidFill>
              <a:schemeClr val="tx1"/>
            </a:solidFill>
            <a:prstDash val="dash"/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144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Open Source vs. Closed Source</a:t>
            </a:r>
          </a:p>
        </p:txBody>
      </p:sp>
      <p:sp>
        <p:nvSpPr>
          <p:cNvPr id="61444" name="Content Placeholder 2"/>
          <p:cNvSpPr>
            <a:spLocks noGrp="1"/>
          </p:cNvSpPr>
          <p:nvPr>
            <p:ph idx="1"/>
          </p:nvPr>
        </p:nvSpPr>
        <p:spPr>
          <a:xfrm>
            <a:off x="685800" y="1828800"/>
            <a:ext cx="7772400" cy="4114800"/>
          </a:xfrm>
        </p:spPr>
        <p:txBody>
          <a:bodyPr/>
          <a:lstStyle/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Some argue open source software is inherently more secure</a:t>
            </a:r>
          </a:p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The “many eyes” argument –</a:t>
            </a:r>
          </a:p>
          <a:p>
            <a:pPr lvl="1"/>
            <a:r>
              <a:rPr lang="en-US" sz="3200" smtClean="0"/>
              <a:t>Since anyone can look at open source code,</a:t>
            </a:r>
          </a:p>
          <a:p>
            <a:pPr lvl="1"/>
            <a:r>
              <a:rPr lang="en-US" sz="3200" smtClean="0"/>
              <a:t>More people will examine it</a:t>
            </a:r>
          </a:p>
          <a:p>
            <a:pPr lvl="1"/>
            <a:r>
              <a:rPr lang="en-US" sz="3200" smtClean="0"/>
              <a:t>Finding more bugs</a:t>
            </a:r>
          </a:p>
          <a:p>
            <a:pPr lvl="1"/>
            <a:r>
              <a:rPr lang="en-US" sz="3200" smtClean="0"/>
              <a:t>Increasing security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Is the “Many Eyes” Argument Correct?</a:t>
            </a:r>
          </a:p>
        </p:txBody>
      </p:sp>
      <p:sp>
        <p:nvSpPr>
          <p:cNvPr id="62467" name="Content Placeholder 2"/>
          <p:cNvSpPr>
            <a:spLocks noGrp="1"/>
          </p:cNvSpPr>
          <p:nvPr>
            <p:ph idx="1"/>
          </p:nvPr>
        </p:nvSpPr>
        <p:spPr>
          <a:xfrm>
            <a:off x="685800" y="1828800"/>
            <a:ext cx="7772400" cy="4114800"/>
          </a:xfrm>
        </p:spPr>
        <p:txBody>
          <a:bodyPr/>
          <a:lstStyle/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Probably not</a:t>
            </a:r>
          </a:p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At least not in general</a:t>
            </a:r>
          </a:p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Linux has security bug history similar to Windows</a:t>
            </a:r>
          </a:p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Other open source projects even worse</a:t>
            </a:r>
          </a:p>
          <a:p>
            <a:pPr lvl="1"/>
            <a:r>
              <a:rPr lang="en-US" sz="3200" smtClean="0"/>
              <a:t>In many cases, nobody really looks at the code</a:t>
            </a:r>
          </a:p>
          <a:p>
            <a:pPr lvl="1"/>
            <a:r>
              <a:rPr lang="en-US" sz="3200" smtClean="0"/>
              <a:t>Which is no better than closed source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The Flip Side Argument</a:t>
            </a:r>
          </a:p>
        </p:txBody>
      </p:sp>
      <p:sp>
        <p:nvSpPr>
          <p:cNvPr id="63491" name="Content Placeholder 2"/>
          <p:cNvSpPr>
            <a:spLocks noGrp="1"/>
          </p:cNvSpPr>
          <p:nvPr>
            <p:ph idx="1"/>
          </p:nvPr>
        </p:nvSpPr>
        <p:spPr>
          <a:xfrm>
            <a:off x="685800" y="1828800"/>
            <a:ext cx="7772400" cy="4114800"/>
          </a:xfrm>
        </p:spPr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“Hackers can examine open source software and find its flaws”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Well, Windows’ security history is not a recommendation for this view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Most commonly exploited flaws can be found via black-box approach</a:t>
            </a:r>
          </a:p>
          <a:p>
            <a:pPr lvl="1"/>
            <a:r>
              <a:rPr lang="en-US" smtClean="0"/>
              <a:t>E.g., typical buffer overflows</a:t>
            </a:r>
          </a:p>
          <a:p>
            <a:pPr lvl="1"/>
            <a:r>
              <a:rPr lang="en-US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The Upshot?</a:t>
            </a:r>
          </a:p>
        </p:txBody>
      </p:sp>
      <p:sp>
        <p:nvSpPr>
          <p:cNvPr id="64515" name="Content Placeholder 2"/>
          <p:cNvSpPr>
            <a:spLocks noGrp="1"/>
          </p:cNvSpPr>
          <p:nvPr>
            <p:ph idx="1"/>
          </p:nvPr>
        </p:nvSpPr>
        <p:spPr>
          <a:xfrm>
            <a:off x="685800" y="1828800"/>
            <a:ext cx="7772400" cy="4114800"/>
          </a:xfrm>
        </p:spPr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No solid evidence that open source or closed source produces better security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Major exception is crypto</a:t>
            </a:r>
          </a:p>
          <a:p>
            <a:pPr lvl="1"/>
            <a:r>
              <a:rPr lang="en-US" smtClean="0"/>
              <a:t>At least for crypto standards</a:t>
            </a:r>
          </a:p>
          <a:p>
            <a:pPr lvl="1"/>
            <a:r>
              <a:rPr lang="en-US" smtClean="0"/>
              <a:t>Maybe widely used crypto packages</a:t>
            </a:r>
          </a:p>
          <a:p>
            <a:pPr lvl="1"/>
            <a:r>
              <a:rPr lang="en-US" smtClean="0"/>
              <a:t>Criticality and limited scope means many eyeballs will really look at it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One More Consideration</a:t>
            </a:r>
          </a:p>
        </p:txBody>
      </p:sp>
      <p:sp>
        <p:nvSpPr>
          <p:cNvPr id="65539" name="Content Placeholder 2"/>
          <p:cNvSpPr>
            <a:spLocks noGrp="1"/>
          </p:cNvSpPr>
          <p:nvPr>
            <p:ph idx="1"/>
          </p:nvPr>
        </p:nvSpPr>
        <p:spPr>
          <a:xfrm>
            <a:off x="685800" y="1752600"/>
            <a:ext cx="7772400" cy="4114800"/>
          </a:xfrm>
        </p:spPr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The Snowden leaks suggest some companies put trapdoors in software</a:t>
            </a:r>
          </a:p>
          <a:p>
            <a:pPr lvl="1"/>
            <a:r>
              <a:rPr lang="en-US" smtClean="0"/>
              <a:t>Especially security-related software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When it’s closed source, nobody else can check that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When it’s open source, maybe they can</a:t>
            </a:r>
          </a:p>
          <a:p>
            <a:pPr lvl="1"/>
            <a:r>
              <a:rPr lang="en-US" smtClean="0"/>
              <a:t>Emphasis on the “maybe,” though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ounded Rectangle 3"/>
          <p:cNvSpPr>
            <a:spLocks noChangeArrowheads="1"/>
          </p:cNvSpPr>
          <p:nvPr/>
        </p:nvSpPr>
        <p:spPr bwMode="auto">
          <a:xfrm>
            <a:off x="1524000" y="609600"/>
            <a:ext cx="5867400" cy="1295400"/>
          </a:xfrm>
          <a:prstGeom prst="roundRect">
            <a:avLst>
              <a:gd name="adj" fmla="val 16667"/>
            </a:avLst>
          </a:prstGeom>
          <a:solidFill>
            <a:schemeClr val="bg2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656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Major Problem Areas for </a:t>
            </a:r>
            <a:br>
              <a:rPr lang="en-US" smtClean="0">
                <a:ea typeface="ＭＳ Ｐゴシック" pitchFamily="4" charset="-128"/>
                <a:cs typeface="ＭＳ Ｐゴシック" pitchFamily="4" charset="-128"/>
              </a:rPr>
            </a:br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Secure Programming</a:t>
            </a:r>
          </a:p>
        </p:txBody>
      </p:sp>
      <p:sp>
        <p:nvSpPr>
          <p:cNvPr id="66564" name="Content Placeholder 2"/>
          <p:cNvSpPr>
            <a:spLocks noGrp="1"/>
          </p:cNvSpPr>
          <p:nvPr>
            <p:ph idx="1"/>
          </p:nvPr>
        </p:nvSpPr>
        <p:spPr>
          <a:xfrm>
            <a:off x="685800" y="2133600"/>
            <a:ext cx="7772400" cy="4114800"/>
          </a:xfrm>
        </p:spPr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Certain areas of programming have proven to be particularly prone to problems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What are they?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How do you avoid falling into these traps?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Example Problem Areas</a:t>
            </a:r>
          </a:p>
        </p:txBody>
      </p:sp>
      <p:sp>
        <p:nvSpPr>
          <p:cNvPr id="67587" name="Content Placeholder 2"/>
          <p:cNvSpPr>
            <a:spLocks noGrp="1"/>
          </p:cNvSpPr>
          <p:nvPr>
            <p:ph idx="1"/>
          </p:nvPr>
        </p:nvSpPr>
        <p:spPr>
          <a:xfrm>
            <a:off x="685800" y="1752600"/>
            <a:ext cx="7772400" cy="4114800"/>
          </a:xfrm>
        </p:spPr>
        <p:txBody>
          <a:bodyPr/>
          <a:lstStyle/>
          <a:p>
            <a:r>
              <a:rPr lang="en-US" sz="2400" smtClean="0">
                <a:ea typeface="ＭＳ Ｐゴシック" pitchFamily="4" charset="-128"/>
                <a:cs typeface="ＭＳ Ｐゴシック" pitchFamily="4" charset="-128"/>
              </a:rPr>
              <a:t>Buffer overflows and other input verification issues</a:t>
            </a:r>
          </a:p>
          <a:p>
            <a:r>
              <a:rPr lang="en-US" sz="2400" smtClean="0">
                <a:ea typeface="ＭＳ Ｐゴシック" pitchFamily="4" charset="-128"/>
                <a:cs typeface="ＭＳ Ｐゴシック" pitchFamily="4" charset="-128"/>
              </a:rPr>
              <a:t>Error handling</a:t>
            </a:r>
          </a:p>
          <a:p>
            <a:r>
              <a:rPr lang="en-US" sz="2400" smtClean="0">
                <a:ea typeface="ＭＳ Ｐゴシック" pitchFamily="4" charset="-128"/>
                <a:cs typeface="ＭＳ Ｐゴシック" pitchFamily="4" charset="-128"/>
              </a:rPr>
              <a:t>Privilege escalation</a:t>
            </a:r>
          </a:p>
          <a:p>
            <a:r>
              <a:rPr lang="en-US" sz="2400" smtClean="0">
                <a:ea typeface="ＭＳ Ｐゴシック" pitchFamily="4" charset="-128"/>
                <a:cs typeface="ＭＳ Ｐゴシック" pitchFamily="4" charset="-128"/>
              </a:rPr>
              <a:t>Race conditions</a:t>
            </a:r>
          </a:p>
          <a:p>
            <a:r>
              <a:rPr lang="en-US" sz="2400" smtClean="0">
                <a:ea typeface="ＭＳ Ｐゴシック" pitchFamily="4" charset="-128"/>
                <a:cs typeface="ＭＳ Ｐゴシック" pitchFamily="4" charset="-128"/>
              </a:rPr>
              <a:t>Use of randomness</a:t>
            </a:r>
          </a:p>
          <a:p>
            <a:r>
              <a:rPr lang="en-US" sz="2400" smtClean="0">
                <a:ea typeface="ＭＳ Ｐゴシック" pitchFamily="4" charset="-128"/>
                <a:cs typeface="ＭＳ Ｐゴシック" pitchFamily="4" charset="-128"/>
              </a:rPr>
              <a:t>Proper use of cryptography</a:t>
            </a:r>
          </a:p>
          <a:p>
            <a:r>
              <a:rPr lang="en-US" sz="2400" smtClean="0">
                <a:ea typeface="ＭＳ Ｐゴシック" pitchFamily="4" charset="-128"/>
                <a:cs typeface="ＭＳ Ｐゴシック" pitchFamily="4" charset="-128"/>
              </a:rPr>
              <a:t>Trust </a:t>
            </a:r>
          </a:p>
          <a:p>
            <a:r>
              <a:rPr lang="en-US" sz="2400" smtClean="0">
                <a:ea typeface="ＭＳ Ｐゴシック" pitchFamily="4" charset="-128"/>
                <a:cs typeface="ＭＳ Ｐゴシック" pitchFamily="4" charset="-128"/>
              </a:rPr>
              <a:t>Variable synchronization</a:t>
            </a:r>
          </a:p>
          <a:p>
            <a:r>
              <a:rPr lang="en-US" sz="2400" smtClean="0">
                <a:ea typeface="ＭＳ Ｐゴシック" pitchFamily="4" charset="-128"/>
                <a:cs typeface="ＭＳ Ｐゴシック" pitchFamily="4" charset="-128"/>
              </a:rPr>
              <a:t>Variable initialization</a:t>
            </a:r>
          </a:p>
          <a:p>
            <a:r>
              <a:rPr lang="en-US" sz="2400" smtClean="0">
                <a:ea typeface="ＭＳ Ｐゴシック" pitchFamily="4" charset="-128"/>
                <a:cs typeface="ＭＳ Ｐゴシック" pitchFamily="4" charset="-128"/>
              </a:rPr>
              <a:t>There are others . . .</a:t>
            </a:r>
          </a:p>
          <a:p>
            <a:endParaRPr lang="en-US" sz="2400" smtClean="0">
              <a:ea typeface="ＭＳ Ｐゴシック" pitchFamily="4" charset="-128"/>
              <a:cs typeface="ＭＳ Ｐゴシック" pitchFamily="4" charset="-128"/>
            </a:endParaRPr>
          </a:p>
          <a:p>
            <a:endParaRPr lang="en-US" sz="2400" smtClean="0">
              <a:ea typeface="ＭＳ Ｐゴシック" pitchFamily="4" charset="-128"/>
              <a:cs typeface="ＭＳ Ｐゴシック" pitchFamily="4" charset="-128"/>
            </a:endParaRPr>
          </a:p>
          <a:p>
            <a:endParaRPr lang="en-US" sz="2400" smtClean="0">
              <a:ea typeface="ＭＳ Ｐゴシック" pitchFamily="4" charset="-128"/>
              <a:cs typeface="ＭＳ Ｐゴシック" pitchFamily="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For Example,</a:t>
            </a:r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Windows 95 and its descendants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Not designed with security in mind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Security professionals assume any networked Windows 95 machine can be hacked</a:t>
            </a:r>
          </a:p>
          <a:p>
            <a:pPr lvl="1"/>
            <a:r>
              <a:rPr lang="en-US" smtClean="0"/>
              <a:t>Despite later security retrofits</a:t>
            </a:r>
          </a:p>
          <a:p>
            <a:pPr lvl="1"/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Buffer Overflows</a:t>
            </a:r>
          </a:p>
        </p:txBody>
      </p:sp>
      <p:sp>
        <p:nvSpPr>
          <p:cNvPr id="68611" name="Content Placeholder 2"/>
          <p:cNvSpPr>
            <a:spLocks noGrp="1"/>
          </p:cNvSpPr>
          <p:nvPr>
            <p:ph idx="1"/>
          </p:nvPr>
        </p:nvSpPr>
        <p:spPr>
          <a:xfrm>
            <a:off x="685800" y="1676400"/>
            <a:ext cx="7772400" cy="4114800"/>
          </a:xfrm>
        </p:spPr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The poster child of insecure programming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One of the most commonly exploited types of programming error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Technical details of how they occur discussed earlier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Key problem is language does not check bounds of variables</a:t>
            </a:r>
          </a:p>
          <a:p>
            <a:pPr>
              <a:buFontTx/>
              <a:buNone/>
            </a:pPr>
            <a:endParaRPr lang="en-US" smtClean="0">
              <a:ea typeface="ＭＳ Ｐゴシック" pitchFamily="4" charset="-128"/>
              <a:cs typeface="ＭＳ Ｐゴシック" pitchFamily="4" charset="-128"/>
            </a:endParaRPr>
          </a:p>
        </p:txBody>
      </p:sp>
      <p:sp>
        <p:nvSpPr>
          <p:cNvPr id="68612" name="Rounded Rectangle 3"/>
          <p:cNvSpPr>
            <a:spLocks noChangeArrowheads="1"/>
          </p:cNvSpPr>
          <p:nvPr/>
        </p:nvSpPr>
        <p:spPr bwMode="auto">
          <a:xfrm>
            <a:off x="2438400" y="838200"/>
            <a:ext cx="4267200" cy="762000"/>
          </a:xfrm>
          <a:prstGeom prst="roundRect">
            <a:avLst>
              <a:gd name="adj" fmla="val 16667"/>
            </a:avLst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Preventing Buffer Overflows</a:t>
            </a:r>
          </a:p>
        </p:txBody>
      </p:sp>
      <p:sp>
        <p:nvSpPr>
          <p:cNvPr id="69635" name="Content Placeholder 2"/>
          <p:cNvSpPr>
            <a:spLocks noGrp="1"/>
          </p:cNvSpPr>
          <p:nvPr>
            <p:ph idx="1"/>
          </p:nvPr>
        </p:nvSpPr>
        <p:spPr>
          <a:xfrm>
            <a:off x="685800" y="1600200"/>
            <a:ext cx="7772400" cy="4114800"/>
          </a:xfrm>
        </p:spPr>
        <p:txBody>
          <a:bodyPr/>
          <a:lstStyle/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Use a language with bounds checking</a:t>
            </a:r>
          </a:p>
          <a:p>
            <a:pPr lvl="1"/>
            <a:r>
              <a:rPr lang="en-US" sz="3200" smtClean="0"/>
              <a:t>Most modern languages other than C and C++ (and assembler)</a:t>
            </a:r>
          </a:p>
          <a:p>
            <a:pPr lvl="1"/>
            <a:r>
              <a:rPr lang="en-US" sz="3200" smtClean="0"/>
              <a:t>Not always a choice</a:t>
            </a:r>
          </a:p>
          <a:p>
            <a:pPr lvl="1"/>
            <a:r>
              <a:rPr lang="en-US" sz="3200" smtClean="0"/>
              <a:t>Or the right choice</a:t>
            </a:r>
          </a:p>
          <a:p>
            <a:pPr lvl="1"/>
            <a:r>
              <a:rPr lang="en-US" sz="3200" smtClean="0"/>
              <a:t>Not always entirely free of overflows</a:t>
            </a:r>
          </a:p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Check bounds carefully yourself</a:t>
            </a:r>
          </a:p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Avoid constructs that often cause trouble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Problematic Constructs for Buffer Overflows</a:t>
            </a:r>
          </a:p>
        </p:txBody>
      </p:sp>
      <p:sp>
        <p:nvSpPr>
          <p:cNvPr id="70659" name="Content Placeholder 2"/>
          <p:cNvSpPr>
            <a:spLocks noGrp="1"/>
          </p:cNvSpPr>
          <p:nvPr>
            <p:ph idx="1"/>
          </p:nvPr>
        </p:nvSpPr>
        <p:spPr>
          <a:xfrm>
            <a:off x="685800" y="1752600"/>
            <a:ext cx="7772400" cy="4114800"/>
          </a:xfrm>
        </p:spPr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Most frequently C system calls:</a:t>
            </a:r>
          </a:p>
          <a:p>
            <a:pPr lvl="1"/>
            <a:r>
              <a:rPr lang="en-US" smtClean="0">
                <a:latin typeface="Courier New" pitchFamily="4" charset="0"/>
                <a:ea typeface="Courier New" pitchFamily="4" charset="0"/>
                <a:cs typeface="Courier New" pitchFamily="4" charset="0"/>
              </a:rPr>
              <a:t>gets()</a:t>
            </a:r>
            <a:r>
              <a:rPr lang="en-US" smtClean="0"/>
              <a:t>, </a:t>
            </a:r>
            <a:r>
              <a:rPr lang="en-US" smtClean="0">
                <a:latin typeface="Courier New" pitchFamily="4" charset="0"/>
                <a:ea typeface="Courier New" pitchFamily="4" charset="0"/>
                <a:cs typeface="Courier New" pitchFamily="4" charset="0"/>
              </a:rPr>
              <a:t>strcpy()</a:t>
            </a:r>
            <a:r>
              <a:rPr lang="en-US" smtClean="0"/>
              <a:t>, </a:t>
            </a:r>
            <a:r>
              <a:rPr lang="en-US" smtClean="0">
                <a:latin typeface="Courier New" pitchFamily="4" charset="0"/>
                <a:ea typeface="Courier New" pitchFamily="4" charset="0"/>
                <a:cs typeface="Courier New" pitchFamily="4" charset="0"/>
              </a:rPr>
              <a:t>strcat()</a:t>
            </a:r>
            <a:r>
              <a:rPr lang="en-US" smtClean="0"/>
              <a:t>, </a:t>
            </a:r>
            <a:r>
              <a:rPr lang="en-US" smtClean="0">
                <a:latin typeface="Courier New" pitchFamily="4" charset="0"/>
                <a:ea typeface="Courier New" pitchFamily="4" charset="0"/>
                <a:cs typeface="Courier New" pitchFamily="4" charset="0"/>
              </a:rPr>
              <a:t>sprintf()</a:t>
            </a:r>
            <a:r>
              <a:rPr lang="en-US" smtClean="0"/>
              <a:t>, </a:t>
            </a:r>
            <a:r>
              <a:rPr lang="en-US" smtClean="0">
                <a:latin typeface="Courier New" pitchFamily="4" charset="0"/>
                <a:ea typeface="Courier New" pitchFamily="4" charset="0"/>
                <a:cs typeface="Courier New" pitchFamily="4" charset="0"/>
              </a:rPr>
              <a:t>scanf()</a:t>
            </a:r>
            <a:r>
              <a:rPr lang="en-US" smtClean="0"/>
              <a:t>, </a:t>
            </a:r>
            <a:r>
              <a:rPr lang="en-US" smtClean="0">
                <a:latin typeface="Courier New" pitchFamily="4" charset="0"/>
                <a:ea typeface="Courier New" pitchFamily="4" charset="0"/>
                <a:cs typeface="Courier New" pitchFamily="4" charset="0"/>
              </a:rPr>
              <a:t>sscanf()</a:t>
            </a:r>
            <a:r>
              <a:rPr lang="en-US" smtClean="0"/>
              <a:t>, </a:t>
            </a:r>
            <a:r>
              <a:rPr lang="en-US" smtClean="0">
                <a:latin typeface="Courier New" pitchFamily="4" charset="0"/>
                <a:ea typeface="Courier New" pitchFamily="4" charset="0"/>
                <a:cs typeface="Courier New" pitchFamily="4" charset="0"/>
              </a:rPr>
              <a:t>fscanf()</a:t>
            </a:r>
            <a:r>
              <a:rPr lang="en-US" smtClean="0"/>
              <a:t>, </a:t>
            </a:r>
            <a:r>
              <a:rPr lang="en-US" smtClean="0">
                <a:latin typeface="Courier New" pitchFamily="4" charset="0"/>
                <a:ea typeface="Courier New" pitchFamily="4" charset="0"/>
                <a:cs typeface="Courier New" pitchFamily="4" charset="0"/>
              </a:rPr>
              <a:t>vfscanf()</a:t>
            </a:r>
            <a:r>
              <a:rPr lang="en-US" smtClean="0"/>
              <a:t>,</a:t>
            </a:r>
            <a:r>
              <a:rPr lang="en-US" smtClean="0">
                <a:latin typeface="Courier New" pitchFamily="4" charset="0"/>
                <a:ea typeface="Courier New" pitchFamily="4" charset="0"/>
                <a:cs typeface="Courier New" pitchFamily="4" charset="0"/>
              </a:rPr>
              <a:t>vsprintf()</a:t>
            </a:r>
            <a:r>
              <a:rPr lang="en-US" smtClean="0"/>
              <a:t>, </a:t>
            </a:r>
            <a:r>
              <a:rPr lang="en-US" smtClean="0">
                <a:latin typeface="Courier New" pitchFamily="4" charset="0"/>
                <a:ea typeface="Courier New" pitchFamily="4" charset="0"/>
                <a:cs typeface="Courier New" pitchFamily="4" charset="0"/>
              </a:rPr>
              <a:t>vscanf()</a:t>
            </a:r>
            <a:r>
              <a:rPr lang="en-US" smtClean="0"/>
              <a:t>, </a:t>
            </a:r>
            <a:r>
              <a:rPr lang="en-US" smtClean="0">
                <a:latin typeface="Courier New" pitchFamily="4" charset="0"/>
                <a:ea typeface="Courier New" pitchFamily="4" charset="0"/>
                <a:cs typeface="Courier New" pitchFamily="4" charset="0"/>
              </a:rPr>
              <a:t>vsscanf()</a:t>
            </a:r>
            <a:r>
              <a:rPr lang="en-US" smtClean="0"/>
              <a:t>, </a:t>
            </a:r>
            <a:r>
              <a:rPr lang="en-US" smtClean="0">
                <a:latin typeface="Courier New" pitchFamily="4" charset="0"/>
                <a:ea typeface="Courier New" pitchFamily="4" charset="0"/>
                <a:cs typeface="Courier New" pitchFamily="4" charset="0"/>
              </a:rPr>
              <a:t>streadd()</a:t>
            </a:r>
            <a:r>
              <a:rPr lang="en-US" smtClean="0"/>
              <a:t>, </a:t>
            </a:r>
            <a:r>
              <a:rPr lang="en-US" smtClean="0">
                <a:latin typeface="Courier New" pitchFamily="4" charset="0"/>
                <a:ea typeface="Courier New" pitchFamily="4" charset="0"/>
                <a:cs typeface="Courier New" pitchFamily="4" charset="0"/>
              </a:rPr>
              <a:t>strecpy()</a:t>
            </a:r>
          </a:p>
          <a:p>
            <a:pPr lvl="1"/>
            <a:r>
              <a:rPr lang="en-US" smtClean="0"/>
              <a:t>There are others that are also risky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Why Are These Calls Risky?</a:t>
            </a:r>
          </a:p>
        </p:txBody>
      </p:sp>
      <p:sp>
        <p:nvSpPr>
          <p:cNvPr id="71683" name="Content Placeholder 2"/>
          <p:cNvSpPr>
            <a:spLocks noGrp="1"/>
          </p:cNvSpPr>
          <p:nvPr>
            <p:ph idx="1"/>
          </p:nvPr>
        </p:nvSpPr>
        <p:spPr>
          <a:xfrm>
            <a:off x="685800" y="1828800"/>
            <a:ext cx="7772400" cy="4114800"/>
          </a:xfrm>
        </p:spPr>
        <p:txBody>
          <a:bodyPr/>
          <a:lstStyle/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They copy data into a buffer</a:t>
            </a:r>
          </a:p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Without checking if the length of the data copied is greater than the buffer</a:t>
            </a:r>
          </a:p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Allowing overflow of that buffer</a:t>
            </a:r>
          </a:p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Assumes attacker can put his own data into the buffer</a:t>
            </a:r>
          </a:p>
          <a:p>
            <a:pPr lvl="1"/>
            <a:r>
              <a:rPr lang="en-US" sz="3200" smtClean="0"/>
              <a:t>Not always true</a:t>
            </a:r>
          </a:p>
          <a:p>
            <a:pPr lvl="1"/>
            <a:r>
              <a:rPr lang="en-US" sz="3200" smtClean="0"/>
              <a:t>But why take the risk?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What Do You Do Instead?</a:t>
            </a:r>
          </a:p>
        </p:txBody>
      </p:sp>
      <p:sp>
        <p:nvSpPr>
          <p:cNvPr id="72707" name="Content Placeholder 2"/>
          <p:cNvSpPr>
            <a:spLocks noGrp="1"/>
          </p:cNvSpPr>
          <p:nvPr>
            <p:ph idx="1"/>
          </p:nvPr>
        </p:nvSpPr>
        <p:spPr>
          <a:xfrm>
            <a:off x="685800" y="1600200"/>
            <a:ext cx="7772400" cy="4114800"/>
          </a:xfrm>
        </p:spPr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Many of the calls have variants that specify how much data is copied</a:t>
            </a:r>
          </a:p>
          <a:p>
            <a:pPr lvl="1"/>
            <a:r>
              <a:rPr lang="en-US" smtClean="0"/>
              <a:t>If used properly, won’t allow the buffer to overflow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Those without the variants allow precision specifiers</a:t>
            </a:r>
          </a:p>
          <a:p>
            <a:pPr lvl="1"/>
            <a:r>
              <a:rPr lang="en-US" smtClean="0"/>
              <a:t>Which limit the amount of data handled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Is That All I Have To Do?</a:t>
            </a:r>
          </a:p>
        </p:txBody>
      </p:sp>
      <p:sp>
        <p:nvSpPr>
          <p:cNvPr id="73731" name="Content Placeholder 2"/>
          <p:cNvSpPr>
            <a:spLocks noGrp="1"/>
          </p:cNvSpPr>
          <p:nvPr>
            <p:ph idx="1"/>
          </p:nvPr>
        </p:nvSpPr>
        <p:spPr>
          <a:xfrm>
            <a:off x="685800" y="1828800"/>
            <a:ext cx="7772400" cy="4114800"/>
          </a:xfrm>
        </p:spPr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No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These are automated buffer overflows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You can easily write your own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Must carefully check the amount of data you copy if you do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And beware of integer overflow problems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An Example</a:t>
            </a:r>
          </a:p>
        </p:txBody>
      </p:sp>
      <p:sp>
        <p:nvSpPr>
          <p:cNvPr id="7475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Actual bug in OpenSSH server:</a:t>
            </a:r>
          </a:p>
          <a:p>
            <a:pPr>
              <a:buFontTx/>
              <a:buNone/>
            </a:pPr>
            <a:endParaRPr lang="en-US" smtClean="0">
              <a:ea typeface="ＭＳ Ｐゴシック" pitchFamily="4" charset="-128"/>
              <a:cs typeface="ＭＳ Ｐゴシック" pitchFamily="4" charset="-128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sz="2000" smtClean="0">
                <a:latin typeface="Courier New" pitchFamily="4" charset="0"/>
                <a:ea typeface="Courier New" pitchFamily="4" charset="0"/>
                <a:cs typeface="Courier New" pitchFamily="4" charset="0"/>
              </a:rPr>
              <a:t>u_int nresp;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sz="2000" smtClean="0">
                <a:latin typeface="Courier New" pitchFamily="4" charset="0"/>
                <a:ea typeface="Courier New" pitchFamily="4" charset="0"/>
                <a:cs typeface="Courier New" pitchFamily="4" charset="0"/>
              </a:rPr>
              <a:t>. . .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sz="2000" smtClean="0">
                <a:latin typeface="Courier New" pitchFamily="4" charset="0"/>
                <a:ea typeface="Courier New" pitchFamily="4" charset="0"/>
                <a:cs typeface="Courier New" pitchFamily="4" charset="0"/>
              </a:rPr>
              <a:t>nresp = packet_get_int();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sz="2000" smtClean="0">
                <a:latin typeface="Courier New" pitchFamily="4" charset="0"/>
                <a:ea typeface="Courier New" pitchFamily="4" charset="0"/>
                <a:cs typeface="Courier New" pitchFamily="4" charset="0"/>
              </a:rPr>
              <a:t>If (nresp &gt; 0) {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sz="2000" smtClean="0">
                <a:latin typeface="Courier New" pitchFamily="4" charset="0"/>
                <a:ea typeface="Courier New" pitchFamily="4" charset="0"/>
                <a:cs typeface="Courier New" pitchFamily="4" charset="0"/>
              </a:rPr>
              <a:t>	response = xmalloc(nresp * sizeof(char *));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sz="2000" smtClean="0">
                <a:latin typeface="Courier New" pitchFamily="4" charset="0"/>
                <a:ea typeface="Courier New" pitchFamily="4" charset="0"/>
                <a:cs typeface="Courier New" pitchFamily="4" charset="0"/>
              </a:rPr>
              <a:t>	for (i=0; i&lt;nresp;i++)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sz="2000" smtClean="0">
                <a:latin typeface="Courier New" pitchFamily="4" charset="0"/>
                <a:ea typeface="Courier New" pitchFamily="4" charset="0"/>
                <a:cs typeface="Courier New" pitchFamily="4" charset="0"/>
              </a:rPr>
              <a:t>		response[i] = packet_get_string(NULL);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sz="2000" smtClean="0">
                <a:latin typeface="Courier New" pitchFamily="4" charset="0"/>
                <a:ea typeface="Courier New" pitchFamily="4" charset="0"/>
                <a:cs typeface="Courier New" pitchFamily="4" charset="0"/>
              </a:rPr>
              <a:t>}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sz="2000" smtClean="0">
                <a:latin typeface="Courier New" pitchFamily="4" charset="0"/>
                <a:ea typeface="Courier New" pitchFamily="4" charset="0"/>
                <a:cs typeface="Courier New" pitchFamily="4" charset="0"/>
              </a:rPr>
              <a:t>packet_check_eom();</a:t>
            </a:r>
            <a:endParaRPr lang="en-US" sz="2800" smtClean="0">
              <a:latin typeface="Courier New" pitchFamily="4" charset="0"/>
              <a:ea typeface="Courier New" pitchFamily="4" charset="0"/>
              <a:cs typeface="Courier New" pitchFamily="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Why Is This a Problem?</a:t>
            </a:r>
          </a:p>
        </p:txBody>
      </p:sp>
      <p:sp>
        <p:nvSpPr>
          <p:cNvPr id="7577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latin typeface="Courier New" pitchFamily="4" charset="0"/>
                <a:ea typeface="Courier New" pitchFamily="4" charset="0"/>
                <a:cs typeface="Courier New" pitchFamily="4" charset="0"/>
              </a:rPr>
              <a:t>nresp</a:t>
            </a:r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 is provided by the user</a:t>
            </a:r>
          </a:p>
          <a:p>
            <a:pPr lvl="1"/>
            <a:r>
              <a:rPr lang="en-US" sz="2000" smtClean="0">
                <a:latin typeface="Courier New" pitchFamily="4" charset="0"/>
                <a:ea typeface="Courier New" pitchFamily="4" charset="0"/>
                <a:cs typeface="Courier New" pitchFamily="4" charset="0"/>
              </a:rPr>
              <a:t>nresp = packet_get_int();</a:t>
            </a:r>
            <a:endParaRPr lang="en-US" sz="2400" smtClean="0"/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But we allocate a buffer of </a:t>
            </a:r>
            <a:r>
              <a:rPr lang="en-US" smtClean="0">
                <a:latin typeface="Courier New" pitchFamily="4" charset="0"/>
                <a:ea typeface="Courier New" pitchFamily="4" charset="0"/>
                <a:cs typeface="Courier New" pitchFamily="4" charset="0"/>
              </a:rPr>
              <a:t>nresp</a:t>
            </a:r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 entries, right?</a:t>
            </a:r>
          </a:p>
          <a:p>
            <a:pPr lvl="1"/>
            <a:r>
              <a:rPr lang="en-US" sz="2000" smtClean="0">
                <a:latin typeface="Courier New" pitchFamily="4" charset="0"/>
                <a:ea typeface="Courier New" pitchFamily="4" charset="0"/>
                <a:cs typeface="Courier New" pitchFamily="4" charset="0"/>
              </a:rPr>
              <a:t>response = xmalloc(nresp * sizeof(char *));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So how can that buffer overflow?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Due to integer overflow</a:t>
            </a:r>
          </a:p>
          <a:p>
            <a:pPr lvl="1"/>
            <a:endParaRPr lang="en-US" smtClean="0"/>
          </a:p>
          <a:p>
            <a:pPr lvl="1"/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How Does That Work?</a:t>
            </a:r>
          </a:p>
        </p:txBody>
      </p:sp>
      <p:sp>
        <p:nvSpPr>
          <p:cNvPr id="76803" name="Content Placeholder 2"/>
          <p:cNvSpPr>
            <a:spLocks noGrp="1"/>
          </p:cNvSpPr>
          <p:nvPr>
            <p:ph idx="1"/>
          </p:nvPr>
        </p:nvSpPr>
        <p:spPr>
          <a:xfrm>
            <a:off x="685800" y="1447800"/>
            <a:ext cx="7772400" cy="4114800"/>
          </a:xfrm>
        </p:spPr>
        <p:txBody>
          <a:bodyPr/>
          <a:lstStyle/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The argument to </a:t>
            </a:r>
            <a:r>
              <a:rPr lang="en-US" sz="3200" smtClean="0">
                <a:latin typeface="Courier New" pitchFamily="4" charset="0"/>
                <a:ea typeface="Courier New" pitchFamily="4" charset="0"/>
                <a:cs typeface="Courier New" pitchFamily="4" charset="0"/>
              </a:rPr>
              <a:t>xmalloc()</a:t>
            </a:r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 is an unsigned int</a:t>
            </a:r>
          </a:p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Its maximum value is 2</a:t>
            </a:r>
            <a:r>
              <a:rPr lang="en-US" sz="3200" baseline="30000" smtClean="0">
                <a:ea typeface="ＭＳ Ｐゴシック" pitchFamily="4" charset="-128"/>
                <a:cs typeface="ＭＳ Ｐゴシック" pitchFamily="4" charset="-128"/>
              </a:rPr>
              <a:t>32</a:t>
            </a:r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-1</a:t>
            </a:r>
          </a:p>
          <a:p>
            <a:pPr lvl="1"/>
            <a:r>
              <a:rPr lang="en-US" sz="3200" smtClean="0"/>
              <a:t>4,294,967,295</a:t>
            </a:r>
          </a:p>
          <a:p>
            <a:r>
              <a:rPr lang="en-US" sz="3200" smtClean="0">
                <a:latin typeface="Courier New" pitchFamily="4" charset="0"/>
                <a:ea typeface="Courier New" pitchFamily="4" charset="0"/>
                <a:cs typeface="Courier New" pitchFamily="4" charset="0"/>
              </a:rPr>
              <a:t>sizeof(char *) </a:t>
            </a:r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is 4</a:t>
            </a:r>
          </a:p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What if the user sets </a:t>
            </a:r>
            <a:r>
              <a:rPr lang="en-US" sz="3200" smtClean="0">
                <a:latin typeface="Courier New" pitchFamily="4" charset="0"/>
                <a:ea typeface="Courier New" pitchFamily="4" charset="0"/>
                <a:cs typeface="Courier New" pitchFamily="4" charset="0"/>
              </a:rPr>
              <a:t>nresp </a:t>
            </a:r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to 0x40000020?</a:t>
            </a:r>
          </a:p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Multiplication is modulo 2</a:t>
            </a:r>
            <a:r>
              <a:rPr lang="en-US" sz="3200" baseline="30000" smtClean="0">
                <a:ea typeface="ＭＳ Ｐゴシック" pitchFamily="4" charset="-128"/>
                <a:cs typeface="ＭＳ Ｐゴシック" pitchFamily="4" charset="-128"/>
              </a:rPr>
              <a:t>32</a:t>
            </a:r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 . . .</a:t>
            </a:r>
          </a:p>
          <a:p>
            <a:pPr lvl="1"/>
            <a:r>
              <a:rPr lang="en-US" sz="3200" smtClean="0"/>
              <a:t>So 4 * 0x40000020 is 0x80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What Is the Result?</a:t>
            </a:r>
          </a:p>
        </p:txBody>
      </p:sp>
      <p:sp>
        <p:nvSpPr>
          <p:cNvPr id="7782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There are 128 entries in </a:t>
            </a:r>
            <a:r>
              <a:rPr lang="en-US" smtClean="0">
                <a:latin typeface="Courier New" pitchFamily="4" charset="0"/>
                <a:ea typeface="Courier New" pitchFamily="4" charset="0"/>
                <a:cs typeface="Courier New" pitchFamily="4" charset="0"/>
              </a:rPr>
              <a:t>response[]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And the loop iterates hundreds of millions of times</a:t>
            </a:r>
          </a:p>
          <a:p>
            <a:pPr lvl="1"/>
            <a:r>
              <a:rPr lang="en-US" smtClean="0"/>
              <a:t>Copying data into the “proper place” in the buffer each time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A massive buffer overflow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Defining Security Goals</a:t>
            </a:r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>
          <a:xfrm>
            <a:off x="685800" y="2057400"/>
            <a:ext cx="7772400" cy="4114800"/>
          </a:xfrm>
        </p:spPr>
        <p:txBody>
          <a:bodyPr/>
          <a:lstStyle/>
          <a:p>
            <a:r>
              <a:rPr lang="en-US" sz="2800" smtClean="0">
                <a:ea typeface="ＭＳ Ｐゴシック" pitchFamily="4" charset="-128"/>
                <a:cs typeface="ＭＳ Ｐゴシック" pitchFamily="4" charset="-128"/>
              </a:rPr>
              <a:t>Think about which security properties are relevant to your software</a:t>
            </a:r>
          </a:p>
          <a:p>
            <a:pPr lvl="1"/>
            <a:r>
              <a:rPr lang="en-US" sz="2800" smtClean="0"/>
              <a:t>Does it need limited access?</a:t>
            </a:r>
          </a:p>
          <a:p>
            <a:pPr lvl="1"/>
            <a:r>
              <a:rPr lang="en-US" sz="2800" smtClean="0"/>
              <a:t>Privacy issues?</a:t>
            </a:r>
          </a:p>
          <a:p>
            <a:pPr lvl="1"/>
            <a:r>
              <a:rPr lang="en-US" sz="2800" smtClean="0"/>
              <a:t>Is availability important?</a:t>
            </a:r>
          </a:p>
          <a:p>
            <a:r>
              <a:rPr lang="en-US" sz="2800" u="sng" smtClean="0">
                <a:ea typeface="ＭＳ Ｐゴシック" pitchFamily="4" charset="-128"/>
                <a:cs typeface="ＭＳ Ｐゴシック" pitchFamily="4" charset="-128"/>
              </a:rPr>
              <a:t>And </a:t>
            </a:r>
            <a:r>
              <a:rPr lang="en-US" sz="2800" smtClean="0">
                <a:ea typeface="ＭＳ Ｐゴシック" pitchFamily="4" charset="-128"/>
                <a:cs typeface="ＭＳ Ｐゴシック" pitchFamily="4" charset="-128"/>
              </a:rPr>
              <a:t>the way it interacts with your environment</a:t>
            </a:r>
          </a:p>
          <a:p>
            <a:pPr lvl="1"/>
            <a:r>
              <a:rPr lang="en-US" sz="2800" smtClean="0"/>
              <a:t>Even if it doesn’t care about security, what about the system it runs on?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Other Programming Tools for Buffer Overflow Prevention</a:t>
            </a:r>
          </a:p>
        </p:txBody>
      </p:sp>
      <p:sp>
        <p:nvSpPr>
          <p:cNvPr id="7885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Software scanning tools that look for buffer overflows </a:t>
            </a:r>
          </a:p>
          <a:p>
            <a:pPr lvl="1"/>
            <a:r>
              <a:rPr lang="en-US" sz="3200" smtClean="0"/>
              <a:t>Of varying sophistication</a:t>
            </a:r>
          </a:p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Use a C compiler that includes bounds checking</a:t>
            </a:r>
          </a:p>
          <a:p>
            <a:pPr lvl="1"/>
            <a:r>
              <a:rPr lang="en-US" sz="3200" smtClean="0"/>
              <a:t>Typically offered as an option</a:t>
            </a:r>
          </a:p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Use integrity-checking programs</a:t>
            </a:r>
          </a:p>
          <a:p>
            <a:pPr lvl="1"/>
            <a:r>
              <a:rPr lang="en-US" sz="3200" smtClean="0"/>
              <a:t>Stackguard, Rational’s Purity, etc.</a:t>
            </a:r>
          </a:p>
          <a:p>
            <a:pPr lvl="1">
              <a:buFontTx/>
              <a:buNone/>
            </a:pPr>
            <a:endParaRPr lang="en-US" sz="3200" smtClean="0"/>
          </a:p>
          <a:p>
            <a:pPr lvl="1"/>
            <a:endParaRPr lang="en-US" sz="3200" smtClean="0"/>
          </a:p>
          <a:p>
            <a:pPr lvl="1"/>
            <a:endParaRPr lang="en-US" sz="32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Canary Values</a:t>
            </a:r>
          </a:p>
        </p:txBody>
      </p:sp>
      <p:sp>
        <p:nvSpPr>
          <p:cNvPr id="79875" name="Content Placeholder 2"/>
          <p:cNvSpPr>
            <a:spLocks noGrp="1"/>
          </p:cNvSpPr>
          <p:nvPr>
            <p:ph idx="1"/>
          </p:nvPr>
        </p:nvSpPr>
        <p:spPr>
          <a:xfrm>
            <a:off x="685800" y="1524000"/>
            <a:ext cx="7772400" cy="4114800"/>
          </a:xfrm>
        </p:spPr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One method of detecting buffer overflows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Akin to the “canary in the mine”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Place random value at end of data structure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If value is not there later, buffer overflow might have occurred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Implemented in language or OS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Data Execution Prevention (DEP)</a:t>
            </a:r>
          </a:p>
        </p:txBody>
      </p:sp>
      <p:sp>
        <p:nvSpPr>
          <p:cNvPr id="80899" name="Content Placeholder 2"/>
          <p:cNvSpPr>
            <a:spLocks noGrp="1"/>
          </p:cNvSpPr>
          <p:nvPr>
            <p:ph idx="1"/>
          </p:nvPr>
        </p:nvSpPr>
        <p:spPr>
          <a:xfrm>
            <a:off x="685800" y="1524000"/>
            <a:ext cx="7772400" cy="4114800"/>
          </a:xfrm>
        </p:spPr>
        <p:txBody>
          <a:bodyPr/>
          <a:lstStyle/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Buffer overflows typically write executable code somewhere</a:t>
            </a:r>
          </a:p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DEP prevents this</a:t>
            </a:r>
          </a:p>
          <a:p>
            <a:pPr lvl="1"/>
            <a:r>
              <a:rPr lang="en-US" sz="3200" smtClean="0"/>
              <a:t>Page is either writable or executable</a:t>
            </a:r>
          </a:p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So if overflow can write somewhere, can’t execute the code</a:t>
            </a:r>
          </a:p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Present in Windows, Mac OS, etc.</a:t>
            </a:r>
          </a:p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Doesn’t help against some advanced techniques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Randomizing Address Space (ASLR)</a:t>
            </a:r>
          </a:p>
        </p:txBody>
      </p:sp>
      <p:sp>
        <p:nvSpPr>
          <p:cNvPr id="819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smtClean="0">
                <a:ea typeface="ＭＳ Ｐゴシック" pitchFamily="4" charset="-128"/>
                <a:cs typeface="ＭＳ Ｐゴシック" pitchFamily="4" charset="-128"/>
              </a:rPr>
              <a:t>Address Space Layout Randomization</a:t>
            </a:r>
          </a:p>
          <a:p>
            <a:r>
              <a:rPr lang="en-US" sz="2800" smtClean="0">
                <a:ea typeface="ＭＳ Ｐゴシック" pitchFamily="4" charset="-128"/>
                <a:cs typeface="ＭＳ Ｐゴシック" pitchFamily="4" charset="-128"/>
              </a:rPr>
              <a:t>Randomly move around where things are stored</a:t>
            </a:r>
          </a:p>
          <a:p>
            <a:pPr lvl="1"/>
            <a:r>
              <a:rPr lang="en-US" sz="2800" smtClean="0"/>
              <a:t>Base address, libraries, heaps, stack</a:t>
            </a:r>
          </a:p>
          <a:p>
            <a:r>
              <a:rPr lang="en-US" sz="2800" smtClean="0">
                <a:ea typeface="ＭＳ Ｐゴシック" pitchFamily="4" charset="-128"/>
                <a:cs typeface="ＭＳ Ｐゴシック" pitchFamily="4" charset="-128"/>
              </a:rPr>
              <a:t>Making it hard for attacker to write working overflow code</a:t>
            </a:r>
          </a:p>
          <a:p>
            <a:r>
              <a:rPr lang="en-US" sz="2800" smtClean="0">
                <a:ea typeface="ＭＳ Ｐゴシック" pitchFamily="4" charset="-128"/>
                <a:cs typeface="ＭＳ Ｐゴシック" pitchFamily="4" charset="-128"/>
              </a:rPr>
              <a:t>Used in Windows, Linux, MacOS</a:t>
            </a:r>
          </a:p>
          <a:p>
            <a:r>
              <a:rPr lang="en-US" sz="2800" smtClean="0">
                <a:ea typeface="ＭＳ Ｐゴシック" pitchFamily="4" charset="-128"/>
                <a:cs typeface="ＭＳ Ｐゴシック" pitchFamily="4" charset="-128"/>
              </a:rPr>
              <a:t>Not always used, not totally effective</a:t>
            </a:r>
          </a:p>
          <a:p>
            <a:pPr lvl="1"/>
            <a:r>
              <a:rPr lang="en-US" sz="2800" smtClean="0">
                <a:ea typeface="ＭＳ Ｐゴシック" pitchFamily="4" charset="-128"/>
                <a:cs typeface="ＭＳ Ｐゴシック" pitchFamily="4" charset="-128"/>
              </a:rPr>
              <a:t>Several recent Windows problems from programs not using ASLR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Input Verification Problems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Even if you don’t have buffer overflows, you can get dangerous input</a:t>
            </a:r>
          </a:p>
          <a:p>
            <a:r>
              <a:rPr lang="en-US" dirty="0" smtClean="0"/>
              <a:t>You need to verify that the input you get is safe to use</a:t>
            </a:r>
          </a:p>
          <a:p>
            <a:r>
              <a:rPr lang="en-US" dirty="0" smtClean="0"/>
              <a:t>Many problems arise from not validating input</a:t>
            </a:r>
          </a:p>
          <a:p>
            <a:pPr lvl="1"/>
            <a:r>
              <a:rPr lang="en-US" dirty="0" smtClean="0"/>
              <a:t>Or allowing arbitrary input</a:t>
            </a:r>
            <a:endParaRPr lang="en-US" dirty="0"/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dirty="0" err="1" smtClean="0"/>
              <a:t>Heartbleed</a:t>
            </a:r>
            <a:r>
              <a:rPr lang="en-US" dirty="0" smtClean="0"/>
              <a:t> Bug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bug in the </a:t>
            </a:r>
            <a:r>
              <a:rPr lang="en-US" dirty="0" err="1" smtClean="0"/>
              <a:t>OpenSSL</a:t>
            </a:r>
            <a:r>
              <a:rPr lang="en-US" dirty="0" smtClean="0"/>
              <a:t> implementation of SSL/TLS </a:t>
            </a:r>
          </a:p>
          <a:p>
            <a:r>
              <a:rPr lang="en-US" dirty="0" smtClean="0"/>
              <a:t>Effect was to reveal potentially secret information from a remote process</a:t>
            </a:r>
          </a:p>
          <a:p>
            <a:pPr lvl="1"/>
            <a:r>
              <a:rPr lang="en-US" dirty="0" smtClean="0"/>
              <a:t>Cryptographic keys, passwords, Social Security Number, etc.</a:t>
            </a:r>
          </a:p>
          <a:p>
            <a:r>
              <a:rPr lang="en-US" dirty="0" smtClean="0"/>
              <a:t>A </a:t>
            </a:r>
            <a:r>
              <a:rPr lang="en-US" i="1" dirty="0" smtClean="0"/>
              <a:t>buffer </a:t>
            </a:r>
            <a:r>
              <a:rPr lang="en-US" i="1" dirty="0" err="1" smtClean="0"/>
              <a:t>overread</a:t>
            </a:r>
            <a:r>
              <a:rPr lang="en-US" dirty="0" smtClean="0"/>
              <a:t> problem</a:t>
            </a:r>
            <a:endParaRPr lang="en-US" dirty="0"/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SSL Heartbeat Messages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SSL requires heartbeat messages</a:t>
            </a:r>
          </a:p>
          <a:p>
            <a:r>
              <a:rPr lang="en-US" dirty="0" smtClean="0"/>
              <a:t>One side sends the other a buffer containing some content</a:t>
            </a:r>
          </a:p>
          <a:p>
            <a:r>
              <a:rPr lang="en-US" dirty="0" smtClean="0"/>
              <a:t>The other side must send the same content back</a:t>
            </a:r>
          </a:p>
          <a:p>
            <a:r>
              <a:rPr lang="en-US" dirty="0" smtClean="0"/>
              <a:t>The heartbeat message contains the buffer and its length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Security Flaw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00200"/>
            <a:ext cx="7772400" cy="4114800"/>
          </a:xfrm>
        </p:spPr>
        <p:txBody>
          <a:bodyPr/>
          <a:lstStyle/>
          <a:p>
            <a:r>
              <a:rPr lang="en-US" dirty="0" smtClean="0"/>
              <a:t>The </a:t>
            </a:r>
            <a:r>
              <a:rPr lang="en-US" dirty="0" err="1" smtClean="0"/>
              <a:t>OpenSSL</a:t>
            </a:r>
            <a:r>
              <a:rPr lang="en-US" dirty="0" smtClean="0"/>
              <a:t> implementation did not verify the length field</a:t>
            </a:r>
          </a:p>
          <a:p>
            <a:pPr lvl="1"/>
            <a:r>
              <a:rPr lang="en-US" dirty="0" smtClean="0"/>
              <a:t>Didn’t check that it matched the actual buffer supplied</a:t>
            </a:r>
          </a:p>
          <a:p>
            <a:r>
              <a:rPr lang="en-US" dirty="0" smtClean="0"/>
              <a:t>Instead, it returned whatever was in the buffer plus any extra specified length</a:t>
            </a:r>
          </a:p>
          <a:p>
            <a:r>
              <a:rPr lang="en-US" dirty="0" smtClean="0"/>
              <a:t>Which was something else in the process’ memory</a:t>
            </a:r>
            <a:endParaRPr lang="en-US" dirty="0"/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 Example,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76400"/>
            <a:ext cx="7772400" cy="4114800"/>
          </a:xfrm>
        </p:spPr>
        <p:txBody>
          <a:bodyPr/>
          <a:lstStyle/>
          <a:p>
            <a:r>
              <a:rPr lang="en-US" dirty="0" smtClean="0"/>
              <a:t>The attacker sends a buffer containing “hello” and a buffer length of 512</a:t>
            </a:r>
          </a:p>
          <a:p>
            <a:r>
              <a:rPr lang="en-US" dirty="0" smtClean="0"/>
              <a:t>The other side of the SSL connection returns “hello”</a:t>
            </a:r>
          </a:p>
          <a:p>
            <a:pPr lvl="1"/>
            <a:r>
              <a:rPr lang="en-US" dirty="0" smtClean="0"/>
              <a:t>Plus the next 507 characters in its memory</a:t>
            </a:r>
          </a:p>
          <a:p>
            <a:pPr lvl="1"/>
            <a:r>
              <a:rPr lang="en-US" dirty="0" smtClean="0"/>
              <a:t>Which might contain “interesting” data</a:t>
            </a:r>
            <a:endParaRPr lang="en-US" dirty="0"/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Exploiting </a:t>
            </a:r>
            <a:r>
              <a:rPr lang="en-US" dirty="0" err="1" smtClean="0"/>
              <a:t>Heartbleed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Establish an SSL connection to a vulnerable server</a:t>
            </a:r>
          </a:p>
          <a:p>
            <a:r>
              <a:rPr lang="en-US" dirty="0" smtClean="0"/>
              <a:t>Repeatedly send these buffer </a:t>
            </a:r>
            <a:r>
              <a:rPr lang="en-US" dirty="0" err="1" smtClean="0"/>
              <a:t>overread</a:t>
            </a:r>
            <a:r>
              <a:rPr lang="en-US" dirty="0" smtClean="0"/>
              <a:t> requests</a:t>
            </a:r>
          </a:p>
          <a:p>
            <a:r>
              <a:rPr lang="en-US" dirty="0" smtClean="0"/>
              <a:t>Examine what you get back looking for “good stuff”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Security and Other Goals</a:t>
            </a:r>
          </a:p>
        </p:txBody>
      </p:sp>
      <p:sp>
        <p:nvSpPr>
          <p:cNvPr id="23555" name="Content Placeholder 2"/>
          <p:cNvSpPr>
            <a:spLocks noGrp="1"/>
          </p:cNvSpPr>
          <p:nvPr>
            <p:ph idx="1"/>
          </p:nvPr>
        </p:nvSpPr>
        <p:spPr>
          <a:xfrm>
            <a:off x="685800" y="1828800"/>
            <a:ext cx="7772400" cy="4114800"/>
          </a:xfrm>
        </p:spPr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Security is never the only goal of a piece of software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Usually not the primary goal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Generally, secure software that doesn’t meet its other goals is a failure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Consider the degree of security required as an issue of </a:t>
            </a:r>
            <a:r>
              <a:rPr lang="en-US" i="1" smtClean="0">
                <a:ea typeface="ＭＳ Ｐゴシック" pitchFamily="4" charset="-128"/>
                <a:cs typeface="ＭＳ Ｐゴシック" pitchFamily="4" charset="-128"/>
              </a:rPr>
              <a:t>risk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Fixing </a:t>
            </a:r>
            <a:r>
              <a:rPr lang="en-US" dirty="0" err="1" smtClean="0"/>
              <a:t>Heartbleed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Simple in principle</a:t>
            </a:r>
          </a:p>
          <a:p>
            <a:r>
              <a:rPr lang="en-US" dirty="0" smtClean="0"/>
              <a:t>Update the software to check the buffer length in heartbeat messages</a:t>
            </a:r>
          </a:p>
          <a:p>
            <a:r>
              <a:rPr lang="en-US" dirty="0" smtClean="0"/>
              <a:t>In practice, required updating software in literally millions of sites</a:t>
            </a:r>
          </a:p>
          <a:p>
            <a:pPr lvl="1"/>
            <a:r>
              <a:rPr lang="en-US" dirty="0" smtClean="0"/>
              <a:t>Some still not patched</a:t>
            </a:r>
            <a:endParaRPr lang="en-US" dirty="0"/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Impacts of </a:t>
            </a:r>
            <a:r>
              <a:rPr lang="en-US" dirty="0" err="1" smtClean="0"/>
              <a:t>Heartbleed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Could be used to steal private keys associated with certificates</a:t>
            </a:r>
          </a:p>
          <a:p>
            <a:pPr lvl="1"/>
            <a:r>
              <a:rPr lang="en-US" dirty="0" smtClean="0"/>
              <a:t>Many web sites had to get new </a:t>
            </a:r>
            <a:r>
              <a:rPr lang="en-US" dirty="0" err="1" smtClean="0"/>
              <a:t>certs</a:t>
            </a:r>
            <a:endParaRPr lang="en-US" dirty="0" smtClean="0"/>
          </a:p>
          <a:p>
            <a:pPr lvl="1"/>
            <a:r>
              <a:rPr lang="en-US" dirty="0" smtClean="0"/>
              <a:t>Many that should haven’t</a:t>
            </a:r>
          </a:p>
          <a:p>
            <a:pPr lvl="1"/>
            <a:r>
              <a:rPr lang="en-US" dirty="0" smtClean="0"/>
              <a:t>Old </a:t>
            </a:r>
            <a:r>
              <a:rPr lang="en-US" dirty="0" err="1" smtClean="0"/>
              <a:t>certs</a:t>
            </a:r>
            <a:r>
              <a:rPr lang="en-US" dirty="0" smtClean="0"/>
              <a:t> are still out there</a:t>
            </a:r>
          </a:p>
          <a:p>
            <a:r>
              <a:rPr lang="en-US" dirty="0" smtClean="0"/>
              <a:t>One </a:t>
            </a:r>
            <a:r>
              <a:rPr lang="en-US" dirty="0" err="1" smtClean="0"/>
              <a:t>Heartbleed</a:t>
            </a:r>
            <a:r>
              <a:rPr lang="en-US" dirty="0" smtClean="0"/>
              <a:t> attack compromised 4.5 million hospital patient records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Managing Software Security Risk</a:t>
            </a:r>
          </a:p>
        </p:txBody>
      </p:sp>
      <p:sp>
        <p:nvSpPr>
          <p:cNvPr id="24579" name="Content Placeholder 2"/>
          <p:cNvSpPr>
            <a:spLocks noGrp="1"/>
          </p:cNvSpPr>
          <p:nvPr>
            <p:ph idx="1"/>
          </p:nvPr>
        </p:nvSpPr>
        <p:spPr>
          <a:xfrm>
            <a:off x="685800" y="1828800"/>
            <a:ext cx="7772400" cy="4114800"/>
          </a:xfrm>
        </p:spPr>
        <p:txBody>
          <a:bodyPr/>
          <a:lstStyle/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How much risk can this software tolerate?</a:t>
            </a:r>
          </a:p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What compromises can you make to minimize that risk?</a:t>
            </a:r>
          </a:p>
          <a:p>
            <a:pPr lvl="1"/>
            <a:r>
              <a:rPr lang="en-US" sz="3200" smtClean="0"/>
              <a:t>Often other goals conflict with security</a:t>
            </a:r>
          </a:p>
          <a:p>
            <a:pPr lvl="1"/>
            <a:r>
              <a:rPr lang="en-US" sz="3200" smtClean="0"/>
              <a:t>E.g., should my program be more usable or require strong authentication?</a:t>
            </a:r>
          </a:p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Considering tradeoffs in terms of risks can clarify what you need to do</a:t>
            </a:r>
          </a:p>
          <a:p>
            <a:pPr lvl="2">
              <a:buFontTx/>
              <a:buNone/>
            </a:pPr>
            <a:endParaRPr lang="en-US" sz="3200" smtClean="0">
              <a:ea typeface="ＭＳ Ｐゴシック" pitchFamily="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Risk Management and Software Development</a:t>
            </a:r>
          </a:p>
        </p:txBody>
      </p:sp>
      <p:sp>
        <p:nvSpPr>
          <p:cNvPr id="2560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Should consider security risk as part of your software development model</a:t>
            </a:r>
          </a:p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E.g., in spiral model, add security risk analysis phase to the area of spiral where you evaluate alternatives</a:t>
            </a:r>
          </a:p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Considering security and risks early can avoid pitfalls later</a:t>
            </a:r>
          </a:p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Returning to risk when refining is necessary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ecture 2">
  <a:themeElements>
    <a:clrScheme name="lecture 2 1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ecture 2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Courier New" pitchFamily="-109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Courier New" pitchFamily="-109" charset="0"/>
          </a:defRPr>
        </a:defPPr>
      </a:lstStyle>
    </a:lnDef>
  </a:objectDefaults>
  <a:extraClrSchemeLst>
    <a:extraClrScheme>
      <a:clrScheme name="lecture 2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cture 2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2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cture 2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cture 2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cture 2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cture 2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C:\Reiher\Classes\CS239, spring 98\lecture 2.ppt</Template>
  <TotalTime>23253</TotalTime>
  <Words>3177</Words>
  <Application>Microsoft Macintosh PowerPoint</Application>
  <PresentationFormat>On-screen Show (4:3)</PresentationFormat>
  <Paragraphs>445</Paragraphs>
  <Slides>71</Slides>
  <Notes>2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71</vt:i4>
      </vt:variant>
    </vt:vector>
  </HeadingPairs>
  <TitlesOfParts>
    <vt:vector size="72" baseType="lpstr">
      <vt:lpstr>lecture 2</vt:lpstr>
      <vt:lpstr>Secure Programming Computer Security  Peter Reiher February 23, 2017</vt:lpstr>
      <vt:lpstr>Outline</vt:lpstr>
      <vt:lpstr>Introduction</vt:lpstr>
      <vt:lpstr>Designing for Security</vt:lpstr>
      <vt:lpstr>For Example,</vt:lpstr>
      <vt:lpstr>Defining Security Goals</vt:lpstr>
      <vt:lpstr>Security and Other Goals</vt:lpstr>
      <vt:lpstr>Managing Software Security Risk</vt:lpstr>
      <vt:lpstr>Risk Management and Software Development</vt:lpstr>
      <vt:lpstr>Incorporating Security Into Spiral Model of SW Development</vt:lpstr>
      <vt:lpstr>But How Do I Determine Risk?</vt:lpstr>
      <vt:lpstr>Design and Security Experts</vt:lpstr>
      <vt:lpstr>Principles for Secure Software</vt:lpstr>
      <vt:lpstr>1.  Secure the Weakest Link</vt:lpstr>
      <vt:lpstr>For Example,</vt:lpstr>
      <vt:lpstr>2.  Practice Defense in Depth</vt:lpstr>
      <vt:lpstr>For Example,</vt:lpstr>
      <vt:lpstr>3.  Fail Securely</vt:lpstr>
      <vt:lpstr>For Example,</vt:lpstr>
      <vt:lpstr>4.  Use Principle of Least Privilege</vt:lpstr>
      <vt:lpstr>For Example,</vt:lpstr>
      <vt:lpstr>5.  Compartmentalize</vt:lpstr>
      <vt:lpstr>For Example,</vt:lpstr>
      <vt:lpstr>6.  Value Simplicity</vt:lpstr>
      <vt:lpstr>For Example,</vt:lpstr>
      <vt:lpstr>Especially Important When Human Users Involved</vt:lpstr>
      <vt:lpstr>7.  Promote Privacy</vt:lpstr>
      <vt:lpstr>For Example,</vt:lpstr>
      <vt:lpstr>8.  Remember That Hiding Secrets is Hard</vt:lpstr>
      <vt:lpstr>For Example,</vt:lpstr>
      <vt:lpstr>9.  Be Reluctant to Trust</vt:lpstr>
      <vt:lpstr>For Example,</vt:lpstr>
      <vt:lpstr>10.  Use Your Community Resources</vt:lpstr>
      <vt:lpstr>For Example,</vt:lpstr>
      <vt:lpstr>Choosing Technologies</vt:lpstr>
      <vt:lpstr>Choices and Practicalities</vt:lpstr>
      <vt:lpstr>Operating System Choices</vt:lpstr>
      <vt:lpstr>Language Choices</vt:lpstr>
      <vt:lpstr>C and C++</vt:lpstr>
      <vt:lpstr>Java</vt:lpstr>
      <vt:lpstr>Scripting Languages</vt:lpstr>
      <vt:lpstr>Scripting Language Security Issues</vt:lpstr>
      <vt:lpstr>Open Source vs. Closed Source</vt:lpstr>
      <vt:lpstr>Is the “Many Eyes” Argument Correct?</vt:lpstr>
      <vt:lpstr>The Flip Side Argument</vt:lpstr>
      <vt:lpstr>The Upshot?</vt:lpstr>
      <vt:lpstr>One More Consideration</vt:lpstr>
      <vt:lpstr>Major Problem Areas for  Secure Programming</vt:lpstr>
      <vt:lpstr>Example Problem Areas</vt:lpstr>
      <vt:lpstr>Buffer Overflows</vt:lpstr>
      <vt:lpstr>Preventing Buffer Overflows</vt:lpstr>
      <vt:lpstr>Problematic Constructs for Buffer Overflows</vt:lpstr>
      <vt:lpstr>Why Are These Calls Risky?</vt:lpstr>
      <vt:lpstr>What Do You Do Instead?</vt:lpstr>
      <vt:lpstr>Is That All I Have To Do?</vt:lpstr>
      <vt:lpstr>An Example</vt:lpstr>
      <vt:lpstr>Why Is This a Problem?</vt:lpstr>
      <vt:lpstr>How Does That Work?</vt:lpstr>
      <vt:lpstr>What Is the Result?</vt:lpstr>
      <vt:lpstr>Other Programming Tools for Buffer Overflow Prevention</vt:lpstr>
      <vt:lpstr>Canary Values</vt:lpstr>
      <vt:lpstr>Data Execution Prevention (DEP)</vt:lpstr>
      <vt:lpstr>Randomizing Address Space (ASLR)</vt:lpstr>
      <vt:lpstr>Other Input Verification Problems</vt:lpstr>
      <vt:lpstr>The Heartbleed Bug</vt:lpstr>
      <vt:lpstr>SSL Heartbeat Messages</vt:lpstr>
      <vt:lpstr>The Security Flaw</vt:lpstr>
      <vt:lpstr>For Example,</vt:lpstr>
      <vt:lpstr>Exploiting Heartbleed</vt:lpstr>
      <vt:lpstr>Fixing Heartbleed</vt:lpstr>
      <vt:lpstr>Impacts of Heartbleed</vt:lpstr>
    </vt:vector>
  </TitlesOfParts>
  <Company>File Mobility Group - UCLA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CS 239 Security for Networks and System Software Peter Reiher April 3, 2000</dc:title>
  <dc:creator>Peter Reiher</dc:creator>
  <cp:lastModifiedBy>Peter Reiher</cp:lastModifiedBy>
  <cp:revision>113</cp:revision>
  <cp:lastPrinted>2008-01-08T18:06:49Z</cp:lastPrinted>
  <dcterms:created xsi:type="dcterms:W3CDTF">2017-02-09T15:14:41Z</dcterms:created>
  <dcterms:modified xsi:type="dcterms:W3CDTF">2017-02-17T20:45:37Z</dcterms:modified>
</cp:coreProperties>
</file>