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1"/>
  </p:notesMasterIdLst>
  <p:handoutMasterIdLst>
    <p:handoutMasterId r:id="rId72"/>
  </p:handoutMasterIdLst>
  <p:sldIdLst>
    <p:sldId id="260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329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330" r:id="rId65"/>
    <p:sldId id="324" r:id="rId66"/>
    <p:sldId id="325" r:id="rId67"/>
    <p:sldId id="326" r:id="rId68"/>
    <p:sldId id="327" r:id="rId69"/>
    <p:sldId id="328" r:id="rId7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notesMaster" Target="notesMasters/notesMaster1.xml"/><Relationship Id="rId72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interSettings" Target="printerSettings/printerSettings1.bin"/><Relationship Id="rId74" Type="http://schemas.openxmlformats.org/officeDocument/2006/relationships/presProps" Target="presProps.xml"/><Relationship Id="rId75" Type="http://schemas.openxmlformats.org/officeDocument/2006/relationships/viewProps" Target="viewProps.xml"/><Relationship Id="rId76" Type="http://schemas.openxmlformats.org/officeDocument/2006/relationships/theme" Target="theme/theme1.xml"/><Relationship Id="rId77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905771-3DD8-E643-B53A-8BD481D5D142}" type="slidenum">
              <a:rPr lang="en-US">
                <a:latin typeface="Courier New" pitchFamily="4" charset="0"/>
              </a:rPr>
              <a:pPr/>
              <a:t>16</a:t>
            </a:fld>
            <a:endParaRPr lang="en-US">
              <a:latin typeface="Courier New" pitchFamily="4" charset="0"/>
            </a:endParaRP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20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44040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7ACEB8-8236-F644-B8C6-D76DD74297BA}" type="slidenum">
              <a:rPr lang="en-US">
                <a:latin typeface="Courier New" pitchFamily="4" charset="0"/>
              </a:rPr>
              <a:pPr/>
              <a:t>33</a:t>
            </a:fld>
            <a:endParaRPr lang="en-US">
              <a:latin typeface="Courier New" pitchFamily="4" charset="0"/>
            </a:endParaRPr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4</a:t>
            </a:r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61448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8B7B5C-EC10-C642-BBE6-E5F5123F0DF9}" type="slidenum">
              <a:rPr lang="en-US">
                <a:latin typeface="Courier New" pitchFamily="4" charset="0"/>
              </a:rPr>
              <a:pPr/>
              <a:t>35</a:t>
            </a:fld>
            <a:endParaRPr lang="en-US">
              <a:latin typeface="Courier New" pitchFamily="4" charset="0"/>
            </a:endParaRPr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5</a:t>
            </a:r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8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9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64520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E5F8F3-D246-F149-BBCB-1ED982F78F84}" type="slidenum">
              <a:rPr lang="en-US">
                <a:latin typeface="Courier New" pitchFamily="4" charset="0"/>
              </a:rPr>
              <a:pPr/>
              <a:t>37</a:t>
            </a:fld>
            <a:endParaRPr lang="en-US">
              <a:latin typeface="Courier New" pitchFamily="4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88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6</a:t>
            </a: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67592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13DA5-9DD6-604D-A6A8-F97AE77C615E}" type="slidenum">
              <a:rPr lang="en-US" smtClean="0">
                <a:latin typeface="Courier New" pitchFamily="4" charset="0"/>
              </a:rPr>
              <a:pPr/>
              <a:t>61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6E7589-DC9C-5943-86B4-FC4CB09DF810}" type="slidenum">
              <a:rPr lang="en-US">
                <a:latin typeface="Courier New" pitchFamily="4" charset="0"/>
              </a:rPr>
              <a:pPr/>
              <a:t>3</a:t>
            </a:fld>
            <a:endParaRPr lang="en-US">
              <a:latin typeface="Courier New" pitchFamily="4" charset="0"/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5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22536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B09E9-A855-0A40-8F68-F1967BB32B39}" type="slidenum">
              <a:rPr lang="en-US">
                <a:latin typeface="Courier New" pitchFamily="4" charset="0"/>
              </a:rPr>
              <a:pPr/>
              <a:t>6</a:t>
            </a:fld>
            <a:endParaRPr lang="en-US">
              <a:latin typeface="Courier New" pitchFamily="4" charset="0"/>
            </a:endParaRPr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7</a:t>
            </a: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26632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3D2B5A-2485-E348-99E1-C6A001906A63}" type="slidenum">
              <a:rPr lang="en-US">
                <a:latin typeface="Courier New" pitchFamily="4" charset="0"/>
              </a:rPr>
              <a:pPr/>
              <a:t>7</a:t>
            </a:fld>
            <a:endParaRPr lang="en-US">
              <a:latin typeface="Courier New" pitchFamily="4" charset="0"/>
            </a:endParaRP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8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9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28680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08FBA5-08DC-594D-8A96-68AB72105873}" type="slidenum">
              <a:rPr lang="en-US">
                <a:latin typeface="Courier New" pitchFamily="4" charset="0"/>
              </a:rPr>
              <a:pPr/>
              <a:t>8</a:t>
            </a:fld>
            <a:endParaRPr lang="en-US">
              <a:latin typeface="Courier New" pitchFamily="4" charset="0"/>
            </a:endParaRP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10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30728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98FF12-17FE-394A-85B0-B4C323268B5E}" type="slidenum">
              <a:rPr lang="en-US">
                <a:latin typeface="Courier New" pitchFamily="4" charset="0"/>
              </a:rPr>
              <a:pPr/>
              <a:t>9</a:t>
            </a:fld>
            <a:endParaRPr lang="en-US">
              <a:latin typeface="Courier New" pitchFamily="4" charset="0"/>
            </a:endParaRP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11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5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32776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3D068B-1141-7545-93AE-11EBF7E9BE92}" type="slidenum">
              <a:rPr lang="en-US">
                <a:latin typeface="Courier New" pitchFamily="4" charset="0"/>
              </a:rPr>
              <a:pPr/>
              <a:t>10</a:t>
            </a:fld>
            <a:endParaRPr lang="en-US">
              <a:latin typeface="Courier New" pitchFamily="4" charset="0"/>
            </a:endParaRP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12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3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34824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1EC51-E1D4-D548-A667-EA378494BEA5}" type="slidenum">
              <a:rPr lang="en-US">
                <a:latin typeface="Courier New" pitchFamily="4" charset="0"/>
              </a:rPr>
              <a:pPr/>
              <a:t>14</a:t>
            </a:fld>
            <a:endParaRPr lang="en-US">
              <a:latin typeface="Courier New" pitchFamily="4" charset="0"/>
            </a:endParaRPr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16</a:t>
            </a: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2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3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39944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F011D-2B7B-8F4F-80C2-3E0F8A77F052}" type="slidenum">
              <a:rPr lang="en-US">
                <a:latin typeface="Courier New" pitchFamily="4" charset="0"/>
              </a:rPr>
              <a:pPr/>
              <a:t>15</a:t>
            </a:fld>
            <a:endParaRPr lang="en-US">
              <a:latin typeface="Courier New" pitchFamily="4" charset="0"/>
            </a:endParaRP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3884613" y="8686800"/>
            <a:ext cx="297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2" tIns="46841" rIns="92122" bIns="46841" anchor="b">
            <a:prstTxWarp prst="textNoShape">
              <a:avLst/>
            </a:prstTxWarp>
          </a:bodyPr>
          <a:lstStyle/>
          <a:p>
            <a:pPr algn="r" defTabSz="935038"/>
            <a:r>
              <a:rPr lang="en-US" sz="1200">
                <a:latin typeface="Times New Roman" pitchFamily="4" charset="0"/>
              </a:rPr>
              <a:t>17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0" y="-1588"/>
            <a:ext cx="2973388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solidFill>
            <a:srgbClr val="FFFFFF"/>
          </a:solidFill>
          <a:ln w="12700" cap="flat"/>
        </p:spPr>
      </p:sp>
      <p:sp>
        <p:nvSpPr>
          <p:cNvPr id="41992" name="Rectangle 7"/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 w="9525"/>
        </p:spPr>
        <p:txBody>
          <a:bodyPr lIns="93684" tIns="48404" rIns="93684" bIns="48404"/>
          <a:lstStyle/>
          <a:p>
            <a:pPr defTabSz="1020763" eaLnBrk="1" hangingPunct="1"/>
            <a:endParaRPr lang="en-US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12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Malicious Software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February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21,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Infecting the Other Program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969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996950" y="2444750"/>
            <a:ext cx="2197100" cy="596900"/>
          </a:xfrm>
          <a:prstGeom prst="rect">
            <a:avLst/>
          </a:prstGeom>
          <a:pattFill prst="pct10">
            <a:fgClr>
              <a:schemeClr val="bg2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371600" y="3508375"/>
            <a:ext cx="1614488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Infected 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54165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5562600" y="3581400"/>
            <a:ext cx="1985963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Uninfected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066800" y="2493963"/>
            <a:ext cx="20431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Virus Code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5416550" y="2270125"/>
            <a:ext cx="2197100" cy="596900"/>
          </a:xfrm>
          <a:prstGeom prst="rect">
            <a:avLst/>
          </a:prstGeom>
          <a:pattFill prst="pct10">
            <a:fgClr>
              <a:schemeClr val="bg2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5562600" y="2319338"/>
            <a:ext cx="20431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Virus Code</a:t>
            </a:r>
          </a:p>
        </p:txBody>
      </p:sp>
      <p:sp>
        <p:nvSpPr>
          <p:cNvPr id="254990" name="Rectangle 14"/>
          <p:cNvSpPr>
            <a:spLocks noChangeArrowheads="1"/>
          </p:cNvSpPr>
          <p:nvPr/>
        </p:nvSpPr>
        <p:spPr bwMode="auto">
          <a:xfrm>
            <a:off x="5410200" y="2859088"/>
            <a:ext cx="2197100" cy="22336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3200">
                <a:latin typeface="Times New Roman" pitchFamily="4" charset="0"/>
              </a:rPr>
              <a:t>Infected</a:t>
            </a:r>
          </a:p>
          <a:p>
            <a:pPr algn="ctr"/>
            <a:r>
              <a:rPr lang="en-US" sz="3200">
                <a:latin typeface="Times New Roman" pitchFamily="4" charset="0"/>
              </a:rPr>
              <a:t>Program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4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9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Macro and Attachment Viruses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Modern data files often contain executables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Macros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Email attachments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Many formats allow embedded commands to download of arbitrary executables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Popular form of viruses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Requires less sophistication to get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Virus Toolkits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Helpful hackers have written toolkits that make it easy to create viruses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typical smart high school student can easily create a virus given a toolkit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 easy to detect viruses generated by toolkits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But toolkits are getting smarter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To Find Viruses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Basic precautions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Looking for changes in file sizes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Scan for signatures of viruses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Multi-level generic detection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1758950" y="844550"/>
            <a:ext cx="5626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Precautions to Avoid Viruses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Don’t import untrusted programs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But who can you trust?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Viruses have been found in commercial shrink-wrap software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hackers who released Back Orifice were embarrassed to find a virus on their CD release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Trusting someone means not just trusting their honesty, but also their caution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Other Precautionary Measures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Scan incoming programs for viruses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Some viruses are designed to hide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Limit the targets viruses can reach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Monitor updates to executables carefully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Requires a broad definition of “executable”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Containment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Run suspect programs in an encapsulated environment</a:t>
            </a:r>
          </a:p>
          <a:p>
            <a:pPr lvl="1"/>
            <a:r>
              <a:rPr lang="en-US" smtClean="0"/>
              <a:t>Limiting their forms of access to 		prevent virus spread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Requires versatile security model and strong protection guarantees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 use to run in tightly confined mode if user allows it to get out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Viruses and File Sizes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Typically, a virus tries to hide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 it doesn’t disable the infected program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Instead, extra code is added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But if it’s added naively, the size of the file grows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Virus detectors look for this growth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Won’t work for files whose sizes typically change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Clever viruses find ways around it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E.g., cavity viruses that fit themselves into “holes” in programs</a:t>
            </a:r>
          </a:p>
          <a:p>
            <a:endParaRPr lang="en-US" sz="28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Signature Scanning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a virus lives in code, it must leave some traces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 unsophisticated viruses, these traces are characteristic code patterns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Find the virus by looking for the signature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To Scan For Signatures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Create a database of known virus signatures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Read every file in the system and look for matches in its contents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check every newly imported file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scan boot sectors and other interesting places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use same approach for other kinds of malware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3511550" y="768350"/>
            <a:ext cx="2120900" cy="825500"/>
          </a:xfrm>
          <a:prstGeom prst="roundRect">
            <a:avLst>
              <a:gd name="adj" fmla="val 12495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Outline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Viruses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Trojan horses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Trap doors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Logic bombs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Worms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Botnets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Spyware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Malware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Weaknesses of Scanning for Signatures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the virus changes its signature?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the virus takes active measures to prevent you from finding the signature?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 only scan for known virus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Polymorphic Viruses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polymorphic virus produces varying but operational copies of itself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Essentially avoiding having a signature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Sometimes only a few possibilities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E.g., Whale virus has 32 forms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sometimes a lot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Storm worm had more than 54,000 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Polymorphism By Hand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Malware writers have become professional and security-aware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know when their malware has been identified</a:t>
            </a:r>
          </a:p>
          <a:p>
            <a:pPr lvl="1"/>
            <a:r>
              <a:rPr lang="en-US" sz="3200" smtClean="0"/>
              <a:t>And they know the signature used</a:t>
            </a:r>
          </a:p>
          <a:p>
            <a:pPr lvl="1"/>
            <a:r>
              <a:rPr lang="en-US" sz="3200" smtClean="0"/>
              <a:t>Smart ones subscribe to all major anti-virus programs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change the malware to remove that signature and re-release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Stealth Viruses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virus that tries actively to hide all signs of its presence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Typically a resident virus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 it traps calls to read infected files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And disinfects them before returning the bytes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E.g., the Brain virus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Combating Stealth Viruses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Stealth viruses can hide what’s in the files 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may be unable to hide that they’re in memory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Careful reboot from clean source won’t allow stealth virus to get a foothold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Concerns that malware can hide in other places, like peripheral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Other Detection Methods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Checksum comparison</a:t>
            </a:r>
          </a:p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Intelligent checksum analysis</a:t>
            </a:r>
          </a:p>
          <a:p>
            <a:pPr lvl="1">
              <a:lnSpc>
                <a:spcPct val="85000"/>
              </a:lnSpc>
            </a:pPr>
            <a:r>
              <a:rPr lang="en-US" smtClean="0"/>
              <a:t>For files that might legitimately change</a:t>
            </a:r>
          </a:p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detection methods</a:t>
            </a:r>
          </a:p>
          <a:p>
            <a:pPr lvl="1">
              <a:lnSpc>
                <a:spcPct val="85000"/>
              </a:lnSpc>
            </a:pPr>
            <a:r>
              <a:rPr lang="en-US" smtClean="0"/>
              <a:t>E.g., look for attack invariants instead of signatures</a:t>
            </a:r>
          </a:p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and handle “clusters” of similar malware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Preventing Virus Infections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Run a virus detection program</a:t>
            </a:r>
          </a:p>
          <a:p>
            <a:pPr lvl="1">
              <a:lnSpc>
                <a:spcPct val="80000"/>
              </a:lnSpc>
            </a:pPr>
            <a:r>
              <a:rPr lang="en-US" sz="2800" smtClean="0"/>
              <a:t>Almost all serious organizations do this</a:t>
            </a:r>
          </a:p>
          <a:p>
            <a:pPr lvl="1">
              <a:lnSpc>
                <a:spcPct val="80000"/>
              </a:lnSpc>
            </a:pPr>
            <a:r>
              <a:rPr lang="en-US" sz="2800" smtClean="0"/>
              <a:t>And many still get clobbered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Keep its signature database up to date</a:t>
            </a:r>
          </a:p>
          <a:p>
            <a:pPr lvl="1">
              <a:lnSpc>
                <a:spcPct val="80000"/>
              </a:lnSpc>
            </a:pPr>
            <a:r>
              <a:rPr lang="en-US" sz="2800" smtClean="0"/>
              <a:t>Modern virus scanners do this by default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Disable program features that run executables without users asking</a:t>
            </a:r>
          </a:p>
          <a:p>
            <a:pPr lvl="1">
              <a:lnSpc>
                <a:spcPct val="80000"/>
              </a:lnSpc>
            </a:pPr>
            <a:r>
              <a:rPr lang="en-US" sz="2800" smtClean="0"/>
              <a:t>Quicktime had this problem a few years ago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Make sure users are careful about what they run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Also make sure users are careful about what they attach to computers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1371600" y="838200"/>
            <a:ext cx="64008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To Deal With Virus Infections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Reboot from a clean, write-protected medium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Vital that the medium really is clean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Necessary, but not sufficient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backups are available and clean, replace infected files with clean backup copies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Another good reason to keep backups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Proof-of-concept code showed infection of firmware in peripherals . . .</a:t>
            </a:r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1454150" y="539750"/>
            <a:ext cx="6235700" cy="1282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Disinfecting Programs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 virus utilities try to disinfect infected programs</a:t>
            </a:r>
          </a:p>
          <a:p>
            <a:pPr lvl="1"/>
            <a:r>
              <a:rPr lang="en-US" sz="3200" smtClean="0"/>
              <a:t>Allowing you to avoid going to backup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Potentially hazardous, since they may get it wrong</a:t>
            </a:r>
          </a:p>
          <a:p>
            <a:pPr lvl="1"/>
            <a:r>
              <a:rPr lang="en-US" sz="3200" smtClean="0"/>
              <a:t>Some viruses destroy information needed to restore programs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/>
          <p:cNvSpPr txBox="1">
            <a:spLocks noChangeArrowheads="1"/>
          </p:cNvSpPr>
          <p:nvPr/>
        </p:nvSpPr>
        <p:spPr bwMode="auto">
          <a:xfrm>
            <a:off x="822325" y="3200400"/>
            <a:ext cx="4816475" cy="1739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3600">
                <a:latin typeface="Times New Roman" pitchFamily="4" charset="0"/>
              </a:rPr>
              <a:t> When you run it, the Greeks creep out and slaughter your system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Trojan Horses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Seemingly useful program that contains code that does harmful things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pic>
        <p:nvPicPr>
          <p:cNvPr id="281605" name="Picture 5" descr="trojan-hor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581400"/>
            <a:ext cx="26384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307138" y="5370513"/>
            <a:ext cx="1770062" cy="877887"/>
            <a:chOff x="2521" y="3360"/>
            <a:chExt cx="1115" cy="553"/>
          </a:xfrm>
        </p:grpSpPr>
        <p:pic>
          <p:nvPicPr>
            <p:cNvPr id="57353" name="Picture 7" descr="odysseu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5" y="3360"/>
              <a:ext cx="371" cy="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4" name="Picture 8" descr="odysseu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93" y="3360"/>
              <a:ext cx="371" cy="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5" name="Picture 9" descr="odysseu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21" y="3360"/>
              <a:ext cx="371" cy="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81610" name="Picture 1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1066800"/>
            <a:ext cx="5105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2" name="AutoShape 11"/>
          <p:cNvSpPr>
            <a:spLocks noChangeArrowheads="1"/>
          </p:cNvSpPr>
          <p:nvPr/>
        </p:nvSpPr>
        <p:spPr bwMode="auto">
          <a:xfrm>
            <a:off x="2825750" y="768350"/>
            <a:ext cx="34925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35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-7.40741E-7 L -0.53646 -7.40741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23" presetClass="entr" presetSubtype="52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Clever programmers can get software to do their dirty work for them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Programs have several advantages for these purposes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Speed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Mutability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Anonymity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2971800" y="844550"/>
            <a:ext cx="3194050" cy="749300"/>
          </a:xfrm>
          <a:prstGeom prst="roundRect">
            <a:avLst>
              <a:gd name="adj" fmla="val 1247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Basic Trojan Horses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program you pick up somewhere that is supposed to do something useful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perhaps it does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But it also does something less benign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Games are a common location host program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Downloaded applets are also popular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Frequently found in email attachments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Bogus security products also popular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Flash drives are a hardware vector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Recent Trends in Trojan Horses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GozNym Trojan stealing money from infected customers’ bank accounts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AceDeceiver Trojan targets iOS devices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USBThief Trojan targets non-Internet connected devices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Marcher Trojan pretends to be an Adobe Flash installer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Triada Trojan can alter SMS messages sent from Android devices (e.g., to redirect payments)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Xbot Trojan steals bank account 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Remote Access Trojans</a:t>
            </a:r>
          </a:p>
          <a:p>
            <a:r>
              <a:rPr lang="en-US" dirty="0" smtClean="0"/>
              <a:t>A Trojan Horse designed to allow its creator to remotely access a machine</a:t>
            </a:r>
          </a:p>
          <a:p>
            <a:r>
              <a:rPr lang="en-US" dirty="0" smtClean="0"/>
              <a:t>Probably the most common form of Trojan Horse malware today</a:t>
            </a:r>
          </a:p>
          <a:p>
            <a:r>
              <a:rPr lang="en-US" dirty="0" smtClean="0"/>
              <a:t>Allows attacker to gain a foothold on a machine or network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Trapdoors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known as back doors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secret entry point into an otherwise legitimate program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Typically inserted by the writer of the program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 often found in login programs or programs that use the network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also found in system utilities</a:t>
            </a:r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3206750" y="927100"/>
            <a:ext cx="2730500" cy="6731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Trapdoors and Other Malware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Malware that has taken over a machine often inserts a trapdoor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To allow the attacker to get back in</a:t>
            </a:r>
          </a:p>
          <a:p>
            <a:pPr lvl="1"/>
            <a:r>
              <a:rPr lang="en-US" smtClean="0"/>
              <a:t>If the normal entry point is closed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Infected machine should be handled carefully to remove such trapdoors</a:t>
            </a:r>
          </a:p>
          <a:p>
            <a:pPr lvl="1"/>
            <a:r>
              <a:rPr lang="en-US" smtClean="0"/>
              <a:t>Otherwise, attacker comes right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Logic Bombs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Like trapdoors, typically in a legitimate program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Code that “explodes” under certain conditions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Often inserted by program authors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Previously used by primarily by disgruntled employees to get revenge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Former TSA employee got two years in prison for planting one in 2009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Beginning to be used by nation state cyber attacks</a:t>
            </a:r>
          </a:p>
          <a:p>
            <a:pPr lvl="1"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South Korean banks and media companies hit with major logic bomb in March 2013 </a:t>
            </a: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2901950" y="844550"/>
            <a:ext cx="3340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Extortionware and Ransomware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Attacker breaks in and does something to system</a:t>
            </a:r>
          </a:p>
          <a:p>
            <a:pPr lvl="1"/>
            <a:r>
              <a:rPr lang="en-US" sz="2800" smtClean="0"/>
              <a:t>Demands money to undo it</a:t>
            </a:r>
          </a:p>
          <a:p>
            <a:pPr lvl="1"/>
            <a:r>
              <a:rPr lang="en-US" sz="2800" smtClean="0"/>
              <a:t>“Break-in” often via social engineering</a:t>
            </a:r>
          </a:p>
          <a:p>
            <a:pPr lvl="2"/>
            <a:r>
              <a:rPr lang="en-US" sz="2800" smtClean="0">
                <a:ea typeface="ＭＳ Ｐゴシック" pitchFamily="4" charset="-128"/>
              </a:rPr>
              <a:t>E.g., claiming it will cure another infection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Encrypting vital data is common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US hospitals a popular recent target 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Some incidents also encrypted backups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Unlike logic bombs, not timed or triggered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Worms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Programs that seek to move from system to system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Making use of various vulnerabilities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Other performs other malicious behavior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Internet worm used to be the most famous example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Blaster, Slammer, Witty are other worms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Can spread very, very rapidly</a:t>
            </a:r>
          </a:p>
        </p:txBody>
      </p:sp>
      <p:sp>
        <p:nvSpPr>
          <p:cNvPr id="66566" name="AutoShape 6"/>
          <p:cNvSpPr>
            <a:spLocks noChangeArrowheads="1"/>
          </p:cNvSpPr>
          <p:nvPr/>
        </p:nvSpPr>
        <p:spPr bwMode="auto">
          <a:xfrm>
            <a:off x="3435350" y="844550"/>
            <a:ext cx="2273300" cy="6731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Internet Worm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Created by a graduate student at Cornell in 1988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Released (perhaps accidentally) on the Internet Nov. 2, 1988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Spread rapidly throughout the network</a:t>
            </a:r>
          </a:p>
          <a:p>
            <a:pPr lvl="1"/>
            <a:r>
              <a:rPr lang="en-US" smtClean="0"/>
              <a:t>6000 machines infected </a:t>
            </a: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2286000" y="762000"/>
            <a:ext cx="45720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Did the Internet Worm Work?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worm attacked vulnerabilities in Unix 4 BSD variants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vulnerabilities allowed improper execution of remote processes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Which allowed the worm to get a foothold on a system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then to spread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Does Malicious Code Come From?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Most commonly, it’s willingly (but unwittingly) imported into the system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Electronic mail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Downloaded executables </a:t>
            </a:r>
          </a:p>
          <a:p>
            <a:pPr lvl="2"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</a:rPr>
              <a:t>Often automatically from web pages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Sometimes shrink-wrapped software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Sometimes it breaks in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Sometimes an insider intentionally introduces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Worm’s Actions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Find an uninfected system and infect that one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Here’s where it ran into trouble: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It re-infected already infected systems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Each infection was a new process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Caused systems to wedge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Did not take intentional malicious actions against infected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Stopping the Worm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  <a:noFill/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 essence, required rebooting all infected systems</a:t>
            </a:r>
          </a:p>
          <a:p>
            <a:pPr lvl="1"/>
            <a:r>
              <a:rPr lang="en-US" sz="3200" smtClean="0"/>
              <a:t>And not bringing them back on the network until the worm was cleared out</a:t>
            </a:r>
          </a:p>
          <a:p>
            <a:pPr lvl="1"/>
            <a:r>
              <a:rPr lang="en-US" sz="3200" smtClean="0"/>
              <a:t>Though some sites stayed connected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Also, the flaws it exploited had to be patched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Why didn’t firewalls stop it?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weren’t invented yet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Effects of the Worm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Around 6000 machines were infected and required substantial disinfecting activities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Many, many more machines were brought down or pulled off the net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Due to uncertainty about scope and effects of the worm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Did the Worm Teach Us?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existence of some particular vulnerabilities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costs of interconnection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dangers of being trusting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Denial of service is easy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Security of hosts is key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Logging is important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We obviously didn’t learn enough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Code Red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malicious worm that attacked Windows machines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Basically used vulnerability in Microsoft IIS servers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Became very widely spread and caused a lot of trouble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3276600" y="838200"/>
            <a:ext cx="2667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Code Red Worked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Attempted to connect to TCP port 80 (a web server port) on randomly chosen host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successful, sent HTTP GET request designed to cause a buffer overflow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successful, defaced all web pages requested from web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Code Red Actions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Periodically, infected hosts tried to find other machines to compromise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Triggered a DDoS attack on a fixed IP address at a particular time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Actions repeated monthly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Possible for Code Red to infect a machine multiple times simultaneously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Code Red Stupidity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Bad method used to choose another random host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Same random number generator seed to create list of hosts to probe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DDoS attack on a particular fixed IP address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Merely changing the target’s IP address made the attack ineffective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Code Red II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Used smarter random selection of targets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Didn’t try to reinfect infected machines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Adds a Trojan Horse version of Internet Explorer to machine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Unless other patches in place, will reinfect machine after reboot on login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Also, left a backdoor on some machines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Doesn’t deface web pages or launch DDoS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Didn’t turn on periodically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Impact of Code Red and Code Red II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Code Red infected over 250,000 machines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 combination, estimated infections of over 750,000 machines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Code Red II is essentially dead</a:t>
            </a:r>
          </a:p>
          <a:p>
            <a:pPr lvl="1"/>
            <a:r>
              <a:rPr lang="en-US" sz="3200" smtClean="0"/>
              <a:t>Except for periodic reintroductions of it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Code Red is still out there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Magnitude of the Problem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One 2016 estimate shows a new piece of malware released every 4 seconds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One company found 760 million malware infections in 2016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2008 CSI report shows 50% of survey respondents had virus incidents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Plus 20% with </a:t>
            </a:r>
            <a:r>
              <a:rPr lang="en-US" sz="2800" dirty="0" err="1" smtClean="0"/>
              <a:t>bot</a:t>
            </a:r>
            <a:r>
              <a:rPr lang="en-US" sz="2800" dirty="0" smtClean="0"/>
              <a:t> incidents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2009 Trend Micro study shows 50% of infected machines still infected 300 days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Stuxnet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Scary worm that popped up in 2010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Targeted at SCADA systems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Particularly, Iranian nuclear enrichment facilities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Altered industrial processes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Very specifically targeted</a:t>
            </a:r>
          </a:p>
        </p:txBody>
      </p:sp>
      <p:sp>
        <p:nvSpPr>
          <p:cNvPr id="80900" name="Rounded Rectangle 3"/>
          <p:cNvSpPr>
            <a:spLocks noChangeArrowheads="1"/>
          </p:cNvSpPr>
          <p:nvPr/>
        </p:nvSpPr>
        <p:spPr bwMode="auto">
          <a:xfrm>
            <a:off x="3581400" y="914400"/>
            <a:ext cx="19812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Did Stuxnet Come From?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Stuxnet was very sophisticated</a:t>
            </a:r>
          </a:p>
          <a:p>
            <a:pPr lvl="1"/>
            <a:r>
              <a:rPr lang="en-US" sz="2800" smtClean="0"/>
              <a:t>Speculated to be from unfriendly nation state(s)</a:t>
            </a:r>
          </a:p>
          <a:p>
            <a:pPr lvl="1"/>
            <a:r>
              <a:rPr lang="en-US" sz="2800" smtClean="0"/>
              <a:t>New York Times claims White House officials confirmed it (no official confirmation, though)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Research suggests SCADA attacks do not need much sophistication, though</a:t>
            </a:r>
          </a:p>
          <a:p>
            <a:pPr lvl="1"/>
            <a:r>
              <a:rPr lang="en-US" sz="2800" smtClean="0"/>
              <a:t>Non-expert NSS Labs researcher easily broke into Siemans systems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Duqu worm might be Stuxnet descendent</a:t>
            </a:r>
          </a:p>
          <a:p>
            <a:pPr lvl="1"/>
            <a:r>
              <a:rPr lang="en-US" sz="2800" smtClean="0"/>
              <a:t>Appears to be stealing certificates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Worm, Virus, or Trojan Horse?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Terms often used interchangeably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Trojan horse formally refers to a seemingly good program that contains evil code 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Only run when user executes it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Effect isn’t necessarily infection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Viruses seek to infect other programs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Worms seek to move from machine to machine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Don’t obsess about classifications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Botnets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collection of compromised machines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Under control of a single person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Organized using distributed system techniques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Used to perform various forms of attacks</a:t>
            </a:r>
          </a:p>
          <a:p>
            <a:pPr lvl="1"/>
            <a:r>
              <a:rPr lang="en-US" smtClean="0"/>
              <a:t>Usually those requiring lots of power</a:t>
            </a:r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3505200" y="838200"/>
            <a:ext cx="21336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Are Botnets Used For?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Spam (90% of all email is spam)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Distributed denial of service attacks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Hosting of pirated content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Hosting of phishing sites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Harvesting of valuable data</a:t>
            </a:r>
          </a:p>
          <a:p>
            <a:pPr lvl="1"/>
            <a:r>
              <a:rPr lang="en-US" smtClean="0"/>
              <a:t>From the infected machines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Much of their time spent on spreading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Botnet Software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Each bot runs some special software</a:t>
            </a:r>
          </a:p>
          <a:p>
            <a:pPr lvl="1"/>
            <a:r>
              <a:rPr lang="en-US" sz="3200" smtClean="0"/>
              <a:t>Often built from a toolkit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Used to control that machine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Generally allows downloading of new attack code</a:t>
            </a:r>
          </a:p>
          <a:p>
            <a:pPr lvl="1"/>
            <a:r>
              <a:rPr lang="en-US" sz="3200" smtClean="0"/>
              <a:t>And upgrades of control software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Incorporates some communication method</a:t>
            </a:r>
          </a:p>
          <a:p>
            <a:pPr lvl="1"/>
            <a:r>
              <a:rPr lang="en-US" sz="3200" smtClean="0"/>
              <a:t>To deliver commands to the bots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Botnet Communications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Originally very unsophisticated</a:t>
            </a:r>
          </a:p>
          <a:p>
            <a:pPr lvl="1"/>
            <a:r>
              <a:rPr lang="en-US" sz="2800" smtClean="0"/>
              <a:t>All bots connected to an IRC channel</a:t>
            </a:r>
          </a:p>
          <a:p>
            <a:pPr lvl="1"/>
            <a:r>
              <a:rPr lang="en-US" sz="2800" smtClean="0"/>
              <a:t>Commands issued into the channel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Most sophisticated ones use peer technologies</a:t>
            </a:r>
          </a:p>
          <a:p>
            <a:pPr lvl="1"/>
            <a:r>
              <a:rPr lang="en-US" sz="2800" smtClean="0"/>
              <a:t>Similar to some file sharing systems</a:t>
            </a:r>
          </a:p>
          <a:p>
            <a:pPr lvl="1"/>
            <a:r>
              <a:rPr lang="en-US" sz="2800" smtClean="0"/>
              <a:t>Peers, superpeers, resiliency mechanisms</a:t>
            </a:r>
          </a:p>
          <a:p>
            <a:pPr lvl="1"/>
            <a:r>
              <a:rPr lang="en-US" sz="2800" smtClean="0"/>
              <a:t>Conficker’s botnet uses peer techniques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Stronger botnet security becoming common</a:t>
            </a:r>
          </a:p>
          <a:p>
            <a:pPr lvl="1"/>
            <a:r>
              <a:rPr lang="en-US" sz="2800" smtClean="0"/>
              <a:t>Passwords and encryption of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Botnet Spreading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Originally via worms and direct break-in attempts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Then through phishing and Trojan Horses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Increasing trend to rely on user mistakes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Conficker uses multiple vectors</a:t>
            </a:r>
          </a:p>
          <a:p>
            <a:pPr lvl="1"/>
            <a:r>
              <a:rPr lang="en-US" sz="3200" smtClean="0"/>
              <a:t>Buffer overflow, through peer networks, password guessing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Regardless of details, almost always automated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Characterizing Botnets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Most commonly based on size</a:t>
            </a:r>
          </a:p>
          <a:p>
            <a:pPr lvl="1"/>
            <a:r>
              <a:rPr lang="en-US" sz="3200" smtClean="0"/>
              <a:t>Estimates for Conficker over 5 million</a:t>
            </a:r>
          </a:p>
          <a:p>
            <a:pPr lvl="1"/>
            <a:r>
              <a:rPr lang="en-US" sz="3200" smtClean="0"/>
              <a:t>Zeus-based botnets got 3.6 million machines in US alone</a:t>
            </a:r>
          </a:p>
          <a:p>
            <a:pPr lvl="1"/>
            <a:r>
              <a:rPr lang="en-US" sz="3200" smtClean="0"/>
              <a:t>Trend Micro estimates 100 million machines are members of botnets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Controlling software also important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Other characteristics less examined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Are Botnets Hard to Handle?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Scale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Anonymity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Legal and international issues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Fundamentally, if a node is known to be a bot, what then?</a:t>
            </a:r>
          </a:p>
          <a:p>
            <a:pPr lvl="1"/>
            <a:r>
              <a:rPr lang="en-US" smtClean="0"/>
              <a:t>How are we to handle huge numbers of infected nodes?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Viruses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lnSpc>
                <a:spcPct val="8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“Self-replicating programs containing code that explicitly copies itself and that can ‘infect’ other programs by modifying them or their environment”</a:t>
            </a:r>
          </a:p>
          <a:p>
            <a:pPr>
              <a:lnSpc>
                <a:spcPct val="8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Typically attached to some other program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When that program runs, the virus becomes active and infects others</a:t>
            </a:r>
          </a:p>
          <a:p>
            <a:pPr>
              <a:lnSpc>
                <a:spcPct val="8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Not all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malware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are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viruses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But many characteristics of viruses are shared by other malware</a:t>
            </a:r>
          </a:p>
          <a:p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3511550" y="844550"/>
            <a:ext cx="2197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Approaches to Handling Botnets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Clean up the nodes</a:t>
            </a:r>
          </a:p>
          <a:p>
            <a:pPr lvl="1"/>
            <a:r>
              <a:rPr lang="en-US" sz="3200" smtClean="0"/>
              <a:t>Can’t force people to do it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Interfere with botnet operations</a:t>
            </a:r>
          </a:p>
          <a:p>
            <a:pPr lvl="1"/>
            <a:r>
              <a:rPr lang="en-US" sz="3200" smtClean="0"/>
              <a:t>Difficult and possibly illegal</a:t>
            </a:r>
          </a:p>
          <a:p>
            <a:pPr lvl="1"/>
            <a:r>
              <a:rPr lang="en-US" sz="3200" smtClean="0"/>
              <a:t>But some recent successes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Shun bot nodes</a:t>
            </a:r>
          </a:p>
          <a:p>
            <a:pPr lvl="1"/>
            <a:r>
              <a:rPr lang="en-US" sz="3200" smtClean="0"/>
              <a:t>But much of their activity is legitimate</a:t>
            </a:r>
          </a:p>
          <a:p>
            <a:pPr lvl="1"/>
            <a:r>
              <a:rPr lang="en-US" sz="3200" smtClean="0"/>
              <a:t>And no good techniques for doing 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Spyware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Software installed on a computer that is meant to gather information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 activities of computer’s owner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Reported back to owner of spyware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Probably violating privacy of the machine’s owner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Stealthy behavior critical for spyware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Usually designed to be hard to remove</a:t>
            </a:r>
          </a:p>
        </p:txBody>
      </p:sp>
      <p:sp>
        <p:nvSpPr>
          <p:cNvPr id="92164" name="AutoShape 4"/>
          <p:cNvSpPr>
            <a:spLocks noChangeArrowheads="1"/>
          </p:cNvSpPr>
          <p:nvPr/>
        </p:nvSpPr>
        <p:spPr bwMode="auto">
          <a:xfrm>
            <a:off x="3429000" y="838200"/>
            <a:ext cx="23622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Is Done With Spyware?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Gathering of sensitive data</a:t>
            </a:r>
          </a:p>
          <a:p>
            <a:pPr lvl="1"/>
            <a:r>
              <a:rPr lang="en-US" smtClean="0"/>
              <a:t>Passwords, credit card numbers, etc.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Observations of normal user activities</a:t>
            </a:r>
          </a:p>
          <a:p>
            <a:pPr lvl="1"/>
            <a:r>
              <a:rPr lang="en-US" smtClean="0"/>
              <a:t>Allowing targeted advertising</a:t>
            </a:r>
          </a:p>
          <a:p>
            <a:pPr lvl="1"/>
            <a:r>
              <a:rPr lang="en-US" smtClean="0"/>
              <a:t>And possibly more nefarious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Does Spyware Come From?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installed by computer owner</a:t>
            </a:r>
          </a:p>
          <a:p>
            <a:pPr lvl="1"/>
            <a:r>
              <a:rPr lang="en-US" smtClean="0"/>
              <a:t>Generally unintentionally</a:t>
            </a:r>
          </a:p>
          <a:p>
            <a:pPr lvl="1"/>
            <a:r>
              <a:rPr lang="en-US" smtClean="0"/>
              <a:t>Certainly without knowledge of the full impact</a:t>
            </a:r>
          </a:p>
          <a:p>
            <a:pPr lvl="1"/>
            <a:r>
              <a:rPr lang="en-US" smtClean="0"/>
              <a:t>Via vulnerability or deception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be part of payload of worms</a:t>
            </a:r>
          </a:p>
          <a:p>
            <a:pPr lvl="1"/>
            <a:r>
              <a:rPr lang="en-US" smtClean="0"/>
              <a:t>Or installed on botnet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 Scrapers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dirty="0" smtClean="0"/>
              <a:t>Specialized malware designed to steal passwords</a:t>
            </a:r>
          </a:p>
          <a:p>
            <a:r>
              <a:rPr lang="en-US" sz="3200" dirty="0" smtClean="0"/>
              <a:t>Tries to find plaintext passwords, credit card numbers, </a:t>
            </a:r>
            <a:r>
              <a:rPr lang="en-US" sz="3200" dirty="0" err="1" smtClean="0"/>
              <a:t>PINs</a:t>
            </a:r>
            <a:r>
              <a:rPr lang="en-US" sz="3200" dirty="0" smtClean="0"/>
              <a:t>, etc.</a:t>
            </a:r>
          </a:p>
          <a:p>
            <a:pPr lvl="1"/>
            <a:r>
              <a:rPr lang="en-US" sz="3200" dirty="0" smtClean="0"/>
              <a:t> During brief periods they are resident in memory</a:t>
            </a:r>
          </a:p>
          <a:p>
            <a:pPr lvl="1"/>
            <a:r>
              <a:rPr lang="en-US" sz="3200" dirty="0" smtClean="0"/>
              <a:t>By examining RAM looking for them</a:t>
            </a:r>
          </a:p>
          <a:p>
            <a:r>
              <a:rPr lang="en-US" sz="3200" dirty="0" smtClean="0"/>
              <a:t>Often installed on commercial point-of-sales systems</a:t>
            </a:r>
          </a:p>
          <a:p>
            <a:pPr lvl="1"/>
            <a:endParaRPr lang="en-US" sz="32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743200" y="838200"/>
            <a:ext cx="35814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Malware Components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Malware is becoming sufficiently sophisticated that it has generic components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Two examples:</a:t>
            </a:r>
          </a:p>
          <a:p>
            <a:pPr lvl="1"/>
            <a:r>
              <a:rPr lang="en-US" smtClean="0"/>
              <a:t>Droppers</a:t>
            </a:r>
          </a:p>
          <a:p>
            <a:pPr lvl="1"/>
            <a:r>
              <a:rPr lang="en-US" smtClean="0"/>
              <a:t>Rootkits</a:t>
            </a:r>
          </a:p>
        </p:txBody>
      </p:sp>
      <p:sp>
        <p:nvSpPr>
          <p:cNvPr id="96260" name="AutoShape 4"/>
          <p:cNvSpPr>
            <a:spLocks noChangeArrowheads="1"/>
          </p:cNvSpPr>
          <p:nvPr/>
        </p:nvSpPr>
        <p:spPr bwMode="auto">
          <a:xfrm>
            <a:off x="1981200" y="838200"/>
            <a:ext cx="51816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Droppers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Very simple piece of code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Runs on new victim’s machine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Fetches more complex piece of malware from somewhere else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fetch many different payloads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Small, simple, hard to detect</a:t>
            </a:r>
          </a:p>
        </p:txBody>
      </p:sp>
      <p:sp>
        <p:nvSpPr>
          <p:cNvPr id="97284" name="AutoShape 4"/>
          <p:cNvSpPr>
            <a:spLocks noChangeArrowheads="1"/>
          </p:cNvSpPr>
          <p:nvPr/>
        </p:nvSpPr>
        <p:spPr bwMode="auto">
          <a:xfrm>
            <a:off x="3429000" y="838200"/>
            <a:ext cx="2286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Rootkits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Software designed to maintain illicit access to a computer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Installed after attacker has gained very privileged access on the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Goal is to ensure continued privileged access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By hiding presence of malware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By defending against removal</a:t>
            </a:r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3429000" y="838200"/>
            <a:ext cx="2286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of Rootkits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Often installed by worms or viruses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E.g., the Pandex botnet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Sony installed rootkits on people’s machines via music CDs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Generally replaces system components with compromised versions</a:t>
            </a:r>
          </a:p>
          <a:p>
            <a:pPr lvl="1"/>
            <a:r>
              <a:rPr lang="en-US" sz="3200" smtClean="0"/>
              <a:t>OS components</a:t>
            </a:r>
          </a:p>
          <a:p>
            <a:pPr lvl="1"/>
            <a:r>
              <a:rPr lang="en-US" sz="3200" smtClean="0"/>
              <a:t>Libraries</a:t>
            </a:r>
          </a:p>
          <a:p>
            <a:pPr lvl="1"/>
            <a:r>
              <a:rPr lang="en-US" sz="3200" smtClean="0"/>
              <a:t>Drivers</a:t>
            </a:r>
          </a:p>
          <a:p>
            <a:pPr lvl="1"/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Ongoing Rootkit Behavior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Generally offer trapdoors to their owners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Usually try hard to conceal themselves</a:t>
            </a:r>
          </a:p>
          <a:p>
            <a:pPr lvl="1"/>
            <a:r>
              <a:rPr lang="en-US" sz="3200" smtClean="0"/>
              <a:t>And their other nefarious activities</a:t>
            </a:r>
          </a:p>
          <a:p>
            <a:pPr lvl="1"/>
            <a:r>
              <a:rPr lang="en-US" sz="3200" dirty="0" smtClean="0"/>
              <a:t>Conceal files, registry entries, network connections, etc.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Also try to make it hard to remove them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Sometimes removes others’ </a:t>
            </a:r>
            <a:r>
              <a:rPr lang="en-US" sz="3200" dirty="0" err="1" smtClean="0">
                <a:ea typeface="ＭＳ Ｐゴシック" pitchFamily="4" charset="-128"/>
                <a:cs typeface="ＭＳ Ｐゴシック" pitchFamily="4" charset="-128"/>
              </a:rPr>
              <a:t>rootkits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Another trick of the </a:t>
            </a:r>
            <a:r>
              <a:rPr lang="en-US" sz="3200" dirty="0" err="1" smtClean="0">
                <a:ea typeface="ＭＳ Ｐゴシック" pitchFamily="4" charset="-128"/>
                <a:cs typeface="ＭＳ Ｐゴシック" pitchFamily="4" charset="-128"/>
              </a:rPr>
              <a:t>Pandex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</a:t>
            </a:r>
            <a:r>
              <a:rPr lang="en-US" sz="3200" dirty="0" err="1" smtClean="0">
                <a:ea typeface="ＭＳ Ｐゴシック" pitchFamily="4" charset="-128"/>
                <a:cs typeface="ＭＳ Ｐゴシック" pitchFamily="4" charset="-128"/>
              </a:rPr>
              <a:t>botnet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 Viruses Work?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When a program is run, it typically has the full privileges of its running user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Including write privileges for some other programs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virus can use those privileges to replace those programs with infected versions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Before the Infected Program Runs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9969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996950" y="2444750"/>
            <a:ext cx="2197100" cy="596900"/>
          </a:xfrm>
          <a:prstGeom prst="rect">
            <a:avLst/>
          </a:prstGeom>
          <a:pattFill prst="pct10">
            <a:fgClr>
              <a:schemeClr val="bg2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1295400" y="3505200"/>
            <a:ext cx="1614488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Infected 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4165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562600" y="3508375"/>
            <a:ext cx="1985963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Uninfected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066800" y="2493963"/>
            <a:ext cx="20431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Virus Code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Infected Program Runs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9969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996950" y="2444750"/>
            <a:ext cx="2197100" cy="596900"/>
          </a:xfrm>
          <a:prstGeom prst="rect">
            <a:avLst/>
          </a:prstGeom>
          <a:pattFill prst="pct10">
            <a:fgClr>
              <a:schemeClr val="bg2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295400" y="3505200"/>
            <a:ext cx="1614488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Infected 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5416550" y="2825750"/>
            <a:ext cx="2197100" cy="227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5562600" y="3581400"/>
            <a:ext cx="1985963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Uninfected</a:t>
            </a:r>
          </a:p>
          <a:p>
            <a:r>
              <a:rPr lang="en-US" sz="3200">
                <a:latin typeface="Times New Roman" pitchFamily="4" charset="0"/>
              </a:rPr>
              <a:t>Program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1066800" y="2493963"/>
            <a:ext cx="20431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4" charset="0"/>
              </a:rPr>
              <a:t>Virus Code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254375" y="2746375"/>
            <a:ext cx="2105025" cy="73025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23236</TotalTime>
  <Words>2851</Words>
  <Application>Microsoft Macintosh PowerPoint</Application>
  <PresentationFormat>On-screen Show (4:3)</PresentationFormat>
  <Paragraphs>472</Paragraphs>
  <Slides>69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lecture 2</vt:lpstr>
      <vt:lpstr>Malicious Software Computer Security  Peter Reiher February 21, 2017</vt:lpstr>
      <vt:lpstr>Outline</vt:lpstr>
      <vt:lpstr>Introduction</vt:lpstr>
      <vt:lpstr>Where Does Malicious Code Come From?</vt:lpstr>
      <vt:lpstr>Magnitude of the Problem</vt:lpstr>
      <vt:lpstr>Viruses</vt:lpstr>
      <vt:lpstr>How Do Viruses Work?</vt:lpstr>
      <vt:lpstr>Before the Infected Program Runs</vt:lpstr>
      <vt:lpstr>The Infected Program Runs</vt:lpstr>
      <vt:lpstr>Infecting the Other Program</vt:lpstr>
      <vt:lpstr>Macro and Attachment Viruses</vt:lpstr>
      <vt:lpstr>Virus Toolkits</vt:lpstr>
      <vt:lpstr>How To Find Viruses</vt:lpstr>
      <vt:lpstr>Precautions to Avoid Viruses</vt:lpstr>
      <vt:lpstr>Other Precautionary Measures</vt:lpstr>
      <vt:lpstr>Containment</vt:lpstr>
      <vt:lpstr>Viruses and File Sizes</vt:lpstr>
      <vt:lpstr>Signature Scanning</vt:lpstr>
      <vt:lpstr>How To Scan For Signatures</vt:lpstr>
      <vt:lpstr>Weaknesses of Scanning for Signatures</vt:lpstr>
      <vt:lpstr>Polymorphic Viruses</vt:lpstr>
      <vt:lpstr>Polymorphism By Hand</vt:lpstr>
      <vt:lpstr>Stealth Viruses</vt:lpstr>
      <vt:lpstr>Combating Stealth Viruses</vt:lpstr>
      <vt:lpstr>Other Detection Methods</vt:lpstr>
      <vt:lpstr>Preventing Virus Infections</vt:lpstr>
      <vt:lpstr>How To Deal With Virus Infections</vt:lpstr>
      <vt:lpstr>Disinfecting Programs</vt:lpstr>
      <vt:lpstr>Trojan Horses</vt:lpstr>
      <vt:lpstr>Basic Trojan Horses</vt:lpstr>
      <vt:lpstr>Recent Trends in Trojan Horses</vt:lpstr>
      <vt:lpstr>RATs</vt:lpstr>
      <vt:lpstr>Trapdoors</vt:lpstr>
      <vt:lpstr>Trapdoors and Other Malware</vt:lpstr>
      <vt:lpstr>Logic Bombs</vt:lpstr>
      <vt:lpstr>Extortionware and Ransomware</vt:lpstr>
      <vt:lpstr>Worms</vt:lpstr>
      <vt:lpstr>The Internet Worm</vt:lpstr>
      <vt:lpstr>How Did the Internet Worm Work?</vt:lpstr>
      <vt:lpstr>The Worm’s Actions</vt:lpstr>
      <vt:lpstr>Stopping the Worm</vt:lpstr>
      <vt:lpstr>Effects of the Worm</vt:lpstr>
      <vt:lpstr>What Did the Worm Teach Us?</vt:lpstr>
      <vt:lpstr>Code Red</vt:lpstr>
      <vt:lpstr>How Code Red Worked</vt:lpstr>
      <vt:lpstr>More Code Red Actions</vt:lpstr>
      <vt:lpstr>Code Red Stupidity</vt:lpstr>
      <vt:lpstr>Code Red II</vt:lpstr>
      <vt:lpstr>Impact of Code Red and Code Red II</vt:lpstr>
      <vt:lpstr>Stuxnet</vt:lpstr>
      <vt:lpstr>Where Did Stuxnet Come From?</vt:lpstr>
      <vt:lpstr>Worm, Virus, or Trojan Horse?</vt:lpstr>
      <vt:lpstr>Botnets</vt:lpstr>
      <vt:lpstr>What Are Botnets Used For?</vt:lpstr>
      <vt:lpstr>Botnet Software</vt:lpstr>
      <vt:lpstr>Botnet Communications</vt:lpstr>
      <vt:lpstr>Botnet Spreading</vt:lpstr>
      <vt:lpstr>Characterizing Botnets</vt:lpstr>
      <vt:lpstr>Why Are Botnets Hard to Handle?</vt:lpstr>
      <vt:lpstr>Approaches to Handling Botnets</vt:lpstr>
      <vt:lpstr>Spyware</vt:lpstr>
      <vt:lpstr>What Is Done With Spyware?</vt:lpstr>
      <vt:lpstr>Where Does Spyware Come From?</vt:lpstr>
      <vt:lpstr>RAM Scrapers</vt:lpstr>
      <vt:lpstr>Malware Components</vt:lpstr>
      <vt:lpstr>Droppers</vt:lpstr>
      <vt:lpstr>Rootkits</vt:lpstr>
      <vt:lpstr>Use of Rootkits</vt:lpstr>
      <vt:lpstr>Ongoing Rootkit Behavior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112</cp:revision>
  <cp:lastPrinted>2008-01-08T18:06:49Z</cp:lastPrinted>
  <dcterms:created xsi:type="dcterms:W3CDTF">2017-02-09T15:14:41Z</dcterms:created>
  <dcterms:modified xsi:type="dcterms:W3CDTF">2017-02-17T20:28:16Z</dcterms:modified>
</cp:coreProperties>
</file>