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64"/>
  </p:notesMasterIdLst>
  <p:handoutMasterIdLst>
    <p:handoutMasterId r:id="rId65"/>
  </p:handoutMasterIdLst>
  <p:sldIdLst>
    <p:sldId id="260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0205E211-6663-8246-852E-93546105E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95B8F220-9B90-3C4E-BD8E-349A2400B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A339B0-3658-464F-B342-EA8F8EB80FF3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pitchFamily="4" charset="0"/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5A1D27-C754-7E47-82D4-2E02BF5D9319}" type="slidenum">
              <a:rPr lang="en-US" smtClean="0">
                <a:latin typeface="Courier New" pitchFamily="4" charset="0"/>
              </a:rPr>
              <a:pPr/>
              <a:t>26</a:t>
            </a:fld>
            <a:endParaRPr lang="en-US" smtClean="0">
              <a:latin typeface="Courier New" pitchFamily="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B12F7DD-BE0F-F24F-8057-7883CD22B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D2736FBC-CF6D-FE4D-847E-F040FFA55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6892445-6569-DD45-8AA1-2F4BF53C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A2E91A16-C21A-C249-80C0-69C915105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22642235-52C8-EB40-8658-BA180002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10EDF873-C997-684A-86D1-25CA614FC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7445AA7-9E50-FB47-9DBD-4C9C74ED5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99A998B-FD5A-8541-B5FE-BBA2439F7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53AAA131-F3B0-984D-BE95-729C98CAB9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4930994-F673-DF49-AE1C-DEE535A60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493496AE-238A-CA46-8AB9-25C56E2B9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E0AC2B8E-CD8F-8C49-8221-14744B94D6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latin typeface="Times New Roman" charset="0"/>
              </a:rPr>
              <a:t>Lecture</a:t>
            </a:r>
            <a:r>
              <a:rPr lang="en-US" sz="1200" dirty="0" smtClean="0">
                <a:latin typeface="Times New Roman" charset="0"/>
              </a:rPr>
              <a:t> </a:t>
            </a:r>
            <a:r>
              <a:rPr lang="en-US" sz="1200" dirty="0" smtClean="0">
                <a:latin typeface="Times New Roman" charset="0"/>
              </a:rPr>
              <a:t>11</a:t>
            </a:r>
          </a:p>
          <a:p>
            <a:r>
              <a:rPr lang="en-US" sz="1200" dirty="0">
                <a:latin typeface="Times New Roman" charset="0"/>
              </a:rPr>
              <a:t>Page </a:t>
            </a:r>
            <a:fld id="{F47AF800-DA9C-A84A-B307-8ADF86A864BF}" type="slidenum">
              <a:rPr lang="en-US" sz="1200">
                <a:latin typeface="Times New Roman" charset="0"/>
              </a:rPr>
              <a:pPr/>
              <a:t>‹#›</a:t>
            </a:fld>
            <a:endParaRPr lang="en-US" sz="1200" dirty="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Intrusion Detection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ea typeface="ＭＳ Ｐゴシック" charset="-128"/>
                <a:cs typeface="ＭＳ Ｐゴシック" charset="-128"/>
              </a:rPr>
              <a:t>February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16,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External Intrusions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most people think of 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unauthorized (usually remote) user trying to illicitly access your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Using various security vulnerabilities to break in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typical case of a hacker attack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Internal Intrusions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 authorized user trying to gain privileges beyond those he should have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Used to be most common case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No longer the majority of problems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But often the most serious ones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dangerous, because insiders have a foothold and know more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Information From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2016 </a:t>
            </a:r>
            <a:r>
              <a:rPr lang="en-US" dirty="0" smtClean="0">
                <a:ea typeface="ＭＳ Ｐゴシック" pitchFamily="4" charset="-128"/>
                <a:cs typeface="ＭＳ Ｐゴシック" pitchFamily="4" charset="-128"/>
              </a:rPr>
              <a:t>Verizon Report</a:t>
            </a:r>
            <a:r>
              <a:rPr lang="en-US" baseline="30000" dirty="0" smtClean="0">
                <a:ea typeface="ＭＳ Ｐゴシック" pitchFamily="4" charset="-128"/>
                <a:cs typeface="ＭＳ Ｐゴシック" pitchFamily="4" charset="-128"/>
              </a:rPr>
              <a:t>1</a:t>
            </a:r>
            <a:endParaRPr lang="en-US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Data from dozens of major </a:t>
            </a:r>
            <a:r>
              <a:rPr lang="en-US" sz="3200" dirty="0" err="1" smtClean="0">
                <a:ea typeface="ＭＳ Ｐゴシック" pitchFamily="4" charset="-128"/>
                <a:cs typeface="ＭＳ Ｐゴシック" pitchFamily="4" charset="-128"/>
              </a:rPr>
              <a:t>cybersecurity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organizations, covering 100,000+ breaches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Indicates external breaches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in around 80% of cases</a:t>
            </a:r>
          </a:p>
          <a:p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Insider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attack components in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 around 15%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of all cases</a:t>
            </a:r>
          </a:p>
          <a:p>
            <a:pPr lvl="1"/>
            <a:r>
              <a:rPr lang="en-US" sz="3200" dirty="0" smtClean="0"/>
              <a:t>Some involved both insiders and outsiders</a:t>
            </a:r>
          </a:p>
        </p:txBody>
      </p:sp>
      <p:sp>
        <p:nvSpPr>
          <p:cNvPr id="28676" name="TextBox 3"/>
          <p:cNvSpPr txBox="1">
            <a:spLocks noChangeArrowheads="1"/>
          </p:cNvSpPr>
          <p:nvPr/>
        </p:nvSpPr>
        <p:spPr bwMode="auto">
          <a:xfrm>
            <a:off x="914400" y="5892800"/>
            <a:ext cx="739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aseline="30000" dirty="0"/>
              <a:t>1</a:t>
            </a:r>
            <a:r>
              <a:rPr lang="en-US" sz="1600" dirty="0" smtClean="0"/>
              <a:t> http://www.verizonenterprise.com/verizon-insights-lab/dbir/2016/</a:t>
            </a:r>
            <a:endParaRPr lang="en-US" sz="16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Basics of Intrusion Detection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Watch what’s going on in the system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Try to detect behavior that characterizes intruders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While avoiding improper detection of legitimate access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At a reasonable cost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1073150" y="844550"/>
            <a:ext cx="71501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 Detection and Logging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natural match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intrusion detection system examines the log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Which is being kept, anyway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Secondary benefits of using the intrusion detection system to reduce the log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On-Line Vs. Off-Line Intrusion Detection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 detection mechanisms can be complicated and heavy-weight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Perhaps better to run them off-line</a:t>
            </a:r>
          </a:p>
          <a:p>
            <a:pPr lvl="1"/>
            <a:r>
              <a:rPr lang="en-US" smtClean="0"/>
              <a:t>E.g., at nighttime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Disadvantage is that you don’t catch intrusions as they happen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Failures In Intrusion Detection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False positives</a:t>
            </a:r>
          </a:p>
          <a:p>
            <a:pPr lvl="1">
              <a:lnSpc>
                <a:spcPct val="85000"/>
              </a:lnSpc>
            </a:pPr>
            <a:r>
              <a:rPr lang="en-US" smtClean="0"/>
              <a:t>Legitimate activity identified as an intrusion</a:t>
            </a:r>
          </a:p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False negatives</a:t>
            </a:r>
          </a:p>
          <a:p>
            <a:pPr lvl="1">
              <a:lnSpc>
                <a:spcPct val="85000"/>
              </a:lnSpc>
            </a:pPr>
            <a:r>
              <a:rPr lang="en-US" smtClean="0"/>
              <a:t>An intrusion not noticed</a:t>
            </a:r>
          </a:p>
          <a:p>
            <a:pPr>
              <a:lnSpc>
                <a:spcPct val="85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Subversion errors</a:t>
            </a:r>
          </a:p>
          <a:p>
            <a:pPr lvl="1">
              <a:lnSpc>
                <a:spcPct val="85000"/>
              </a:lnSpc>
            </a:pPr>
            <a:r>
              <a:rPr lang="en-US" smtClean="0"/>
              <a:t>Attacks on the intrusion detection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Desired Characteristics in Intrusion Detection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Continuously running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Fault tolerant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Subversion resistant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Minimal overhead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Must observe deviations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Easily tailorable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Evolving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Difficult to fool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Host Intrusion Detection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Run the intrusion detection system on a single computer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Look for problems only on that computer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 by examining the logs of the computer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1377950" y="844550"/>
            <a:ext cx="624205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Advantages of the Host Approach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Lots of information to work with 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Only need to deal with problems on one machine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get information in readily understandable form</a:t>
            </a:r>
          </a:p>
          <a:p>
            <a:pPr>
              <a:buFontTx/>
              <a:buNone/>
            </a:pP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3511550" y="768350"/>
            <a:ext cx="2197100" cy="825500"/>
          </a:xfrm>
          <a:prstGeom prst="roundRect">
            <a:avLst>
              <a:gd name="adj" fmla="val 12495"/>
            </a:avLst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Outline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Characteristics of intrusion detection systems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sample intrusion detection systems</a:t>
            </a:r>
          </a:p>
          <a:p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Network Intrusion Detection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Do the same for a local (or wide) area network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Either by using distributed systems techniques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Or (more commonly) by sniffing network traffic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1149350" y="844550"/>
            <a:ext cx="67691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Advantages of Network Approach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Need not use up any resources on users’ machines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Easier to properly configure for large installations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observe things affecting multiple machines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Network Intrusion Detection and Data Volume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Lots of information passes on the network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you grab it all, you will produce vast amounts of data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Which will require vast amounts of time to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Network Intrusion Detection and Sensors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Use programs called </a:t>
            </a:r>
            <a:r>
              <a:rPr lang="en-US" sz="3200" i="1" smtClean="0">
                <a:ea typeface="ＭＳ Ｐゴシック" pitchFamily="4" charset="-128"/>
                <a:cs typeface="ＭＳ Ｐゴシック" pitchFamily="4" charset="-128"/>
              </a:rPr>
              <a:t>sensors 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to grab only relevant data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Sensors quickly examine network traffic</a:t>
            </a:r>
          </a:p>
          <a:p>
            <a:pPr lvl="1"/>
            <a:r>
              <a:rPr lang="en-US" sz="3200" smtClean="0"/>
              <a:t>Record the relevant stuff</a:t>
            </a:r>
          </a:p>
          <a:p>
            <a:pPr lvl="1"/>
            <a:r>
              <a:rPr lang="en-US" sz="3200" smtClean="0"/>
              <a:t>Discard the rest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you design sensors right, greatly reduces the problem of data volume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Wireless IDS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Observe behavior of wireless network</a:t>
            </a:r>
          </a:p>
          <a:p>
            <a:pPr lvl="1"/>
            <a:r>
              <a:rPr lang="en-US" smtClean="0"/>
              <a:t>Generally 802.11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Look for problems specific to that environment</a:t>
            </a:r>
          </a:p>
          <a:p>
            <a:pPr lvl="1"/>
            <a:r>
              <a:rPr lang="en-US" smtClean="0"/>
              <a:t>E.g., attempts to crack WEP keys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Usually doesn’t understand higher network protocol layers</a:t>
            </a:r>
          </a:p>
          <a:p>
            <a:pPr lvl="1"/>
            <a:r>
              <a:rPr lang="en-US" smtClean="0"/>
              <a:t>And attacks on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Application-Specific IDS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 IDS system tuned to one application or protocol</a:t>
            </a:r>
          </a:p>
          <a:p>
            <a:pPr lvl="1"/>
            <a:r>
              <a:rPr lang="en-US" sz="3200" smtClean="0"/>
              <a:t>E.g., SQL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Can be either host or network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Typically used for machines with specialized functions</a:t>
            </a:r>
          </a:p>
          <a:p>
            <a:pPr lvl="1"/>
            <a:r>
              <a:rPr lang="en-US" sz="3200" smtClean="0"/>
              <a:t>Web servers, database servers, etc.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Possibly much lower overheads than general IDS systems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1524000" y="844550"/>
            <a:ext cx="60960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Styles of Intrusion Detection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Misuse intrusion detection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Try to detect things known to be bad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Anomaly intrusion detection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Try to detect deviations from normal behavior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Specification intrusion detection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Try to detect deviations from defined “good states”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1149350" y="768350"/>
            <a:ext cx="68453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Misuse Detection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Determine what actions are undesirable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Watch for those to occur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Signal an alert when they happen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Often referred to as </a:t>
            </a:r>
            <a:r>
              <a:rPr lang="en-US" i="1" smtClean="0">
                <a:ea typeface="ＭＳ Ｐゴシック" pitchFamily="4" charset="-128"/>
                <a:cs typeface="ＭＳ Ｐゴシック" pitchFamily="4" charset="-128"/>
              </a:rPr>
              <a:t>signature detection</a:t>
            </a: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2374900" y="768350"/>
            <a:ext cx="44831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Level of Misuse Detection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Could look for specific attacks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E.g., SYN floods or IP spoofing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But that only detects already-known attacks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Better to also look for known suspicious behavior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Like trying to become root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Or changing file permissions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Is Misuse Detected?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By examining logs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Only works after the fact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By monitoring system activities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Often hard to trap what you need to see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By scanning the state of the system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Can’t trap actions that don’t leave traces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By sniffing the network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For network intrusion detection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Introduction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Many mechanisms exist for protecting systems from intruders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Access control, firewalls, authentication, etc.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They all have one common characteristic:</a:t>
            </a: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054350" y="844550"/>
            <a:ext cx="30353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549" name="Rectangle 5"/>
          <p:cNvSpPr>
            <a:spLocks noChangeArrowheads="1"/>
          </p:cNvSpPr>
          <p:nvPr/>
        </p:nvSpPr>
        <p:spPr bwMode="auto">
          <a:xfrm>
            <a:off x="822325" y="5257800"/>
            <a:ext cx="48148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lvl="1">
              <a:buFontTx/>
              <a:buChar char="–"/>
            </a:pPr>
            <a:r>
              <a:rPr lang="en-US" sz="3600" i="1">
                <a:latin typeface="Times New Roman" pitchFamily="4" charset="0"/>
              </a:rPr>
              <a:t>They don’t always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9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Pluses and Minuses of Misuse Detection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buFontTx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Few false positives</a:t>
            </a:r>
          </a:p>
          <a:p>
            <a:pPr>
              <a:buFontTx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Simple technology</a:t>
            </a:r>
          </a:p>
          <a:p>
            <a:pPr>
              <a:buFontTx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Hard to fool</a:t>
            </a:r>
          </a:p>
          <a:p>
            <a:pPr lvl="1">
              <a:buFont typeface="Arial" pitchFamily="4" charset="-52"/>
              <a:buChar char="•"/>
            </a:pPr>
            <a:r>
              <a:rPr lang="en-US" sz="3200" smtClean="0"/>
              <a:t>At least about things it knows about</a:t>
            </a:r>
          </a:p>
          <a:p>
            <a:pPr>
              <a:buFontTx/>
              <a:buChar char="–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Only detects known problems</a:t>
            </a:r>
          </a:p>
          <a:p>
            <a:pPr>
              <a:buFontTx/>
              <a:buChar char="–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Gradually becomes less useful if not updated</a:t>
            </a:r>
          </a:p>
          <a:p>
            <a:pPr>
              <a:buFontTx/>
              <a:buChar char="–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Sometimes signatures are hard to generate</a:t>
            </a:r>
          </a:p>
          <a:p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1143000" y="4724400"/>
            <a:ext cx="487680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Misuse Detection and Commercial Systems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Essentially all commercial intrusion detection systems primarily detect misuse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Generally using signatures of attacks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Many of these systems are very similar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Differing only in details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Differentiated primarily by quality of their signature library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How large, how quickly updated </a:t>
            </a:r>
          </a:p>
          <a:p>
            <a:pPr lvl="1">
              <a:lnSpc>
                <a:spcPct val="90000"/>
              </a:lnSpc>
            </a:pPr>
            <a:endParaRPr lang="en-US" sz="3200" smtClean="0"/>
          </a:p>
          <a:p>
            <a:pPr>
              <a:lnSpc>
                <a:spcPct val="90000"/>
              </a:lnSpc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Anomaly Detection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Misuse detection can only detect known problems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many potential misuses can also be perfectly legitimate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Anomaly detection instead builds a model of valid behavior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And watches for deviations</a:t>
            </a:r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2286000" y="768350"/>
            <a:ext cx="45720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Methods of Anomaly Detection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Statistical models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User behavior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Program behavior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Overall system/network behavior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Expert systems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Pattern matching of various sorts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Misuse detection and anomaly detection sometimes blur together</a:t>
            </a:r>
          </a:p>
          <a:p>
            <a:pPr>
              <a:lnSpc>
                <a:spcPct val="90000"/>
              </a:lnSpc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Pluses and Minuses of Anomaly Detection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Can detect previously unknown attacks</a:t>
            </a:r>
          </a:p>
          <a:p>
            <a:pPr>
              <a:lnSpc>
                <a:spcPct val="90000"/>
              </a:lnSpc>
              <a:buFontTx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Not deceived by trivial changes in attack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Hard to identify and diagnose nature of attacks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Unless careful, may be prone to many false positives</a:t>
            </a:r>
          </a:p>
          <a:p>
            <a:pPr>
              <a:lnSpc>
                <a:spcPct val="90000"/>
              </a:lnSpc>
              <a:buFontTx/>
              <a:buChar char="–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Depending on method, can be expensive and complex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Anomaly Detection and Academic Systems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Most academic research on IDS in this area</a:t>
            </a:r>
          </a:p>
          <a:p>
            <a:pPr lvl="1"/>
            <a:r>
              <a:rPr lang="en-US" sz="2800" smtClean="0"/>
              <a:t>More interesting problems</a:t>
            </a:r>
          </a:p>
          <a:p>
            <a:pPr lvl="1"/>
            <a:r>
              <a:rPr lang="en-US" sz="2800" smtClean="0"/>
              <a:t>Greater promise for the future</a:t>
            </a:r>
          </a:p>
          <a:p>
            <a:pPr lvl="1"/>
            <a:r>
              <a:rPr lang="en-US" sz="2800" smtClean="0"/>
              <a:t>Increasingly, misuse detection seems inadequate</a:t>
            </a:r>
          </a:p>
          <a:p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But few really effective systems currently use it</a:t>
            </a:r>
          </a:p>
          <a:p>
            <a:pPr lvl="1"/>
            <a:r>
              <a:rPr lang="en-US" sz="2800" smtClean="0"/>
              <a:t>Not entirely clear that will ever change</a:t>
            </a:r>
          </a:p>
          <a:p>
            <a:pPr lvl="1"/>
            <a:r>
              <a:rPr lang="en-US" sz="2800" smtClean="0"/>
              <a:t>What if it doesn’t?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Specification Detection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Define some set of states of the system as good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Detect when the system is in a different state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Signal a problem if it is</a:t>
            </a: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1828800" y="768350"/>
            <a:ext cx="55626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a typeface="ＭＳ Ｐゴシック" pitchFamily="4" charset="-128"/>
                <a:cs typeface="ＭＳ Ｐゴシック" pitchFamily="4" charset="-128"/>
              </a:rPr>
              <a:t>How Does This Differ From Misuse and Anomaly Detection?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Misuse detection says that certain things are bad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Anomaly detection says deviations from statistically normal behavior are bad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Specification detection defines exactly what is good and calls the rest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Some Challenges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much state do you have to look at?</a:t>
            </a:r>
          </a:p>
          <a:p>
            <a:pPr lvl="1"/>
            <a:r>
              <a:rPr lang="en-US" sz="3200" smtClean="0"/>
              <a:t>Typically dealt with by limiting observation to state relevant to security</a:t>
            </a:r>
          </a:p>
          <a:p>
            <a:pPr lvl="1"/>
            <a:r>
              <a:rPr lang="en-US" sz="3200" smtClean="0"/>
              <a:t>Easy to underestimate that . . .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do you specify a good state?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How often do you look?</a:t>
            </a:r>
          </a:p>
          <a:p>
            <a:pPr lvl="1"/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Might miss attacks that transiently change the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Protocol Anomaly Detection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Really a form of specification intrusion detection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Based on precise definitions of network protocols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Can easily detect deviations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Incorporated into some commercial systems</a:t>
            </a:r>
          </a:p>
          <a:p>
            <a:pPr lvl="1"/>
            <a:r>
              <a:rPr lang="en-US" smtClean="0"/>
              <a:t>E.g., Snort and Checkpoint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 Detection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Work from the assumption that sooner or later your security measures will fail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Try to detect the improper behavior of the intruder who has defeated your security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Inform the system or system administrators to take 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a typeface="ＭＳ Ｐゴシック" pitchFamily="4" charset="-128"/>
                <a:cs typeface="ＭＳ Ｐゴシック" pitchFamily="4" charset="-128"/>
              </a:rPr>
              <a:t>Pluses and Minuses of Specification Detection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4" charset="0"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Allows formalization of what you’re looking for</a:t>
            </a:r>
          </a:p>
          <a:p>
            <a:pPr>
              <a:lnSpc>
                <a:spcPct val="90000"/>
              </a:lnSpc>
              <a:buFont typeface="Times New Roman" pitchFamily="4" charset="0"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Limits where you need to look</a:t>
            </a:r>
          </a:p>
          <a:p>
            <a:pPr>
              <a:lnSpc>
                <a:spcPct val="90000"/>
              </a:lnSpc>
              <a:buFont typeface="Times New Roman" pitchFamily="4" charset="0"/>
              <a:buChar char="+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Can detect unknown attacks</a:t>
            </a:r>
          </a:p>
          <a:p>
            <a:pPr>
              <a:lnSpc>
                <a:spcPct val="90000"/>
              </a:lnSpc>
              <a:buFont typeface="Times New Roman" pitchFamily="4" charset="0"/>
              <a:buChar char="­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Only effective when one can specify correct state</a:t>
            </a:r>
          </a:p>
          <a:p>
            <a:pPr>
              <a:lnSpc>
                <a:spcPct val="90000"/>
              </a:lnSpc>
              <a:buFont typeface="Times New Roman" pitchFamily="4" charset="0"/>
              <a:buChar char="­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Based on locating right states to examine</a:t>
            </a:r>
          </a:p>
          <a:p>
            <a:pPr>
              <a:lnSpc>
                <a:spcPct val="90000"/>
              </a:lnSpc>
              <a:buFont typeface="Times New Roman" pitchFamily="4" charset="0"/>
              <a:buChar char="­"/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Maybe attackers can do what they want without changing from a “good” state</a:t>
            </a:r>
          </a:p>
          <a:p>
            <a:pPr>
              <a:lnSpc>
                <a:spcPct val="90000"/>
              </a:lnSpc>
              <a:buFont typeface="Times New Roman" pitchFamily="4" charset="0"/>
              <a:buChar char="+"/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  <a:p>
            <a:pPr>
              <a:lnSpc>
                <a:spcPct val="90000"/>
              </a:lnSpc>
              <a:buFont typeface="Times New Roman" pitchFamily="4" charset="0"/>
              <a:buChar char="+"/>
            </a:pPr>
            <a:endParaRPr lang="en-US" sz="3200" smtClean="0">
              <a:ea typeface="ＭＳ Ｐゴシック" pitchFamily="4" charset="-128"/>
              <a:cs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Customizing and Evolving Intrusion Detection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 static, globally useful intrusion detection solution is impossible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Good behavior on one system is bad behavior on another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Behaviors change and new vulnerabilities are discovered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Intrusion detection systems must change to meet needs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1447800" y="533400"/>
            <a:ext cx="6324600" cy="12954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Do Intrusion Detection Systems Evolve?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Manually or semi-automatically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New information added that allows them to detect new kinds of attacks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Automatically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Deduce new problems or things to watch for without human intervention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Problem With Manually Evolving Systems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System/network administrator action is required for each change</a:t>
            </a:r>
          </a:p>
          <a:p>
            <a:pPr lvl="1"/>
            <a:r>
              <a:rPr lang="en-US" sz="3200" smtClean="0"/>
              <a:t>To be really effective, not just manual installation</a:t>
            </a:r>
          </a:p>
          <a:p>
            <a:pPr lvl="1"/>
            <a:r>
              <a:rPr lang="en-US" sz="3200" smtClean="0"/>
              <a:t>More customized to the environment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Too heavy a burden to change very often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 they change slowly, akin to software updates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 Problem With Evolving Intrusion Detection Systems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Very clever intruders can use the evolution against them</a:t>
            </a:r>
          </a:p>
          <a:p>
            <a:pPr>
              <a:lnSpc>
                <a:spcPct val="9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Instead of immediately performing dangerous actions, evolve towards them</a:t>
            </a:r>
          </a:p>
          <a:p>
            <a:pPr>
              <a:lnSpc>
                <a:spcPct val="9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the intruder is more clever than the system, the system gradually accepts the new behavior</a:t>
            </a:r>
          </a:p>
          <a:p>
            <a:pPr>
              <a:lnSpc>
                <a:spcPct val="95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Possible with manual changing systems, but harder for attackers to succeed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 Detection Tuning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Generally, there’s a tradeoff between false positives and false negatives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 can tune the system to decrease one</a:t>
            </a:r>
          </a:p>
          <a:p>
            <a:pPr lvl="1"/>
            <a:r>
              <a:rPr lang="en-US" smtClean="0"/>
              <a:t>Usually at cost of increasing the other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Choice depends on one’s situation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Practicalities of Operation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Most commercial intrusion detection systems are add-ons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They run as normal applications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must make use of readily available information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Audit logged information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Sniffed packets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Output of systems calls they make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And performance is very important</a:t>
            </a: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1447800" y="768350"/>
            <a:ext cx="61722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Practicalities of Audit Logs for IDS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Operating systems only log certain stuff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don’t necessarily log what an intrusion detection system really needs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produce large amounts of data</a:t>
            </a:r>
          </a:p>
          <a:p>
            <a:pPr lvl="1"/>
            <a:r>
              <a:rPr lang="en-US" sz="3200" smtClean="0"/>
              <a:t>Expensive to process</a:t>
            </a:r>
          </a:p>
          <a:p>
            <a:pPr lvl="1"/>
            <a:r>
              <a:rPr lang="en-US" sz="3200" smtClean="0"/>
              <a:t>Expensive to store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attack was successful, logs may be corrupted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Does an IDS Do When It Detects an Attack?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Automated response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Shut down the “attacker”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Or more carefully protect the attacked service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Alarms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Notify a system administrator</a:t>
            </a:r>
          </a:p>
          <a:p>
            <a:pPr lvl="2"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</a:rPr>
              <a:t>Often via special console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Who investigates and takes action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Logging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Just keep record for later investigation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Consequences of the Choices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Automated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Too many false positives and your network stops working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Is the automated response effective?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Alarm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Too many false positives and your administrator ignores them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Is the administrator able to determine what’s going on fast enough?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ea typeface="ＭＳ Ｐゴシック" pitchFamily="4" charset="-128"/>
                <a:cs typeface="ＭＳ Ｐゴシック" pitchFamily="4" charset="-128"/>
              </a:rPr>
              <a:t>Logging</a:t>
            </a:r>
          </a:p>
          <a:p>
            <a:pPr lvl="1">
              <a:lnSpc>
                <a:spcPct val="90000"/>
              </a:lnSpc>
            </a:pPr>
            <a:r>
              <a:rPr lang="en-US" sz="2800" smtClean="0"/>
              <a:t>Doesn’t necessarily lead to any 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Why Intrusion Detection?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we can detect bad things, can’t we simply prevent them?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Possibly not: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May be too expensive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May involve many separate operations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May involve things we didn’t foresee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How Good Does an IDS Have To Be?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Depends on what you’re using it for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Like biometric authentication, need to trade off false positives/false negatives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Each positive signal (real or false) should cause something to happen</a:t>
            </a:r>
          </a:p>
          <a:p>
            <a:pPr lvl="1"/>
            <a:r>
              <a:rPr lang="en-US" smtClean="0"/>
              <a:t>What’s the consequence?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False Positives and IDS Systems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For automated response, what happens?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Something gets shut off that shouldn’t be</a:t>
            </a:r>
          </a:p>
          <a:p>
            <a:pPr lvl="1"/>
            <a:r>
              <a:rPr lang="en-US" sz="3200" smtClean="0"/>
              <a:t>May be a lot of work to turn it on again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For manual response, what happens?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Either a human investigates and dismisses it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Or nothing happens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If human looks at it, can take a lot of his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Consider a Case for Manual Response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Your web site gets 10 million packets per day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Your IDS has a FPR of .1% on packets</a:t>
            </a:r>
          </a:p>
          <a:p>
            <a:pPr lvl="1"/>
            <a:r>
              <a:rPr lang="en-US" sz="3200" smtClean="0"/>
              <a:t>So you get 10,000 false positives/day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Say each one takes one minute to handle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That’s 166 man hours per day</a:t>
            </a:r>
          </a:p>
          <a:p>
            <a:pPr lvl="1"/>
            <a:r>
              <a:rPr lang="en-US" sz="3200" smtClean="0"/>
              <a:t>You’ll need 20+ full time experts just to weed out false positives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What Are Your Choices?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Tune to a lower FPR</a:t>
            </a:r>
          </a:p>
          <a:p>
            <a:pPr lvl="1"/>
            <a:r>
              <a:rPr lang="en-US" sz="3200" smtClean="0"/>
              <a:t>Usually causing more false negatives</a:t>
            </a:r>
          </a:p>
          <a:p>
            <a:pPr lvl="1"/>
            <a:r>
              <a:rPr lang="en-US" sz="3200" smtClean="0"/>
              <a:t>If too many of those, system is useless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Have triage system for signals</a:t>
            </a:r>
          </a:p>
          <a:p>
            <a:pPr lvl="1"/>
            <a:r>
              <a:rPr lang="en-US" sz="3200" smtClean="0"/>
              <a:t>If first step is still human, still expensive</a:t>
            </a:r>
          </a:p>
          <a:p>
            <a:pPr lvl="1"/>
            <a:r>
              <a:rPr lang="en-US" sz="3200" smtClean="0"/>
              <a:t>Maybe you can automate some of it?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Ignore your IDS’ signals</a:t>
            </a:r>
          </a:p>
          <a:p>
            <a:pPr lvl="1"/>
            <a:r>
              <a:rPr lang="en-US" sz="3200" smtClean="0"/>
              <a:t>In which case, why bother with it at all?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 Prevention Systems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Essentially a buzzword for IDS that takes automatic action when intrusion is detected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Goal is to quickly take remedial actions to threats 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Since IPSs are automated, false positives could be very, very bad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“Poor man’s” version is IDS controlling a firewall</a:t>
            </a: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>
            <a:off x="1143000" y="768350"/>
            <a:ext cx="68580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Sample Intrusion </a:t>
            </a:r>
            <a:br>
              <a:rPr lang="en-US" smtClean="0">
                <a:ea typeface="ＭＳ Ｐゴシック" pitchFamily="4" charset="-128"/>
                <a:cs typeface="ＭＳ Ｐゴシック" pitchFamily="4" charset="-128"/>
              </a:rPr>
            </a:b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Detection Systems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Snort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Bro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RealSecure ISS</a:t>
            </a:r>
          </a:p>
          <a:p>
            <a:pPr>
              <a:buFontTx/>
              <a:buNone/>
            </a:pP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2286000" y="539750"/>
            <a:ext cx="4648200" cy="144145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Snort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Network intrusion detection system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Public domain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Designed for Linux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But also runs on Windows and Mac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Designed for high extensibility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Allows easy plug-ins for detection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And rule-based description of good &amp; bad traffic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Very widely used</a:t>
            </a:r>
          </a:p>
        </p:txBody>
      </p:sp>
      <p:sp>
        <p:nvSpPr>
          <p:cNvPr id="74756" name="AutoShape 4"/>
          <p:cNvSpPr>
            <a:spLocks noChangeArrowheads="1"/>
          </p:cNvSpPr>
          <p:nvPr/>
        </p:nvSpPr>
        <p:spPr bwMode="auto">
          <a:xfrm>
            <a:off x="3746500" y="844550"/>
            <a:ext cx="16637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Bro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Like Snort, public domain network based IDS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Developed at LBL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Includes more sophisticated non-signature methods than Snort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More general and extensible than Snort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Maybe not as easy to use</a:t>
            </a: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3975100" y="844550"/>
            <a:ext cx="12065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RealSecure ISS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Commercial IDS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Bundled into IBM security products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Distributed client/server architecture</a:t>
            </a:r>
          </a:p>
          <a:p>
            <a:pPr lvl="1"/>
            <a:r>
              <a:rPr lang="en-US" smtClean="0"/>
              <a:t>Incorporates network and host components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Other components report to server on dedicated machine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2743200" y="844550"/>
            <a:ext cx="37338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Is Intrusion Detection Useful?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Widely criticized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But also best practices usually call for their use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Signature-based IDS especially </a:t>
            </a: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criticized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Thoughtless use brings little benefit</a:t>
            </a:r>
          </a:p>
          <a:p>
            <a:pPr>
              <a:lnSpc>
                <a:spcPct val="90000"/>
              </a:lnSpc>
            </a:pPr>
            <a:r>
              <a:rPr lang="en-US" sz="3200" dirty="0" smtClean="0">
                <a:ea typeface="ＭＳ Ｐゴシック" pitchFamily="4" charset="-128"/>
                <a:cs typeface="ＭＳ Ｐゴシック" pitchFamily="4" charset="-128"/>
              </a:rPr>
              <a:t>Requires tuning, updating, and intelligent analysis of IDS outputs to really help</a:t>
            </a:r>
          </a:p>
          <a:p>
            <a:pPr>
              <a:lnSpc>
                <a:spcPct val="90000"/>
              </a:lnSpc>
            </a:pPr>
            <a:endParaRPr lang="en-US" sz="3200" dirty="0" smtClean="0">
              <a:ea typeface="ＭＳ Ｐゴシック" pitchFamily="4" charset="-128"/>
              <a:cs typeface="ＭＳ Ｐゴシック" pitchFamily="4" charset="-128"/>
            </a:endParaRPr>
          </a:p>
        </p:txBody>
      </p:sp>
      <p:sp>
        <p:nvSpPr>
          <p:cNvPr id="77828" name="AutoShape 4"/>
          <p:cNvSpPr>
            <a:spLocks noChangeArrowheads="1"/>
          </p:cNvSpPr>
          <p:nvPr/>
        </p:nvSpPr>
        <p:spPr bwMode="auto">
          <a:xfrm>
            <a:off x="1066800" y="838200"/>
            <a:ext cx="7010400" cy="914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For Example,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Your intrusion detection system regards setting uid on root executables as suspicious</a:t>
            </a:r>
          </a:p>
          <a:p>
            <a:pPr lvl="1"/>
            <a:r>
              <a:rPr lang="en-US" smtClean="0"/>
              <a:t>Yet the system must allow the system administrator to do so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If the system detects several such events, it becomes suspicious</a:t>
            </a:r>
          </a:p>
          <a:p>
            <a:pPr lvl="1"/>
            <a:r>
              <a:rPr lang="en-US" smtClean="0"/>
              <a:t>And reports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Which Type of Intrusion Detection System Should I Use?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NIST report</a:t>
            </a:r>
            <a:r>
              <a:rPr lang="en-US" sz="2800" baseline="46000" smtClean="0">
                <a:ea typeface="ＭＳ Ｐゴシック" pitchFamily="4" charset="-128"/>
                <a:cs typeface="ＭＳ Ｐゴシック" pitchFamily="4" charset="-128"/>
              </a:rPr>
              <a:t>1</a:t>
            </a: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 recommends using multiple IDSs</a:t>
            </a:r>
          </a:p>
          <a:p>
            <a:pPr lvl="1"/>
            <a:r>
              <a:rPr lang="en-US" sz="3200" smtClean="0"/>
              <a:t>Preferably multiple types</a:t>
            </a:r>
          </a:p>
          <a:p>
            <a:pPr lvl="2"/>
            <a:r>
              <a:rPr lang="en-US" sz="3200" smtClean="0">
                <a:ea typeface="ＭＳ Ｐゴシック" pitchFamily="4" charset="-128"/>
              </a:rPr>
              <a:t>E.g., host and network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Each will detect different things</a:t>
            </a:r>
          </a:p>
          <a:p>
            <a:pPr lvl="1"/>
            <a:r>
              <a:rPr lang="en-US" sz="3200" smtClean="0"/>
              <a:t>Using different data and techniques</a:t>
            </a:r>
          </a:p>
          <a:p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Good defense in depth</a:t>
            </a:r>
          </a:p>
        </p:txBody>
      </p:sp>
      <p:sp>
        <p:nvSpPr>
          <p:cNvPr id="78852" name="TextBox 3"/>
          <p:cNvSpPr txBox="1">
            <a:spLocks noChangeArrowheads="1"/>
          </p:cNvSpPr>
          <p:nvPr/>
        </p:nvSpPr>
        <p:spPr bwMode="auto">
          <a:xfrm>
            <a:off x="914400" y="6096000"/>
            <a:ext cx="73263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aseline="46000"/>
              <a:t>1</a:t>
            </a:r>
            <a:r>
              <a:rPr lang="en-US" sz="1600"/>
              <a:t> http://csrc.nist.gov/publications/nistir/nistir-7007.pdf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Future of Intrusion Detection?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General concept has never quite lived up to its promise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Yet alternatives are clearly failing</a:t>
            </a:r>
          </a:p>
          <a:p>
            <a:pPr lvl="1"/>
            <a:r>
              <a:rPr lang="en-US" smtClean="0"/>
              <a:t>We aren’t keeping the bad guys out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So research and development continues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most serious people use them</a:t>
            </a:r>
          </a:p>
          <a:p>
            <a:pPr lvl="1"/>
            <a:r>
              <a:rPr lang="en-US" smtClean="0"/>
              <a:t>Even if they are imperfect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Conclusions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Intrusion detection systems are helpful enough that those who care about security should use them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They are not yet terribly sophisticated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Which implies they aren’t that effective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Much research continues to improve them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pitchFamily="4" charset="-128"/>
                <a:cs typeface="ＭＳ Ｐゴシック" pitchFamily="4" charset="-128"/>
              </a:rPr>
              <a:t>Not clear if they’ll ever achieve what the original inventors hoped for</a:t>
            </a:r>
          </a:p>
        </p:txBody>
      </p:sp>
      <p:sp>
        <p:nvSpPr>
          <p:cNvPr id="80900" name="AutoShape 4"/>
          <p:cNvSpPr>
            <a:spLocks noChangeArrowheads="1"/>
          </p:cNvSpPr>
          <p:nvPr/>
        </p:nvSpPr>
        <p:spPr bwMode="auto">
          <a:xfrm>
            <a:off x="2971800" y="838200"/>
            <a:ext cx="3124200" cy="7620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Couldn’t the System Just Have Stopped This?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Perhaps, but - 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The real problem was that someone got root access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The changing of setuid bits was just a symptom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And under some circumstances the behavior is legitimate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Intrusions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“any set of actions that attempt to compromise the integrity, confidentiality, or availability of a resource”</a:t>
            </a:r>
            <a:r>
              <a:rPr lang="en-US" baseline="30000" smtClean="0">
                <a:ea typeface="ＭＳ Ｐゴシック" pitchFamily="4" charset="-128"/>
                <a:cs typeface="ＭＳ Ｐゴシック" pitchFamily="4" charset="-128"/>
              </a:rPr>
              <a:t>1</a:t>
            </a:r>
            <a:endParaRPr lang="en-US" smtClean="0">
              <a:ea typeface="ＭＳ Ｐゴシック" pitchFamily="4" charset="-128"/>
              <a:cs typeface="ＭＳ Ｐゴシック" pitchFamily="4" charset="-128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Which covers a lot of ground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Implying they’re hard to stop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baseline="30000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aseline="30000" smtClean="0"/>
              <a:t>1</a:t>
            </a:r>
            <a:r>
              <a:rPr lang="en-US" sz="1800" smtClean="0"/>
              <a:t>Heady, Luger, Maccabe, and Servilla, “The Architecture of a Network Level Intrusion Detection System,” Tech Report, U. of New Mexico, 1990.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3130550" y="844550"/>
            <a:ext cx="28067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Kinds of Intrusions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External intrusions</a:t>
            </a:r>
          </a:p>
          <a:p>
            <a:r>
              <a:rPr lang="en-US" smtClean="0">
                <a:ea typeface="ＭＳ Ｐゴシック" pitchFamily="4" charset="-128"/>
                <a:cs typeface="ＭＳ Ｐゴシック" pitchFamily="4" charset="-128"/>
              </a:rPr>
              <a:t>Internal intrusions</a:t>
            </a: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2292350" y="692150"/>
            <a:ext cx="4559300" cy="9779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14611</TotalTime>
  <Words>2393</Words>
  <Application>Microsoft Macintosh PowerPoint</Application>
  <PresentationFormat>On-screen Show (4:3)</PresentationFormat>
  <Paragraphs>374</Paragraphs>
  <Slides>62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lecture 2</vt:lpstr>
      <vt:lpstr>Intrusion Detection Computer Security  Peter Reiher February 16, 2017</vt:lpstr>
      <vt:lpstr>Outline</vt:lpstr>
      <vt:lpstr>Introduction</vt:lpstr>
      <vt:lpstr>Intrusion Detection</vt:lpstr>
      <vt:lpstr>Why Intrusion Detection?</vt:lpstr>
      <vt:lpstr>For Example,</vt:lpstr>
      <vt:lpstr>Couldn’t the System Just Have Stopped This?</vt:lpstr>
      <vt:lpstr>Intrusions</vt:lpstr>
      <vt:lpstr>Kinds of Intrusions</vt:lpstr>
      <vt:lpstr>External Intrusions</vt:lpstr>
      <vt:lpstr>Internal Intrusions</vt:lpstr>
      <vt:lpstr>Information From 2016 Verizon Report1</vt:lpstr>
      <vt:lpstr>Basics of Intrusion Detection</vt:lpstr>
      <vt:lpstr>Intrusion Detection and Logging</vt:lpstr>
      <vt:lpstr>On-Line Vs. Off-Line Intrusion Detection</vt:lpstr>
      <vt:lpstr>Failures In Intrusion Detection</vt:lpstr>
      <vt:lpstr>Desired Characteristics in Intrusion Detection</vt:lpstr>
      <vt:lpstr>Host Intrusion Detection</vt:lpstr>
      <vt:lpstr>Advantages of the Host Approach</vt:lpstr>
      <vt:lpstr>Network Intrusion Detection</vt:lpstr>
      <vt:lpstr>Advantages of Network Approach</vt:lpstr>
      <vt:lpstr>Network Intrusion Detection and Data Volume</vt:lpstr>
      <vt:lpstr>Network Intrusion Detection and Sensors</vt:lpstr>
      <vt:lpstr>Wireless IDS</vt:lpstr>
      <vt:lpstr>Application-Specific IDS</vt:lpstr>
      <vt:lpstr>Styles of Intrusion Detection</vt:lpstr>
      <vt:lpstr>Misuse Detection</vt:lpstr>
      <vt:lpstr>Level of Misuse Detection</vt:lpstr>
      <vt:lpstr>How Is Misuse Detected?</vt:lpstr>
      <vt:lpstr>Pluses and Minuses of Misuse Detection</vt:lpstr>
      <vt:lpstr>Misuse Detection and Commercial Systems</vt:lpstr>
      <vt:lpstr>Anomaly Detection</vt:lpstr>
      <vt:lpstr>Methods of Anomaly Detection</vt:lpstr>
      <vt:lpstr>Pluses and Minuses of Anomaly Detection</vt:lpstr>
      <vt:lpstr>Anomaly Detection and Academic Systems</vt:lpstr>
      <vt:lpstr>Specification Detection</vt:lpstr>
      <vt:lpstr>How Does This Differ From Misuse and Anomaly Detection?</vt:lpstr>
      <vt:lpstr>Some Challenges</vt:lpstr>
      <vt:lpstr>Protocol Anomaly Detection</vt:lpstr>
      <vt:lpstr>Pluses and Minuses of Specification Detection</vt:lpstr>
      <vt:lpstr>Customizing and Evolving Intrusion Detection</vt:lpstr>
      <vt:lpstr>How Do Intrusion Detection Systems Evolve?</vt:lpstr>
      <vt:lpstr>A Problem With Manually Evolving Systems</vt:lpstr>
      <vt:lpstr>A Problem With Evolving Intrusion Detection Systems</vt:lpstr>
      <vt:lpstr>Intrusion Detection Tuning</vt:lpstr>
      <vt:lpstr>Practicalities of Operation</vt:lpstr>
      <vt:lpstr>Practicalities of Audit Logs for IDS</vt:lpstr>
      <vt:lpstr>What Does an IDS Do When It Detects an Attack?</vt:lpstr>
      <vt:lpstr>Consequences of the Choices</vt:lpstr>
      <vt:lpstr>How Good Does an IDS Have To Be?</vt:lpstr>
      <vt:lpstr>False Positives and IDS Systems</vt:lpstr>
      <vt:lpstr>Consider a Case for Manual Response</vt:lpstr>
      <vt:lpstr>What Are Your Choices?</vt:lpstr>
      <vt:lpstr>Intrusion Prevention Systems</vt:lpstr>
      <vt:lpstr>Sample Intrusion  Detection Systems</vt:lpstr>
      <vt:lpstr>Snort</vt:lpstr>
      <vt:lpstr>Bro</vt:lpstr>
      <vt:lpstr>RealSecure ISS</vt:lpstr>
      <vt:lpstr>Is Intrusion Detection Useful?</vt:lpstr>
      <vt:lpstr>Which Type of Intrusion Detection System Should I Use?</vt:lpstr>
      <vt:lpstr>The Future of Intrusion Detection?</vt:lpstr>
      <vt:lpstr>Conclusions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109</cp:revision>
  <cp:lastPrinted>2008-01-08T18:06:49Z</cp:lastPrinted>
  <dcterms:created xsi:type="dcterms:W3CDTF">2017-02-09T15:14:41Z</dcterms:created>
  <dcterms:modified xsi:type="dcterms:W3CDTF">2017-02-11T20:43:30Z</dcterms:modified>
</cp:coreProperties>
</file>