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Override PartName="/ppt/embeddings/oleObject1.bin" ContentType="application/vnd.openxmlformats-officedocument.oleObject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68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Default Extension="pict" ContentType="image/pict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6.xml" ContentType="application/vnd.openxmlformats-officedocument.presentationml.slide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embeddings/oleObject2.bin" ContentType="application/vnd.openxmlformats-officedocument.oleObject"/>
  <Override PartName="/ppt/slides/slide46.xml" ContentType="application/vnd.openxmlformats-officedocument.presentationml.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9" r:id="rId1"/>
  </p:sldMasterIdLst>
  <p:notesMasterIdLst>
    <p:notesMasterId r:id="rId70"/>
  </p:notesMasterIdLst>
  <p:handoutMasterIdLst>
    <p:handoutMasterId r:id="rId71"/>
  </p:handout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3" r:id="rId55"/>
    <p:sldId id="314" r:id="rId56"/>
    <p:sldId id="315" r:id="rId57"/>
    <p:sldId id="316" r:id="rId58"/>
    <p:sldId id="317" r:id="rId59"/>
    <p:sldId id="318" r:id="rId60"/>
    <p:sldId id="319" r:id="rId61"/>
    <p:sldId id="320" r:id="rId62"/>
    <p:sldId id="321" r:id="rId63"/>
    <p:sldId id="322" r:id="rId64"/>
    <p:sldId id="323" r:id="rId65"/>
    <p:sldId id="324" r:id="rId66"/>
    <p:sldId id="325" r:id="rId67"/>
    <p:sldId id="326" r:id="rId68"/>
    <p:sldId id="327" r:id="rId6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856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notesMaster" Target="notesMasters/notesMaster1.xml"/><Relationship Id="rId71" Type="http://schemas.openxmlformats.org/officeDocument/2006/relationships/handoutMaster" Target="handoutMasters/handoutMaster1.xml"/><Relationship Id="rId72" Type="http://schemas.openxmlformats.org/officeDocument/2006/relationships/printerSettings" Target="printerSettings/printerSettings1.bin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presProps" Target="presProps.xml"/><Relationship Id="rId74" Type="http://schemas.openxmlformats.org/officeDocument/2006/relationships/viewProps" Target="viewProps.xml"/><Relationship Id="rId75" Type="http://schemas.openxmlformats.org/officeDocument/2006/relationships/theme" Target="theme/theme1.xml"/><Relationship Id="rId76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fld id="{0205E211-6663-8246-852E-93546105E0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fld id="{95B8F220-9B90-3C4E-BD8E-349A2400B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A339B0-3658-464F-B342-EA8F8EB80FF3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84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CB12F7DD-BE0F-F24F-8057-7883CD22BE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D2736FBC-CF6D-FE4D-847E-F040FFA55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6892445-6569-DD45-8AA1-2F4BF53CD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A2E91A16-C21A-C249-80C0-69C915105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22642235-52C8-EB40-8658-BA180002E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10EDF873-C997-684A-86D1-25CA614FC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07445AA7-9E50-FB47-9DBD-4C9C74ED5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399A998B-FD5A-8541-B5FE-BBA2439F7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53AAA131-F3B0-984D-BE95-729C98CAB9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4930994-F673-DF49-AE1C-DEE535A60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493496AE-238A-CA46-8AB9-25C56E2B9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E0AC2B8E-CD8F-8C49-8221-14744B94D6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sz="1400">
              <a:latin typeface="Times New Roman" pitchFamily="-110" charset="0"/>
            </a:endParaRP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10" charset="0"/>
            </a:endParaRPr>
          </a:p>
        </p:txBody>
      </p:sp>
      <p:sp useBgFill="1">
        <p:nvSpPr>
          <p:cNvPr id="3081" name="Rectangle 9"/>
          <p:cNvSpPr>
            <a:spLocks noChangeArrowheads="1"/>
          </p:cNvSpPr>
          <p:nvPr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latin typeface="Times New Roman" charset="0"/>
              </a:rPr>
              <a:t>Lecture</a:t>
            </a:r>
            <a:r>
              <a:rPr lang="en-US" sz="1200" dirty="0" smtClean="0">
                <a:latin typeface="Times New Roman" charset="0"/>
              </a:rPr>
              <a:t> 10</a:t>
            </a:r>
          </a:p>
          <a:p>
            <a:r>
              <a:rPr lang="en-US" sz="1200" dirty="0">
                <a:latin typeface="Times New Roman" charset="0"/>
              </a:rPr>
              <a:t>Page </a:t>
            </a:r>
            <a:fld id="{F47AF800-DA9C-A84A-B307-8ADF86A864BF}" type="slidenum">
              <a:rPr lang="en-US" sz="1200">
                <a:latin typeface="Times New Roman" charset="0"/>
              </a:rPr>
              <a:pPr/>
              <a:t>‹#›</a:t>
            </a:fld>
            <a:endParaRPr lang="en-US" sz="1200" dirty="0">
              <a:latin typeface="Times New Roman" charset="0"/>
            </a:endParaRPr>
          </a:p>
        </p:txBody>
      </p:sp>
      <p:sp useBgFill="1">
        <p:nvSpPr>
          <p:cNvPr id="3082" name="Rectangle 10"/>
          <p:cNvSpPr>
            <a:spLocks noChangeArrowheads="1"/>
          </p:cNvSpPr>
          <p:nvPr/>
        </p:nvSpPr>
        <p:spPr bwMode="auto">
          <a:xfrm>
            <a:off x="974725" y="6446838"/>
            <a:ext cx="1484313" cy="27781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>
                <a:latin typeface="Times New Roman" pitchFamily="4" charset="0"/>
              </a:rPr>
              <a:t>CS 136, Winter 2017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hyperlink" Target="http://www.fremontfair.com/images/spons/starbucks.gif" TargetMode="External"/><Relationship Id="rId7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mages.google.com/imgres?imgurl=www.library.njit.edu/archlib/apps/reservations/laptop.gif&amp;imgrefurl=http://www.library.njit.edu/archlib/apps/reservations/index.cfm&amp;h=183&amp;w=197&amp;prev=/images?q=laptop&amp;svnum=10&amp;hl=en&amp;lr=&amp;ie=UTF-8&amp;oe=UTF-8&amp;safe=off&amp;sa=N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mages.google.com/imgres?imgurl=www.library.njit.edu/archlib/apps/reservations/laptop.gif&amp;imgrefurl=http://www.library.njit.edu/archlib/apps/reservations/index.cfm&amp;h=183&amp;w=197&amp;prev=/images?q=laptop&amp;svnum=10&amp;hl=en&amp;lr=&amp;ie=UTF-8&amp;oe=UTF-8&amp;safe=off&amp;sa=N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oleObject" Target="../embeddings/oleObject1.bin"/><Relationship Id="rId6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Network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Security: Firewalls, Network Cryptography, and 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Honeypots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Computer Security 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February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9,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2017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Closing the Back Doors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z="2800">
                <a:ea typeface="ＭＳ Ｐゴシック" charset="-128"/>
                <a:cs typeface="ＭＳ Ｐゴシック" charset="-128"/>
              </a:rPr>
              <a:t>Firewall security is based on assumption that all traffic goes through the firewall</a:t>
            </a:r>
          </a:p>
          <a:p>
            <a:r>
              <a:rPr lang="en-US" sz="2800">
                <a:ea typeface="ＭＳ Ｐゴシック" charset="-128"/>
                <a:cs typeface="ＭＳ Ｐゴシック" charset="-128"/>
              </a:rPr>
              <a:t>So be careful with:</a:t>
            </a:r>
          </a:p>
          <a:p>
            <a:pPr lvl="1"/>
            <a:r>
              <a:rPr lang="en-US" sz="2800"/>
              <a:t>Wireless connections</a:t>
            </a:r>
          </a:p>
          <a:p>
            <a:pPr lvl="1"/>
            <a:r>
              <a:rPr lang="en-US" sz="2800"/>
              <a:t>Portable computers</a:t>
            </a:r>
          </a:p>
          <a:p>
            <a:pPr lvl="1"/>
            <a:r>
              <a:rPr lang="en-US" sz="2800"/>
              <a:t>Sneakernet mechanisms and other entry points</a:t>
            </a:r>
          </a:p>
          <a:p>
            <a:r>
              <a:rPr lang="en-US" sz="2800">
                <a:ea typeface="ＭＳ Ｐゴシック" charset="-128"/>
                <a:cs typeface="ＭＳ Ｐゴシック" charset="-128"/>
              </a:rPr>
              <a:t>Put a firewall at </a:t>
            </a:r>
            <a:r>
              <a:rPr lang="en-US" sz="2800" u="sng">
                <a:ea typeface="ＭＳ Ｐゴシック" charset="-128"/>
                <a:cs typeface="ＭＳ Ｐゴシック" charset="-128"/>
              </a:rPr>
              <a:t>every</a:t>
            </a:r>
            <a:r>
              <a:rPr lang="en-US" sz="2800">
                <a:ea typeface="ＭＳ Ｐゴシック" charset="-128"/>
                <a:cs typeface="ＭＳ Ｐゴシック" charset="-128"/>
              </a:rPr>
              <a:t> entry point to your network</a:t>
            </a:r>
          </a:p>
          <a:p>
            <a:r>
              <a:rPr lang="en-US" sz="2800">
                <a:ea typeface="ＭＳ Ｐゴシック" charset="-128"/>
                <a:cs typeface="ＭＳ Ｐゴシック" charset="-128"/>
              </a:rPr>
              <a:t>And make sure </a:t>
            </a:r>
            <a:r>
              <a:rPr lang="en-US" sz="28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800">
                <a:ea typeface="ＭＳ Ｐゴシック" charset="-128"/>
                <a:cs typeface="ＭＳ Ｐゴシック" charset="-128"/>
              </a:rPr>
              <a:t> your firewalls are up to date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What About Portable Computers?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ea typeface="ＭＳ Ｐゴシック" charset="-128"/>
                <a:cs typeface="ＭＳ Ｐゴシック" charset="-128"/>
              </a:rPr>
              <a:t> 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3405188" y="5638800"/>
            <a:ext cx="34528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latin typeface="Arial" charset="-52"/>
              </a:rPr>
              <a:t>Local Café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929188" y="2887663"/>
            <a:ext cx="352425" cy="723900"/>
            <a:chOff x="10015" y="4432"/>
            <a:chExt cx="222" cy="456"/>
          </a:xfrm>
        </p:grpSpPr>
        <p:sp>
          <p:nvSpPr>
            <p:cNvPr id="27709" name="Arc 6"/>
            <p:cNvSpPr>
              <a:spLocks/>
            </p:cNvSpPr>
            <p:nvPr/>
          </p:nvSpPr>
          <p:spPr bwMode="auto">
            <a:xfrm rot="473748">
              <a:off x="10055" y="4541"/>
              <a:ext cx="121" cy="310"/>
            </a:xfrm>
            <a:custGeom>
              <a:avLst/>
              <a:gdLst>
                <a:gd name="T0" fmla="*/ 0 w 11446"/>
                <a:gd name="T1" fmla="*/ 0 h 21600"/>
                <a:gd name="T2" fmla="*/ 0 w 11446"/>
                <a:gd name="T3" fmla="*/ 0 h 21600"/>
                <a:gd name="T4" fmla="*/ 0 w 11446"/>
                <a:gd name="T5" fmla="*/ 0 h 21600"/>
                <a:gd name="T6" fmla="*/ 0 60000 65536"/>
                <a:gd name="T7" fmla="*/ 0 60000 65536"/>
                <a:gd name="T8" fmla="*/ 0 60000 65536"/>
                <a:gd name="T9" fmla="*/ 0 w 11446"/>
                <a:gd name="T10" fmla="*/ 0 h 21600"/>
                <a:gd name="T11" fmla="*/ 11446 w 1144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446" h="21600" fill="none" extrusionOk="0">
                  <a:moveTo>
                    <a:pt x="0" y="659"/>
                  </a:moveTo>
                  <a:cubicBezTo>
                    <a:pt x="1731" y="221"/>
                    <a:pt x="3510" y="-1"/>
                    <a:pt x="5296" y="-1"/>
                  </a:cubicBezTo>
                  <a:cubicBezTo>
                    <a:pt x="7378" y="-1"/>
                    <a:pt x="9449" y="301"/>
                    <a:pt x="11445" y="894"/>
                  </a:cubicBezTo>
                </a:path>
                <a:path w="11446" h="21600" stroke="0" extrusionOk="0">
                  <a:moveTo>
                    <a:pt x="0" y="659"/>
                  </a:moveTo>
                  <a:cubicBezTo>
                    <a:pt x="1731" y="221"/>
                    <a:pt x="3510" y="-1"/>
                    <a:pt x="5296" y="-1"/>
                  </a:cubicBezTo>
                  <a:cubicBezTo>
                    <a:pt x="7378" y="-1"/>
                    <a:pt x="9449" y="301"/>
                    <a:pt x="11445" y="894"/>
                  </a:cubicBezTo>
                  <a:lnTo>
                    <a:pt x="5296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710" name="Arc 7"/>
            <p:cNvSpPr>
              <a:spLocks/>
            </p:cNvSpPr>
            <p:nvPr/>
          </p:nvSpPr>
          <p:spPr bwMode="auto">
            <a:xfrm rot="448873">
              <a:off x="10048" y="4502"/>
              <a:ext cx="152" cy="310"/>
            </a:xfrm>
            <a:custGeom>
              <a:avLst/>
              <a:gdLst>
                <a:gd name="T0" fmla="*/ 0 w 14277"/>
                <a:gd name="T1" fmla="*/ 0 h 21600"/>
                <a:gd name="T2" fmla="*/ 0 w 14277"/>
                <a:gd name="T3" fmla="*/ 0 h 21600"/>
                <a:gd name="T4" fmla="*/ 0 w 14277"/>
                <a:gd name="T5" fmla="*/ 0 h 21600"/>
                <a:gd name="T6" fmla="*/ 0 60000 65536"/>
                <a:gd name="T7" fmla="*/ 0 60000 65536"/>
                <a:gd name="T8" fmla="*/ 0 60000 65536"/>
                <a:gd name="T9" fmla="*/ 0 w 14277"/>
                <a:gd name="T10" fmla="*/ 0 h 21600"/>
                <a:gd name="T11" fmla="*/ 14277 w 1427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277" h="21600" fill="none" extrusionOk="0">
                  <a:moveTo>
                    <a:pt x="0" y="943"/>
                  </a:moveTo>
                  <a:cubicBezTo>
                    <a:pt x="2046" y="317"/>
                    <a:pt x="4173" y="-1"/>
                    <a:pt x="6313" y="-1"/>
                  </a:cubicBezTo>
                  <a:cubicBezTo>
                    <a:pt x="9039" y="-1"/>
                    <a:pt x="11742" y="516"/>
                    <a:pt x="14277" y="1521"/>
                  </a:cubicBezTo>
                </a:path>
                <a:path w="14277" h="21600" stroke="0" extrusionOk="0">
                  <a:moveTo>
                    <a:pt x="0" y="943"/>
                  </a:moveTo>
                  <a:cubicBezTo>
                    <a:pt x="2046" y="317"/>
                    <a:pt x="4173" y="-1"/>
                    <a:pt x="6313" y="-1"/>
                  </a:cubicBezTo>
                  <a:cubicBezTo>
                    <a:pt x="9039" y="-1"/>
                    <a:pt x="11742" y="516"/>
                    <a:pt x="14277" y="1521"/>
                  </a:cubicBezTo>
                  <a:lnTo>
                    <a:pt x="6313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711" name="Arc 8"/>
            <p:cNvSpPr>
              <a:spLocks/>
            </p:cNvSpPr>
            <p:nvPr/>
          </p:nvSpPr>
          <p:spPr bwMode="auto">
            <a:xfrm rot="1351890">
              <a:off x="10015" y="4458"/>
              <a:ext cx="175" cy="310"/>
            </a:xfrm>
            <a:custGeom>
              <a:avLst/>
              <a:gdLst>
                <a:gd name="T0" fmla="*/ 0 w 16414"/>
                <a:gd name="T1" fmla="*/ 0 h 21600"/>
                <a:gd name="T2" fmla="*/ 0 w 16414"/>
                <a:gd name="T3" fmla="*/ 0 h 21600"/>
                <a:gd name="T4" fmla="*/ 0 w 16414"/>
                <a:gd name="T5" fmla="*/ 0 h 21600"/>
                <a:gd name="T6" fmla="*/ 0 60000 65536"/>
                <a:gd name="T7" fmla="*/ 0 60000 65536"/>
                <a:gd name="T8" fmla="*/ 0 60000 65536"/>
                <a:gd name="T9" fmla="*/ 0 w 16414"/>
                <a:gd name="T10" fmla="*/ 0 h 21600"/>
                <a:gd name="T11" fmla="*/ 16414 w 1641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414" h="21600" fill="none" extrusionOk="0">
                  <a:moveTo>
                    <a:pt x="-1" y="3026"/>
                  </a:moveTo>
                  <a:cubicBezTo>
                    <a:pt x="3336" y="1045"/>
                    <a:pt x="7146" y="-1"/>
                    <a:pt x="11027" y="-1"/>
                  </a:cubicBezTo>
                  <a:cubicBezTo>
                    <a:pt x="12844" y="-1"/>
                    <a:pt x="14654" y="229"/>
                    <a:pt x="16414" y="682"/>
                  </a:cubicBezTo>
                </a:path>
                <a:path w="16414" h="21600" stroke="0" extrusionOk="0">
                  <a:moveTo>
                    <a:pt x="-1" y="3026"/>
                  </a:moveTo>
                  <a:cubicBezTo>
                    <a:pt x="3336" y="1045"/>
                    <a:pt x="7146" y="-1"/>
                    <a:pt x="11027" y="-1"/>
                  </a:cubicBezTo>
                  <a:cubicBezTo>
                    <a:pt x="12844" y="-1"/>
                    <a:pt x="14654" y="229"/>
                    <a:pt x="16414" y="682"/>
                  </a:cubicBezTo>
                  <a:lnTo>
                    <a:pt x="11027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712" name="Arc 9"/>
            <p:cNvSpPr>
              <a:spLocks/>
            </p:cNvSpPr>
            <p:nvPr/>
          </p:nvSpPr>
          <p:spPr bwMode="auto">
            <a:xfrm>
              <a:off x="10085" y="4578"/>
              <a:ext cx="88" cy="310"/>
            </a:xfrm>
            <a:custGeom>
              <a:avLst/>
              <a:gdLst>
                <a:gd name="T0" fmla="*/ 0 w 8231"/>
                <a:gd name="T1" fmla="*/ 0 h 21600"/>
                <a:gd name="T2" fmla="*/ 0 w 8231"/>
                <a:gd name="T3" fmla="*/ 0 h 21600"/>
                <a:gd name="T4" fmla="*/ 0 w 8231"/>
                <a:gd name="T5" fmla="*/ 0 h 21600"/>
                <a:gd name="T6" fmla="*/ 0 60000 65536"/>
                <a:gd name="T7" fmla="*/ 0 60000 65536"/>
                <a:gd name="T8" fmla="*/ 0 60000 65536"/>
                <a:gd name="T9" fmla="*/ 0 w 8231"/>
                <a:gd name="T10" fmla="*/ 0 h 21600"/>
                <a:gd name="T11" fmla="*/ 8231 w 823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231" h="21600" fill="none" extrusionOk="0">
                  <a:moveTo>
                    <a:pt x="-1" y="138"/>
                  </a:moveTo>
                  <a:cubicBezTo>
                    <a:pt x="811" y="46"/>
                    <a:pt x="1628" y="-1"/>
                    <a:pt x="2445" y="-1"/>
                  </a:cubicBezTo>
                  <a:cubicBezTo>
                    <a:pt x="4400" y="-1"/>
                    <a:pt x="6346" y="265"/>
                    <a:pt x="8230" y="789"/>
                  </a:cubicBezTo>
                </a:path>
                <a:path w="8231" h="21600" stroke="0" extrusionOk="0">
                  <a:moveTo>
                    <a:pt x="-1" y="138"/>
                  </a:moveTo>
                  <a:cubicBezTo>
                    <a:pt x="811" y="46"/>
                    <a:pt x="1628" y="-1"/>
                    <a:pt x="2445" y="-1"/>
                  </a:cubicBezTo>
                  <a:cubicBezTo>
                    <a:pt x="4400" y="-1"/>
                    <a:pt x="6346" y="265"/>
                    <a:pt x="8230" y="789"/>
                  </a:cubicBezTo>
                  <a:lnTo>
                    <a:pt x="2445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713" name="Arc 10"/>
            <p:cNvSpPr>
              <a:spLocks/>
            </p:cNvSpPr>
            <p:nvPr/>
          </p:nvSpPr>
          <p:spPr bwMode="auto">
            <a:xfrm rot="885980">
              <a:off x="10019" y="4432"/>
              <a:ext cx="218" cy="310"/>
            </a:xfrm>
            <a:custGeom>
              <a:avLst/>
              <a:gdLst>
                <a:gd name="T0" fmla="*/ 0 w 20418"/>
                <a:gd name="T1" fmla="*/ 0 h 21600"/>
                <a:gd name="T2" fmla="*/ 0 w 20418"/>
                <a:gd name="T3" fmla="*/ 0 h 21600"/>
                <a:gd name="T4" fmla="*/ 0 w 20418"/>
                <a:gd name="T5" fmla="*/ 0 h 21600"/>
                <a:gd name="T6" fmla="*/ 0 60000 65536"/>
                <a:gd name="T7" fmla="*/ 0 60000 65536"/>
                <a:gd name="T8" fmla="*/ 0 60000 65536"/>
                <a:gd name="T9" fmla="*/ 0 w 20418"/>
                <a:gd name="T10" fmla="*/ 0 h 21600"/>
                <a:gd name="T11" fmla="*/ 20418 w 2041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18" h="21600" fill="none" extrusionOk="0">
                  <a:moveTo>
                    <a:pt x="-1" y="3026"/>
                  </a:moveTo>
                  <a:cubicBezTo>
                    <a:pt x="3336" y="1045"/>
                    <a:pt x="7146" y="-1"/>
                    <a:pt x="11027" y="-1"/>
                  </a:cubicBezTo>
                  <a:cubicBezTo>
                    <a:pt x="14279" y="-1"/>
                    <a:pt x="17489" y="734"/>
                    <a:pt x="20417" y="2148"/>
                  </a:cubicBezTo>
                </a:path>
                <a:path w="20418" h="21600" stroke="0" extrusionOk="0">
                  <a:moveTo>
                    <a:pt x="-1" y="3026"/>
                  </a:moveTo>
                  <a:cubicBezTo>
                    <a:pt x="3336" y="1045"/>
                    <a:pt x="7146" y="-1"/>
                    <a:pt x="11027" y="-1"/>
                  </a:cubicBezTo>
                  <a:cubicBezTo>
                    <a:pt x="14279" y="-1"/>
                    <a:pt x="17489" y="734"/>
                    <a:pt x="20417" y="2148"/>
                  </a:cubicBezTo>
                  <a:lnTo>
                    <a:pt x="11027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1600" y="1181100"/>
            <a:ext cx="2447925" cy="2019300"/>
            <a:chOff x="720" y="288"/>
            <a:chExt cx="1542" cy="1272"/>
          </a:xfrm>
        </p:grpSpPr>
        <p:sp>
          <p:nvSpPr>
            <p:cNvPr id="27700" name="Oval 12"/>
            <p:cNvSpPr>
              <a:spLocks noChangeArrowheads="1"/>
            </p:cNvSpPr>
            <p:nvPr/>
          </p:nvSpPr>
          <p:spPr bwMode="auto">
            <a:xfrm>
              <a:off x="720" y="480"/>
              <a:ext cx="1136" cy="1080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2400">
                  <a:latin typeface="Arial" charset="-52"/>
                </a:rPr>
                <a:t>Bob</a:t>
              </a:r>
            </a:p>
          </p:txBody>
        </p:sp>
        <p:grpSp>
          <p:nvGrpSpPr>
            <p:cNvPr id="4" name="Group 13"/>
            <p:cNvGrpSpPr>
              <a:grpSpLocks/>
            </p:cNvGrpSpPr>
            <p:nvPr/>
          </p:nvGrpSpPr>
          <p:grpSpPr bwMode="auto">
            <a:xfrm>
              <a:off x="1486" y="288"/>
              <a:ext cx="776" cy="890"/>
              <a:chOff x="1486" y="288"/>
              <a:chExt cx="776" cy="890"/>
            </a:xfrm>
          </p:grpSpPr>
          <p:pic>
            <p:nvPicPr>
              <p:cNvPr id="27702" name="Picture 14" descr="laptop">
                <a:hlinkClick r:id="rId2"/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486" y="450"/>
                <a:ext cx="776" cy="7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5" name="Group 15"/>
              <p:cNvGrpSpPr>
                <a:grpSpLocks/>
              </p:cNvGrpSpPr>
              <p:nvPr/>
            </p:nvGrpSpPr>
            <p:grpSpPr bwMode="auto">
              <a:xfrm>
                <a:off x="1872" y="288"/>
                <a:ext cx="222" cy="456"/>
                <a:chOff x="10015" y="4432"/>
                <a:chExt cx="222" cy="456"/>
              </a:xfrm>
            </p:grpSpPr>
            <p:sp>
              <p:nvSpPr>
                <p:cNvPr id="27704" name="Arc 16"/>
                <p:cNvSpPr>
                  <a:spLocks/>
                </p:cNvSpPr>
                <p:nvPr/>
              </p:nvSpPr>
              <p:spPr bwMode="auto">
                <a:xfrm rot="473748">
                  <a:off x="10055" y="4541"/>
                  <a:ext cx="121" cy="310"/>
                </a:xfrm>
                <a:custGeom>
                  <a:avLst/>
                  <a:gdLst>
                    <a:gd name="T0" fmla="*/ 0 w 11446"/>
                    <a:gd name="T1" fmla="*/ 0 h 21600"/>
                    <a:gd name="T2" fmla="*/ 0 w 11446"/>
                    <a:gd name="T3" fmla="*/ 0 h 21600"/>
                    <a:gd name="T4" fmla="*/ 0 w 11446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1446"/>
                    <a:gd name="T10" fmla="*/ 0 h 21600"/>
                    <a:gd name="T11" fmla="*/ 11446 w 11446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446" h="21600" fill="none" extrusionOk="0">
                      <a:moveTo>
                        <a:pt x="0" y="659"/>
                      </a:moveTo>
                      <a:cubicBezTo>
                        <a:pt x="1731" y="221"/>
                        <a:pt x="3510" y="-1"/>
                        <a:pt x="5296" y="-1"/>
                      </a:cubicBezTo>
                      <a:cubicBezTo>
                        <a:pt x="7378" y="-1"/>
                        <a:pt x="9449" y="301"/>
                        <a:pt x="11445" y="894"/>
                      </a:cubicBezTo>
                    </a:path>
                    <a:path w="11446" h="21600" stroke="0" extrusionOk="0">
                      <a:moveTo>
                        <a:pt x="0" y="659"/>
                      </a:moveTo>
                      <a:cubicBezTo>
                        <a:pt x="1731" y="221"/>
                        <a:pt x="3510" y="-1"/>
                        <a:pt x="5296" y="-1"/>
                      </a:cubicBezTo>
                      <a:cubicBezTo>
                        <a:pt x="7378" y="-1"/>
                        <a:pt x="9449" y="301"/>
                        <a:pt x="11445" y="894"/>
                      </a:cubicBezTo>
                      <a:lnTo>
                        <a:pt x="5296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705" name="Arc 17"/>
                <p:cNvSpPr>
                  <a:spLocks/>
                </p:cNvSpPr>
                <p:nvPr/>
              </p:nvSpPr>
              <p:spPr bwMode="auto">
                <a:xfrm rot="448873">
                  <a:off x="10048" y="4502"/>
                  <a:ext cx="152" cy="310"/>
                </a:xfrm>
                <a:custGeom>
                  <a:avLst/>
                  <a:gdLst>
                    <a:gd name="T0" fmla="*/ 0 w 14277"/>
                    <a:gd name="T1" fmla="*/ 0 h 21600"/>
                    <a:gd name="T2" fmla="*/ 0 w 14277"/>
                    <a:gd name="T3" fmla="*/ 0 h 21600"/>
                    <a:gd name="T4" fmla="*/ 0 w 14277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4277"/>
                    <a:gd name="T10" fmla="*/ 0 h 21600"/>
                    <a:gd name="T11" fmla="*/ 14277 w 14277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277" h="21600" fill="none" extrusionOk="0">
                      <a:moveTo>
                        <a:pt x="0" y="943"/>
                      </a:moveTo>
                      <a:cubicBezTo>
                        <a:pt x="2046" y="317"/>
                        <a:pt x="4173" y="-1"/>
                        <a:pt x="6313" y="-1"/>
                      </a:cubicBezTo>
                      <a:cubicBezTo>
                        <a:pt x="9039" y="-1"/>
                        <a:pt x="11742" y="516"/>
                        <a:pt x="14277" y="1521"/>
                      </a:cubicBezTo>
                    </a:path>
                    <a:path w="14277" h="21600" stroke="0" extrusionOk="0">
                      <a:moveTo>
                        <a:pt x="0" y="943"/>
                      </a:moveTo>
                      <a:cubicBezTo>
                        <a:pt x="2046" y="317"/>
                        <a:pt x="4173" y="-1"/>
                        <a:pt x="6313" y="-1"/>
                      </a:cubicBezTo>
                      <a:cubicBezTo>
                        <a:pt x="9039" y="-1"/>
                        <a:pt x="11742" y="516"/>
                        <a:pt x="14277" y="1521"/>
                      </a:cubicBezTo>
                      <a:lnTo>
                        <a:pt x="6313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706" name="Arc 18"/>
                <p:cNvSpPr>
                  <a:spLocks/>
                </p:cNvSpPr>
                <p:nvPr/>
              </p:nvSpPr>
              <p:spPr bwMode="auto">
                <a:xfrm rot="1351890">
                  <a:off x="10015" y="4458"/>
                  <a:ext cx="175" cy="310"/>
                </a:xfrm>
                <a:custGeom>
                  <a:avLst/>
                  <a:gdLst>
                    <a:gd name="T0" fmla="*/ 0 w 16414"/>
                    <a:gd name="T1" fmla="*/ 0 h 21600"/>
                    <a:gd name="T2" fmla="*/ 0 w 16414"/>
                    <a:gd name="T3" fmla="*/ 0 h 21600"/>
                    <a:gd name="T4" fmla="*/ 0 w 16414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6414"/>
                    <a:gd name="T10" fmla="*/ 0 h 21600"/>
                    <a:gd name="T11" fmla="*/ 16414 w 1641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6414" h="21600" fill="none" extrusionOk="0">
                      <a:moveTo>
                        <a:pt x="-1" y="3026"/>
                      </a:moveTo>
                      <a:cubicBezTo>
                        <a:pt x="3336" y="1045"/>
                        <a:pt x="7146" y="-1"/>
                        <a:pt x="11027" y="-1"/>
                      </a:cubicBezTo>
                      <a:cubicBezTo>
                        <a:pt x="12844" y="-1"/>
                        <a:pt x="14654" y="229"/>
                        <a:pt x="16414" y="682"/>
                      </a:cubicBezTo>
                    </a:path>
                    <a:path w="16414" h="21600" stroke="0" extrusionOk="0">
                      <a:moveTo>
                        <a:pt x="-1" y="3026"/>
                      </a:moveTo>
                      <a:cubicBezTo>
                        <a:pt x="3336" y="1045"/>
                        <a:pt x="7146" y="-1"/>
                        <a:pt x="11027" y="-1"/>
                      </a:cubicBezTo>
                      <a:cubicBezTo>
                        <a:pt x="12844" y="-1"/>
                        <a:pt x="14654" y="229"/>
                        <a:pt x="16414" y="682"/>
                      </a:cubicBezTo>
                      <a:lnTo>
                        <a:pt x="11027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707" name="Arc 19"/>
                <p:cNvSpPr>
                  <a:spLocks/>
                </p:cNvSpPr>
                <p:nvPr/>
              </p:nvSpPr>
              <p:spPr bwMode="auto">
                <a:xfrm>
                  <a:off x="10085" y="4578"/>
                  <a:ext cx="88" cy="310"/>
                </a:xfrm>
                <a:custGeom>
                  <a:avLst/>
                  <a:gdLst>
                    <a:gd name="T0" fmla="*/ 0 w 8231"/>
                    <a:gd name="T1" fmla="*/ 0 h 21600"/>
                    <a:gd name="T2" fmla="*/ 0 w 8231"/>
                    <a:gd name="T3" fmla="*/ 0 h 21600"/>
                    <a:gd name="T4" fmla="*/ 0 w 8231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8231"/>
                    <a:gd name="T10" fmla="*/ 0 h 21600"/>
                    <a:gd name="T11" fmla="*/ 8231 w 8231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8231" h="21600" fill="none" extrusionOk="0">
                      <a:moveTo>
                        <a:pt x="-1" y="138"/>
                      </a:moveTo>
                      <a:cubicBezTo>
                        <a:pt x="811" y="46"/>
                        <a:pt x="1628" y="-1"/>
                        <a:pt x="2445" y="-1"/>
                      </a:cubicBezTo>
                      <a:cubicBezTo>
                        <a:pt x="4400" y="-1"/>
                        <a:pt x="6346" y="265"/>
                        <a:pt x="8230" y="789"/>
                      </a:cubicBezTo>
                    </a:path>
                    <a:path w="8231" h="21600" stroke="0" extrusionOk="0">
                      <a:moveTo>
                        <a:pt x="-1" y="138"/>
                      </a:moveTo>
                      <a:cubicBezTo>
                        <a:pt x="811" y="46"/>
                        <a:pt x="1628" y="-1"/>
                        <a:pt x="2445" y="-1"/>
                      </a:cubicBezTo>
                      <a:cubicBezTo>
                        <a:pt x="4400" y="-1"/>
                        <a:pt x="6346" y="265"/>
                        <a:pt x="8230" y="789"/>
                      </a:cubicBezTo>
                      <a:lnTo>
                        <a:pt x="2445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708" name="Arc 20"/>
                <p:cNvSpPr>
                  <a:spLocks/>
                </p:cNvSpPr>
                <p:nvPr/>
              </p:nvSpPr>
              <p:spPr bwMode="auto">
                <a:xfrm rot="885980">
                  <a:off x="10019" y="4432"/>
                  <a:ext cx="218" cy="310"/>
                </a:xfrm>
                <a:custGeom>
                  <a:avLst/>
                  <a:gdLst>
                    <a:gd name="T0" fmla="*/ 0 w 20418"/>
                    <a:gd name="T1" fmla="*/ 0 h 21600"/>
                    <a:gd name="T2" fmla="*/ 0 w 20418"/>
                    <a:gd name="T3" fmla="*/ 0 h 21600"/>
                    <a:gd name="T4" fmla="*/ 0 w 20418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0418"/>
                    <a:gd name="T10" fmla="*/ 0 h 21600"/>
                    <a:gd name="T11" fmla="*/ 20418 w 20418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0418" h="21600" fill="none" extrusionOk="0">
                      <a:moveTo>
                        <a:pt x="-1" y="3026"/>
                      </a:moveTo>
                      <a:cubicBezTo>
                        <a:pt x="3336" y="1045"/>
                        <a:pt x="7146" y="-1"/>
                        <a:pt x="11027" y="-1"/>
                      </a:cubicBezTo>
                      <a:cubicBezTo>
                        <a:pt x="14279" y="-1"/>
                        <a:pt x="17489" y="734"/>
                        <a:pt x="20417" y="2148"/>
                      </a:cubicBezTo>
                    </a:path>
                    <a:path w="20418" h="21600" stroke="0" extrusionOk="0">
                      <a:moveTo>
                        <a:pt x="-1" y="3026"/>
                      </a:moveTo>
                      <a:cubicBezTo>
                        <a:pt x="3336" y="1045"/>
                        <a:pt x="7146" y="-1"/>
                        <a:pt x="11027" y="-1"/>
                      </a:cubicBezTo>
                      <a:cubicBezTo>
                        <a:pt x="14279" y="-1"/>
                        <a:pt x="17489" y="734"/>
                        <a:pt x="20417" y="2148"/>
                      </a:cubicBezTo>
                      <a:lnTo>
                        <a:pt x="11027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685800" y="3086100"/>
            <a:ext cx="2447925" cy="2019300"/>
            <a:chOff x="720" y="288"/>
            <a:chExt cx="1542" cy="1272"/>
          </a:xfrm>
        </p:grpSpPr>
        <p:sp>
          <p:nvSpPr>
            <p:cNvPr id="27691" name="Oval 22"/>
            <p:cNvSpPr>
              <a:spLocks noChangeArrowheads="1"/>
            </p:cNvSpPr>
            <p:nvPr/>
          </p:nvSpPr>
          <p:spPr bwMode="auto">
            <a:xfrm>
              <a:off x="720" y="480"/>
              <a:ext cx="1136" cy="1080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2400">
                  <a:latin typeface="Arial" charset="-52"/>
                </a:rPr>
                <a:t>Carol</a:t>
              </a:r>
            </a:p>
          </p:txBody>
        </p:sp>
        <p:grpSp>
          <p:nvGrpSpPr>
            <p:cNvPr id="7" name="Group 23"/>
            <p:cNvGrpSpPr>
              <a:grpSpLocks/>
            </p:cNvGrpSpPr>
            <p:nvPr/>
          </p:nvGrpSpPr>
          <p:grpSpPr bwMode="auto">
            <a:xfrm>
              <a:off x="1486" y="288"/>
              <a:ext cx="776" cy="890"/>
              <a:chOff x="1486" y="288"/>
              <a:chExt cx="776" cy="890"/>
            </a:xfrm>
          </p:grpSpPr>
          <p:pic>
            <p:nvPicPr>
              <p:cNvPr id="27693" name="Picture 24" descr="laptop">
                <a:hlinkClick r:id="rId2"/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486" y="450"/>
                <a:ext cx="776" cy="7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8" name="Group 25"/>
              <p:cNvGrpSpPr>
                <a:grpSpLocks/>
              </p:cNvGrpSpPr>
              <p:nvPr/>
            </p:nvGrpSpPr>
            <p:grpSpPr bwMode="auto">
              <a:xfrm>
                <a:off x="1872" y="288"/>
                <a:ext cx="222" cy="456"/>
                <a:chOff x="10015" y="4432"/>
                <a:chExt cx="222" cy="456"/>
              </a:xfrm>
            </p:grpSpPr>
            <p:sp>
              <p:nvSpPr>
                <p:cNvPr id="27695" name="Arc 26"/>
                <p:cNvSpPr>
                  <a:spLocks/>
                </p:cNvSpPr>
                <p:nvPr/>
              </p:nvSpPr>
              <p:spPr bwMode="auto">
                <a:xfrm rot="473748">
                  <a:off x="10055" y="4541"/>
                  <a:ext cx="121" cy="310"/>
                </a:xfrm>
                <a:custGeom>
                  <a:avLst/>
                  <a:gdLst>
                    <a:gd name="T0" fmla="*/ 0 w 11446"/>
                    <a:gd name="T1" fmla="*/ 0 h 21600"/>
                    <a:gd name="T2" fmla="*/ 0 w 11446"/>
                    <a:gd name="T3" fmla="*/ 0 h 21600"/>
                    <a:gd name="T4" fmla="*/ 0 w 11446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1446"/>
                    <a:gd name="T10" fmla="*/ 0 h 21600"/>
                    <a:gd name="T11" fmla="*/ 11446 w 11446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446" h="21600" fill="none" extrusionOk="0">
                      <a:moveTo>
                        <a:pt x="0" y="659"/>
                      </a:moveTo>
                      <a:cubicBezTo>
                        <a:pt x="1731" y="221"/>
                        <a:pt x="3510" y="-1"/>
                        <a:pt x="5296" y="-1"/>
                      </a:cubicBezTo>
                      <a:cubicBezTo>
                        <a:pt x="7378" y="-1"/>
                        <a:pt x="9449" y="301"/>
                        <a:pt x="11445" y="894"/>
                      </a:cubicBezTo>
                    </a:path>
                    <a:path w="11446" h="21600" stroke="0" extrusionOk="0">
                      <a:moveTo>
                        <a:pt x="0" y="659"/>
                      </a:moveTo>
                      <a:cubicBezTo>
                        <a:pt x="1731" y="221"/>
                        <a:pt x="3510" y="-1"/>
                        <a:pt x="5296" y="-1"/>
                      </a:cubicBezTo>
                      <a:cubicBezTo>
                        <a:pt x="7378" y="-1"/>
                        <a:pt x="9449" y="301"/>
                        <a:pt x="11445" y="894"/>
                      </a:cubicBezTo>
                      <a:lnTo>
                        <a:pt x="5296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696" name="Arc 27"/>
                <p:cNvSpPr>
                  <a:spLocks/>
                </p:cNvSpPr>
                <p:nvPr/>
              </p:nvSpPr>
              <p:spPr bwMode="auto">
                <a:xfrm rot="448873">
                  <a:off x="10048" y="4502"/>
                  <a:ext cx="152" cy="310"/>
                </a:xfrm>
                <a:custGeom>
                  <a:avLst/>
                  <a:gdLst>
                    <a:gd name="T0" fmla="*/ 0 w 14277"/>
                    <a:gd name="T1" fmla="*/ 0 h 21600"/>
                    <a:gd name="T2" fmla="*/ 0 w 14277"/>
                    <a:gd name="T3" fmla="*/ 0 h 21600"/>
                    <a:gd name="T4" fmla="*/ 0 w 14277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4277"/>
                    <a:gd name="T10" fmla="*/ 0 h 21600"/>
                    <a:gd name="T11" fmla="*/ 14277 w 14277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277" h="21600" fill="none" extrusionOk="0">
                      <a:moveTo>
                        <a:pt x="0" y="943"/>
                      </a:moveTo>
                      <a:cubicBezTo>
                        <a:pt x="2046" y="317"/>
                        <a:pt x="4173" y="-1"/>
                        <a:pt x="6313" y="-1"/>
                      </a:cubicBezTo>
                      <a:cubicBezTo>
                        <a:pt x="9039" y="-1"/>
                        <a:pt x="11742" y="516"/>
                        <a:pt x="14277" y="1521"/>
                      </a:cubicBezTo>
                    </a:path>
                    <a:path w="14277" h="21600" stroke="0" extrusionOk="0">
                      <a:moveTo>
                        <a:pt x="0" y="943"/>
                      </a:moveTo>
                      <a:cubicBezTo>
                        <a:pt x="2046" y="317"/>
                        <a:pt x="4173" y="-1"/>
                        <a:pt x="6313" y="-1"/>
                      </a:cubicBezTo>
                      <a:cubicBezTo>
                        <a:pt x="9039" y="-1"/>
                        <a:pt x="11742" y="516"/>
                        <a:pt x="14277" y="1521"/>
                      </a:cubicBezTo>
                      <a:lnTo>
                        <a:pt x="6313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697" name="Arc 28"/>
                <p:cNvSpPr>
                  <a:spLocks/>
                </p:cNvSpPr>
                <p:nvPr/>
              </p:nvSpPr>
              <p:spPr bwMode="auto">
                <a:xfrm rot="1351890">
                  <a:off x="10015" y="4458"/>
                  <a:ext cx="175" cy="310"/>
                </a:xfrm>
                <a:custGeom>
                  <a:avLst/>
                  <a:gdLst>
                    <a:gd name="T0" fmla="*/ 0 w 16414"/>
                    <a:gd name="T1" fmla="*/ 0 h 21600"/>
                    <a:gd name="T2" fmla="*/ 0 w 16414"/>
                    <a:gd name="T3" fmla="*/ 0 h 21600"/>
                    <a:gd name="T4" fmla="*/ 0 w 16414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6414"/>
                    <a:gd name="T10" fmla="*/ 0 h 21600"/>
                    <a:gd name="T11" fmla="*/ 16414 w 1641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6414" h="21600" fill="none" extrusionOk="0">
                      <a:moveTo>
                        <a:pt x="-1" y="3026"/>
                      </a:moveTo>
                      <a:cubicBezTo>
                        <a:pt x="3336" y="1045"/>
                        <a:pt x="7146" y="-1"/>
                        <a:pt x="11027" y="-1"/>
                      </a:cubicBezTo>
                      <a:cubicBezTo>
                        <a:pt x="12844" y="-1"/>
                        <a:pt x="14654" y="229"/>
                        <a:pt x="16414" y="682"/>
                      </a:cubicBezTo>
                    </a:path>
                    <a:path w="16414" h="21600" stroke="0" extrusionOk="0">
                      <a:moveTo>
                        <a:pt x="-1" y="3026"/>
                      </a:moveTo>
                      <a:cubicBezTo>
                        <a:pt x="3336" y="1045"/>
                        <a:pt x="7146" y="-1"/>
                        <a:pt x="11027" y="-1"/>
                      </a:cubicBezTo>
                      <a:cubicBezTo>
                        <a:pt x="12844" y="-1"/>
                        <a:pt x="14654" y="229"/>
                        <a:pt x="16414" y="682"/>
                      </a:cubicBezTo>
                      <a:lnTo>
                        <a:pt x="11027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698" name="Arc 29"/>
                <p:cNvSpPr>
                  <a:spLocks/>
                </p:cNvSpPr>
                <p:nvPr/>
              </p:nvSpPr>
              <p:spPr bwMode="auto">
                <a:xfrm>
                  <a:off x="10085" y="4578"/>
                  <a:ext cx="88" cy="310"/>
                </a:xfrm>
                <a:custGeom>
                  <a:avLst/>
                  <a:gdLst>
                    <a:gd name="T0" fmla="*/ 0 w 8231"/>
                    <a:gd name="T1" fmla="*/ 0 h 21600"/>
                    <a:gd name="T2" fmla="*/ 0 w 8231"/>
                    <a:gd name="T3" fmla="*/ 0 h 21600"/>
                    <a:gd name="T4" fmla="*/ 0 w 8231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8231"/>
                    <a:gd name="T10" fmla="*/ 0 h 21600"/>
                    <a:gd name="T11" fmla="*/ 8231 w 8231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8231" h="21600" fill="none" extrusionOk="0">
                      <a:moveTo>
                        <a:pt x="-1" y="138"/>
                      </a:moveTo>
                      <a:cubicBezTo>
                        <a:pt x="811" y="46"/>
                        <a:pt x="1628" y="-1"/>
                        <a:pt x="2445" y="-1"/>
                      </a:cubicBezTo>
                      <a:cubicBezTo>
                        <a:pt x="4400" y="-1"/>
                        <a:pt x="6346" y="265"/>
                        <a:pt x="8230" y="789"/>
                      </a:cubicBezTo>
                    </a:path>
                    <a:path w="8231" h="21600" stroke="0" extrusionOk="0">
                      <a:moveTo>
                        <a:pt x="-1" y="138"/>
                      </a:moveTo>
                      <a:cubicBezTo>
                        <a:pt x="811" y="46"/>
                        <a:pt x="1628" y="-1"/>
                        <a:pt x="2445" y="-1"/>
                      </a:cubicBezTo>
                      <a:cubicBezTo>
                        <a:pt x="4400" y="-1"/>
                        <a:pt x="6346" y="265"/>
                        <a:pt x="8230" y="789"/>
                      </a:cubicBezTo>
                      <a:lnTo>
                        <a:pt x="2445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699" name="Arc 30"/>
                <p:cNvSpPr>
                  <a:spLocks/>
                </p:cNvSpPr>
                <p:nvPr/>
              </p:nvSpPr>
              <p:spPr bwMode="auto">
                <a:xfrm rot="885980">
                  <a:off x="10019" y="4432"/>
                  <a:ext cx="218" cy="310"/>
                </a:xfrm>
                <a:custGeom>
                  <a:avLst/>
                  <a:gdLst>
                    <a:gd name="T0" fmla="*/ 0 w 20418"/>
                    <a:gd name="T1" fmla="*/ 0 h 21600"/>
                    <a:gd name="T2" fmla="*/ 0 w 20418"/>
                    <a:gd name="T3" fmla="*/ 0 h 21600"/>
                    <a:gd name="T4" fmla="*/ 0 w 20418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0418"/>
                    <a:gd name="T10" fmla="*/ 0 h 21600"/>
                    <a:gd name="T11" fmla="*/ 20418 w 20418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0418" h="21600" fill="none" extrusionOk="0">
                      <a:moveTo>
                        <a:pt x="-1" y="3026"/>
                      </a:moveTo>
                      <a:cubicBezTo>
                        <a:pt x="3336" y="1045"/>
                        <a:pt x="7146" y="-1"/>
                        <a:pt x="11027" y="-1"/>
                      </a:cubicBezTo>
                      <a:cubicBezTo>
                        <a:pt x="14279" y="-1"/>
                        <a:pt x="17489" y="734"/>
                        <a:pt x="20417" y="2148"/>
                      </a:cubicBezTo>
                    </a:path>
                    <a:path w="20418" h="21600" stroke="0" extrusionOk="0">
                      <a:moveTo>
                        <a:pt x="-1" y="3026"/>
                      </a:moveTo>
                      <a:cubicBezTo>
                        <a:pt x="3336" y="1045"/>
                        <a:pt x="7146" y="-1"/>
                        <a:pt x="11027" y="-1"/>
                      </a:cubicBezTo>
                      <a:cubicBezTo>
                        <a:pt x="14279" y="-1"/>
                        <a:pt x="17489" y="734"/>
                        <a:pt x="20417" y="2148"/>
                      </a:cubicBezTo>
                      <a:lnTo>
                        <a:pt x="11027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1905000" y="4457700"/>
            <a:ext cx="2447925" cy="2019300"/>
            <a:chOff x="1296" y="2640"/>
            <a:chExt cx="1542" cy="1272"/>
          </a:xfrm>
        </p:grpSpPr>
        <p:grpSp>
          <p:nvGrpSpPr>
            <p:cNvPr id="10" name="Group 32"/>
            <p:cNvGrpSpPr>
              <a:grpSpLocks/>
            </p:cNvGrpSpPr>
            <p:nvPr/>
          </p:nvGrpSpPr>
          <p:grpSpPr bwMode="auto">
            <a:xfrm>
              <a:off x="1296" y="2640"/>
              <a:ext cx="1542" cy="1272"/>
              <a:chOff x="720" y="288"/>
              <a:chExt cx="1542" cy="1272"/>
            </a:xfrm>
          </p:grpSpPr>
          <p:sp>
            <p:nvSpPr>
              <p:cNvPr id="27682" name="Oval 33"/>
              <p:cNvSpPr>
                <a:spLocks noChangeArrowheads="1"/>
              </p:cNvSpPr>
              <p:nvPr/>
            </p:nvSpPr>
            <p:spPr bwMode="auto">
              <a:xfrm>
                <a:off x="720" y="480"/>
                <a:ext cx="1136" cy="1080"/>
              </a:xfrm>
              <a:prstGeom prst="ellipse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1" hangingPunct="1"/>
                <a:r>
                  <a:rPr lang="en-US" sz="2400">
                    <a:latin typeface="Arial" charset="-52"/>
                  </a:rPr>
                  <a:t>Xavier</a:t>
                </a:r>
              </a:p>
            </p:txBody>
          </p:sp>
          <p:grpSp>
            <p:nvGrpSpPr>
              <p:cNvPr id="11" name="Group 34"/>
              <p:cNvGrpSpPr>
                <a:grpSpLocks/>
              </p:cNvGrpSpPr>
              <p:nvPr/>
            </p:nvGrpSpPr>
            <p:grpSpPr bwMode="auto">
              <a:xfrm>
                <a:off x="1486" y="288"/>
                <a:ext cx="776" cy="890"/>
                <a:chOff x="1486" y="288"/>
                <a:chExt cx="776" cy="890"/>
              </a:xfrm>
            </p:grpSpPr>
            <p:pic>
              <p:nvPicPr>
                <p:cNvPr id="27684" name="Picture 35" descr="laptop">
                  <a:hlinkClick r:id="rId2"/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rcRect/>
                <a:stretch>
                  <a:fillRect/>
                </a:stretch>
              </p:blipFill>
              <p:spPr bwMode="auto">
                <a:xfrm>
                  <a:off x="1486" y="450"/>
                  <a:ext cx="776" cy="7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grpSp>
              <p:nvGrpSpPr>
                <p:cNvPr id="12" name="Group 36"/>
                <p:cNvGrpSpPr>
                  <a:grpSpLocks/>
                </p:cNvGrpSpPr>
                <p:nvPr/>
              </p:nvGrpSpPr>
              <p:grpSpPr bwMode="auto">
                <a:xfrm>
                  <a:off x="1872" y="288"/>
                  <a:ext cx="222" cy="456"/>
                  <a:chOff x="10015" y="4432"/>
                  <a:chExt cx="222" cy="456"/>
                </a:xfrm>
              </p:grpSpPr>
              <p:sp>
                <p:nvSpPr>
                  <p:cNvPr id="27686" name="Arc 37"/>
                  <p:cNvSpPr>
                    <a:spLocks/>
                  </p:cNvSpPr>
                  <p:nvPr/>
                </p:nvSpPr>
                <p:spPr bwMode="auto">
                  <a:xfrm rot="473748">
                    <a:off x="10055" y="4541"/>
                    <a:ext cx="121" cy="310"/>
                  </a:xfrm>
                  <a:custGeom>
                    <a:avLst/>
                    <a:gdLst>
                      <a:gd name="T0" fmla="*/ 0 w 11446"/>
                      <a:gd name="T1" fmla="*/ 0 h 21600"/>
                      <a:gd name="T2" fmla="*/ 0 w 11446"/>
                      <a:gd name="T3" fmla="*/ 0 h 21600"/>
                      <a:gd name="T4" fmla="*/ 0 w 11446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11446"/>
                      <a:gd name="T10" fmla="*/ 0 h 21600"/>
                      <a:gd name="T11" fmla="*/ 11446 w 11446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1446" h="21600" fill="none" extrusionOk="0">
                        <a:moveTo>
                          <a:pt x="0" y="659"/>
                        </a:moveTo>
                        <a:cubicBezTo>
                          <a:pt x="1731" y="221"/>
                          <a:pt x="3510" y="-1"/>
                          <a:pt x="5296" y="-1"/>
                        </a:cubicBezTo>
                        <a:cubicBezTo>
                          <a:pt x="7378" y="-1"/>
                          <a:pt x="9449" y="301"/>
                          <a:pt x="11445" y="894"/>
                        </a:cubicBezTo>
                      </a:path>
                      <a:path w="11446" h="21600" stroke="0" extrusionOk="0">
                        <a:moveTo>
                          <a:pt x="0" y="659"/>
                        </a:moveTo>
                        <a:cubicBezTo>
                          <a:pt x="1731" y="221"/>
                          <a:pt x="3510" y="-1"/>
                          <a:pt x="5296" y="-1"/>
                        </a:cubicBezTo>
                        <a:cubicBezTo>
                          <a:pt x="7378" y="-1"/>
                          <a:pt x="9449" y="301"/>
                          <a:pt x="11445" y="894"/>
                        </a:cubicBezTo>
                        <a:lnTo>
                          <a:pt x="5296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687" name="Arc 38"/>
                  <p:cNvSpPr>
                    <a:spLocks/>
                  </p:cNvSpPr>
                  <p:nvPr/>
                </p:nvSpPr>
                <p:spPr bwMode="auto">
                  <a:xfrm rot="448873">
                    <a:off x="10048" y="4502"/>
                    <a:ext cx="152" cy="310"/>
                  </a:xfrm>
                  <a:custGeom>
                    <a:avLst/>
                    <a:gdLst>
                      <a:gd name="T0" fmla="*/ 0 w 14277"/>
                      <a:gd name="T1" fmla="*/ 0 h 21600"/>
                      <a:gd name="T2" fmla="*/ 0 w 14277"/>
                      <a:gd name="T3" fmla="*/ 0 h 21600"/>
                      <a:gd name="T4" fmla="*/ 0 w 14277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14277"/>
                      <a:gd name="T10" fmla="*/ 0 h 21600"/>
                      <a:gd name="T11" fmla="*/ 14277 w 14277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4277" h="21600" fill="none" extrusionOk="0">
                        <a:moveTo>
                          <a:pt x="0" y="943"/>
                        </a:moveTo>
                        <a:cubicBezTo>
                          <a:pt x="2046" y="317"/>
                          <a:pt x="4173" y="-1"/>
                          <a:pt x="6313" y="-1"/>
                        </a:cubicBezTo>
                        <a:cubicBezTo>
                          <a:pt x="9039" y="-1"/>
                          <a:pt x="11742" y="516"/>
                          <a:pt x="14277" y="1521"/>
                        </a:cubicBezTo>
                      </a:path>
                      <a:path w="14277" h="21600" stroke="0" extrusionOk="0">
                        <a:moveTo>
                          <a:pt x="0" y="943"/>
                        </a:moveTo>
                        <a:cubicBezTo>
                          <a:pt x="2046" y="317"/>
                          <a:pt x="4173" y="-1"/>
                          <a:pt x="6313" y="-1"/>
                        </a:cubicBezTo>
                        <a:cubicBezTo>
                          <a:pt x="9039" y="-1"/>
                          <a:pt x="11742" y="516"/>
                          <a:pt x="14277" y="1521"/>
                        </a:cubicBezTo>
                        <a:lnTo>
                          <a:pt x="631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688" name="Arc 39"/>
                  <p:cNvSpPr>
                    <a:spLocks/>
                  </p:cNvSpPr>
                  <p:nvPr/>
                </p:nvSpPr>
                <p:spPr bwMode="auto">
                  <a:xfrm rot="1351890">
                    <a:off x="10015" y="4458"/>
                    <a:ext cx="175" cy="310"/>
                  </a:xfrm>
                  <a:custGeom>
                    <a:avLst/>
                    <a:gdLst>
                      <a:gd name="T0" fmla="*/ 0 w 16414"/>
                      <a:gd name="T1" fmla="*/ 0 h 21600"/>
                      <a:gd name="T2" fmla="*/ 0 w 16414"/>
                      <a:gd name="T3" fmla="*/ 0 h 21600"/>
                      <a:gd name="T4" fmla="*/ 0 w 16414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16414"/>
                      <a:gd name="T10" fmla="*/ 0 h 21600"/>
                      <a:gd name="T11" fmla="*/ 16414 w 16414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6414" h="21600" fill="none" extrusionOk="0">
                        <a:moveTo>
                          <a:pt x="-1" y="3026"/>
                        </a:moveTo>
                        <a:cubicBezTo>
                          <a:pt x="3336" y="1045"/>
                          <a:pt x="7146" y="-1"/>
                          <a:pt x="11027" y="-1"/>
                        </a:cubicBezTo>
                        <a:cubicBezTo>
                          <a:pt x="12844" y="-1"/>
                          <a:pt x="14654" y="229"/>
                          <a:pt x="16414" y="682"/>
                        </a:cubicBezTo>
                      </a:path>
                      <a:path w="16414" h="21600" stroke="0" extrusionOk="0">
                        <a:moveTo>
                          <a:pt x="-1" y="3026"/>
                        </a:moveTo>
                        <a:cubicBezTo>
                          <a:pt x="3336" y="1045"/>
                          <a:pt x="7146" y="-1"/>
                          <a:pt x="11027" y="-1"/>
                        </a:cubicBezTo>
                        <a:cubicBezTo>
                          <a:pt x="12844" y="-1"/>
                          <a:pt x="14654" y="229"/>
                          <a:pt x="16414" y="682"/>
                        </a:cubicBezTo>
                        <a:lnTo>
                          <a:pt x="11027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689" name="Arc 40"/>
                  <p:cNvSpPr>
                    <a:spLocks/>
                  </p:cNvSpPr>
                  <p:nvPr/>
                </p:nvSpPr>
                <p:spPr bwMode="auto">
                  <a:xfrm>
                    <a:off x="10085" y="4578"/>
                    <a:ext cx="88" cy="310"/>
                  </a:xfrm>
                  <a:custGeom>
                    <a:avLst/>
                    <a:gdLst>
                      <a:gd name="T0" fmla="*/ 0 w 8231"/>
                      <a:gd name="T1" fmla="*/ 0 h 21600"/>
                      <a:gd name="T2" fmla="*/ 0 w 8231"/>
                      <a:gd name="T3" fmla="*/ 0 h 21600"/>
                      <a:gd name="T4" fmla="*/ 0 w 8231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8231"/>
                      <a:gd name="T10" fmla="*/ 0 h 21600"/>
                      <a:gd name="T11" fmla="*/ 8231 w 8231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231" h="21600" fill="none" extrusionOk="0">
                        <a:moveTo>
                          <a:pt x="-1" y="138"/>
                        </a:moveTo>
                        <a:cubicBezTo>
                          <a:pt x="811" y="46"/>
                          <a:pt x="1628" y="-1"/>
                          <a:pt x="2445" y="-1"/>
                        </a:cubicBezTo>
                        <a:cubicBezTo>
                          <a:pt x="4400" y="-1"/>
                          <a:pt x="6346" y="265"/>
                          <a:pt x="8230" y="789"/>
                        </a:cubicBezTo>
                      </a:path>
                      <a:path w="8231" h="21600" stroke="0" extrusionOk="0">
                        <a:moveTo>
                          <a:pt x="-1" y="138"/>
                        </a:moveTo>
                        <a:cubicBezTo>
                          <a:pt x="811" y="46"/>
                          <a:pt x="1628" y="-1"/>
                          <a:pt x="2445" y="-1"/>
                        </a:cubicBezTo>
                        <a:cubicBezTo>
                          <a:pt x="4400" y="-1"/>
                          <a:pt x="6346" y="265"/>
                          <a:pt x="8230" y="789"/>
                        </a:cubicBezTo>
                        <a:lnTo>
                          <a:pt x="2445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690" name="Arc 41"/>
                  <p:cNvSpPr>
                    <a:spLocks/>
                  </p:cNvSpPr>
                  <p:nvPr/>
                </p:nvSpPr>
                <p:spPr bwMode="auto">
                  <a:xfrm rot="885980">
                    <a:off x="10019" y="4432"/>
                    <a:ext cx="218" cy="310"/>
                  </a:xfrm>
                  <a:custGeom>
                    <a:avLst/>
                    <a:gdLst>
                      <a:gd name="T0" fmla="*/ 0 w 20418"/>
                      <a:gd name="T1" fmla="*/ 0 h 21600"/>
                      <a:gd name="T2" fmla="*/ 0 w 20418"/>
                      <a:gd name="T3" fmla="*/ 0 h 21600"/>
                      <a:gd name="T4" fmla="*/ 0 w 20418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0418"/>
                      <a:gd name="T10" fmla="*/ 0 h 21600"/>
                      <a:gd name="T11" fmla="*/ 20418 w 20418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0418" h="21600" fill="none" extrusionOk="0">
                        <a:moveTo>
                          <a:pt x="-1" y="3026"/>
                        </a:moveTo>
                        <a:cubicBezTo>
                          <a:pt x="3336" y="1045"/>
                          <a:pt x="7146" y="-1"/>
                          <a:pt x="11027" y="-1"/>
                        </a:cubicBezTo>
                        <a:cubicBezTo>
                          <a:pt x="14279" y="-1"/>
                          <a:pt x="17489" y="734"/>
                          <a:pt x="20417" y="2148"/>
                        </a:cubicBezTo>
                      </a:path>
                      <a:path w="20418" h="21600" stroke="0" extrusionOk="0">
                        <a:moveTo>
                          <a:pt x="-1" y="3026"/>
                        </a:moveTo>
                        <a:cubicBezTo>
                          <a:pt x="3336" y="1045"/>
                          <a:pt x="7146" y="-1"/>
                          <a:pt x="11027" y="-1"/>
                        </a:cubicBezTo>
                        <a:cubicBezTo>
                          <a:pt x="14279" y="-1"/>
                          <a:pt x="17489" y="734"/>
                          <a:pt x="20417" y="2148"/>
                        </a:cubicBezTo>
                        <a:lnTo>
                          <a:pt x="11027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3" name="Group 42"/>
            <p:cNvGrpSpPr>
              <a:grpSpLocks/>
            </p:cNvGrpSpPr>
            <p:nvPr/>
          </p:nvGrpSpPr>
          <p:grpSpPr bwMode="auto">
            <a:xfrm>
              <a:off x="2111" y="2859"/>
              <a:ext cx="471" cy="354"/>
              <a:chOff x="2111" y="2859"/>
              <a:chExt cx="471" cy="354"/>
            </a:xfrm>
          </p:grpSpPr>
          <p:sp>
            <p:nvSpPr>
              <p:cNvPr id="27680" name="AutoShape 43"/>
              <p:cNvSpPr>
                <a:spLocks noChangeArrowheads="1"/>
              </p:cNvSpPr>
              <p:nvPr/>
            </p:nvSpPr>
            <p:spPr bwMode="auto">
              <a:xfrm rot="21187005" flipH="1">
                <a:off x="2111" y="2859"/>
                <a:ext cx="471" cy="354"/>
              </a:xfrm>
              <a:prstGeom prst="parallelogram">
                <a:avLst>
                  <a:gd name="adj" fmla="val 6640"/>
                </a:avLst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pic>
            <p:nvPicPr>
              <p:cNvPr id="27681" name="Picture 44" descr="skull-modsm_01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208" y="2900"/>
                <a:ext cx="28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14" name="Group 45"/>
          <p:cNvGrpSpPr>
            <a:grpSpLocks/>
          </p:cNvGrpSpPr>
          <p:nvPr/>
        </p:nvGrpSpPr>
        <p:grpSpPr bwMode="auto">
          <a:xfrm>
            <a:off x="1981200" y="3425825"/>
            <a:ext cx="747713" cy="561975"/>
            <a:chOff x="2111" y="2859"/>
            <a:chExt cx="471" cy="354"/>
          </a:xfrm>
        </p:grpSpPr>
        <p:sp>
          <p:nvSpPr>
            <p:cNvPr id="27676" name="AutoShape 46"/>
            <p:cNvSpPr>
              <a:spLocks noChangeArrowheads="1"/>
            </p:cNvSpPr>
            <p:nvPr/>
          </p:nvSpPr>
          <p:spPr bwMode="auto">
            <a:xfrm rot="21187005" flipH="1">
              <a:off x="2111" y="2859"/>
              <a:ext cx="471" cy="354"/>
            </a:xfrm>
            <a:prstGeom prst="parallelogram">
              <a:avLst>
                <a:gd name="adj" fmla="val 6640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7677" name="Picture 47" descr="skull-modsm_0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08" y="2900"/>
              <a:ext cx="28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5" name="Group 48"/>
          <p:cNvGrpSpPr>
            <a:grpSpLocks/>
          </p:cNvGrpSpPr>
          <p:nvPr/>
        </p:nvGrpSpPr>
        <p:grpSpPr bwMode="auto">
          <a:xfrm>
            <a:off x="2652713" y="1530350"/>
            <a:ext cx="747712" cy="561975"/>
            <a:chOff x="2111" y="2859"/>
            <a:chExt cx="471" cy="354"/>
          </a:xfrm>
        </p:grpSpPr>
        <p:sp>
          <p:nvSpPr>
            <p:cNvPr id="27674" name="AutoShape 49"/>
            <p:cNvSpPr>
              <a:spLocks noChangeArrowheads="1"/>
            </p:cNvSpPr>
            <p:nvPr/>
          </p:nvSpPr>
          <p:spPr bwMode="auto">
            <a:xfrm rot="21187005" flipH="1">
              <a:off x="2111" y="2859"/>
              <a:ext cx="471" cy="354"/>
            </a:xfrm>
            <a:prstGeom prst="parallelogram">
              <a:avLst>
                <a:gd name="adj" fmla="val 6640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7675" name="Picture 50" descr="skull-modsm_0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08" y="2900"/>
              <a:ext cx="28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7659" name="Picture 5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94138" y="3071813"/>
            <a:ext cx="12192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6" name="Group 52"/>
          <p:cNvGrpSpPr>
            <a:grpSpLocks/>
          </p:cNvGrpSpPr>
          <p:nvPr/>
        </p:nvGrpSpPr>
        <p:grpSpPr bwMode="auto">
          <a:xfrm>
            <a:off x="5181600" y="1143000"/>
            <a:ext cx="2447925" cy="2019300"/>
            <a:chOff x="720" y="288"/>
            <a:chExt cx="1542" cy="1272"/>
          </a:xfrm>
        </p:grpSpPr>
        <p:sp>
          <p:nvSpPr>
            <p:cNvPr id="27665" name="Oval 53"/>
            <p:cNvSpPr>
              <a:spLocks noChangeArrowheads="1"/>
            </p:cNvSpPr>
            <p:nvPr/>
          </p:nvSpPr>
          <p:spPr bwMode="auto">
            <a:xfrm>
              <a:off x="720" y="480"/>
              <a:ext cx="1136" cy="1080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2400">
                  <a:latin typeface="Arial" charset="-52"/>
                </a:rPr>
                <a:t>Alice</a:t>
              </a:r>
            </a:p>
          </p:txBody>
        </p:sp>
        <p:grpSp>
          <p:nvGrpSpPr>
            <p:cNvPr id="17" name="Group 54"/>
            <p:cNvGrpSpPr>
              <a:grpSpLocks/>
            </p:cNvGrpSpPr>
            <p:nvPr/>
          </p:nvGrpSpPr>
          <p:grpSpPr bwMode="auto">
            <a:xfrm>
              <a:off x="1486" y="288"/>
              <a:ext cx="776" cy="890"/>
              <a:chOff x="1486" y="288"/>
              <a:chExt cx="776" cy="890"/>
            </a:xfrm>
          </p:grpSpPr>
          <p:pic>
            <p:nvPicPr>
              <p:cNvPr id="27667" name="Picture 55" descr="laptop">
                <a:hlinkClick r:id="rId2"/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486" y="450"/>
                <a:ext cx="776" cy="7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18" name="Group 56"/>
              <p:cNvGrpSpPr>
                <a:grpSpLocks/>
              </p:cNvGrpSpPr>
              <p:nvPr/>
            </p:nvGrpSpPr>
            <p:grpSpPr bwMode="auto">
              <a:xfrm>
                <a:off x="1872" y="288"/>
                <a:ext cx="222" cy="456"/>
                <a:chOff x="10015" y="4432"/>
                <a:chExt cx="222" cy="456"/>
              </a:xfrm>
            </p:grpSpPr>
            <p:sp>
              <p:nvSpPr>
                <p:cNvPr id="27669" name="Arc 57"/>
                <p:cNvSpPr>
                  <a:spLocks/>
                </p:cNvSpPr>
                <p:nvPr/>
              </p:nvSpPr>
              <p:spPr bwMode="auto">
                <a:xfrm rot="473748">
                  <a:off x="10055" y="4541"/>
                  <a:ext cx="121" cy="310"/>
                </a:xfrm>
                <a:custGeom>
                  <a:avLst/>
                  <a:gdLst>
                    <a:gd name="T0" fmla="*/ 0 w 11446"/>
                    <a:gd name="T1" fmla="*/ 0 h 21600"/>
                    <a:gd name="T2" fmla="*/ 0 w 11446"/>
                    <a:gd name="T3" fmla="*/ 0 h 21600"/>
                    <a:gd name="T4" fmla="*/ 0 w 11446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1446"/>
                    <a:gd name="T10" fmla="*/ 0 h 21600"/>
                    <a:gd name="T11" fmla="*/ 11446 w 11446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446" h="21600" fill="none" extrusionOk="0">
                      <a:moveTo>
                        <a:pt x="0" y="659"/>
                      </a:moveTo>
                      <a:cubicBezTo>
                        <a:pt x="1731" y="221"/>
                        <a:pt x="3510" y="-1"/>
                        <a:pt x="5296" y="-1"/>
                      </a:cubicBezTo>
                      <a:cubicBezTo>
                        <a:pt x="7378" y="-1"/>
                        <a:pt x="9449" y="301"/>
                        <a:pt x="11445" y="894"/>
                      </a:cubicBezTo>
                    </a:path>
                    <a:path w="11446" h="21600" stroke="0" extrusionOk="0">
                      <a:moveTo>
                        <a:pt x="0" y="659"/>
                      </a:moveTo>
                      <a:cubicBezTo>
                        <a:pt x="1731" y="221"/>
                        <a:pt x="3510" y="-1"/>
                        <a:pt x="5296" y="-1"/>
                      </a:cubicBezTo>
                      <a:cubicBezTo>
                        <a:pt x="7378" y="-1"/>
                        <a:pt x="9449" y="301"/>
                        <a:pt x="11445" y="894"/>
                      </a:cubicBezTo>
                      <a:lnTo>
                        <a:pt x="5296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670" name="Arc 58"/>
                <p:cNvSpPr>
                  <a:spLocks/>
                </p:cNvSpPr>
                <p:nvPr/>
              </p:nvSpPr>
              <p:spPr bwMode="auto">
                <a:xfrm rot="448873">
                  <a:off x="10048" y="4502"/>
                  <a:ext cx="152" cy="310"/>
                </a:xfrm>
                <a:custGeom>
                  <a:avLst/>
                  <a:gdLst>
                    <a:gd name="T0" fmla="*/ 0 w 14277"/>
                    <a:gd name="T1" fmla="*/ 0 h 21600"/>
                    <a:gd name="T2" fmla="*/ 0 w 14277"/>
                    <a:gd name="T3" fmla="*/ 0 h 21600"/>
                    <a:gd name="T4" fmla="*/ 0 w 14277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4277"/>
                    <a:gd name="T10" fmla="*/ 0 h 21600"/>
                    <a:gd name="T11" fmla="*/ 14277 w 14277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277" h="21600" fill="none" extrusionOk="0">
                      <a:moveTo>
                        <a:pt x="0" y="943"/>
                      </a:moveTo>
                      <a:cubicBezTo>
                        <a:pt x="2046" y="317"/>
                        <a:pt x="4173" y="-1"/>
                        <a:pt x="6313" y="-1"/>
                      </a:cubicBezTo>
                      <a:cubicBezTo>
                        <a:pt x="9039" y="-1"/>
                        <a:pt x="11742" y="516"/>
                        <a:pt x="14277" y="1521"/>
                      </a:cubicBezTo>
                    </a:path>
                    <a:path w="14277" h="21600" stroke="0" extrusionOk="0">
                      <a:moveTo>
                        <a:pt x="0" y="943"/>
                      </a:moveTo>
                      <a:cubicBezTo>
                        <a:pt x="2046" y="317"/>
                        <a:pt x="4173" y="-1"/>
                        <a:pt x="6313" y="-1"/>
                      </a:cubicBezTo>
                      <a:cubicBezTo>
                        <a:pt x="9039" y="-1"/>
                        <a:pt x="11742" y="516"/>
                        <a:pt x="14277" y="1521"/>
                      </a:cubicBezTo>
                      <a:lnTo>
                        <a:pt x="6313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671" name="Arc 59"/>
                <p:cNvSpPr>
                  <a:spLocks/>
                </p:cNvSpPr>
                <p:nvPr/>
              </p:nvSpPr>
              <p:spPr bwMode="auto">
                <a:xfrm rot="1351890">
                  <a:off x="10015" y="4458"/>
                  <a:ext cx="175" cy="310"/>
                </a:xfrm>
                <a:custGeom>
                  <a:avLst/>
                  <a:gdLst>
                    <a:gd name="T0" fmla="*/ 0 w 16414"/>
                    <a:gd name="T1" fmla="*/ 0 h 21600"/>
                    <a:gd name="T2" fmla="*/ 0 w 16414"/>
                    <a:gd name="T3" fmla="*/ 0 h 21600"/>
                    <a:gd name="T4" fmla="*/ 0 w 16414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6414"/>
                    <a:gd name="T10" fmla="*/ 0 h 21600"/>
                    <a:gd name="T11" fmla="*/ 16414 w 1641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6414" h="21600" fill="none" extrusionOk="0">
                      <a:moveTo>
                        <a:pt x="-1" y="3026"/>
                      </a:moveTo>
                      <a:cubicBezTo>
                        <a:pt x="3336" y="1045"/>
                        <a:pt x="7146" y="-1"/>
                        <a:pt x="11027" y="-1"/>
                      </a:cubicBezTo>
                      <a:cubicBezTo>
                        <a:pt x="12844" y="-1"/>
                        <a:pt x="14654" y="229"/>
                        <a:pt x="16414" y="682"/>
                      </a:cubicBezTo>
                    </a:path>
                    <a:path w="16414" h="21600" stroke="0" extrusionOk="0">
                      <a:moveTo>
                        <a:pt x="-1" y="3026"/>
                      </a:moveTo>
                      <a:cubicBezTo>
                        <a:pt x="3336" y="1045"/>
                        <a:pt x="7146" y="-1"/>
                        <a:pt x="11027" y="-1"/>
                      </a:cubicBezTo>
                      <a:cubicBezTo>
                        <a:pt x="12844" y="-1"/>
                        <a:pt x="14654" y="229"/>
                        <a:pt x="16414" y="682"/>
                      </a:cubicBezTo>
                      <a:lnTo>
                        <a:pt x="11027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672" name="Arc 60"/>
                <p:cNvSpPr>
                  <a:spLocks/>
                </p:cNvSpPr>
                <p:nvPr/>
              </p:nvSpPr>
              <p:spPr bwMode="auto">
                <a:xfrm>
                  <a:off x="10085" y="4578"/>
                  <a:ext cx="88" cy="310"/>
                </a:xfrm>
                <a:custGeom>
                  <a:avLst/>
                  <a:gdLst>
                    <a:gd name="T0" fmla="*/ 0 w 8231"/>
                    <a:gd name="T1" fmla="*/ 0 h 21600"/>
                    <a:gd name="T2" fmla="*/ 0 w 8231"/>
                    <a:gd name="T3" fmla="*/ 0 h 21600"/>
                    <a:gd name="T4" fmla="*/ 0 w 8231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8231"/>
                    <a:gd name="T10" fmla="*/ 0 h 21600"/>
                    <a:gd name="T11" fmla="*/ 8231 w 8231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8231" h="21600" fill="none" extrusionOk="0">
                      <a:moveTo>
                        <a:pt x="-1" y="138"/>
                      </a:moveTo>
                      <a:cubicBezTo>
                        <a:pt x="811" y="46"/>
                        <a:pt x="1628" y="-1"/>
                        <a:pt x="2445" y="-1"/>
                      </a:cubicBezTo>
                      <a:cubicBezTo>
                        <a:pt x="4400" y="-1"/>
                        <a:pt x="6346" y="265"/>
                        <a:pt x="8230" y="789"/>
                      </a:cubicBezTo>
                    </a:path>
                    <a:path w="8231" h="21600" stroke="0" extrusionOk="0">
                      <a:moveTo>
                        <a:pt x="-1" y="138"/>
                      </a:moveTo>
                      <a:cubicBezTo>
                        <a:pt x="811" y="46"/>
                        <a:pt x="1628" y="-1"/>
                        <a:pt x="2445" y="-1"/>
                      </a:cubicBezTo>
                      <a:cubicBezTo>
                        <a:pt x="4400" y="-1"/>
                        <a:pt x="6346" y="265"/>
                        <a:pt x="8230" y="789"/>
                      </a:cubicBezTo>
                      <a:lnTo>
                        <a:pt x="2445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673" name="Arc 61"/>
                <p:cNvSpPr>
                  <a:spLocks/>
                </p:cNvSpPr>
                <p:nvPr/>
              </p:nvSpPr>
              <p:spPr bwMode="auto">
                <a:xfrm rot="885980">
                  <a:off x="10019" y="4432"/>
                  <a:ext cx="218" cy="310"/>
                </a:xfrm>
                <a:custGeom>
                  <a:avLst/>
                  <a:gdLst>
                    <a:gd name="T0" fmla="*/ 0 w 20418"/>
                    <a:gd name="T1" fmla="*/ 0 h 21600"/>
                    <a:gd name="T2" fmla="*/ 0 w 20418"/>
                    <a:gd name="T3" fmla="*/ 0 h 21600"/>
                    <a:gd name="T4" fmla="*/ 0 w 20418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0418"/>
                    <a:gd name="T10" fmla="*/ 0 h 21600"/>
                    <a:gd name="T11" fmla="*/ 20418 w 20418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0418" h="21600" fill="none" extrusionOk="0">
                      <a:moveTo>
                        <a:pt x="-1" y="3026"/>
                      </a:moveTo>
                      <a:cubicBezTo>
                        <a:pt x="3336" y="1045"/>
                        <a:pt x="7146" y="-1"/>
                        <a:pt x="11027" y="-1"/>
                      </a:cubicBezTo>
                      <a:cubicBezTo>
                        <a:pt x="14279" y="-1"/>
                        <a:pt x="17489" y="734"/>
                        <a:pt x="20417" y="2148"/>
                      </a:cubicBezTo>
                    </a:path>
                    <a:path w="20418" h="21600" stroke="0" extrusionOk="0">
                      <a:moveTo>
                        <a:pt x="-1" y="3026"/>
                      </a:moveTo>
                      <a:cubicBezTo>
                        <a:pt x="3336" y="1045"/>
                        <a:pt x="7146" y="-1"/>
                        <a:pt x="11027" y="-1"/>
                      </a:cubicBezTo>
                      <a:cubicBezTo>
                        <a:pt x="14279" y="-1"/>
                        <a:pt x="17489" y="734"/>
                        <a:pt x="20417" y="2148"/>
                      </a:cubicBezTo>
                      <a:lnTo>
                        <a:pt x="11027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9" name="Group 62"/>
          <p:cNvGrpSpPr>
            <a:grpSpLocks/>
          </p:cNvGrpSpPr>
          <p:nvPr/>
        </p:nvGrpSpPr>
        <p:grpSpPr bwMode="auto">
          <a:xfrm>
            <a:off x="6491288" y="1495425"/>
            <a:ext cx="747712" cy="561975"/>
            <a:chOff x="2111" y="2859"/>
            <a:chExt cx="471" cy="354"/>
          </a:xfrm>
        </p:grpSpPr>
        <p:sp>
          <p:nvSpPr>
            <p:cNvPr id="27663" name="AutoShape 63"/>
            <p:cNvSpPr>
              <a:spLocks noChangeArrowheads="1"/>
            </p:cNvSpPr>
            <p:nvPr/>
          </p:nvSpPr>
          <p:spPr bwMode="auto">
            <a:xfrm rot="21187005" flipH="1">
              <a:off x="2111" y="2859"/>
              <a:ext cx="471" cy="354"/>
            </a:xfrm>
            <a:prstGeom prst="parallelogram">
              <a:avLst>
                <a:gd name="adj" fmla="val 6640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7664" name="Picture 64" descr="skull-modsm_0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08" y="2900"/>
              <a:ext cx="28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7662" name="Picture 65" descr="starbucks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91000" y="3657600"/>
            <a:ext cx="301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1000" y="1066800"/>
            <a:ext cx="8534400" cy="5638800"/>
            <a:chOff x="288" y="1968"/>
            <a:chExt cx="2976" cy="1042"/>
          </a:xfrm>
        </p:grpSpPr>
        <p:sp>
          <p:nvSpPr>
            <p:cNvPr id="28745" name="Oval 3" descr="Horizontal brick"/>
            <p:cNvSpPr>
              <a:spLocks noChangeArrowheads="1"/>
            </p:cNvSpPr>
            <p:nvPr/>
          </p:nvSpPr>
          <p:spPr bwMode="auto">
            <a:xfrm>
              <a:off x="288" y="1968"/>
              <a:ext cx="2976" cy="1042"/>
            </a:xfrm>
            <a:prstGeom prst="ellipse">
              <a:avLst/>
            </a:prstGeom>
            <a:pattFill prst="horzBrick">
              <a:fgClr>
                <a:srgbClr val="FF000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46" name="Oval 4"/>
            <p:cNvSpPr>
              <a:spLocks noChangeArrowheads="1"/>
            </p:cNvSpPr>
            <p:nvPr/>
          </p:nvSpPr>
          <p:spPr bwMode="auto">
            <a:xfrm>
              <a:off x="412" y="2033"/>
              <a:ext cx="2736" cy="91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8675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Now Bob Goes To Work . . .</a:t>
            </a:r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044575" y="19812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>
                <a:ea typeface="ＭＳ Ｐゴシック" charset="-128"/>
                <a:cs typeface="ＭＳ Ｐゴシック" charset="-128"/>
              </a:rPr>
              <a:t> </a:t>
            </a:r>
          </a:p>
        </p:txBody>
      </p:sp>
      <p:sp>
        <p:nvSpPr>
          <p:cNvPr id="28677" name="Text Box 7"/>
          <p:cNvSpPr txBox="1">
            <a:spLocks noChangeArrowheads="1"/>
          </p:cNvSpPr>
          <p:nvPr/>
        </p:nvSpPr>
        <p:spPr bwMode="auto">
          <a:xfrm>
            <a:off x="2566988" y="5715000"/>
            <a:ext cx="34528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latin typeface="Arial" charset="-52"/>
              </a:rPr>
              <a:t>Bob’s Office</a:t>
            </a:r>
          </a:p>
        </p:txBody>
      </p:sp>
      <p:sp>
        <p:nvSpPr>
          <p:cNvPr id="28678" name="Oval 8"/>
          <p:cNvSpPr>
            <a:spLocks noChangeArrowheads="1"/>
          </p:cNvSpPr>
          <p:nvPr/>
        </p:nvSpPr>
        <p:spPr bwMode="auto">
          <a:xfrm>
            <a:off x="1590675" y="4038600"/>
            <a:ext cx="1803400" cy="17145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2400">
                <a:latin typeface="Arial" charset="-52"/>
              </a:rPr>
              <a:t>Worker</a:t>
            </a:r>
          </a:p>
        </p:txBody>
      </p:sp>
      <p:pic>
        <p:nvPicPr>
          <p:cNvPr id="28679" name="Picture 9" descr="laptop">
            <a:hlinkClick r:id="rId2"/>
          </p:cNvPr>
          <p:cNvPicPr>
            <a:picLocks noChangeAspect="1" noChangeArrowheads="1"/>
          </p:cNvPicPr>
          <p:nvPr>
            <p:ph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2806700" y="3990975"/>
            <a:ext cx="1231900" cy="1155700"/>
          </a:xfrm>
        </p:spPr>
      </p:pic>
      <p:sp>
        <p:nvSpPr>
          <p:cNvPr id="28680" name="Oval 10"/>
          <p:cNvSpPr>
            <a:spLocks noChangeArrowheads="1"/>
          </p:cNvSpPr>
          <p:nvPr/>
        </p:nvSpPr>
        <p:spPr bwMode="auto">
          <a:xfrm>
            <a:off x="5181600" y="4419600"/>
            <a:ext cx="1803400" cy="17145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2400">
                <a:latin typeface="Arial" charset="-52"/>
              </a:rPr>
              <a:t>Worker</a:t>
            </a:r>
          </a:p>
        </p:txBody>
      </p:sp>
      <p:pic>
        <p:nvPicPr>
          <p:cNvPr id="28681" name="Picture 11" descr="laptop">
            <a:hlinkClick r:id="rId2"/>
          </p:cNvPr>
          <p:cNvPicPr>
            <a:picLocks noChangeAspect="1" noChangeArrowheads="1"/>
          </p:cNvPicPr>
          <p:nvPr>
            <p:ph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6397625" y="4351338"/>
            <a:ext cx="1231900" cy="1155700"/>
          </a:xfrm>
        </p:spPr>
      </p:pic>
      <p:sp>
        <p:nvSpPr>
          <p:cNvPr id="28682" name="Oval 12"/>
          <p:cNvSpPr>
            <a:spLocks noChangeArrowheads="1"/>
          </p:cNvSpPr>
          <p:nvPr/>
        </p:nvSpPr>
        <p:spPr bwMode="auto">
          <a:xfrm>
            <a:off x="5943600" y="2628900"/>
            <a:ext cx="1803400" cy="17145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2400">
                <a:latin typeface="Arial" charset="-52"/>
              </a:rPr>
              <a:t>Worker</a:t>
            </a:r>
          </a:p>
        </p:txBody>
      </p:sp>
      <p:pic>
        <p:nvPicPr>
          <p:cNvPr id="28683" name="Picture 13" descr="laptop">
            <a:hlinkClick r:id="rId2"/>
          </p:cNvPr>
          <p:cNvPicPr>
            <a:picLocks noChangeAspect="1" noChangeArrowheads="1"/>
          </p:cNvPicPr>
          <p:nvPr>
            <p:ph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7159625" y="2581275"/>
            <a:ext cx="1231900" cy="1155700"/>
          </a:xfrm>
        </p:spPr>
      </p:pic>
      <p:sp>
        <p:nvSpPr>
          <p:cNvPr id="28684" name="Oval 14"/>
          <p:cNvSpPr>
            <a:spLocks noChangeArrowheads="1"/>
          </p:cNvSpPr>
          <p:nvPr/>
        </p:nvSpPr>
        <p:spPr bwMode="auto">
          <a:xfrm>
            <a:off x="4267200" y="1714500"/>
            <a:ext cx="1803400" cy="17145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2400">
                <a:latin typeface="Arial" charset="-52"/>
              </a:rPr>
              <a:t>Worker</a:t>
            </a:r>
          </a:p>
        </p:txBody>
      </p:sp>
      <p:pic>
        <p:nvPicPr>
          <p:cNvPr id="28685" name="Picture 15" descr="laptop">
            <a:hlinkClick r:id="rId2"/>
          </p:cNvPr>
          <p:cNvPicPr>
            <a:picLocks noChangeAspect="1" noChangeArrowheads="1"/>
          </p:cNvPicPr>
          <p:nvPr>
            <p:ph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5483225" y="1666875"/>
            <a:ext cx="1231900" cy="1155700"/>
          </a:xfrm>
        </p:spPr>
      </p:pic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3419475" y="1409700"/>
            <a:ext cx="4705350" cy="3429000"/>
            <a:chOff x="2154" y="888"/>
            <a:chExt cx="2964" cy="2160"/>
          </a:xfrm>
        </p:grpSpPr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2154" y="2352"/>
              <a:ext cx="222" cy="456"/>
              <a:chOff x="10015" y="4432"/>
              <a:chExt cx="222" cy="456"/>
            </a:xfrm>
          </p:grpSpPr>
          <p:sp>
            <p:nvSpPr>
              <p:cNvPr id="28740" name="Arc 18"/>
              <p:cNvSpPr>
                <a:spLocks/>
              </p:cNvSpPr>
              <p:nvPr/>
            </p:nvSpPr>
            <p:spPr bwMode="auto">
              <a:xfrm rot="473748">
                <a:off x="10055" y="4541"/>
                <a:ext cx="121" cy="310"/>
              </a:xfrm>
              <a:custGeom>
                <a:avLst/>
                <a:gdLst>
                  <a:gd name="T0" fmla="*/ 0 w 11446"/>
                  <a:gd name="T1" fmla="*/ 0 h 21600"/>
                  <a:gd name="T2" fmla="*/ 0 w 11446"/>
                  <a:gd name="T3" fmla="*/ 0 h 21600"/>
                  <a:gd name="T4" fmla="*/ 0 w 11446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1446"/>
                  <a:gd name="T10" fmla="*/ 0 h 21600"/>
                  <a:gd name="T11" fmla="*/ 11446 w 11446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1446" h="21600" fill="none" extrusionOk="0">
                    <a:moveTo>
                      <a:pt x="0" y="659"/>
                    </a:moveTo>
                    <a:cubicBezTo>
                      <a:pt x="1731" y="221"/>
                      <a:pt x="3510" y="-1"/>
                      <a:pt x="5296" y="-1"/>
                    </a:cubicBezTo>
                    <a:cubicBezTo>
                      <a:pt x="7378" y="-1"/>
                      <a:pt x="9449" y="301"/>
                      <a:pt x="11445" y="894"/>
                    </a:cubicBezTo>
                  </a:path>
                  <a:path w="11446" h="21600" stroke="0" extrusionOk="0">
                    <a:moveTo>
                      <a:pt x="0" y="659"/>
                    </a:moveTo>
                    <a:cubicBezTo>
                      <a:pt x="1731" y="221"/>
                      <a:pt x="3510" y="-1"/>
                      <a:pt x="5296" y="-1"/>
                    </a:cubicBezTo>
                    <a:cubicBezTo>
                      <a:pt x="7378" y="-1"/>
                      <a:pt x="9449" y="301"/>
                      <a:pt x="11445" y="894"/>
                    </a:cubicBezTo>
                    <a:lnTo>
                      <a:pt x="5296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41" name="Arc 19"/>
              <p:cNvSpPr>
                <a:spLocks/>
              </p:cNvSpPr>
              <p:nvPr/>
            </p:nvSpPr>
            <p:spPr bwMode="auto">
              <a:xfrm rot="448873">
                <a:off x="10048" y="4502"/>
                <a:ext cx="152" cy="310"/>
              </a:xfrm>
              <a:custGeom>
                <a:avLst/>
                <a:gdLst>
                  <a:gd name="T0" fmla="*/ 0 w 14277"/>
                  <a:gd name="T1" fmla="*/ 0 h 21600"/>
                  <a:gd name="T2" fmla="*/ 0 w 14277"/>
                  <a:gd name="T3" fmla="*/ 0 h 21600"/>
                  <a:gd name="T4" fmla="*/ 0 w 14277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4277"/>
                  <a:gd name="T10" fmla="*/ 0 h 21600"/>
                  <a:gd name="T11" fmla="*/ 14277 w 1427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277" h="21600" fill="none" extrusionOk="0">
                    <a:moveTo>
                      <a:pt x="0" y="943"/>
                    </a:moveTo>
                    <a:cubicBezTo>
                      <a:pt x="2046" y="317"/>
                      <a:pt x="4173" y="-1"/>
                      <a:pt x="6313" y="-1"/>
                    </a:cubicBezTo>
                    <a:cubicBezTo>
                      <a:pt x="9039" y="-1"/>
                      <a:pt x="11742" y="516"/>
                      <a:pt x="14277" y="1521"/>
                    </a:cubicBezTo>
                  </a:path>
                  <a:path w="14277" h="21600" stroke="0" extrusionOk="0">
                    <a:moveTo>
                      <a:pt x="0" y="943"/>
                    </a:moveTo>
                    <a:cubicBezTo>
                      <a:pt x="2046" y="317"/>
                      <a:pt x="4173" y="-1"/>
                      <a:pt x="6313" y="-1"/>
                    </a:cubicBezTo>
                    <a:cubicBezTo>
                      <a:pt x="9039" y="-1"/>
                      <a:pt x="11742" y="516"/>
                      <a:pt x="14277" y="1521"/>
                    </a:cubicBezTo>
                    <a:lnTo>
                      <a:pt x="631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42" name="Arc 20"/>
              <p:cNvSpPr>
                <a:spLocks/>
              </p:cNvSpPr>
              <p:nvPr/>
            </p:nvSpPr>
            <p:spPr bwMode="auto">
              <a:xfrm rot="1351890">
                <a:off x="10015" y="4458"/>
                <a:ext cx="175" cy="310"/>
              </a:xfrm>
              <a:custGeom>
                <a:avLst/>
                <a:gdLst>
                  <a:gd name="T0" fmla="*/ 0 w 16414"/>
                  <a:gd name="T1" fmla="*/ 0 h 21600"/>
                  <a:gd name="T2" fmla="*/ 0 w 16414"/>
                  <a:gd name="T3" fmla="*/ 0 h 21600"/>
                  <a:gd name="T4" fmla="*/ 0 w 16414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6414"/>
                  <a:gd name="T10" fmla="*/ 0 h 21600"/>
                  <a:gd name="T11" fmla="*/ 16414 w 16414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414" h="21600" fill="none" extrusionOk="0">
                    <a:moveTo>
                      <a:pt x="-1" y="3026"/>
                    </a:moveTo>
                    <a:cubicBezTo>
                      <a:pt x="3336" y="1045"/>
                      <a:pt x="7146" y="-1"/>
                      <a:pt x="11027" y="-1"/>
                    </a:cubicBezTo>
                    <a:cubicBezTo>
                      <a:pt x="12844" y="-1"/>
                      <a:pt x="14654" y="229"/>
                      <a:pt x="16414" y="682"/>
                    </a:cubicBezTo>
                  </a:path>
                  <a:path w="16414" h="21600" stroke="0" extrusionOk="0">
                    <a:moveTo>
                      <a:pt x="-1" y="3026"/>
                    </a:moveTo>
                    <a:cubicBezTo>
                      <a:pt x="3336" y="1045"/>
                      <a:pt x="7146" y="-1"/>
                      <a:pt x="11027" y="-1"/>
                    </a:cubicBezTo>
                    <a:cubicBezTo>
                      <a:pt x="12844" y="-1"/>
                      <a:pt x="14654" y="229"/>
                      <a:pt x="16414" y="682"/>
                    </a:cubicBezTo>
                    <a:lnTo>
                      <a:pt x="11027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43" name="Arc 21"/>
              <p:cNvSpPr>
                <a:spLocks/>
              </p:cNvSpPr>
              <p:nvPr/>
            </p:nvSpPr>
            <p:spPr bwMode="auto">
              <a:xfrm>
                <a:off x="10085" y="4578"/>
                <a:ext cx="88" cy="310"/>
              </a:xfrm>
              <a:custGeom>
                <a:avLst/>
                <a:gdLst>
                  <a:gd name="T0" fmla="*/ 0 w 8231"/>
                  <a:gd name="T1" fmla="*/ 0 h 21600"/>
                  <a:gd name="T2" fmla="*/ 0 w 8231"/>
                  <a:gd name="T3" fmla="*/ 0 h 21600"/>
                  <a:gd name="T4" fmla="*/ 0 w 8231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8231"/>
                  <a:gd name="T10" fmla="*/ 0 h 21600"/>
                  <a:gd name="T11" fmla="*/ 8231 w 8231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231" h="21600" fill="none" extrusionOk="0">
                    <a:moveTo>
                      <a:pt x="-1" y="138"/>
                    </a:moveTo>
                    <a:cubicBezTo>
                      <a:pt x="811" y="46"/>
                      <a:pt x="1628" y="-1"/>
                      <a:pt x="2445" y="-1"/>
                    </a:cubicBezTo>
                    <a:cubicBezTo>
                      <a:pt x="4400" y="-1"/>
                      <a:pt x="6346" y="265"/>
                      <a:pt x="8230" y="789"/>
                    </a:cubicBezTo>
                  </a:path>
                  <a:path w="8231" h="21600" stroke="0" extrusionOk="0">
                    <a:moveTo>
                      <a:pt x="-1" y="138"/>
                    </a:moveTo>
                    <a:cubicBezTo>
                      <a:pt x="811" y="46"/>
                      <a:pt x="1628" y="-1"/>
                      <a:pt x="2445" y="-1"/>
                    </a:cubicBezTo>
                    <a:cubicBezTo>
                      <a:pt x="4400" y="-1"/>
                      <a:pt x="6346" y="265"/>
                      <a:pt x="8230" y="789"/>
                    </a:cubicBezTo>
                    <a:lnTo>
                      <a:pt x="244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44" name="Arc 22"/>
              <p:cNvSpPr>
                <a:spLocks/>
              </p:cNvSpPr>
              <p:nvPr/>
            </p:nvSpPr>
            <p:spPr bwMode="auto">
              <a:xfrm rot="885980">
                <a:off x="10019" y="4432"/>
                <a:ext cx="218" cy="310"/>
              </a:xfrm>
              <a:custGeom>
                <a:avLst/>
                <a:gdLst>
                  <a:gd name="T0" fmla="*/ 0 w 20418"/>
                  <a:gd name="T1" fmla="*/ 0 h 21600"/>
                  <a:gd name="T2" fmla="*/ 0 w 20418"/>
                  <a:gd name="T3" fmla="*/ 0 h 21600"/>
                  <a:gd name="T4" fmla="*/ 0 w 20418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0418"/>
                  <a:gd name="T10" fmla="*/ 0 h 21600"/>
                  <a:gd name="T11" fmla="*/ 20418 w 20418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418" h="21600" fill="none" extrusionOk="0">
                    <a:moveTo>
                      <a:pt x="-1" y="3026"/>
                    </a:moveTo>
                    <a:cubicBezTo>
                      <a:pt x="3336" y="1045"/>
                      <a:pt x="7146" y="-1"/>
                      <a:pt x="11027" y="-1"/>
                    </a:cubicBezTo>
                    <a:cubicBezTo>
                      <a:pt x="14279" y="-1"/>
                      <a:pt x="17489" y="734"/>
                      <a:pt x="20417" y="2148"/>
                    </a:cubicBezTo>
                  </a:path>
                  <a:path w="20418" h="21600" stroke="0" extrusionOk="0">
                    <a:moveTo>
                      <a:pt x="-1" y="3026"/>
                    </a:moveTo>
                    <a:cubicBezTo>
                      <a:pt x="3336" y="1045"/>
                      <a:pt x="7146" y="-1"/>
                      <a:pt x="11027" y="-1"/>
                    </a:cubicBezTo>
                    <a:cubicBezTo>
                      <a:pt x="14279" y="-1"/>
                      <a:pt x="17489" y="734"/>
                      <a:pt x="20417" y="2148"/>
                    </a:cubicBezTo>
                    <a:lnTo>
                      <a:pt x="11027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" name="Group 23"/>
            <p:cNvGrpSpPr>
              <a:grpSpLocks/>
            </p:cNvGrpSpPr>
            <p:nvPr/>
          </p:nvGrpSpPr>
          <p:grpSpPr bwMode="auto">
            <a:xfrm>
              <a:off x="4416" y="2592"/>
              <a:ext cx="222" cy="456"/>
              <a:chOff x="10015" y="4432"/>
              <a:chExt cx="222" cy="456"/>
            </a:xfrm>
          </p:grpSpPr>
          <p:sp>
            <p:nvSpPr>
              <p:cNvPr id="28735" name="Arc 24"/>
              <p:cNvSpPr>
                <a:spLocks/>
              </p:cNvSpPr>
              <p:nvPr/>
            </p:nvSpPr>
            <p:spPr bwMode="auto">
              <a:xfrm rot="473748">
                <a:off x="10055" y="4541"/>
                <a:ext cx="121" cy="310"/>
              </a:xfrm>
              <a:custGeom>
                <a:avLst/>
                <a:gdLst>
                  <a:gd name="T0" fmla="*/ 0 w 11446"/>
                  <a:gd name="T1" fmla="*/ 0 h 21600"/>
                  <a:gd name="T2" fmla="*/ 0 w 11446"/>
                  <a:gd name="T3" fmla="*/ 0 h 21600"/>
                  <a:gd name="T4" fmla="*/ 0 w 11446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1446"/>
                  <a:gd name="T10" fmla="*/ 0 h 21600"/>
                  <a:gd name="T11" fmla="*/ 11446 w 11446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1446" h="21600" fill="none" extrusionOk="0">
                    <a:moveTo>
                      <a:pt x="0" y="659"/>
                    </a:moveTo>
                    <a:cubicBezTo>
                      <a:pt x="1731" y="221"/>
                      <a:pt x="3510" y="-1"/>
                      <a:pt x="5296" y="-1"/>
                    </a:cubicBezTo>
                    <a:cubicBezTo>
                      <a:pt x="7378" y="-1"/>
                      <a:pt x="9449" y="301"/>
                      <a:pt x="11445" y="894"/>
                    </a:cubicBezTo>
                  </a:path>
                  <a:path w="11446" h="21600" stroke="0" extrusionOk="0">
                    <a:moveTo>
                      <a:pt x="0" y="659"/>
                    </a:moveTo>
                    <a:cubicBezTo>
                      <a:pt x="1731" y="221"/>
                      <a:pt x="3510" y="-1"/>
                      <a:pt x="5296" y="-1"/>
                    </a:cubicBezTo>
                    <a:cubicBezTo>
                      <a:pt x="7378" y="-1"/>
                      <a:pt x="9449" y="301"/>
                      <a:pt x="11445" y="894"/>
                    </a:cubicBezTo>
                    <a:lnTo>
                      <a:pt x="5296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36" name="Arc 25"/>
              <p:cNvSpPr>
                <a:spLocks/>
              </p:cNvSpPr>
              <p:nvPr/>
            </p:nvSpPr>
            <p:spPr bwMode="auto">
              <a:xfrm rot="448873">
                <a:off x="10048" y="4502"/>
                <a:ext cx="152" cy="310"/>
              </a:xfrm>
              <a:custGeom>
                <a:avLst/>
                <a:gdLst>
                  <a:gd name="T0" fmla="*/ 0 w 14277"/>
                  <a:gd name="T1" fmla="*/ 0 h 21600"/>
                  <a:gd name="T2" fmla="*/ 0 w 14277"/>
                  <a:gd name="T3" fmla="*/ 0 h 21600"/>
                  <a:gd name="T4" fmla="*/ 0 w 14277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4277"/>
                  <a:gd name="T10" fmla="*/ 0 h 21600"/>
                  <a:gd name="T11" fmla="*/ 14277 w 1427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277" h="21600" fill="none" extrusionOk="0">
                    <a:moveTo>
                      <a:pt x="0" y="943"/>
                    </a:moveTo>
                    <a:cubicBezTo>
                      <a:pt x="2046" y="317"/>
                      <a:pt x="4173" y="-1"/>
                      <a:pt x="6313" y="-1"/>
                    </a:cubicBezTo>
                    <a:cubicBezTo>
                      <a:pt x="9039" y="-1"/>
                      <a:pt x="11742" y="516"/>
                      <a:pt x="14277" y="1521"/>
                    </a:cubicBezTo>
                  </a:path>
                  <a:path w="14277" h="21600" stroke="0" extrusionOk="0">
                    <a:moveTo>
                      <a:pt x="0" y="943"/>
                    </a:moveTo>
                    <a:cubicBezTo>
                      <a:pt x="2046" y="317"/>
                      <a:pt x="4173" y="-1"/>
                      <a:pt x="6313" y="-1"/>
                    </a:cubicBezTo>
                    <a:cubicBezTo>
                      <a:pt x="9039" y="-1"/>
                      <a:pt x="11742" y="516"/>
                      <a:pt x="14277" y="1521"/>
                    </a:cubicBezTo>
                    <a:lnTo>
                      <a:pt x="631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37" name="Arc 26"/>
              <p:cNvSpPr>
                <a:spLocks/>
              </p:cNvSpPr>
              <p:nvPr/>
            </p:nvSpPr>
            <p:spPr bwMode="auto">
              <a:xfrm rot="1351890">
                <a:off x="10015" y="4458"/>
                <a:ext cx="175" cy="310"/>
              </a:xfrm>
              <a:custGeom>
                <a:avLst/>
                <a:gdLst>
                  <a:gd name="T0" fmla="*/ 0 w 16414"/>
                  <a:gd name="T1" fmla="*/ 0 h 21600"/>
                  <a:gd name="T2" fmla="*/ 0 w 16414"/>
                  <a:gd name="T3" fmla="*/ 0 h 21600"/>
                  <a:gd name="T4" fmla="*/ 0 w 16414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6414"/>
                  <a:gd name="T10" fmla="*/ 0 h 21600"/>
                  <a:gd name="T11" fmla="*/ 16414 w 16414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414" h="21600" fill="none" extrusionOk="0">
                    <a:moveTo>
                      <a:pt x="-1" y="3026"/>
                    </a:moveTo>
                    <a:cubicBezTo>
                      <a:pt x="3336" y="1045"/>
                      <a:pt x="7146" y="-1"/>
                      <a:pt x="11027" y="-1"/>
                    </a:cubicBezTo>
                    <a:cubicBezTo>
                      <a:pt x="12844" y="-1"/>
                      <a:pt x="14654" y="229"/>
                      <a:pt x="16414" y="682"/>
                    </a:cubicBezTo>
                  </a:path>
                  <a:path w="16414" h="21600" stroke="0" extrusionOk="0">
                    <a:moveTo>
                      <a:pt x="-1" y="3026"/>
                    </a:moveTo>
                    <a:cubicBezTo>
                      <a:pt x="3336" y="1045"/>
                      <a:pt x="7146" y="-1"/>
                      <a:pt x="11027" y="-1"/>
                    </a:cubicBezTo>
                    <a:cubicBezTo>
                      <a:pt x="12844" y="-1"/>
                      <a:pt x="14654" y="229"/>
                      <a:pt x="16414" y="682"/>
                    </a:cubicBezTo>
                    <a:lnTo>
                      <a:pt x="11027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38" name="Arc 27"/>
              <p:cNvSpPr>
                <a:spLocks/>
              </p:cNvSpPr>
              <p:nvPr/>
            </p:nvSpPr>
            <p:spPr bwMode="auto">
              <a:xfrm>
                <a:off x="10085" y="4578"/>
                <a:ext cx="88" cy="310"/>
              </a:xfrm>
              <a:custGeom>
                <a:avLst/>
                <a:gdLst>
                  <a:gd name="T0" fmla="*/ 0 w 8231"/>
                  <a:gd name="T1" fmla="*/ 0 h 21600"/>
                  <a:gd name="T2" fmla="*/ 0 w 8231"/>
                  <a:gd name="T3" fmla="*/ 0 h 21600"/>
                  <a:gd name="T4" fmla="*/ 0 w 8231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8231"/>
                  <a:gd name="T10" fmla="*/ 0 h 21600"/>
                  <a:gd name="T11" fmla="*/ 8231 w 8231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231" h="21600" fill="none" extrusionOk="0">
                    <a:moveTo>
                      <a:pt x="-1" y="138"/>
                    </a:moveTo>
                    <a:cubicBezTo>
                      <a:pt x="811" y="46"/>
                      <a:pt x="1628" y="-1"/>
                      <a:pt x="2445" y="-1"/>
                    </a:cubicBezTo>
                    <a:cubicBezTo>
                      <a:pt x="4400" y="-1"/>
                      <a:pt x="6346" y="265"/>
                      <a:pt x="8230" y="789"/>
                    </a:cubicBezTo>
                  </a:path>
                  <a:path w="8231" h="21600" stroke="0" extrusionOk="0">
                    <a:moveTo>
                      <a:pt x="-1" y="138"/>
                    </a:moveTo>
                    <a:cubicBezTo>
                      <a:pt x="811" y="46"/>
                      <a:pt x="1628" y="-1"/>
                      <a:pt x="2445" y="-1"/>
                    </a:cubicBezTo>
                    <a:cubicBezTo>
                      <a:pt x="4400" y="-1"/>
                      <a:pt x="6346" y="265"/>
                      <a:pt x="8230" y="789"/>
                    </a:cubicBezTo>
                    <a:lnTo>
                      <a:pt x="244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39" name="Arc 28"/>
              <p:cNvSpPr>
                <a:spLocks/>
              </p:cNvSpPr>
              <p:nvPr/>
            </p:nvSpPr>
            <p:spPr bwMode="auto">
              <a:xfrm rot="885980">
                <a:off x="10019" y="4432"/>
                <a:ext cx="218" cy="310"/>
              </a:xfrm>
              <a:custGeom>
                <a:avLst/>
                <a:gdLst>
                  <a:gd name="T0" fmla="*/ 0 w 20418"/>
                  <a:gd name="T1" fmla="*/ 0 h 21600"/>
                  <a:gd name="T2" fmla="*/ 0 w 20418"/>
                  <a:gd name="T3" fmla="*/ 0 h 21600"/>
                  <a:gd name="T4" fmla="*/ 0 w 20418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0418"/>
                  <a:gd name="T10" fmla="*/ 0 h 21600"/>
                  <a:gd name="T11" fmla="*/ 20418 w 20418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418" h="21600" fill="none" extrusionOk="0">
                    <a:moveTo>
                      <a:pt x="-1" y="3026"/>
                    </a:moveTo>
                    <a:cubicBezTo>
                      <a:pt x="3336" y="1045"/>
                      <a:pt x="7146" y="-1"/>
                      <a:pt x="11027" y="-1"/>
                    </a:cubicBezTo>
                    <a:cubicBezTo>
                      <a:pt x="14279" y="-1"/>
                      <a:pt x="17489" y="734"/>
                      <a:pt x="20417" y="2148"/>
                    </a:cubicBezTo>
                  </a:path>
                  <a:path w="20418" h="21600" stroke="0" extrusionOk="0">
                    <a:moveTo>
                      <a:pt x="-1" y="3026"/>
                    </a:moveTo>
                    <a:cubicBezTo>
                      <a:pt x="3336" y="1045"/>
                      <a:pt x="7146" y="-1"/>
                      <a:pt x="11027" y="-1"/>
                    </a:cubicBezTo>
                    <a:cubicBezTo>
                      <a:pt x="14279" y="-1"/>
                      <a:pt x="17489" y="734"/>
                      <a:pt x="20417" y="2148"/>
                    </a:cubicBezTo>
                    <a:lnTo>
                      <a:pt x="11027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" name="Group 29"/>
            <p:cNvGrpSpPr>
              <a:grpSpLocks/>
            </p:cNvGrpSpPr>
            <p:nvPr/>
          </p:nvGrpSpPr>
          <p:grpSpPr bwMode="auto">
            <a:xfrm>
              <a:off x="4896" y="1464"/>
              <a:ext cx="222" cy="456"/>
              <a:chOff x="10015" y="4432"/>
              <a:chExt cx="222" cy="456"/>
            </a:xfrm>
          </p:grpSpPr>
          <p:sp>
            <p:nvSpPr>
              <p:cNvPr id="28730" name="Arc 30"/>
              <p:cNvSpPr>
                <a:spLocks/>
              </p:cNvSpPr>
              <p:nvPr/>
            </p:nvSpPr>
            <p:spPr bwMode="auto">
              <a:xfrm rot="473748">
                <a:off x="10055" y="4541"/>
                <a:ext cx="121" cy="310"/>
              </a:xfrm>
              <a:custGeom>
                <a:avLst/>
                <a:gdLst>
                  <a:gd name="T0" fmla="*/ 0 w 11446"/>
                  <a:gd name="T1" fmla="*/ 0 h 21600"/>
                  <a:gd name="T2" fmla="*/ 0 w 11446"/>
                  <a:gd name="T3" fmla="*/ 0 h 21600"/>
                  <a:gd name="T4" fmla="*/ 0 w 11446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1446"/>
                  <a:gd name="T10" fmla="*/ 0 h 21600"/>
                  <a:gd name="T11" fmla="*/ 11446 w 11446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1446" h="21600" fill="none" extrusionOk="0">
                    <a:moveTo>
                      <a:pt x="0" y="659"/>
                    </a:moveTo>
                    <a:cubicBezTo>
                      <a:pt x="1731" y="221"/>
                      <a:pt x="3510" y="-1"/>
                      <a:pt x="5296" y="-1"/>
                    </a:cubicBezTo>
                    <a:cubicBezTo>
                      <a:pt x="7378" y="-1"/>
                      <a:pt x="9449" y="301"/>
                      <a:pt x="11445" y="894"/>
                    </a:cubicBezTo>
                  </a:path>
                  <a:path w="11446" h="21600" stroke="0" extrusionOk="0">
                    <a:moveTo>
                      <a:pt x="0" y="659"/>
                    </a:moveTo>
                    <a:cubicBezTo>
                      <a:pt x="1731" y="221"/>
                      <a:pt x="3510" y="-1"/>
                      <a:pt x="5296" y="-1"/>
                    </a:cubicBezTo>
                    <a:cubicBezTo>
                      <a:pt x="7378" y="-1"/>
                      <a:pt x="9449" y="301"/>
                      <a:pt x="11445" y="894"/>
                    </a:cubicBezTo>
                    <a:lnTo>
                      <a:pt x="5296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31" name="Arc 31"/>
              <p:cNvSpPr>
                <a:spLocks/>
              </p:cNvSpPr>
              <p:nvPr/>
            </p:nvSpPr>
            <p:spPr bwMode="auto">
              <a:xfrm rot="448873">
                <a:off x="10048" y="4502"/>
                <a:ext cx="152" cy="310"/>
              </a:xfrm>
              <a:custGeom>
                <a:avLst/>
                <a:gdLst>
                  <a:gd name="T0" fmla="*/ 0 w 14277"/>
                  <a:gd name="T1" fmla="*/ 0 h 21600"/>
                  <a:gd name="T2" fmla="*/ 0 w 14277"/>
                  <a:gd name="T3" fmla="*/ 0 h 21600"/>
                  <a:gd name="T4" fmla="*/ 0 w 14277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4277"/>
                  <a:gd name="T10" fmla="*/ 0 h 21600"/>
                  <a:gd name="T11" fmla="*/ 14277 w 1427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277" h="21600" fill="none" extrusionOk="0">
                    <a:moveTo>
                      <a:pt x="0" y="943"/>
                    </a:moveTo>
                    <a:cubicBezTo>
                      <a:pt x="2046" y="317"/>
                      <a:pt x="4173" y="-1"/>
                      <a:pt x="6313" y="-1"/>
                    </a:cubicBezTo>
                    <a:cubicBezTo>
                      <a:pt x="9039" y="-1"/>
                      <a:pt x="11742" y="516"/>
                      <a:pt x="14277" y="1521"/>
                    </a:cubicBezTo>
                  </a:path>
                  <a:path w="14277" h="21600" stroke="0" extrusionOk="0">
                    <a:moveTo>
                      <a:pt x="0" y="943"/>
                    </a:moveTo>
                    <a:cubicBezTo>
                      <a:pt x="2046" y="317"/>
                      <a:pt x="4173" y="-1"/>
                      <a:pt x="6313" y="-1"/>
                    </a:cubicBezTo>
                    <a:cubicBezTo>
                      <a:pt x="9039" y="-1"/>
                      <a:pt x="11742" y="516"/>
                      <a:pt x="14277" y="1521"/>
                    </a:cubicBezTo>
                    <a:lnTo>
                      <a:pt x="631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32" name="Arc 32"/>
              <p:cNvSpPr>
                <a:spLocks/>
              </p:cNvSpPr>
              <p:nvPr/>
            </p:nvSpPr>
            <p:spPr bwMode="auto">
              <a:xfrm rot="1351890">
                <a:off x="10015" y="4458"/>
                <a:ext cx="175" cy="310"/>
              </a:xfrm>
              <a:custGeom>
                <a:avLst/>
                <a:gdLst>
                  <a:gd name="T0" fmla="*/ 0 w 16414"/>
                  <a:gd name="T1" fmla="*/ 0 h 21600"/>
                  <a:gd name="T2" fmla="*/ 0 w 16414"/>
                  <a:gd name="T3" fmla="*/ 0 h 21600"/>
                  <a:gd name="T4" fmla="*/ 0 w 16414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6414"/>
                  <a:gd name="T10" fmla="*/ 0 h 21600"/>
                  <a:gd name="T11" fmla="*/ 16414 w 16414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414" h="21600" fill="none" extrusionOk="0">
                    <a:moveTo>
                      <a:pt x="-1" y="3026"/>
                    </a:moveTo>
                    <a:cubicBezTo>
                      <a:pt x="3336" y="1045"/>
                      <a:pt x="7146" y="-1"/>
                      <a:pt x="11027" y="-1"/>
                    </a:cubicBezTo>
                    <a:cubicBezTo>
                      <a:pt x="12844" y="-1"/>
                      <a:pt x="14654" y="229"/>
                      <a:pt x="16414" y="682"/>
                    </a:cubicBezTo>
                  </a:path>
                  <a:path w="16414" h="21600" stroke="0" extrusionOk="0">
                    <a:moveTo>
                      <a:pt x="-1" y="3026"/>
                    </a:moveTo>
                    <a:cubicBezTo>
                      <a:pt x="3336" y="1045"/>
                      <a:pt x="7146" y="-1"/>
                      <a:pt x="11027" y="-1"/>
                    </a:cubicBezTo>
                    <a:cubicBezTo>
                      <a:pt x="12844" y="-1"/>
                      <a:pt x="14654" y="229"/>
                      <a:pt x="16414" y="682"/>
                    </a:cubicBezTo>
                    <a:lnTo>
                      <a:pt x="11027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33" name="Arc 33"/>
              <p:cNvSpPr>
                <a:spLocks/>
              </p:cNvSpPr>
              <p:nvPr/>
            </p:nvSpPr>
            <p:spPr bwMode="auto">
              <a:xfrm>
                <a:off x="10085" y="4578"/>
                <a:ext cx="88" cy="310"/>
              </a:xfrm>
              <a:custGeom>
                <a:avLst/>
                <a:gdLst>
                  <a:gd name="T0" fmla="*/ 0 w 8231"/>
                  <a:gd name="T1" fmla="*/ 0 h 21600"/>
                  <a:gd name="T2" fmla="*/ 0 w 8231"/>
                  <a:gd name="T3" fmla="*/ 0 h 21600"/>
                  <a:gd name="T4" fmla="*/ 0 w 8231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8231"/>
                  <a:gd name="T10" fmla="*/ 0 h 21600"/>
                  <a:gd name="T11" fmla="*/ 8231 w 8231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231" h="21600" fill="none" extrusionOk="0">
                    <a:moveTo>
                      <a:pt x="-1" y="138"/>
                    </a:moveTo>
                    <a:cubicBezTo>
                      <a:pt x="811" y="46"/>
                      <a:pt x="1628" y="-1"/>
                      <a:pt x="2445" y="-1"/>
                    </a:cubicBezTo>
                    <a:cubicBezTo>
                      <a:pt x="4400" y="-1"/>
                      <a:pt x="6346" y="265"/>
                      <a:pt x="8230" y="789"/>
                    </a:cubicBezTo>
                  </a:path>
                  <a:path w="8231" h="21600" stroke="0" extrusionOk="0">
                    <a:moveTo>
                      <a:pt x="-1" y="138"/>
                    </a:moveTo>
                    <a:cubicBezTo>
                      <a:pt x="811" y="46"/>
                      <a:pt x="1628" y="-1"/>
                      <a:pt x="2445" y="-1"/>
                    </a:cubicBezTo>
                    <a:cubicBezTo>
                      <a:pt x="4400" y="-1"/>
                      <a:pt x="6346" y="265"/>
                      <a:pt x="8230" y="789"/>
                    </a:cubicBezTo>
                    <a:lnTo>
                      <a:pt x="244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34" name="Arc 34"/>
              <p:cNvSpPr>
                <a:spLocks/>
              </p:cNvSpPr>
              <p:nvPr/>
            </p:nvSpPr>
            <p:spPr bwMode="auto">
              <a:xfrm rot="885980">
                <a:off x="10019" y="4432"/>
                <a:ext cx="218" cy="310"/>
              </a:xfrm>
              <a:custGeom>
                <a:avLst/>
                <a:gdLst>
                  <a:gd name="T0" fmla="*/ 0 w 20418"/>
                  <a:gd name="T1" fmla="*/ 0 h 21600"/>
                  <a:gd name="T2" fmla="*/ 0 w 20418"/>
                  <a:gd name="T3" fmla="*/ 0 h 21600"/>
                  <a:gd name="T4" fmla="*/ 0 w 20418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0418"/>
                  <a:gd name="T10" fmla="*/ 0 h 21600"/>
                  <a:gd name="T11" fmla="*/ 20418 w 20418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418" h="21600" fill="none" extrusionOk="0">
                    <a:moveTo>
                      <a:pt x="-1" y="3026"/>
                    </a:moveTo>
                    <a:cubicBezTo>
                      <a:pt x="3336" y="1045"/>
                      <a:pt x="7146" y="-1"/>
                      <a:pt x="11027" y="-1"/>
                    </a:cubicBezTo>
                    <a:cubicBezTo>
                      <a:pt x="14279" y="-1"/>
                      <a:pt x="17489" y="734"/>
                      <a:pt x="20417" y="2148"/>
                    </a:cubicBezTo>
                  </a:path>
                  <a:path w="20418" h="21600" stroke="0" extrusionOk="0">
                    <a:moveTo>
                      <a:pt x="-1" y="3026"/>
                    </a:moveTo>
                    <a:cubicBezTo>
                      <a:pt x="3336" y="1045"/>
                      <a:pt x="7146" y="-1"/>
                      <a:pt x="11027" y="-1"/>
                    </a:cubicBezTo>
                    <a:cubicBezTo>
                      <a:pt x="14279" y="-1"/>
                      <a:pt x="17489" y="734"/>
                      <a:pt x="20417" y="2148"/>
                    </a:cubicBezTo>
                    <a:lnTo>
                      <a:pt x="11027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7" name="Group 35"/>
            <p:cNvGrpSpPr>
              <a:grpSpLocks/>
            </p:cNvGrpSpPr>
            <p:nvPr/>
          </p:nvGrpSpPr>
          <p:grpSpPr bwMode="auto">
            <a:xfrm>
              <a:off x="3840" y="888"/>
              <a:ext cx="222" cy="456"/>
              <a:chOff x="10015" y="4432"/>
              <a:chExt cx="222" cy="456"/>
            </a:xfrm>
          </p:grpSpPr>
          <p:sp>
            <p:nvSpPr>
              <p:cNvPr id="28725" name="Arc 36"/>
              <p:cNvSpPr>
                <a:spLocks/>
              </p:cNvSpPr>
              <p:nvPr/>
            </p:nvSpPr>
            <p:spPr bwMode="auto">
              <a:xfrm rot="473748">
                <a:off x="10055" y="4541"/>
                <a:ext cx="121" cy="310"/>
              </a:xfrm>
              <a:custGeom>
                <a:avLst/>
                <a:gdLst>
                  <a:gd name="T0" fmla="*/ 0 w 11446"/>
                  <a:gd name="T1" fmla="*/ 0 h 21600"/>
                  <a:gd name="T2" fmla="*/ 0 w 11446"/>
                  <a:gd name="T3" fmla="*/ 0 h 21600"/>
                  <a:gd name="T4" fmla="*/ 0 w 11446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1446"/>
                  <a:gd name="T10" fmla="*/ 0 h 21600"/>
                  <a:gd name="T11" fmla="*/ 11446 w 11446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1446" h="21600" fill="none" extrusionOk="0">
                    <a:moveTo>
                      <a:pt x="0" y="659"/>
                    </a:moveTo>
                    <a:cubicBezTo>
                      <a:pt x="1731" y="221"/>
                      <a:pt x="3510" y="-1"/>
                      <a:pt x="5296" y="-1"/>
                    </a:cubicBezTo>
                    <a:cubicBezTo>
                      <a:pt x="7378" y="-1"/>
                      <a:pt x="9449" y="301"/>
                      <a:pt x="11445" y="894"/>
                    </a:cubicBezTo>
                  </a:path>
                  <a:path w="11446" h="21600" stroke="0" extrusionOk="0">
                    <a:moveTo>
                      <a:pt x="0" y="659"/>
                    </a:moveTo>
                    <a:cubicBezTo>
                      <a:pt x="1731" y="221"/>
                      <a:pt x="3510" y="-1"/>
                      <a:pt x="5296" y="-1"/>
                    </a:cubicBezTo>
                    <a:cubicBezTo>
                      <a:pt x="7378" y="-1"/>
                      <a:pt x="9449" y="301"/>
                      <a:pt x="11445" y="894"/>
                    </a:cubicBezTo>
                    <a:lnTo>
                      <a:pt x="5296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26" name="Arc 37"/>
              <p:cNvSpPr>
                <a:spLocks/>
              </p:cNvSpPr>
              <p:nvPr/>
            </p:nvSpPr>
            <p:spPr bwMode="auto">
              <a:xfrm rot="448873">
                <a:off x="10048" y="4502"/>
                <a:ext cx="152" cy="310"/>
              </a:xfrm>
              <a:custGeom>
                <a:avLst/>
                <a:gdLst>
                  <a:gd name="T0" fmla="*/ 0 w 14277"/>
                  <a:gd name="T1" fmla="*/ 0 h 21600"/>
                  <a:gd name="T2" fmla="*/ 0 w 14277"/>
                  <a:gd name="T3" fmla="*/ 0 h 21600"/>
                  <a:gd name="T4" fmla="*/ 0 w 14277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4277"/>
                  <a:gd name="T10" fmla="*/ 0 h 21600"/>
                  <a:gd name="T11" fmla="*/ 14277 w 1427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277" h="21600" fill="none" extrusionOk="0">
                    <a:moveTo>
                      <a:pt x="0" y="943"/>
                    </a:moveTo>
                    <a:cubicBezTo>
                      <a:pt x="2046" y="317"/>
                      <a:pt x="4173" y="-1"/>
                      <a:pt x="6313" y="-1"/>
                    </a:cubicBezTo>
                    <a:cubicBezTo>
                      <a:pt x="9039" y="-1"/>
                      <a:pt x="11742" y="516"/>
                      <a:pt x="14277" y="1521"/>
                    </a:cubicBezTo>
                  </a:path>
                  <a:path w="14277" h="21600" stroke="0" extrusionOk="0">
                    <a:moveTo>
                      <a:pt x="0" y="943"/>
                    </a:moveTo>
                    <a:cubicBezTo>
                      <a:pt x="2046" y="317"/>
                      <a:pt x="4173" y="-1"/>
                      <a:pt x="6313" y="-1"/>
                    </a:cubicBezTo>
                    <a:cubicBezTo>
                      <a:pt x="9039" y="-1"/>
                      <a:pt x="11742" y="516"/>
                      <a:pt x="14277" y="1521"/>
                    </a:cubicBezTo>
                    <a:lnTo>
                      <a:pt x="631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27" name="Arc 38"/>
              <p:cNvSpPr>
                <a:spLocks/>
              </p:cNvSpPr>
              <p:nvPr/>
            </p:nvSpPr>
            <p:spPr bwMode="auto">
              <a:xfrm rot="1351890">
                <a:off x="10015" y="4458"/>
                <a:ext cx="175" cy="310"/>
              </a:xfrm>
              <a:custGeom>
                <a:avLst/>
                <a:gdLst>
                  <a:gd name="T0" fmla="*/ 0 w 16414"/>
                  <a:gd name="T1" fmla="*/ 0 h 21600"/>
                  <a:gd name="T2" fmla="*/ 0 w 16414"/>
                  <a:gd name="T3" fmla="*/ 0 h 21600"/>
                  <a:gd name="T4" fmla="*/ 0 w 16414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6414"/>
                  <a:gd name="T10" fmla="*/ 0 h 21600"/>
                  <a:gd name="T11" fmla="*/ 16414 w 16414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414" h="21600" fill="none" extrusionOk="0">
                    <a:moveTo>
                      <a:pt x="-1" y="3026"/>
                    </a:moveTo>
                    <a:cubicBezTo>
                      <a:pt x="3336" y="1045"/>
                      <a:pt x="7146" y="-1"/>
                      <a:pt x="11027" y="-1"/>
                    </a:cubicBezTo>
                    <a:cubicBezTo>
                      <a:pt x="12844" y="-1"/>
                      <a:pt x="14654" y="229"/>
                      <a:pt x="16414" y="682"/>
                    </a:cubicBezTo>
                  </a:path>
                  <a:path w="16414" h="21600" stroke="0" extrusionOk="0">
                    <a:moveTo>
                      <a:pt x="-1" y="3026"/>
                    </a:moveTo>
                    <a:cubicBezTo>
                      <a:pt x="3336" y="1045"/>
                      <a:pt x="7146" y="-1"/>
                      <a:pt x="11027" y="-1"/>
                    </a:cubicBezTo>
                    <a:cubicBezTo>
                      <a:pt x="12844" y="-1"/>
                      <a:pt x="14654" y="229"/>
                      <a:pt x="16414" y="682"/>
                    </a:cubicBezTo>
                    <a:lnTo>
                      <a:pt x="11027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28" name="Arc 39"/>
              <p:cNvSpPr>
                <a:spLocks/>
              </p:cNvSpPr>
              <p:nvPr/>
            </p:nvSpPr>
            <p:spPr bwMode="auto">
              <a:xfrm>
                <a:off x="10085" y="4578"/>
                <a:ext cx="88" cy="310"/>
              </a:xfrm>
              <a:custGeom>
                <a:avLst/>
                <a:gdLst>
                  <a:gd name="T0" fmla="*/ 0 w 8231"/>
                  <a:gd name="T1" fmla="*/ 0 h 21600"/>
                  <a:gd name="T2" fmla="*/ 0 w 8231"/>
                  <a:gd name="T3" fmla="*/ 0 h 21600"/>
                  <a:gd name="T4" fmla="*/ 0 w 8231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8231"/>
                  <a:gd name="T10" fmla="*/ 0 h 21600"/>
                  <a:gd name="T11" fmla="*/ 8231 w 8231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231" h="21600" fill="none" extrusionOk="0">
                    <a:moveTo>
                      <a:pt x="-1" y="138"/>
                    </a:moveTo>
                    <a:cubicBezTo>
                      <a:pt x="811" y="46"/>
                      <a:pt x="1628" y="-1"/>
                      <a:pt x="2445" y="-1"/>
                    </a:cubicBezTo>
                    <a:cubicBezTo>
                      <a:pt x="4400" y="-1"/>
                      <a:pt x="6346" y="265"/>
                      <a:pt x="8230" y="789"/>
                    </a:cubicBezTo>
                  </a:path>
                  <a:path w="8231" h="21600" stroke="0" extrusionOk="0">
                    <a:moveTo>
                      <a:pt x="-1" y="138"/>
                    </a:moveTo>
                    <a:cubicBezTo>
                      <a:pt x="811" y="46"/>
                      <a:pt x="1628" y="-1"/>
                      <a:pt x="2445" y="-1"/>
                    </a:cubicBezTo>
                    <a:cubicBezTo>
                      <a:pt x="4400" y="-1"/>
                      <a:pt x="6346" y="265"/>
                      <a:pt x="8230" y="789"/>
                    </a:cubicBezTo>
                    <a:lnTo>
                      <a:pt x="244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29" name="Arc 40"/>
              <p:cNvSpPr>
                <a:spLocks/>
              </p:cNvSpPr>
              <p:nvPr/>
            </p:nvSpPr>
            <p:spPr bwMode="auto">
              <a:xfrm rot="885980">
                <a:off x="10019" y="4432"/>
                <a:ext cx="218" cy="310"/>
              </a:xfrm>
              <a:custGeom>
                <a:avLst/>
                <a:gdLst>
                  <a:gd name="T0" fmla="*/ 0 w 20418"/>
                  <a:gd name="T1" fmla="*/ 0 h 21600"/>
                  <a:gd name="T2" fmla="*/ 0 w 20418"/>
                  <a:gd name="T3" fmla="*/ 0 h 21600"/>
                  <a:gd name="T4" fmla="*/ 0 w 20418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0418"/>
                  <a:gd name="T10" fmla="*/ 0 h 21600"/>
                  <a:gd name="T11" fmla="*/ 20418 w 20418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418" h="21600" fill="none" extrusionOk="0">
                    <a:moveTo>
                      <a:pt x="-1" y="3026"/>
                    </a:moveTo>
                    <a:cubicBezTo>
                      <a:pt x="3336" y="1045"/>
                      <a:pt x="7146" y="-1"/>
                      <a:pt x="11027" y="-1"/>
                    </a:cubicBezTo>
                    <a:cubicBezTo>
                      <a:pt x="14279" y="-1"/>
                      <a:pt x="17489" y="734"/>
                      <a:pt x="20417" y="2148"/>
                    </a:cubicBezTo>
                  </a:path>
                  <a:path w="20418" h="21600" stroke="0" extrusionOk="0">
                    <a:moveTo>
                      <a:pt x="-1" y="3026"/>
                    </a:moveTo>
                    <a:cubicBezTo>
                      <a:pt x="3336" y="1045"/>
                      <a:pt x="7146" y="-1"/>
                      <a:pt x="11027" y="-1"/>
                    </a:cubicBezTo>
                    <a:cubicBezTo>
                      <a:pt x="14279" y="-1"/>
                      <a:pt x="17489" y="734"/>
                      <a:pt x="20417" y="2148"/>
                    </a:cubicBezTo>
                    <a:lnTo>
                      <a:pt x="11027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8" name="Group 41"/>
          <p:cNvGrpSpPr>
            <a:grpSpLocks/>
          </p:cNvGrpSpPr>
          <p:nvPr/>
        </p:nvGrpSpPr>
        <p:grpSpPr bwMode="auto">
          <a:xfrm>
            <a:off x="1743075" y="1766888"/>
            <a:ext cx="2447925" cy="2019300"/>
            <a:chOff x="960" y="576"/>
            <a:chExt cx="1542" cy="1272"/>
          </a:xfrm>
        </p:grpSpPr>
        <p:grpSp>
          <p:nvGrpSpPr>
            <p:cNvPr id="9" name="Group 42"/>
            <p:cNvGrpSpPr>
              <a:grpSpLocks/>
            </p:cNvGrpSpPr>
            <p:nvPr/>
          </p:nvGrpSpPr>
          <p:grpSpPr bwMode="auto">
            <a:xfrm>
              <a:off x="960" y="576"/>
              <a:ext cx="1542" cy="1272"/>
              <a:chOff x="720" y="288"/>
              <a:chExt cx="1542" cy="1272"/>
            </a:xfrm>
          </p:grpSpPr>
          <p:sp>
            <p:nvSpPr>
              <p:cNvPr id="28712" name="Oval 43"/>
              <p:cNvSpPr>
                <a:spLocks noChangeArrowheads="1"/>
              </p:cNvSpPr>
              <p:nvPr/>
            </p:nvSpPr>
            <p:spPr bwMode="auto">
              <a:xfrm>
                <a:off x="720" y="480"/>
                <a:ext cx="1136" cy="1080"/>
              </a:xfrm>
              <a:prstGeom prst="ellipse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1" hangingPunct="1"/>
                <a:r>
                  <a:rPr lang="en-US" sz="2400">
                    <a:latin typeface="Arial" charset="-52"/>
                  </a:rPr>
                  <a:t>Bob</a:t>
                </a:r>
              </a:p>
            </p:txBody>
          </p:sp>
          <p:grpSp>
            <p:nvGrpSpPr>
              <p:cNvPr id="10" name="Group 44"/>
              <p:cNvGrpSpPr>
                <a:grpSpLocks/>
              </p:cNvGrpSpPr>
              <p:nvPr/>
            </p:nvGrpSpPr>
            <p:grpSpPr bwMode="auto">
              <a:xfrm>
                <a:off x="1486" y="288"/>
                <a:ext cx="776" cy="890"/>
                <a:chOff x="1486" y="288"/>
                <a:chExt cx="776" cy="890"/>
              </a:xfrm>
            </p:grpSpPr>
            <p:pic>
              <p:nvPicPr>
                <p:cNvPr id="28714" name="Picture 45" descr="laptop">
                  <a:hlinkClick r:id="rId2"/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rcRect/>
                <a:stretch>
                  <a:fillRect/>
                </a:stretch>
              </p:blipFill>
              <p:spPr bwMode="auto">
                <a:xfrm>
                  <a:off x="1486" y="450"/>
                  <a:ext cx="776" cy="7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grpSp>
              <p:nvGrpSpPr>
                <p:cNvPr id="11" name="Group 46"/>
                <p:cNvGrpSpPr>
                  <a:grpSpLocks/>
                </p:cNvGrpSpPr>
                <p:nvPr/>
              </p:nvGrpSpPr>
              <p:grpSpPr bwMode="auto">
                <a:xfrm>
                  <a:off x="1872" y="288"/>
                  <a:ext cx="222" cy="456"/>
                  <a:chOff x="10015" y="4432"/>
                  <a:chExt cx="222" cy="456"/>
                </a:xfrm>
              </p:grpSpPr>
              <p:sp>
                <p:nvSpPr>
                  <p:cNvPr id="28716" name="Arc 47"/>
                  <p:cNvSpPr>
                    <a:spLocks/>
                  </p:cNvSpPr>
                  <p:nvPr/>
                </p:nvSpPr>
                <p:spPr bwMode="auto">
                  <a:xfrm rot="473748">
                    <a:off x="10055" y="4541"/>
                    <a:ext cx="121" cy="310"/>
                  </a:xfrm>
                  <a:custGeom>
                    <a:avLst/>
                    <a:gdLst>
                      <a:gd name="T0" fmla="*/ 0 w 11446"/>
                      <a:gd name="T1" fmla="*/ 0 h 21600"/>
                      <a:gd name="T2" fmla="*/ 0 w 11446"/>
                      <a:gd name="T3" fmla="*/ 0 h 21600"/>
                      <a:gd name="T4" fmla="*/ 0 w 11446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11446"/>
                      <a:gd name="T10" fmla="*/ 0 h 21600"/>
                      <a:gd name="T11" fmla="*/ 11446 w 11446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1446" h="21600" fill="none" extrusionOk="0">
                        <a:moveTo>
                          <a:pt x="0" y="659"/>
                        </a:moveTo>
                        <a:cubicBezTo>
                          <a:pt x="1731" y="221"/>
                          <a:pt x="3510" y="-1"/>
                          <a:pt x="5296" y="-1"/>
                        </a:cubicBezTo>
                        <a:cubicBezTo>
                          <a:pt x="7378" y="-1"/>
                          <a:pt x="9449" y="301"/>
                          <a:pt x="11445" y="894"/>
                        </a:cubicBezTo>
                      </a:path>
                      <a:path w="11446" h="21600" stroke="0" extrusionOk="0">
                        <a:moveTo>
                          <a:pt x="0" y="659"/>
                        </a:moveTo>
                        <a:cubicBezTo>
                          <a:pt x="1731" y="221"/>
                          <a:pt x="3510" y="-1"/>
                          <a:pt x="5296" y="-1"/>
                        </a:cubicBezTo>
                        <a:cubicBezTo>
                          <a:pt x="7378" y="-1"/>
                          <a:pt x="9449" y="301"/>
                          <a:pt x="11445" y="894"/>
                        </a:cubicBezTo>
                        <a:lnTo>
                          <a:pt x="5296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717" name="Arc 48"/>
                  <p:cNvSpPr>
                    <a:spLocks/>
                  </p:cNvSpPr>
                  <p:nvPr/>
                </p:nvSpPr>
                <p:spPr bwMode="auto">
                  <a:xfrm rot="448873">
                    <a:off x="10048" y="4502"/>
                    <a:ext cx="152" cy="310"/>
                  </a:xfrm>
                  <a:custGeom>
                    <a:avLst/>
                    <a:gdLst>
                      <a:gd name="T0" fmla="*/ 0 w 14277"/>
                      <a:gd name="T1" fmla="*/ 0 h 21600"/>
                      <a:gd name="T2" fmla="*/ 0 w 14277"/>
                      <a:gd name="T3" fmla="*/ 0 h 21600"/>
                      <a:gd name="T4" fmla="*/ 0 w 14277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14277"/>
                      <a:gd name="T10" fmla="*/ 0 h 21600"/>
                      <a:gd name="T11" fmla="*/ 14277 w 14277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4277" h="21600" fill="none" extrusionOk="0">
                        <a:moveTo>
                          <a:pt x="0" y="943"/>
                        </a:moveTo>
                        <a:cubicBezTo>
                          <a:pt x="2046" y="317"/>
                          <a:pt x="4173" y="-1"/>
                          <a:pt x="6313" y="-1"/>
                        </a:cubicBezTo>
                        <a:cubicBezTo>
                          <a:pt x="9039" y="-1"/>
                          <a:pt x="11742" y="516"/>
                          <a:pt x="14277" y="1521"/>
                        </a:cubicBezTo>
                      </a:path>
                      <a:path w="14277" h="21600" stroke="0" extrusionOk="0">
                        <a:moveTo>
                          <a:pt x="0" y="943"/>
                        </a:moveTo>
                        <a:cubicBezTo>
                          <a:pt x="2046" y="317"/>
                          <a:pt x="4173" y="-1"/>
                          <a:pt x="6313" y="-1"/>
                        </a:cubicBezTo>
                        <a:cubicBezTo>
                          <a:pt x="9039" y="-1"/>
                          <a:pt x="11742" y="516"/>
                          <a:pt x="14277" y="1521"/>
                        </a:cubicBezTo>
                        <a:lnTo>
                          <a:pt x="631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718" name="Arc 49"/>
                  <p:cNvSpPr>
                    <a:spLocks/>
                  </p:cNvSpPr>
                  <p:nvPr/>
                </p:nvSpPr>
                <p:spPr bwMode="auto">
                  <a:xfrm rot="1351890">
                    <a:off x="10015" y="4458"/>
                    <a:ext cx="175" cy="310"/>
                  </a:xfrm>
                  <a:custGeom>
                    <a:avLst/>
                    <a:gdLst>
                      <a:gd name="T0" fmla="*/ 0 w 16414"/>
                      <a:gd name="T1" fmla="*/ 0 h 21600"/>
                      <a:gd name="T2" fmla="*/ 0 w 16414"/>
                      <a:gd name="T3" fmla="*/ 0 h 21600"/>
                      <a:gd name="T4" fmla="*/ 0 w 16414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16414"/>
                      <a:gd name="T10" fmla="*/ 0 h 21600"/>
                      <a:gd name="T11" fmla="*/ 16414 w 16414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6414" h="21600" fill="none" extrusionOk="0">
                        <a:moveTo>
                          <a:pt x="-1" y="3026"/>
                        </a:moveTo>
                        <a:cubicBezTo>
                          <a:pt x="3336" y="1045"/>
                          <a:pt x="7146" y="-1"/>
                          <a:pt x="11027" y="-1"/>
                        </a:cubicBezTo>
                        <a:cubicBezTo>
                          <a:pt x="12844" y="-1"/>
                          <a:pt x="14654" y="229"/>
                          <a:pt x="16414" y="682"/>
                        </a:cubicBezTo>
                      </a:path>
                      <a:path w="16414" h="21600" stroke="0" extrusionOk="0">
                        <a:moveTo>
                          <a:pt x="-1" y="3026"/>
                        </a:moveTo>
                        <a:cubicBezTo>
                          <a:pt x="3336" y="1045"/>
                          <a:pt x="7146" y="-1"/>
                          <a:pt x="11027" y="-1"/>
                        </a:cubicBezTo>
                        <a:cubicBezTo>
                          <a:pt x="12844" y="-1"/>
                          <a:pt x="14654" y="229"/>
                          <a:pt x="16414" y="682"/>
                        </a:cubicBezTo>
                        <a:lnTo>
                          <a:pt x="11027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719" name="Arc 50"/>
                  <p:cNvSpPr>
                    <a:spLocks/>
                  </p:cNvSpPr>
                  <p:nvPr/>
                </p:nvSpPr>
                <p:spPr bwMode="auto">
                  <a:xfrm>
                    <a:off x="10085" y="4578"/>
                    <a:ext cx="88" cy="310"/>
                  </a:xfrm>
                  <a:custGeom>
                    <a:avLst/>
                    <a:gdLst>
                      <a:gd name="T0" fmla="*/ 0 w 8231"/>
                      <a:gd name="T1" fmla="*/ 0 h 21600"/>
                      <a:gd name="T2" fmla="*/ 0 w 8231"/>
                      <a:gd name="T3" fmla="*/ 0 h 21600"/>
                      <a:gd name="T4" fmla="*/ 0 w 8231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8231"/>
                      <a:gd name="T10" fmla="*/ 0 h 21600"/>
                      <a:gd name="T11" fmla="*/ 8231 w 8231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231" h="21600" fill="none" extrusionOk="0">
                        <a:moveTo>
                          <a:pt x="-1" y="138"/>
                        </a:moveTo>
                        <a:cubicBezTo>
                          <a:pt x="811" y="46"/>
                          <a:pt x="1628" y="-1"/>
                          <a:pt x="2445" y="-1"/>
                        </a:cubicBezTo>
                        <a:cubicBezTo>
                          <a:pt x="4400" y="-1"/>
                          <a:pt x="6346" y="265"/>
                          <a:pt x="8230" y="789"/>
                        </a:cubicBezTo>
                      </a:path>
                      <a:path w="8231" h="21600" stroke="0" extrusionOk="0">
                        <a:moveTo>
                          <a:pt x="-1" y="138"/>
                        </a:moveTo>
                        <a:cubicBezTo>
                          <a:pt x="811" y="46"/>
                          <a:pt x="1628" y="-1"/>
                          <a:pt x="2445" y="-1"/>
                        </a:cubicBezTo>
                        <a:cubicBezTo>
                          <a:pt x="4400" y="-1"/>
                          <a:pt x="6346" y="265"/>
                          <a:pt x="8230" y="789"/>
                        </a:cubicBezTo>
                        <a:lnTo>
                          <a:pt x="2445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720" name="Arc 51"/>
                  <p:cNvSpPr>
                    <a:spLocks/>
                  </p:cNvSpPr>
                  <p:nvPr/>
                </p:nvSpPr>
                <p:spPr bwMode="auto">
                  <a:xfrm rot="885980">
                    <a:off x="10019" y="4432"/>
                    <a:ext cx="218" cy="310"/>
                  </a:xfrm>
                  <a:custGeom>
                    <a:avLst/>
                    <a:gdLst>
                      <a:gd name="T0" fmla="*/ 0 w 20418"/>
                      <a:gd name="T1" fmla="*/ 0 h 21600"/>
                      <a:gd name="T2" fmla="*/ 0 w 20418"/>
                      <a:gd name="T3" fmla="*/ 0 h 21600"/>
                      <a:gd name="T4" fmla="*/ 0 w 20418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0418"/>
                      <a:gd name="T10" fmla="*/ 0 h 21600"/>
                      <a:gd name="T11" fmla="*/ 20418 w 20418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0418" h="21600" fill="none" extrusionOk="0">
                        <a:moveTo>
                          <a:pt x="-1" y="3026"/>
                        </a:moveTo>
                        <a:cubicBezTo>
                          <a:pt x="3336" y="1045"/>
                          <a:pt x="7146" y="-1"/>
                          <a:pt x="11027" y="-1"/>
                        </a:cubicBezTo>
                        <a:cubicBezTo>
                          <a:pt x="14279" y="-1"/>
                          <a:pt x="17489" y="734"/>
                          <a:pt x="20417" y="2148"/>
                        </a:cubicBezTo>
                      </a:path>
                      <a:path w="20418" h="21600" stroke="0" extrusionOk="0">
                        <a:moveTo>
                          <a:pt x="-1" y="3026"/>
                        </a:moveTo>
                        <a:cubicBezTo>
                          <a:pt x="3336" y="1045"/>
                          <a:pt x="7146" y="-1"/>
                          <a:pt x="11027" y="-1"/>
                        </a:cubicBezTo>
                        <a:cubicBezTo>
                          <a:pt x="14279" y="-1"/>
                          <a:pt x="17489" y="734"/>
                          <a:pt x="20417" y="2148"/>
                        </a:cubicBezTo>
                        <a:lnTo>
                          <a:pt x="11027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2" name="Group 52"/>
            <p:cNvGrpSpPr>
              <a:grpSpLocks/>
            </p:cNvGrpSpPr>
            <p:nvPr/>
          </p:nvGrpSpPr>
          <p:grpSpPr bwMode="auto">
            <a:xfrm>
              <a:off x="1767" y="796"/>
              <a:ext cx="471" cy="354"/>
              <a:chOff x="2111" y="2859"/>
              <a:chExt cx="471" cy="354"/>
            </a:xfrm>
          </p:grpSpPr>
          <p:sp>
            <p:nvSpPr>
              <p:cNvPr id="28710" name="AutoShape 53"/>
              <p:cNvSpPr>
                <a:spLocks noChangeArrowheads="1"/>
              </p:cNvSpPr>
              <p:nvPr/>
            </p:nvSpPr>
            <p:spPr bwMode="auto">
              <a:xfrm rot="21187005" flipH="1">
                <a:off x="2111" y="2859"/>
                <a:ext cx="471" cy="354"/>
              </a:xfrm>
              <a:prstGeom prst="parallelogram">
                <a:avLst>
                  <a:gd name="adj" fmla="val 6640"/>
                </a:avLst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pic>
            <p:nvPicPr>
              <p:cNvPr id="28711" name="Picture 54" descr="skull-modsm_01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208" y="2900"/>
                <a:ext cx="28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13" name="Group 55"/>
          <p:cNvGrpSpPr>
            <a:grpSpLocks/>
          </p:cNvGrpSpPr>
          <p:nvPr/>
        </p:nvGrpSpPr>
        <p:grpSpPr bwMode="auto">
          <a:xfrm>
            <a:off x="2909888" y="4076700"/>
            <a:ext cx="747712" cy="561975"/>
            <a:chOff x="2111" y="2859"/>
            <a:chExt cx="471" cy="354"/>
          </a:xfrm>
        </p:grpSpPr>
        <p:sp>
          <p:nvSpPr>
            <p:cNvPr id="28706" name="AutoShape 56"/>
            <p:cNvSpPr>
              <a:spLocks noChangeArrowheads="1"/>
            </p:cNvSpPr>
            <p:nvPr/>
          </p:nvSpPr>
          <p:spPr bwMode="auto">
            <a:xfrm rot="21187005" flipH="1">
              <a:off x="2111" y="2859"/>
              <a:ext cx="471" cy="354"/>
            </a:xfrm>
            <a:prstGeom prst="parallelogram">
              <a:avLst>
                <a:gd name="adj" fmla="val 6640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8707" name="Picture 57" descr="skull-modsm_0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08" y="2900"/>
              <a:ext cx="28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4" name="Group 58"/>
          <p:cNvGrpSpPr>
            <a:grpSpLocks/>
          </p:cNvGrpSpPr>
          <p:nvPr/>
        </p:nvGrpSpPr>
        <p:grpSpPr bwMode="auto">
          <a:xfrm>
            <a:off x="6477000" y="4448175"/>
            <a:ext cx="747713" cy="561975"/>
            <a:chOff x="2111" y="2859"/>
            <a:chExt cx="471" cy="354"/>
          </a:xfrm>
        </p:grpSpPr>
        <p:sp>
          <p:nvSpPr>
            <p:cNvPr id="28704" name="AutoShape 59"/>
            <p:cNvSpPr>
              <a:spLocks noChangeArrowheads="1"/>
            </p:cNvSpPr>
            <p:nvPr/>
          </p:nvSpPr>
          <p:spPr bwMode="auto">
            <a:xfrm rot="21187005" flipH="1">
              <a:off x="2111" y="2859"/>
              <a:ext cx="471" cy="354"/>
            </a:xfrm>
            <a:prstGeom prst="parallelogram">
              <a:avLst>
                <a:gd name="adj" fmla="val 6640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8705" name="Picture 60" descr="skull-modsm_0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08" y="2900"/>
              <a:ext cx="28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5" name="Group 61"/>
          <p:cNvGrpSpPr>
            <a:grpSpLocks/>
          </p:cNvGrpSpPr>
          <p:nvPr/>
        </p:nvGrpSpPr>
        <p:grpSpPr bwMode="auto">
          <a:xfrm>
            <a:off x="7239000" y="2673350"/>
            <a:ext cx="747713" cy="561975"/>
            <a:chOff x="2111" y="2859"/>
            <a:chExt cx="471" cy="354"/>
          </a:xfrm>
        </p:grpSpPr>
        <p:sp>
          <p:nvSpPr>
            <p:cNvPr id="28702" name="AutoShape 62"/>
            <p:cNvSpPr>
              <a:spLocks noChangeArrowheads="1"/>
            </p:cNvSpPr>
            <p:nvPr/>
          </p:nvSpPr>
          <p:spPr bwMode="auto">
            <a:xfrm rot="21187005" flipH="1">
              <a:off x="2111" y="2859"/>
              <a:ext cx="471" cy="354"/>
            </a:xfrm>
            <a:prstGeom prst="parallelogram">
              <a:avLst>
                <a:gd name="adj" fmla="val 6640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8703" name="Picture 63" descr="skull-modsm_0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08" y="2900"/>
              <a:ext cx="28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6" name="Group 64"/>
          <p:cNvGrpSpPr>
            <a:grpSpLocks/>
          </p:cNvGrpSpPr>
          <p:nvPr/>
        </p:nvGrpSpPr>
        <p:grpSpPr bwMode="auto">
          <a:xfrm>
            <a:off x="5576888" y="1752600"/>
            <a:ext cx="747712" cy="561975"/>
            <a:chOff x="2111" y="2859"/>
            <a:chExt cx="471" cy="354"/>
          </a:xfrm>
        </p:grpSpPr>
        <p:sp>
          <p:nvSpPr>
            <p:cNvPr id="28700" name="AutoShape 65"/>
            <p:cNvSpPr>
              <a:spLocks noChangeArrowheads="1"/>
            </p:cNvSpPr>
            <p:nvPr/>
          </p:nvSpPr>
          <p:spPr bwMode="auto">
            <a:xfrm rot="21187005" flipH="1">
              <a:off x="2111" y="2859"/>
              <a:ext cx="471" cy="354"/>
            </a:xfrm>
            <a:prstGeom prst="parallelogram">
              <a:avLst>
                <a:gd name="adj" fmla="val 6640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8701" name="Picture 66" descr="skull-modsm_0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08" y="2900"/>
              <a:ext cx="28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7" name="Group 67"/>
          <p:cNvGrpSpPr>
            <a:grpSpLocks/>
          </p:cNvGrpSpPr>
          <p:nvPr/>
        </p:nvGrpSpPr>
        <p:grpSpPr bwMode="auto">
          <a:xfrm>
            <a:off x="4244975" y="3467100"/>
            <a:ext cx="1395413" cy="1181100"/>
            <a:chOff x="2674" y="2184"/>
            <a:chExt cx="879" cy="744"/>
          </a:xfrm>
        </p:grpSpPr>
        <p:pic>
          <p:nvPicPr>
            <p:cNvPr id="28693" name="Picture 6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674" y="2298"/>
              <a:ext cx="768" cy="6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8" name="Group 69"/>
            <p:cNvGrpSpPr>
              <a:grpSpLocks/>
            </p:cNvGrpSpPr>
            <p:nvPr/>
          </p:nvGrpSpPr>
          <p:grpSpPr bwMode="auto">
            <a:xfrm>
              <a:off x="3331" y="2184"/>
              <a:ext cx="222" cy="456"/>
              <a:chOff x="10015" y="4432"/>
              <a:chExt cx="222" cy="456"/>
            </a:xfrm>
          </p:grpSpPr>
          <p:sp>
            <p:nvSpPr>
              <p:cNvPr id="28695" name="Arc 70"/>
              <p:cNvSpPr>
                <a:spLocks/>
              </p:cNvSpPr>
              <p:nvPr/>
            </p:nvSpPr>
            <p:spPr bwMode="auto">
              <a:xfrm rot="473748">
                <a:off x="10055" y="4541"/>
                <a:ext cx="121" cy="310"/>
              </a:xfrm>
              <a:custGeom>
                <a:avLst/>
                <a:gdLst>
                  <a:gd name="T0" fmla="*/ 0 w 11446"/>
                  <a:gd name="T1" fmla="*/ 0 h 21600"/>
                  <a:gd name="T2" fmla="*/ 0 w 11446"/>
                  <a:gd name="T3" fmla="*/ 0 h 21600"/>
                  <a:gd name="T4" fmla="*/ 0 w 11446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1446"/>
                  <a:gd name="T10" fmla="*/ 0 h 21600"/>
                  <a:gd name="T11" fmla="*/ 11446 w 11446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1446" h="21600" fill="none" extrusionOk="0">
                    <a:moveTo>
                      <a:pt x="0" y="659"/>
                    </a:moveTo>
                    <a:cubicBezTo>
                      <a:pt x="1731" y="221"/>
                      <a:pt x="3510" y="-1"/>
                      <a:pt x="5296" y="-1"/>
                    </a:cubicBezTo>
                    <a:cubicBezTo>
                      <a:pt x="7378" y="-1"/>
                      <a:pt x="9449" y="301"/>
                      <a:pt x="11445" y="894"/>
                    </a:cubicBezTo>
                  </a:path>
                  <a:path w="11446" h="21600" stroke="0" extrusionOk="0">
                    <a:moveTo>
                      <a:pt x="0" y="659"/>
                    </a:moveTo>
                    <a:cubicBezTo>
                      <a:pt x="1731" y="221"/>
                      <a:pt x="3510" y="-1"/>
                      <a:pt x="5296" y="-1"/>
                    </a:cubicBezTo>
                    <a:cubicBezTo>
                      <a:pt x="7378" y="-1"/>
                      <a:pt x="9449" y="301"/>
                      <a:pt x="11445" y="894"/>
                    </a:cubicBezTo>
                    <a:lnTo>
                      <a:pt x="5296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696" name="Arc 71"/>
              <p:cNvSpPr>
                <a:spLocks/>
              </p:cNvSpPr>
              <p:nvPr/>
            </p:nvSpPr>
            <p:spPr bwMode="auto">
              <a:xfrm rot="448873">
                <a:off x="10048" y="4502"/>
                <a:ext cx="152" cy="310"/>
              </a:xfrm>
              <a:custGeom>
                <a:avLst/>
                <a:gdLst>
                  <a:gd name="T0" fmla="*/ 0 w 14277"/>
                  <a:gd name="T1" fmla="*/ 0 h 21600"/>
                  <a:gd name="T2" fmla="*/ 0 w 14277"/>
                  <a:gd name="T3" fmla="*/ 0 h 21600"/>
                  <a:gd name="T4" fmla="*/ 0 w 14277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4277"/>
                  <a:gd name="T10" fmla="*/ 0 h 21600"/>
                  <a:gd name="T11" fmla="*/ 14277 w 1427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277" h="21600" fill="none" extrusionOk="0">
                    <a:moveTo>
                      <a:pt x="0" y="943"/>
                    </a:moveTo>
                    <a:cubicBezTo>
                      <a:pt x="2046" y="317"/>
                      <a:pt x="4173" y="-1"/>
                      <a:pt x="6313" y="-1"/>
                    </a:cubicBezTo>
                    <a:cubicBezTo>
                      <a:pt x="9039" y="-1"/>
                      <a:pt x="11742" y="516"/>
                      <a:pt x="14277" y="1521"/>
                    </a:cubicBezTo>
                  </a:path>
                  <a:path w="14277" h="21600" stroke="0" extrusionOk="0">
                    <a:moveTo>
                      <a:pt x="0" y="943"/>
                    </a:moveTo>
                    <a:cubicBezTo>
                      <a:pt x="2046" y="317"/>
                      <a:pt x="4173" y="-1"/>
                      <a:pt x="6313" y="-1"/>
                    </a:cubicBezTo>
                    <a:cubicBezTo>
                      <a:pt x="9039" y="-1"/>
                      <a:pt x="11742" y="516"/>
                      <a:pt x="14277" y="1521"/>
                    </a:cubicBezTo>
                    <a:lnTo>
                      <a:pt x="631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697" name="Arc 72"/>
              <p:cNvSpPr>
                <a:spLocks/>
              </p:cNvSpPr>
              <p:nvPr/>
            </p:nvSpPr>
            <p:spPr bwMode="auto">
              <a:xfrm rot="1351890">
                <a:off x="10015" y="4458"/>
                <a:ext cx="175" cy="310"/>
              </a:xfrm>
              <a:custGeom>
                <a:avLst/>
                <a:gdLst>
                  <a:gd name="T0" fmla="*/ 0 w 16414"/>
                  <a:gd name="T1" fmla="*/ 0 h 21600"/>
                  <a:gd name="T2" fmla="*/ 0 w 16414"/>
                  <a:gd name="T3" fmla="*/ 0 h 21600"/>
                  <a:gd name="T4" fmla="*/ 0 w 16414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6414"/>
                  <a:gd name="T10" fmla="*/ 0 h 21600"/>
                  <a:gd name="T11" fmla="*/ 16414 w 16414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414" h="21600" fill="none" extrusionOk="0">
                    <a:moveTo>
                      <a:pt x="-1" y="3026"/>
                    </a:moveTo>
                    <a:cubicBezTo>
                      <a:pt x="3336" y="1045"/>
                      <a:pt x="7146" y="-1"/>
                      <a:pt x="11027" y="-1"/>
                    </a:cubicBezTo>
                    <a:cubicBezTo>
                      <a:pt x="12844" y="-1"/>
                      <a:pt x="14654" y="229"/>
                      <a:pt x="16414" y="682"/>
                    </a:cubicBezTo>
                  </a:path>
                  <a:path w="16414" h="21600" stroke="0" extrusionOk="0">
                    <a:moveTo>
                      <a:pt x="-1" y="3026"/>
                    </a:moveTo>
                    <a:cubicBezTo>
                      <a:pt x="3336" y="1045"/>
                      <a:pt x="7146" y="-1"/>
                      <a:pt x="11027" y="-1"/>
                    </a:cubicBezTo>
                    <a:cubicBezTo>
                      <a:pt x="12844" y="-1"/>
                      <a:pt x="14654" y="229"/>
                      <a:pt x="16414" y="682"/>
                    </a:cubicBezTo>
                    <a:lnTo>
                      <a:pt x="11027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698" name="Arc 73"/>
              <p:cNvSpPr>
                <a:spLocks/>
              </p:cNvSpPr>
              <p:nvPr/>
            </p:nvSpPr>
            <p:spPr bwMode="auto">
              <a:xfrm>
                <a:off x="10085" y="4578"/>
                <a:ext cx="88" cy="310"/>
              </a:xfrm>
              <a:custGeom>
                <a:avLst/>
                <a:gdLst>
                  <a:gd name="T0" fmla="*/ 0 w 8231"/>
                  <a:gd name="T1" fmla="*/ 0 h 21600"/>
                  <a:gd name="T2" fmla="*/ 0 w 8231"/>
                  <a:gd name="T3" fmla="*/ 0 h 21600"/>
                  <a:gd name="T4" fmla="*/ 0 w 8231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8231"/>
                  <a:gd name="T10" fmla="*/ 0 h 21600"/>
                  <a:gd name="T11" fmla="*/ 8231 w 8231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231" h="21600" fill="none" extrusionOk="0">
                    <a:moveTo>
                      <a:pt x="-1" y="138"/>
                    </a:moveTo>
                    <a:cubicBezTo>
                      <a:pt x="811" y="46"/>
                      <a:pt x="1628" y="-1"/>
                      <a:pt x="2445" y="-1"/>
                    </a:cubicBezTo>
                    <a:cubicBezTo>
                      <a:pt x="4400" y="-1"/>
                      <a:pt x="6346" y="265"/>
                      <a:pt x="8230" y="789"/>
                    </a:cubicBezTo>
                  </a:path>
                  <a:path w="8231" h="21600" stroke="0" extrusionOk="0">
                    <a:moveTo>
                      <a:pt x="-1" y="138"/>
                    </a:moveTo>
                    <a:cubicBezTo>
                      <a:pt x="811" y="46"/>
                      <a:pt x="1628" y="-1"/>
                      <a:pt x="2445" y="-1"/>
                    </a:cubicBezTo>
                    <a:cubicBezTo>
                      <a:pt x="4400" y="-1"/>
                      <a:pt x="6346" y="265"/>
                      <a:pt x="8230" y="789"/>
                    </a:cubicBezTo>
                    <a:lnTo>
                      <a:pt x="244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699" name="Arc 74"/>
              <p:cNvSpPr>
                <a:spLocks/>
              </p:cNvSpPr>
              <p:nvPr/>
            </p:nvSpPr>
            <p:spPr bwMode="auto">
              <a:xfrm rot="885980">
                <a:off x="10019" y="4432"/>
                <a:ext cx="218" cy="310"/>
              </a:xfrm>
              <a:custGeom>
                <a:avLst/>
                <a:gdLst>
                  <a:gd name="T0" fmla="*/ 0 w 20418"/>
                  <a:gd name="T1" fmla="*/ 0 h 21600"/>
                  <a:gd name="T2" fmla="*/ 0 w 20418"/>
                  <a:gd name="T3" fmla="*/ 0 h 21600"/>
                  <a:gd name="T4" fmla="*/ 0 w 20418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0418"/>
                  <a:gd name="T10" fmla="*/ 0 h 21600"/>
                  <a:gd name="T11" fmla="*/ 20418 w 20418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418" h="21600" fill="none" extrusionOk="0">
                    <a:moveTo>
                      <a:pt x="-1" y="3026"/>
                    </a:moveTo>
                    <a:cubicBezTo>
                      <a:pt x="3336" y="1045"/>
                      <a:pt x="7146" y="-1"/>
                      <a:pt x="11027" y="-1"/>
                    </a:cubicBezTo>
                    <a:cubicBezTo>
                      <a:pt x="14279" y="-1"/>
                      <a:pt x="17489" y="734"/>
                      <a:pt x="20417" y="2148"/>
                    </a:cubicBezTo>
                  </a:path>
                  <a:path w="20418" h="21600" stroke="0" extrusionOk="0">
                    <a:moveTo>
                      <a:pt x="-1" y="3026"/>
                    </a:moveTo>
                    <a:cubicBezTo>
                      <a:pt x="3336" y="1045"/>
                      <a:pt x="7146" y="-1"/>
                      <a:pt x="11027" y="-1"/>
                    </a:cubicBezTo>
                    <a:cubicBezTo>
                      <a:pt x="14279" y="-1"/>
                      <a:pt x="17489" y="734"/>
                      <a:pt x="20417" y="2148"/>
                    </a:cubicBezTo>
                    <a:lnTo>
                      <a:pt x="11027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How To Handle This Problem?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Essentially </a:t>
            </a:r>
            <a:r>
              <a:rPr lang="en-US" sz="3200" i="1">
                <a:ea typeface="ＭＳ Ｐゴシック" charset="-128"/>
                <a:cs typeface="ＭＳ Ｐゴシック" charset="-128"/>
              </a:rPr>
              <a:t>quarantine</a:t>
            </a:r>
            <a:r>
              <a:rPr lang="en-US" sz="3200">
                <a:ea typeface="ＭＳ Ｐゴシック" charset="-128"/>
                <a:cs typeface="ＭＳ Ｐゴシック" charset="-128"/>
              </a:rPr>
              <a:t> the portable computer until it’s safe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Don’t permit connection to wireless access point until you’re satisfied that the portable is safe</a:t>
            </a:r>
          </a:p>
          <a:p>
            <a:pPr lvl="1"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Or put them in constrained network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Common in Cisco, Microsoft, and other companies’ products</a:t>
            </a:r>
          </a:p>
          <a:p>
            <a:pPr lvl="1">
              <a:lnSpc>
                <a:spcPct val="90000"/>
              </a:lnSpc>
            </a:pPr>
            <a:r>
              <a:rPr lang="en-US" sz="3200" i="1"/>
              <a:t>Network access control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Single Machine Firewalls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Instead of separate machine protecting network,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A machine puts software between the outside world and the rest of machine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Under its own control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To protect itself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Available on most modern systems</a:t>
            </a:r>
          </a:p>
        </p:txBody>
      </p:sp>
      <p:sp>
        <p:nvSpPr>
          <p:cNvPr id="30724" name="Rounded Rectangle 3"/>
          <p:cNvSpPr>
            <a:spLocks noChangeArrowheads="1"/>
          </p:cNvSpPr>
          <p:nvPr/>
        </p:nvSpPr>
        <p:spPr bwMode="auto">
          <a:xfrm>
            <a:off x="1524000" y="914400"/>
            <a:ext cx="6019800" cy="685800"/>
          </a:xfrm>
          <a:prstGeom prst="roundRect">
            <a:avLst>
              <a:gd name="adj" fmla="val 16667"/>
            </a:avLst>
          </a:prstGeom>
          <a:noFill/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Pros of Individual Firewalls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Grande" charset="0"/>
              <a:buChar char="+"/>
            </a:pPr>
            <a:r>
              <a:rPr lang="en-US" smtClean="0">
                <a:ea typeface="ＭＳ Ｐゴシック" charset="-128"/>
                <a:cs typeface="ＭＳ Ｐゴシック" charset="-128"/>
              </a:rPr>
              <a:t>Customized to particular machine</a:t>
            </a:r>
          </a:p>
          <a:p>
            <a:pPr lvl="1"/>
            <a:r>
              <a:rPr lang="en-US" smtClean="0">
                <a:ea typeface="ＭＳ Ｐゴシック" charset="-128"/>
                <a:cs typeface="ＭＳ Ｐゴシック" charset="-128"/>
              </a:rPr>
              <a:t>Specific to local software and usage</a:t>
            </a:r>
          </a:p>
          <a:p>
            <a:pPr>
              <a:buFont typeface="Lucida Grande" charset="0"/>
              <a:buChar char="+"/>
            </a:pPr>
            <a:r>
              <a:rPr lang="en-US" smtClean="0">
                <a:ea typeface="ＭＳ Ｐゴシック" charset="-128"/>
                <a:cs typeface="ＭＳ Ｐゴシック" charset="-128"/>
              </a:rPr>
              <a:t>Under machine owner’s control</a:t>
            </a:r>
          </a:p>
          <a:p>
            <a:pPr>
              <a:buFont typeface="Lucida Grande" charset="0"/>
              <a:buChar char="+"/>
            </a:pPr>
            <a:r>
              <a:rPr lang="en-US" smtClean="0">
                <a:ea typeface="ＭＳ Ｐゴシック" charset="-128"/>
                <a:cs typeface="ＭＳ Ｐゴシック" charset="-128"/>
              </a:rPr>
              <a:t>Can use in-machine knowledge for its decisions</a:t>
            </a:r>
          </a:p>
          <a:p>
            <a:pPr>
              <a:buFont typeface="Lucida Grande" charset="0"/>
              <a:buChar char="+"/>
            </a:pPr>
            <a:r>
              <a:rPr lang="en-US" smtClean="0">
                <a:ea typeface="ＭＳ Ｐゴシック" charset="-128"/>
                <a:cs typeface="ＭＳ Ｐゴシック" charset="-128"/>
              </a:rPr>
              <a:t>May be able to do deeper inspection</a:t>
            </a:r>
          </a:p>
          <a:p>
            <a:pPr>
              <a:buFont typeface="Lucida Grande" charset="0"/>
              <a:buChar char="+"/>
            </a:pPr>
            <a:r>
              <a:rPr lang="en-US" smtClean="0">
                <a:ea typeface="ＭＳ Ｐゴシック" charset="-128"/>
                <a:cs typeface="ＭＳ Ｐゴシック" charset="-128"/>
              </a:rPr>
              <a:t>Provides defense in depth</a:t>
            </a:r>
          </a:p>
          <a:p>
            <a:pPr>
              <a:buFont typeface="Lucida Grande" charset="0"/>
              <a:buChar char="−"/>
            </a:pPr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Cons of Personal Firewalls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pPr>
              <a:buFont typeface="Lucida Grande" charset="0"/>
              <a:buChar char="−"/>
            </a:pPr>
            <a:r>
              <a:rPr lang="en-US" smtClean="0">
                <a:ea typeface="ＭＳ Ｐゴシック" charset="-128"/>
                <a:cs typeface="ＭＳ Ｐゴシック" charset="-128"/>
              </a:rPr>
              <a:t>Only protects that machine</a:t>
            </a:r>
          </a:p>
          <a:p>
            <a:pPr>
              <a:buFont typeface="Lucida Grande" charset="0"/>
              <a:buChar char="−"/>
            </a:pPr>
            <a:r>
              <a:rPr lang="en-US" smtClean="0">
                <a:ea typeface="ＭＳ Ｐゴシック" charset="-128"/>
                <a:cs typeface="ＭＳ Ｐゴシック" charset="-128"/>
              </a:rPr>
              <a:t>Less likely to be properly configured</a:t>
            </a:r>
          </a:p>
          <a:p>
            <a:pPr lvl="1">
              <a:buFont typeface="Lucida Grande" charset="0"/>
              <a:buChar char="−"/>
            </a:pPr>
            <a:r>
              <a:rPr lang="en-US" smtClean="0">
                <a:ea typeface="ＭＳ Ｐゴシック" charset="-128"/>
                <a:cs typeface="ＭＳ Ｐゴシック" charset="-128"/>
              </a:rPr>
              <a:t>Since most users don’t understand security well</a:t>
            </a:r>
          </a:p>
          <a:p>
            <a:pPr lvl="1">
              <a:buFont typeface="Lucida Grande" charset="0"/>
              <a:buChar char="−"/>
            </a:pPr>
            <a:r>
              <a:rPr lang="en-US" smtClean="0">
                <a:ea typeface="ＭＳ Ｐゴシック" charset="-128"/>
                <a:cs typeface="ＭＳ Ｐゴシック" charset="-128"/>
              </a:rPr>
              <a:t>And/or don’t view it as their job</a:t>
            </a:r>
          </a:p>
          <a:p>
            <a:pPr lvl="1">
              <a:buFont typeface="Lucida Grande" charset="0"/>
              <a:buChar char="−"/>
            </a:pPr>
            <a:r>
              <a:rPr lang="en-US" smtClean="0">
                <a:ea typeface="ＭＳ Ｐゴシック" charset="-128"/>
                <a:cs typeface="ＭＳ Ｐゴシック" charset="-128"/>
              </a:rPr>
              <a:t>Probably set to the default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On the whole, generally viewed as valuable</a:t>
            </a: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Encryption and Network Security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Relies on the kinds of encryption algorithms and protocols discussed previously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Can be applied at different places in the network stack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With different effects and costs</a:t>
            </a:r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692150" y="768350"/>
            <a:ext cx="7759700" cy="9017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Link Level Encryption</a:t>
            </a:r>
          </a:p>
        </p:txBody>
      </p:sp>
      <p:sp>
        <p:nvSpPr>
          <p:cNvPr id="34819" name="Oval 3"/>
          <p:cNvSpPr>
            <a:spLocks noChangeArrowheads="1"/>
          </p:cNvSpPr>
          <p:nvPr/>
        </p:nvSpPr>
        <p:spPr bwMode="auto">
          <a:xfrm>
            <a:off x="914400" y="2667000"/>
            <a:ext cx="609600" cy="609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0" name="Oval 4"/>
          <p:cNvSpPr>
            <a:spLocks noChangeArrowheads="1"/>
          </p:cNvSpPr>
          <p:nvPr/>
        </p:nvSpPr>
        <p:spPr bwMode="auto">
          <a:xfrm>
            <a:off x="7543800" y="2667000"/>
            <a:ext cx="609600" cy="609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1" name="TextBox 5"/>
          <p:cNvSpPr txBox="1">
            <a:spLocks noChangeArrowheads="1"/>
          </p:cNvSpPr>
          <p:nvPr/>
        </p:nvSpPr>
        <p:spPr bwMode="auto">
          <a:xfrm>
            <a:off x="685800" y="1752600"/>
            <a:ext cx="1181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charset="0"/>
              </a:rPr>
              <a:t>Source</a:t>
            </a:r>
          </a:p>
        </p:txBody>
      </p:sp>
      <p:sp>
        <p:nvSpPr>
          <p:cNvPr id="34822" name="TextBox 6"/>
          <p:cNvSpPr txBox="1">
            <a:spLocks noChangeArrowheads="1"/>
          </p:cNvSpPr>
          <p:nvPr/>
        </p:nvSpPr>
        <p:spPr bwMode="auto">
          <a:xfrm>
            <a:off x="6934200" y="1752600"/>
            <a:ext cx="18399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charset="0"/>
              </a:rPr>
              <a:t>Destination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2667000" y="2667000"/>
            <a:ext cx="533400" cy="609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4191000" y="2667000"/>
            <a:ext cx="533400" cy="609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5715000" y="2667000"/>
            <a:ext cx="533400" cy="609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34826" name="Straight Connector 11"/>
          <p:cNvCxnSpPr>
            <a:cxnSpLocks noChangeShapeType="1"/>
            <a:stCxn id="34819" idx="6"/>
            <a:endCxn id="34823" idx="1"/>
          </p:cNvCxnSpPr>
          <p:nvPr/>
        </p:nvCxnSpPr>
        <p:spPr bwMode="auto">
          <a:xfrm>
            <a:off x="1524000" y="2971800"/>
            <a:ext cx="1143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cxnSp>
        <p:nvCxnSpPr>
          <p:cNvPr id="34827" name="Straight Connector 12"/>
          <p:cNvCxnSpPr>
            <a:cxnSpLocks noChangeShapeType="1"/>
            <a:endCxn id="34824" idx="1"/>
          </p:cNvCxnSpPr>
          <p:nvPr/>
        </p:nvCxnSpPr>
        <p:spPr bwMode="auto">
          <a:xfrm>
            <a:off x="3200400" y="2971800"/>
            <a:ext cx="990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cxnSp>
        <p:nvCxnSpPr>
          <p:cNvPr id="34828" name="Straight Connector 14"/>
          <p:cNvCxnSpPr>
            <a:cxnSpLocks noChangeShapeType="1"/>
          </p:cNvCxnSpPr>
          <p:nvPr/>
        </p:nvCxnSpPr>
        <p:spPr bwMode="auto">
          <a:xfrm>
            <a:off x="4724400" y="2971800"/>
            <a:ext cx="990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cxnSp>
        <p:nvCxnSpPr>
          <p:cNvPr id="34829" name="Straight Connector 15"/>
          <p:cNvCxnSpPr>
            <a:cxnSpLocks noChangeShapeType="1"/>
            <a:endCxn id="34820" idx="2"/>
          </p:cNvCxnSpPr>
          <p:nvPr/>
        </p:nvCxnSpPr>
        <p:spPr bwMode="auto">
          <a:xfrm>
            <a:off x="6248400" y="2971800"/>
            <a:ext cx="1295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85800" y="3733800"/>
            <a:ext cx="12192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/>
              <a:t>plaintext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62000" y="4267200"/>
            <a:ext cx="79327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charset="0"/>
              </a:rPr>
              <a:t>Let’s say we want to send a message using encryption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5800" y="3733800"/>
            <a:ext cx="1262063" cy="3079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400">
                <a:latin typeface="Courier New" pitchFamily="-110" charset="0"/>
              </a:rPr>
              <a:t>ciphertext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95538" y="3733800"/>
            <a:ext cx="1262062" cy="3079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400">
                <a:latin typeface="Courier New" pitchFamily="-110" charset="0"/>
              </a:rPr>
              <a:t>ciphertext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400300" y="3733800"/>
            <a:ext cx="12573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/>
              <a:t>plaintext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413000" y="3733800"/>
            <a:ext cx="1262063" cy="307975"/>
          </a:xfrm>
          <a:prstGeom prst="rect">
            <a:avLst/>
          </a:prstGeom>
          <a:solidFill>
            <a:srgbClr val="FF5C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/>
              <a:t>ciphertext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919538" y="3733800"/>
            <a:ext cx="1262062" cy="307975"/>
          </a:xfrm>
          <a:prstGeom prst="rect">
            <a:avLst/>
          </a:prstGeom>
          <a:solidFill>
            <a:srgbClr val="FF5C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/>
              <a:t>ciphertext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924300" y="3733800"/>
            <a:ext cx="12573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/>
              <a:t>plaintext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919538" y="3733800"/>
            <a:ext cx="1262062" cy="307975"/>
          </a:xfrm>
          <a:prstGeom prst="rect">
            <a:avLst/>
          </a:prstGeom>
          <a:solidFill>
            <a:srgbClr val="FFF73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/>
              <a:t>ciphertext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443538" y="3733800"/>
            <a:ext cx="1262062" cy="307975"/>
          </a:xfrm>
          <a:prstGeom prst="rect">
            <a:avLst/>
          </a:prstGeom>
          <a:solidFill>
            <a:srgbClr val="FFF73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/>
              <a:t>ciphertext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448300" y="3733800"/>
            <a:ext cx="12573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/>
              <a:t>plaintext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5443538" y="3733800"/>
            <a:ext cx="1262062" cy="307975"/>
          </a:xfrm>
          <a:prstGeom prst="rect">
            <a:avLst/>
          </a:prstGeom>
          <a:solidFill>
            <a:srgbClr val="E24A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/>
              <a:t>ciphertext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7196138" y="3733800"/>
            <a:ext cx="1262062" cy="307975"/>
          </a:xfrm>
          <a:prstGeom prst="rect">
            <a:avLst/>
          </a:prstGeom>
          <a:solidFill>
            <a:srgbClr val="E24A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/>
              <a:t>ciphertext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7200900" y="3733800"/>
            <a:ext cx="1257300" cy="3079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/>
              <a:t>plaintext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762000" y="4810125"/>
            <a:ext cx="7772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charset="0"/>
              </a:rPr>
              <a:t>Different keys (maybe even different ciphers) used at each hop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End-to-End Encryption</a:t>
            </a:r>
          </a:p>
        </p:txBody>
      </p:sp>
      <p:sp>
        <p:nvSpPr>
          <p:cNvPr id="35843" name="Oval 2"/>
          <p:cNvSpPr>
            <a:spLocks noChangeArrowheads="1"/>
          </p:cNvSpPr>
          <p:nvPr/>
        </p:nvSpPr>
        <p:spPr bwMode="auto">
          <a:xfrm>
            <a:off x="914400" y="2667000"/>
            <a:ext cx="609600" cy="609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4" name="Oval 3"/>
          <p:cNvSpPr>
            <a:spLocks noChangeArrowheads="1"/>
          </p:cNvSpPr>
          <p:nvPr/>
        </p:nvSpPr>
        <p:spPr bwMode="auto">
          <a:xfrm>
            <a:off x="7543800" y="2667000"/>
            <a:ext cx="609600" cy="609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5" name="TextBox 4"/>
          <p:cNvSpPr txBox="1">
            <a:spLocks noChangeArrowheads="1"/>
          </p:cNvSpPr>
          <p:nvPr/>
        </p:nvSpPr>
        <p:spPr bwMode="auto">
          <a:xfrm>
            <a:off x="685800" y="1752600"/>
            <a:ext cx="1181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charset="0"/>
              </a:rPr>
              <a:t>Source</a:t>
            </a:r>
          </a:p>
        </p:txBody>
      </p:sp>
      <p:sp>
        <p:nvSpPr>
          <p:cNvPr id="35846" name="TextBox 5"/>
          <p:cNvSpPr txBox="1">
            <a:spLocks noChangeArrowheads="1"/>
          </p:cNvSpPr>
          <p:nvPr/>
        </p:nvSpPr>
        <p:spPr bwMode="auto">
          <a:xfrm>
            <a:off x="6934200" y="1752600"/>
            <a:ext cx="18399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charset="0"/>
              </a:rPr>
              <a:t>Destination</a:t>
            </a:r>
          </a:p>
        </p:txBody>
      </p:sp>
      <p:sp>
        <p:nvSpPr>
          <p:cNvPr id="35847" name="Rectangle 6"/>
          <p:cNvSpPr>
            <a:spLocks noChangeArrowheads="1"/>
          </p:cNvSpPr>
          <p:nvPr/>
        </p:nvSpPr>
        <p:spPr bwMode="auto">
          <a:xfrm>
            <a:off x="2667000" y="2667000"/>
            <a:ext cx="533400" cy="609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8" name="Rectangle 7"/>
          <p:cNvSpPr>
            <a:spLocks noChangeArrowheads="1"/>
          </p:cNvSpPr>
          <p:nvPr/>
        </p:nvSpPr>
        <p:spPr bwMode="auto">
          <a:xfrm>
            <a:off x="4191000" y="2667000"/>
            <a:ext cx="533400" cy="609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9" name="Rectangle 8"/>
          <p:cNvSpPr>
            <a:spLocks noChangeArrowheads="1"/>
          </p:cNvSpPr>
          <p:nvPr/>
        </p:nvSpPr>
        <p:spPr bwMode="auto">
          <a:xfrm>
            <a:off x="5715000" y="2667000"/>
            <a:ext cx="533400" cy="609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35850" name="Straight Connector 9"/>
          <p:cNvCxnSpPr>
            <a:cxnSpLocks noChangeShapeType="1"/>
            <a:stCxn id="35843" idx="6"/>
            <a:endCxn id="35847" idx="1"/>
          </p:cNvCxnSpPr>
          <p:nvPr/>
        </p:nvCxnSpPr>
        <p:spPr bwMode="auto">
          <a:xfrm>
            <a:off x="1524000" y="2971800"/>
            <a:ext cx="1143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cxnSp>
        <p:nvCxnSpPr>
          <p:cNvPr id="35851" name="Straight Connector 10"/>
          <p:cNvCxnSpPr>
            <a:cxnSpLocks noChangeShapeType="1"/>
            <a:endCxn id="35848" idx="1"/>
          </p:cNvCxnSpPr>
          <p:nvPr/>
        </p:nvCxnSpPr>
        <p:spPr bwMode="auto">
          <a:xfrm>
            <a:off x="3200400" y="2971800"/>
            <a:ext cx="990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cxnSp>
        <p:nvCxnSpPr>
          <p:cNvPr id="35852" name="Straight Connector 11"/>
          <p:cNvCxnSpPr>
            <a:cxnSpLocks noChangeShapeType="1"/>
          </p:cNvCxnSpPr>
          <p:nvPr/>
        </p:nvCxnSpPr>
        <p:spPr bwMode="auto">
          <a:xfrm>
            <a:off x="4724400" y="2971800"/>
            <a:ext cx="990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cxnSp>
        <p:nvCxnSpPr>
          <p:cNvPr id="35853" name="Straight Connector 12"/>
          <p:cNvCxnSpPr>
            <a:cxnSpLocks noChangeShapeType="1"/>
            <a:endCxn id="35844" idx="2"/>
          </p:cNvCxnSpPr>
          <p:nvPr/>
        </p:nvCxnSpPr>
        <p:spPr bwMode="auto">
          <a:xfrm>
            <a:off x="6248400" y="2971800"/>
            <a:ext cx="1295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85800" y="3733800"/>
            <a:ext cx="12192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/>
              <a:t>plaintext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85800" y="3733800"/>
            <a:ext cx="1262063" cy="307975"/>
          </a:xfrm>
          <a:prstGeom prst="rect">
            <a:avLst/>
          </a:prstGeom>
          <a:solidFill>
            <a:srgbClr val="FF813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/>
              <a:t>ciphertext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395538" y="3733800"/>
            <a:ext cx="1262062" cy="307975"/>
          </a:xfrm>
          <a:prstGeom prst="rect">
            <a:avLst/>
          </a:prstGeom>
          <a:solidFill>
            <a:srgbClr val="FF813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/>
              <a:t>ciphertext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919538" y="3733800"/>
            <a:ext cx="1262062" cy="307975"/>
          </a:xfrm>
          <a:prstGeom prst="rect">
            <a:avLst/>
          </a:prstGeom>
          <a:solidFill>
            <a:srgbClr val="FF813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/>
              <a:t>ciphertext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443538" y="3733800"/>
            <a:ext cx="1262062" cy="307975"/>
          </a:xfrm>
          <a:prstGeom prst="rect">
            <a:avLst/>
          </a:prstGeom>
          <a:solidFill>
            <a:srgbClr val="FF813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/>
              <a:t>ciphertext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196138" y="3733800"/>
            <a:ext cx="903287" cy="307975"/>
          </a:xfrm>
          <a:prstGeom prst="rect">
            <a:avLst/>
          </a:prstGeom>
          <a:solidFill>
            <a:srgbClr val="FF813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 charset="0"/>
              </a:rPr>
              <a:t>ciphertext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7162800" y="3730625"/>
            <a:ext cx="12192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/>
              <a:t>plaintext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62000" y="4419600"/>
            <a:ext cx="53609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charset="0"/>
              </a:rPr>
              <a:t>Cryptography only at the end points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762000" y="4962525"/>
            <a:ext cx="5429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charset="0"/>
              </a:rPr>
              <a:t>Only the end points see the plaintext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762000" y="5507038"/>
            <a:ext cx="604043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charset="0"/>
              </a:rPr>
              <a:t>Normal way network cryptography done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781800" y="4114800"/>
            <a:ext cx="18288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charset="0"/>
              </a:rPr>
              <a:t>When would link encryption be better?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xit" presetSubtype="8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2" presetClass="exit" presetSubtype="8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22" presetClass="exit" presetSubtype="8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1" grpId="0"/>
      <p:bldP spid="22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Firewall Configuration and Administration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Again, the firewall is the point of attack for intruders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Thus, it must be extraordinarily secure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How do you achieve that level of security?</a:t>
            </a:r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1225550" y="539750"/>
            <a:ext cx="6616700" cy="13589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Where Are the Endpoints, Anyway?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charset="-128"/>
                <a:cs typeface="ＭＳ Ｐゴシック" charset="-128"/>
              </a:rPr>
              <a:t>If you do end-to-end encryption, where are the endpoints?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charset="-128"/>
                <a:cs typeface="ＭＳ Ｐゴシック" charset="-128"/>
              </a:rPr>
              <a:t>The network layer end points?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charset="-128"/>
                <a:cs typeface="ＭＳ Ｐゴシック" charset="-128"/>
              </a:rPr>
              <a:t>The transport layer end points?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charset="-128"/>
                <a:cs typeface="ＭＳ Ｐゴシック" charset="-128"/>
              </a:rPr>
              <a:t>The application layer end points?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charset="-128"/>
                <a:cs typeface="ＭＳ Ｐゴシック" charset="-128"/>
              </a:rPr>
              <a:t>Maybe not even end machine to end machine (e.g., VPNs)?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charset="-128"/>
                <a:cs typeface="ＭＳ Ｐゴシック" charset="-128"/>
              </a:rPr>
              <a:t>Has serious implications for where you do cryptography</a:t>
            </a:r>
          </a:p>
          <a:p>
            <a:pPr lvl="1">
              <a:lnSpc>
                <a:spcPct val="90000"/>
              </a:lnSpc>
            </a:pPr>
            <a:r>
              <a:rPr lang="en-US" sz="2800" smtClean="0">
                <a:ea typeface="ＭＳ Ｐゴシック" charset="-128"/>
                <a:cs typeface="ＭＳ Ｐゴシック" charset="-128"/>
              </a:rPr>
              <a:t>And keying and trust issues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IPsec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charset="-128"/>
                <a:cs typeface="ＭＳ Ｐゴシック" charset="-128"/>
              </a:rPr>
              <a:t>Standard for applying cryptography at the network layer of IP stack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charset="-128"/>
                <a:cs typeface="ＭＳ Ｐゴシック" charset="-128"/>
              </a:rPr>
              <a:t>Provides various options for encrypting and authenticating packets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On end-to-end basis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Without concern for transport layer (or higher)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What IPsec Covers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Message integrity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Message authentication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Message confidentiality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What Isn’t Covered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charset="-128"/>
                <a:cs typeface="ＭＳ Ｐゴシック" charset="-128"/>
              </a:rPr>
              <a:t>Non-repudiation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charset="-128"/>
                <a:cs typeface="ＭＳ Ｐゴシック" charset="-128"/>
              </a:rPr>
              <a:t>Digital signatures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charset="-128"/>
                <a:cs typeface="ＭＳ Ｐゴシック" charset="-128"/>
              </a:rPr>
              <a:t>Key distribution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charset="-128"/>
                <a:cs typeface="ＭＳ Ｐゴシック" charset="-128"/>
              </a:rPr>
              <a:t>Traffic analysis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charset="-128"/>
                <a:cs typeface="ＭＳ Ｐゴシック" charset="-128"/>
              </a:rPr>
              <a:t>Handling of security associations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charset="-128"/>
                <a:cs typeface="ＭＳ Ｐゴシック" charset="-128"/>
              </a:rPr>
              <a:t>Some of these covered in related standards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Some Important Terms for IPsec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  <a:noFill/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Security Association - “</a:t>
            </a:r>
            <a:r>
              <a:rPr lang="en-US" smtClean="0">
                <a:ea typeface="ＭＳ Ｐゴシック" charset="-128"/>
                <a:cs typeface="ＭＳ Ｐゴシック" charset="-128"/>
              </a:rPr>
              <a:t>A Security Association (SA) is a simplex ‘connection’ that affords security services to the traffic carried by it.”</a:t>
            </a:r>
            <a:endParaRPr lang="en-US" sz="3200" smtClean="0">
              <a:ea typeface="ＭＳ Ｐゴシック" charset="-128"/>
              <a:cs typeface="ＭＳ Ｐゴシック" charset="-128"/>
            </a:endParaRPr>
          </a:p>
          <a:p>
            <a:pPr lvl="1">
              <a:lnSpc>
                <a:spcPct val="85000"/>
              </a:lnSpc>
            </a:pPr>
            <a:r>
              <a:rPr lang="en-US" sz="3200" smtClean="0"/>
              <a:t>Basically, a secure one-way channel</a:t>
            </a:r>
          </a:p>
          <a:p>
            <a:pPr>
              <a:lnSpc>
                <a:spcPct val="85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SPI (Security Parameters Index) – Combined with destination IP address and IPsec protocol type, uniquely identifies an 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General Structure of IPsec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Really designed for end-to-end encryption</a:t>
            </a:r>
          </a:p>
          <a:p>
            <a:pPr lvl="1">
              <a:lnSpc>
                <a:spcPct val="80000"/>
              </a:lnSpc>
            </a:pPr>
            <a:r>
              <a:rPr lang="en-US" sz="3200" smtClean="0"/>
              <a:t>Though could do link level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Designed to operate with either IPv4 or IPv6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Meant to operate with a variety of different ciphers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And to be neutral to key distribution methods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Has sub-protocols</a:t>
            </a:r>
          </a:p>
          <a:p>
            <a:pPr lvl="1">
              <a:lnSpc>
                <a:spcPct val="80000"/>
              </a:lnSpc>
            </a:pPr>
            <a:r>
              <a:rPr lang="en-US" sz="3200" smtClean="0"/>
              <a:t>E.g., Encapsulating Security Payload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Encapsulating Security </a:t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>Payload (ESP) Protocol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Encrypt the data and place it within the ESP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The ESP has normal IP headers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Can be used to encrypt just the payload of the packet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Or the entire IP packet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ESP Modes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419600"/>
          </a:xfrm>
          <a:noFill/>
        </p:spPr>
        <p:txBody>
          <a:bodyPr/>
          <a:lstStyle/>
          <a:p>
            <a:r>
              <a:rPr lang="en-US" sz="3200">
                <a:ea typeface="ＭＳ Ｐゴシック" charset="-128"/>
                <a:cs typeface="ＭＳ Ｐゴシック" charset="-128"/>
              </a:rPr>
              <a:t>Transport mode</a:t>
            </a:r>
          </a:p>
          <a:p>
            <a:pPr lvl="1"/>
            <a:r>
              <a:rPr lang="en-US" sz="3200"/>
              <a:t>Encrypt just the transport-level data in the original packet</a:t>
            </a:r>
          </a:p>
          <a:p>
            <a:pPr lvl="1"/>
            <a:r>
              <a:rPr lang="en-US" sz="3200"/>
              <a:t>No IP headers encrypted</a:t>
            </a:r>
          </a:p>
          <a:p>
            <a:r>
              <a:rPr lang="en-US" sz="3200">
                <a:ea typeface="ＭＳ Ｐゴシック" charset="-128"/>
                <a:cs typeface="ＭＳ Ｐゴシック" charset="-128"/>
              </a:rPr>
              <a:t>Tunnel mode</a:t>
            </a:r>
          </a:p>
          <a:p>
            <a:pPr lvl="1"/>
            <a:r>
              <a:rPr lang="en-US" sz="3200"/>
              <a:t>Original IP datagram is encrypted and placed in ESP</a:t>
            </a:r>
          </a:p>
          <a:p>
            <a:pPr lvl="1"/>
            <a:r>
              <a:rPr lang="en-US" sz="3200"/>
              <a:t>Unencrypted headers wrapped around ESP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ESP in Transport Mode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Extract the transport-layer frame</a:t>
            </a:r>
          </a:p>
          <a:p>
            <a:pPr lvl="1"/>
            <a:r>
              <a:rPr lang="en-US"/>
              <a:t>E.g., TCP, UDP, etc.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Encapsulate it in an ESP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Encrypt it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The encrypted data is now the last payload of a cleartext IP datagram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ESP Transport Mode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charset="-128"/>
                <a:cs typeface="ＭＳ Ｐゴシック" charset="-128"/>
              </a:rPr>
              <a:t> 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714375" y="2755900"/>
            <a:ext cx="7820025" cy="204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714375" y="2755900"/>
            <a:ext cx="2044700" cy="204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814388" y="3252788"/>
            <a:ext cx="17303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>
                <a:latin typeface="Times New Roman" charset="0"/>
              </a:rPr>
              <a:t>Original </a:t>
            </a:r>
          </a:p>
          <a:p>
            <a:pPr algn="ctr"/>
            <a:r>
              <a:rPr lang="en-US" sz="3200">
                <a:latin typeface="Times New Roman" charset="0"/>
              </a:rPr>
              <a:t>IP header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2749550" y="2755900"/>
            <a:ext cx="908050" cy="204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2763838" y="3252788"/>
            <a:ext cx="8826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>
                <a:latin typeface="Times New Roman" charset="0"/>
              </a:rPr>
              <a:t>ESP</a:t>
            </a:r>
          </a:p>
          <a:p>
            <a:pPr algn="ctr"/>
            <a:r>
              <a:rPr lang="en-US" sz="3200">
                <a:latin typeface="Times New Roman" charset="0"/>
              </a:rPr>
              <a:t>Hdr</a:t>
            </a: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3810000" y="3252788"/>
            <a:ext cx="27114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>
                <a:latin typeface="Times New Roman" charset="0"/>
              </a:rPr>
              <a:t>Normal Packet </a:t>
            </a:r>
          </a:p>
          <a:p>
            <a:pPr algn="ctr"/>
            <a:r>
              <a:rPr lang="en-US" sz="3200">
                <a:latin typeface="Times New Roman" charset="0"/>
              </a:rPr>
              <a:t>Payload</a:t>
            </a: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6477000" y="2743200"/>
            <a:ext cx="10668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6553200" y="3276600"/>
            <a:ext cx="8826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>
                <a:latin typeface="Times New Roman" charset="0"/>
              </a:rPr>
              <a:t>ESP</a:t>
            </a:r>
          </a:p>
          <a:p>
            <a:pPr algn="ctr"/>
            <a:r>
              <a:rPr lang="en-US" sz="3200">
                <a:latin typeface="Times New Roman" charset="0"/>
              </a:rPr>
              <a:t>Trlr</a:t>
            </a: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7543800" y="3276600"/>
            <a:ext cx="9969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>
                <a:latin typeface="Times New Roman" charset="0"/>
              </a:rPr>
              <a:t>ESP</a:t>
            </a:r>
          </a:p>
          <a:p>
            <a:pPr algn="ctr"/>
            <a:r>
              <a:rPr lang="en-US" sz="3200">
                <a:latin typeface="Times New Roman" charset="0"/>
              </a:rPr>
              <a:t>Auth</a:t>
            </a:r>
          </a:p>
        </p:txBody>
      </p:sp>
      <p:sp>
        <p:nvSpPr>
          <p:cNvPr id="774157" name="Line 13"/>
          <p:cNvSpPr>
            <a:spLocks noChangeShapeType="1"/>
          </p:cNvSpPr>
          <p:nvPr/>
        </p:nvSpPr>
        <p:spPr bwMode="auto">
          <a:xfrm>
            <a:off x="3657600" y="5181600"/>
            <a:ext cx="190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4158" name="Text Box 14"/>
          <p:cNvSpPr txBox="1">
            <a:spLocks noChangeArrowheads="1"/>
          </p:cNvSpPr>
          <p:nvPr/>
        </p:nvSpPr>
        <p:spPr bwMode="auto">
          <a:xfrm>
            <a:off x="4527550" y="5195888"/>
            <a:ext cx="16446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charset="0"/>
              </a:rPr>
              <a:t>Encrypted</a:t>
            </a:r>
          </a:p>
        </p:txBody>
      </p:sp>
      <p:sp>
        <p:nvSpPr>
          <p:cNvPr id="774159" name="Line 15"/>
          <p:cNvSpPr>
            <a:spLocks noChangeShapeType="1"/>
          </p:cNvSpPr>
          <p:nvPr/>
        </p:nvSpPr>
        <p:spPr bwMode="auto">
          <a:xfrm>
            <a:off x="5181600" y="5791200"/>
            <a:ext cx="2362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4160" name="Text Box 16"/>
          <p:cNvSpPr txBox="1">
            <a:spLocks noChangeArrowheads="1"/>
          </p:cNvSpPr>
          <p:nvPr/>
        </p:nvSpPr>
        <p:spPr bwMode="auto">
          <a:xfrm>
            <a:off x="4343400" y="5805488"/>
            <a:ext cx="21748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charset="0"/>
              </a:rPr>
              <a:t>Authenticated</a:t>
            </a:r>
          </a:p>
        </p:txBody>
      </p:sp>
      <p:sp>
        <p:nvSpPr>
          <p:cNvPr id="774161" name="Line 17"/>
          <p:cNvSpPr>
            <a:spLocks noChangeShapeType="1"/>
          </p:cNvSpPr>
          <p:nvPr/>
        </p:nvSpPr>
        <p:spPr bwMode="auto">
          <a:xfrm>
            <a:off x="5562600" y="5181600"/>
            <a:ext cx="190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4162" name="Line 18"/>
          <p:cNvSpPr>
            <a:spLocks noChangeShapeType="1"/>
          </p:cNvSpPr>
          <p:nvPr/>
        </p:nvSpPr>
        <p:spPr bwMode="auto">
          <a:xfrm>
            <a:off x="2743200" y="5791200"/>
            <a:ext cx="2438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4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774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774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7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4157" grpId="0" animBg="1"/>
      <p:bldP spid="774158" grpId="0"/>
      <p:bldP spid="774159" grpId="0" animBg="1"/>
      <p:bldP spid="774160" grpId="0"/>
      <p:bldP spid="774161" grpId="0" animBg="1"/>
      <p:bldP spid="77416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Firewall Location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>
                <a:ea typeface="ＭＳ Ｐゴシック" charset="-128"/>
                <a:cs typeface="ＭＳ Ｐゴシック" charset="-128"/>
              </a:rPr>
              <a:t>Clearly, between you and the bad guys</a:t>
            </a:r>
          </a:p>
          <a:p>
            <a:r>
              <a:rPr lang="en-US" sz="3200">
                <a:ea typeface="ＭＳ Ｐゴシック" charset="-128"/>
                <a:cs typeface="ＭＳ Ｐゴシック" charset="-128"/>
              </a:rPr>
              <a:t>But you may have some different types of machines/functionalities</a:t>
            </a:r>
          </a:p>
          <a:p>
            <a:r>
              <a:rPr lang="en-US" sz="3200">
                <a:ea typeface="ＭＳ Ｐゴシック" charset="-128"/>
                <a:cs typeface="ＭＳ Ｐゴシック" charset="-128"/>
              </a:rPr>
              <a:t>Sometimes makes sense to divide your network into segments</a:t>
            </a:r>
          </a:p>
          <a:p>
            <a:pPr lvl="1"/>
            <a:r>
              <a:rPr lang="en-US" sz="3200"/>
              <a:t>Typically, less secure public network and more secure internal network</a:t>
            </a:r>
          </a:p>
          <a:p>
            <a:pPr lvl="1"/>
            <a:r>
              <a:rPr lang="en-US" sz="3200"/>
              <a:t>Using separate firewalls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Using ESP in Tunnel Mode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Encrypt the IP datagram </a:t>
            </a:r>
          </a:p>
          <a:p>
            <a:pPr lvl="1">
              <a:lnSpc>
                <a:spcPct val="90000"/>
              </a:lnSpc>
            </a:pPr>
            <a:r>
              <a:rPr lang="en-US"/>
              <a:t>The </a:t>
            </a:r>
            <a:r>
              <a:rPr lang="en-US" u="sng"/>
              <a:t>entire</a:t>
            </a:r>
            <a:r>
              <a:rPr lang="en-US"/>
              <a:t> datagram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Encapsulate it in a cleartext IP datagram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Routers not understanding IPsec can still handle it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Receiver reverses the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ESP Tunnel Mode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ea typeface="ＭＳ Ｐゴシック" charset="-128"/>
                <a:cs typeface="ＭＳ Ｐゴシック" charset="-128"/>
              </a:rPr>
              <a:t> 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714375" y="2755900"/>
            <a:ext cx="7820025" cy="204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714375" y="2755900"/>
            <a:ext cx="1266825" cy="204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762000" y="3252788"/>
            <a:ext cx="11874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>
                <a:latin typeface="Times New Roman" charset="0"/>
              </a:rPr>
              <a:t>New </a:t>
            </a:r>
          </a:p>
          <a:p>
            <a:pPr algn="ctr"/>
            <a:r>
              <a:rPr lang="en-US" sz="3200">
                <a:latin typeface="Times New Roman" charset="0"/>
              </a:rPr>
              <a:t>IP hdr</a:t>
            </a:r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1981200" y="2755900"/>
            <a:ext cx="914400" cy="204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36" name="Rectangle 8"/>
          <p:cNvSpPr>
            <a:spLocks noChangeArrowheads="1"/>
          </p:cNvSpPr>
          <p:nvPr/>
        </p:nvSpPr>
        <p:spPr bwMode="auto">
          <a:xfrm>
            <a:off x="1981200" y="3252788"/>
            <a:ext cx="8826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>
                <a:latin typeface="Times New Roman" charset="0"/>
              </a:rPr>
              <a:t>ESP</a:t>
            </a:r>
          </a:p>
          <a:p>
            <a:pPr algn="ctr"/>
            <a:r>
              <a:rPr lang="en-US" sz="3200">
                <a:latin typeface="Times New Roman" charset="0"/>
              </a:rPr>
              <a:t>Hdr</a:t>
            </a:r>
          </a:p>
        </p:txBody>
      </p:sp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4659313" y="3017838"/>
            <a:ext cx="1538287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>
                <a:latin typeface="Times New Roman" charset="0"/>
              </a:rPr>
              <a:t>Original</a:t>
            </a:r>
          </a:p>
          <a:p>
            <a:pPr algn="ctr"/>
            <a:r>
              <a:rPr lang="en-US" sz="3200">
                <a:latin typeface="Times New Roman" charset="0"/>
              </a:rPr>
              <a:t>Packet </a:t>
            </a:r>
          </a:p>
          <a:p>
            <a:pPr algn="ctr"/>
            <a:r>
              <a:rPr lang="en-US" sz="3200">
                <a:latin typeface="Times New Roman" charset="0"/>
              </a:rPr>
              <a:t>Payload</a:t>
            </a:r>
          </a:p>
        </p:txBody>
      </p:sp>
      <p:sp>
        <p:nvSpPr>
          <p:cNvPr id="48138" name="Rectangle 10"/>
          <p:cNvSpPr>
            <a:spLocks noChangeArrowheads="1"/>
          </p:cNvSpPr>
          <p:nvPr/>
        </p:nvSpPr>
        <p:spPr bwMode="auto">
          <a:xfrm>
            <a:off x="6477000" y="2743200"/>
            <a:ext cx="10668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6553200" y="3276600"/>
            <a:ext cx="8826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>
                <a:latin typeface="Times New Roman" charset="0"/>
              </a:rPr>
              <a:t>ESP</a:t>
            </a:r>
          </a:p>
          <a:p>
            <a:pPr algn="ctr"/>
            <a:r>
              <a:rPr lang="en-US" sz="3200">
                <a:latin typeface="Times New Roman" charset="0"/>
              </a:rPr>
              <a:t>Trlr</a:t>
            </a:r>
          </a:p>
        </p:txBody>
      </p:sp>
      <p:sp>
        <p:nvSpPr>
          <p:cNvPr id="48140" name="Rectangle 12"/>
          <p:cNvSpPr>
            <a:spLocks noChangeArrowheads="1"/>
          </p:cNvSpPr>
          <p:nvPr/>
        </p:nvSpPr>
        <p:spPr bwMode="auto">
          <a:xfrm>
            <a:off x="7543800" y="3276600"/>
            <a:ext cx="9969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>
                <a:latin typeface="Times New Roman" charset="0"/>
              </a:rPr>
              <a:t>ESP</a:t>
            </a:r>
          </a:p>
          <a:p>
            <a:pPr algn="ctr"/>
            <a:r>
              <a:rPr lang="en-US" sz="3200">
                <a:latin typeface="Times New Roman" charset="0"/>
              </a:rPr>
              <a:t>Auth</a:t>
            </a:r>
          </a:p>
        </p:txBody>
      </p:sp>
      <p:sp>
        <p:nvSpPr>
          <p:cNvPr id="48141" name="Rectangle 13"/>
          <p:cNvSpPr>
            <a:spLocks noChangeArrowheads="1"/>
          </p:cNvSpPr>
          <p:nvPr/>
        </p:nvSpPr>
        <p:spPr bwMode="auto">
          <a:xfrm>
            <a:off x="2895600" y="2743200"/>
            <a:ext cx="1266825" cy="204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42" name="Rectangle 14"/>
          <p:cNvSpPr>
            <a:spLocks noChangeArrowheads="1"/>
          </p:cNvSpPr>
          <p:nvPr/>
        </p:nvSpPr>
        <p:spPr bwMode="auto">
          <a:xfrm>
            <a:off x="2927350" y="3276600"/>
            <a:ext cx="11874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>
                <a:latin typeface="Times New Roman" charset="0"/>
              </a:rPr>
              <a:t>Orig. </a:t>
            </a:r>
          </a:p>
          <a:p>
            <a:pPr algn="ctr"/>
            <a:r>
              <a:rPr lang="en-US" sz="3200">
                <a:latin typeface="Times New Roman" charset="0"/>
              </a:rPr>
              <a:t>IP hdr</a:t>
            </a:r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>
            <a:off x="2895600" y="5181600"/>
            <a:ext cx="464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4327525" y="5195888"/>
            <a:ext cx="16446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charset="0"/>
              </a:rPr>
              <a:t>Encrypted</a:t>
            </a:r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>
            <a:off x="1981200" y="5791200"/>
            <a:ext cx="556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4343400" y="5805488"/>
            <a:ext cx="21748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charset="0"/>
              </a:rPr>
              <a:t>Authenticated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a typeface="ＭＳ Ｐゴシック" charset="-128"/>
                <a:cs typeface="ＭＳ Ｐゴシック" charset="-128"/>
              </a:rPr>
              <a:t>Uses and Implications of Tunnel Mode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Typically used when there are security gateways between sender and receiver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And/or sender and receiver don’t speak IPsec</a:t>
            </a:r>
          </a:p>
          <a:p>
            <a:pPr>
              <a:lnSpc>
                <a:spcPct val="8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Outer header shows security gateway identities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Not identities of real parties</a:t>
            </a:r>
          </a:p>
          <a:p>
            <a:pPr>
              <a:lnSpc>
                <a:spcPct val="8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Can thus be used to hide some traffic patterns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What IPsec Requires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Protocol standards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To allow messages to move securely between nodes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Supporting mechanisms at hosts running IPsec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E.g., a Security Association Database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Lots of plug-in stuff to do the cryptographic heavy lifting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The Protocol Components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Pretty simple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Necessary to interoperate with non-IPsec equipment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So everything important is inside an individual IP packet’s payload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No inter-message components to protocol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Though some security modes enforce inter-message invariants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The Supporting Mechanisms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Methods of defining security associations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Databases for keeping track of what’s going on with other IPsec nodes</a:t>
            </a:r>
          </a:p>
          <a:p>
            <a:pPr lvl="1"/>
            <a:r>
              <a:rPr lang="en-US" sz="3200" smtClean="0"/>
              <a:t>To know what processing to apply to outgoing packets</a:t>
            </a:r>
          </a:p>
          <a:p>
            <a:pPr lvl="1"/>
            <a:r>
              <a:rPr lang="en-US" sz="3200" smtClean="0"/>
              <a:t>To know what processing to apply to incoming packets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Plug-In Mechanisms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Designed for high degree of generality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So easy to plug in:</a:t>
            </a:r>
          </a:p>
          <a:p>
            <a:pPr lvl="1"/>
            <a:r>
              <a:rPr lang="en-US" smtClean="0"/>
              <a:t>Different crypto algorithms</a:t>
            </a:r>
          </a:p>
          <a:p>
            <a:pPr lvl="1"/>
            <a:r>
              <a:rPr lang="en-US" smtClean="0"/>
              <a:t>Different hashing/signature schemes</a:t>
            </a:r>
          </a:p>
          <a:p>
            <a:pPr lvl="1"/>
            <a:r>
              <a:rPr lang="en-US" smtClean="0"/>
              <a:t>Different key management mechanisms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Status of IPsec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114800"/>
          </a:xfrm>
          <a:noFill/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Accepted Internet standard</a:t>
            </a:r>
          </a:p>
          <a:p>
            <a:pPr>
              <a:lnSpc>
                <a:spcPct val="85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Widely implemented and used</a:t>
            </a:r>
          </a:p>
          <a:p>
            <a:pPr lvl="1">
              <a:lnSpc>
                <a:spcPct val="85000"/>
              </a:lnSpc>
            </a:pPr>
            <a:r>
              <a:rPr lang="en-US" sz="3200" smtClean="0"/>
              <a:t>Supported in Windows 2000 and later</a:t>
            </a:r>
          </a:p>
          <a:p>
            <a:pPr lvl="1">
              <a:lnSpc>
                <a:spcPct val="85000"/>
              </a:lnSpc>
            </a:pPr>
            <a:r>
              <a:rPr lang="en-US" sz="3200" smtClean="0"/>
              <a:t>In Linux 2.6 (and later) kernel</a:t>
            </a:r>
          </a:p>
          <a:p>
            <a:pPr lvl="1">
              <a:lnSpc>
                <a:spcPct val="85000"/>
              </a:lnSpc>
            </a:pPr>
            <a:r>
              <a:rPr lang="en-US" sz="3200" smtClean="0"/>
              <a:t>Mac OS 10.6 and later</a:t>
            </a:r>
          </a:p>
          <a:p>
            <a:pPr>
              <a:lnSpc>
                <a:spcPct val="85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The architecture doesn’t require everyone to use it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RFC 3602 on using AES in IPsec still listed as “proposed”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AES will become default for ESP in IPsec</a:t>
            </a:r>
          </a:p>
          <a:p>
            <a:pPr>
              <a:lnSpc>
                <a:spcPct val="85000"/>
              </a:lnSpc>
            </a:pPr>
            <a:endParaRPr lang="en-US" sz="3200" smtClean="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5000"/>
              </a:lnSpc>
            </a:pPr>
            <a:endParaRPr lang="en-US" sz="3200" smtClean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SSL and TLS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SSL – Secure Socket Layer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TLS – Transport Layer Security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The common standards for securing network applications in Internet</a:t>
            </a:r>
          </a:p>
          <a:p>
            <a:pPr lvl="1"/>
            <a:r>
              <a:rPr lang="en-US" smtClean="0"/>
              <a:t>E.g., web browsing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Essentially, standards to negotiate, set up, and apply crypto </a:t>
            </a:r>
          </a:p>
        </p:txBody>
      </p:sp>
      <p:sp>
        <p:nvSpPr>
          <p:cNvPr id="55300" name="AutoShape 4"/>
          <p:cNvSpPr>
            <a:spLocks noChangeArrowheads="1"/>
          </p:cNvSpPr>
          <p:nvPr/>
        </p:nvSpPr>
        <p:spPr bwMode="auto">
          <a:xfrm>
            <a:off x="2832100" y="844550"/>
            <a:ext cx="3568700" cy="8255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The Basics of SSL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Usually a client/server operation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Client contacts server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A negotiation over authentication, key exchange, and cipher takes place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Authentication is performed and key agreed upon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Then all packets are encrypted with that key and cipher at application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Firewalls and DMZs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A standard way to configure multiple firewalls for a single organization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Used when organization runs machines with different openness needs</a:t>
            </a:r>
          </a:p>
          <a:p>
            <a:pPr lvl="1"/>
            <a:r>
              <a:rPr lang="en-US" smtClean="0"/>
              <a:t>And security requirements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Basically, use firewalls to divide your network into segments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Common Use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Server authenticates to client using an X.509 certificate</a:t>
            </a:r>
          </a:p>
          <a:p>
            <a:pPr lvl="1"/>
            <a:r>
              <a:rPr lang="en-US" smtClean="0"/>
              <a:t>Typically, client not authenticated</a:t>
            </a:r>
          </a:p>
          <a:p>
            <a:pPr lvl="2"/>
            <a:r>
              <a:rPr lang="en-US" smtClean="0">
                <a:ea typeface="ＭＳ Ｐゴシック" charset="-128"/>
              </a:rPr>
              <a:t>Though option allows it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Client provides material to server to derive session key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Client and server derive same session key, start sending encrypted packets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Crypto in TLS/SSL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Several options supported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RSA or elliptic curve for PK part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AES, DES, 3DES, or others for session cryptography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Not all are regarded as still secure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Chosen by negotiation between client and server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Use of SSL/TLS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The core crypto for web traffic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Commonly used for many other encrypted communications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Used in all major browsers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Usually not part of OS per se</a:t>
            </a:r>
          </a:p>
          <a:p>
            <a:pPr lvl="1"/>
            <a:r>
              <a:rPr lang="en-US" smtClean="0"/>
              <a:t>But all major OSes include libraries or packages that implement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Security Status of SSL/TLS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Kind of complex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SSL is not very secure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Early versions of TLS not so secure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Later versions of TLS fairly secure</a:t>
            </a:r>
          </a:p>
          <a:p>
            <a:pPr lvl="1"/>
            <a:r>
              <a:rPr lang="en-US" smtClean="0"/>
              <a:t>Depending on cipher choice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Recent chosen-plaintext attacks shown to work on all versions</a:t>
            </a:r>
          </a:p>
          <a:p>
            <a:pPr lvl="1"/>
            <a:r>
              <a:rPr lang="en-US" smtClean="0"/>
              <a:t>In special circumstances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Virtual Private Networks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VPNs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What if your company has more than one office?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And they’re far apart?</a:t>
            </a:r>
          </a:p>
          <a:p>
            <a:pPr lvl="1">
              <a:lnSpc>
                <a:spcPct val="90000"/>
              </a:lnSpc>
            </a:pPr>
            <a:r>
              <a:rPr lang="en-US"/>
              <a:t>Like on opposite coasts of the US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How can you have secure cooperation between them?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Could use leased lines, but . . .</a:t>
            </a:r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1606550" y="844550"/>
            <a:ext cx="5854700" cy="8255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Encryption and Virtual </a:t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>Private Networks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Use encryption to convert a shared line to a private line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Set up a firewall at each installation’s network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Set up shared encryption keys between the firewalls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Encrypt all traffic using those keys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a typeface="ＭＳ Ｐゴシック" charset="-128"/>
                <a:cs typeface="ＭＳ Ｐゴシック" charset="-128"/>
              </a:rPr>
              <a:t>Actual Use of Encryption in VPNs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3200">
                <a:ea typeface="ＭＳ Ｐゴシック" charset="-128"/>
                <a:cs typeface="ＭＳ Ｐゴシック" charset="-128"/>
              </a:rPr>
              <a:t>VPNs run over the Internet</a:t>
            </a:r>
          </a:p>
          <a:p>
            <a:r>
              <a:rPr lang="en-US" sz="3200">
                <a:ea typeface="ＭＳ Ｐゴシック" charset="-128"/>
                <a:cs typeface="ＭＳ Ｐゴシック" charset="-128"/>
              </a:rPr>
              <a:t>Internet routers can’t handle fully encrypted packets</a:t>
            </a:r>
          </a:p>
          <a:p>
            <a:r>
              <a:rPr lang="en-US" sz="3200">
                <a:ea typeface="ＭＳ Ｐゴシック" charset="-128"/>
                <a:cs typeface="ＭＳ Ｐゴシック" charset="-128"/>
              </a:rPr>
              <a:t>Obviously, VPN packets aren’t entirely encrypted</a:t>
            </a:r>
          </a:p>
          <a:p>
            <a:r>
              <a:rPr lang="en-US" sz="3200">
                <a:ea typeface="ＭＳ Ｐゴシック" charset="-128"/>
                <a:cs typeface="ＭＳ Ｐゴシック" charset="-128"/>
              </a:rPr>
              <a:t>They are encrypted in a tunnel mode</a:t>
            </a:r>
          </a:p>
          <a:p>
            <a:pPr lvl="1"/>
            <a:r>
              <a:rPr lang="en-US" sz="3200">
                <a:ea typeface="ＭＳ Ｐゴシック" charset="-128"/>
                <a:cs typeface="ＭＳ Ｐゴシック" charset="-128"/>
              </a:rPr>
              <a:t>Often using IPSec</a:t>
            </a:r>
          </a:p>
          <a:p>
            <a:r>
              <a:rPr lang="en-US" sz="3200">
                <a:ea typeface="ＭＳ Ｐゴシック" charset="-128"/>
                <a:cs typeface="ＭＳ Ｐゴシック" charset="-128"/>
              </a:rPr>
              <a:t>Gives owners flexibility and control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Key Management and VPNs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  <a:noFill/>
        </p:spPr>
        <p:txBody>
          <a:bodyPr/>
          <a:lstStyle/>
          <a:p>
            <a:r>
              <a:rPr lang="en-US" sz="3200">
                <a:ea typeface="ＭＳ Ｐゴシック" charset="-128"/>
                <a:cs typeface="ＭＳ Ｐゴシック" charset="-128"/>
              </a:rPr>
              <a:t>All security of the VPN relies on key secrecy</a:t>
            </a:r>
          </a:p>
          <a:p>
            <a:r>
              <a:rPr lang="en-US" sz="3200">
                <a:ea typeface="ＭＳ Ｐゴシック" charset="-128"/>
                <a:cs typeface="ＭＳ Ｐゴシック" charset="-128"/>
              </a:rPr>
              <a:t>How do you communicate the key?</a:t>
            </a:r>
          </a:p>
          <a:p>
            <a:pPr lvl="1"/>
            <a:r>
              <a:rPr lang="en-US" sz="3200"/>
              <a:t>In early implementations, manually</a:t>
            </a:r>
          </a:p>
          <a:p>
            <a:pPr lvl="1"/>
            <a:r>
              <a:rPr lang="en-US" sz="3200"/>
              <a:t>Modern VPNs use IKE or proprietary key servers</a:t>
            </a:r>
          </a:p>
          <a:p>
            <a:r>
              <a:rPr lang="en-US" sz="3200">
                <a:ea typeface="ＭＳ Ｐゴシック" charset="-128"/>
                <a:cs typeface="ＭＳ Ｐゴシック" charset="-128"/>
              </a:rPr>
              <a:t>How often do you change the key?</a:t>
            </a:r>
          </a:p>
          <a:p>
            <a:pPr lvl="1"/>
            <a:r>
              <a:rPr lang="en-US" sz="3200"/>
              <a:t>IKE allows frequent changes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VPNs and Firewalls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  <a:noFill/>
        </p:spPr>
        <p:txBody>
          <a:bodyPr/>
          <a:lstStyle/>
          <a:p>
            <a:r>
              <a:rPr lang="en-US" sz="2800">
                <a:ea typeface="ＭＳ Ｐゴシック" charset="-128"/>
                <a:cs typeface="ＭＳ Ｐゴシック" charset="-128"/>
              </a:rPr>
              <a:t>VPN encryption is typically done between firewall machines</a:t>
            </a:r>
          </a:p>
          <a:p>
            <a:pPr lvl="1"/>
            <a:r>
              <a:rPr lang="en-US" sz="2800"/>
              <a:t>VPN often integrated into firewall product</a:t>
            </a:r>
          </a:p>
          <a:p>
            <a:r>
              <a:rPr lang="en-US" sz="2800">
                <a:ea typeface="ＭＳ Ｐゴシック" charset="-128"/>
                <a:cs typeface="ＭＳ Ｐゴシック" charset="-128"/>
              </a:rPr>
              <a:t>Do I need the firewall for anything else?</a:t>
            </a:r>
          </a:p>
          <a:p>
            <a:r>
              <a:rPr lang="en-US" sz="2800">
                <a:ea typeface="ＭＳ Ｐゴシック" charset="-128"/>
                <a:cs typeface="ＭＳ Ｐゴシック" charset="-128"/>
              </a:rPr>
              <a:t>Probably, since I still need to allow non-VPN traffic in and out</a:t>
            </a:r>
          </a:p>
          <a:p>
            <a:r>
              <a:rPr lang="en-US" sz="2800">
                <a:ea typeface="ＭＳ Ｐゴシック" charset="-128"/>
                <a:cs typeface="ＭＳ Ｐゴシック" charset="-128"/>
              </a:rPr>
              <a:t>Need firewall “inside” VPN</a:t>
            </a:r>
          </a:p>
          <a:p>
            <a:pPr lvl="1"/>
            <a:r>
              <a:rPr lang="en-US" sz="2800">
                <a:ea typeface="ＭＳ Ｐゴシック" charset="-128"/>
                <a:cs typeface="ＭＳ Ｐゴシック" charset="-128"/>
              </a:rPr>
              <a:t>Since VPN traffic encrypted</a:t>
            </a:r>
          </a:p>
          <a:p>
            <a:pPr lvl="1"/>
            <a:r>
              <a:rPr lang="en-US" sz="2800">
                <a:ea typeface="ＭＳ Ｐゴシック" charset="-128"/>
                <a:cs typeface="ＭＳ Ｐゴシック" charset="-128"/>
              </a:rPr>
              <a:t>Including stuff like IP addresses and ports</a:t>
            </a:r>
          </a:p>
          <a:p>
            <a:pPr lvl="1"/>
            <a:r>
              <a:rPr lang="en-US" sz="2800">
                <a:ea typeface="ＭＳ Ｐゴシック" charset="-128"/>
                <a:cs typeface="ＭＳ Ｐゴシック" charset="-128"/>
              </a:rPr>
              <a:t>“Inside” means “later in same box” usually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VPNs and Portable Computing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Increasingly, workers connect to offices remotely</a:t>
            </a:r>
          </a:p>
          <a:p>
            <a:pPr lvl="1"/>
            <a:r>
              <a:rPr lang="en-US" smtClean="0"/>
              <a:t>While on travel</a:t>
            </a:r>
          </a:p>
          <a:p>
            <a:pPr lvl="1"/>
            <a:r>
              <a:rPr lang="en-US" smtClean="0"/>
              <a:t>Or when working from home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VPNs offer a secure solution</a:t>
            </a:r>
          </a:p>
          <a:p>
            <a:pPr lvl="1"/>
            <a:r>
              <a:rPr lang="en-US" smtClean="0">
                <a:ea typeface="ＭＳ Ｐゴシック" charset="-128"/>
                <a:cs typeface="ＭＳ Ｐゴシック" charset="-128"/>
              </a:rPr>
              <a:t>Typically as software in the portable computer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Usually needs to be pre-configured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" name="Straight Connector 52"/>
          <p:cNvCxnSpPr>
            <a:cxnSpLocks noChangeShapeType="1"/>
          </p:cNvCxnSpPr>
          <p:nvPr/>
        </p:nvCxnSpPr>
        <p:spPr bwMode="auto">
          <a:xfrm rot="5400000" flipH="1" flipV="1">
            <a:off x="4685507" y="3542506"/>
            <a:ext cx="6858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sp>
        <p:nvSpPr>
          <p:cNvPr id="2150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A Typical DMZ Organization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 flipH="1">
            <a:off x="6934200" y="1524000"/>
            <a:ext cx="1219200" cy="4114800"/>
            <a:chOff x="1295400" y="1524000"/>
            <a:chExt cx="1219200" cy="4114800"/>
          </a:xfrm>
        </p:grpSpPr>
        <p:pic>
          <p:nvPicPr>
            <p:cNvPr id="21545" name="Picture 28" descr="computer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95400" y="2590800"/>
              <a:ext cx="530225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6" name="Picture 29" descr="computer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95400" y="3276600"/>
              <a:ext cx="530225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7" name="Picture 30" descr="computer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95400" y="3962400"/>
              <a:ext cx="530225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8" name="Picture 31" descr="computer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95400" y="4648200"/>
              <a:ext cx="530225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549" name="Oval 32"/>
            <p:cNvSpPr>
              <a:spLocks noChangeArrowheads="1"/>
            </p:cNvSpPr>
            <p:nvPr/>
          </p:nvSpPr>
          <p:spPr bwMode="auto">
            <a:xfrm>
              <a:off x="2057400" y="1524000"/>
              <a:ext cx="457200" cy="41148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50" name="Line 33"/>
            <p:cNvSpPr>
              <a:spLocks noChangeShapeType="1"/>
            </p:cNvSpPr>
            <p:nvPr/>
          </p:nvSpPr>
          <p:spPr bwMode="auto">
            <a:xfrm flipV="1">
              <a:off x="1752600" y="2971800"/>
              <a:ext cx="304800" cy="76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51" name="Line 34"/>
            <p:cNvSpPr>
              <a:spLocks noChangeShapeType="1"/>
            </p:cNvSpPr>
            <p:nvPr/>
          </p:nvSpPr>
          <p:spPr bwMode="auto">
            <a:xfrm>
              <a:off x="1752600" y="3733800"/>
              <a:ext cx="304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52" name="Line 35"/>
            <p:cNvSpPr>
              <a:spLocks noChangeShapeType="1"/>
            </p:cNvSpPr>
            <p:nvPr/>
          </p:nvSpPr>
          <p:spPr bwMode="auto">
            <a:xfrm flipV="1">
              <a:off x="1752600" y="4267200"/>
              <a:ext cx="304800" cy="152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53" name="Line 36"/>
            <p:cNvSpPr>
              <a:spLocks noChangeShapeType="1"/>
            </p:cNvSpPr>
            <p:nvPr/>
          </p:nvSpPr>
          <p:spPr bwMode="auto">
            <a:xfrm flipV="1">
              <a:off x="1714500" y="4724400"/>
              <a:ext cx="381000" cy="381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554" name="Picture 40" descr="computer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95400" y="1981200"/>
              <a:ext cx="530225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555" name="Line 41"/>
            <p:cNvSpPr>
              <a:spLocks noChangeShapeType="1"/>
            </p:cNvSpPr>
            <p:nvPr/>
          </p:nvSpPr>
          <p:spPr bwMode="auto">
            <a:xfrm>
              <a:off x="1752600" y="2362200"/>
              <a:ext cx="30480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019800" y="5562600"/>
            <a:ext cx="2514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charset="0"/>
              </a:rPr>
              <a:t>Your production LAN</a:t>
            </a:r>
          </a:p>
        </p:txBody>
      </p:sp>
      <p:pic>
        <p:nvPicPr>
          <p:cNvPr id="18" name="Picture 4" descr="server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2362200"/>
            <a:ext cx="10366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657600" y="1685925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charset="0"/>
              </a:rPr>
              <a:t>Your web server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762000" y="3200400"/>
            <a:ext cx="1738313" cy="1295400"/>
            <a:chOff x="2544" y="2064"/>
            <a:chExt cx="1095" cy="816"/>
          </a:xfrm>
        </p:grpSpPr>
        <p:grpSp>
          <p:nvGrpSpPr>
            <p:cNvPr id="4" name="Group 3"/>
            <p:cNvGrpSpPr>
              <a:grpSpLocks/>
            </p:cNvGrpSpPr>
            <p:nvPr/>
          </p:nvGrpSpPr>
          <p:grpSpPr bwMode="auto">
            <a:xfrm>
              <a:off x="2544" y="2064"/>
              <a:ext cx="1095" cy="816"/>
              <a:chOff x="960" y="240"/>
              <a:chExt cx="1095" cy="816"/>
            </a:xfrm>
          </p:grpSpPr>
          <p:sp>
            <p:nvSpPr>
              <p:cNvPr id="21524" name="Oval 4"/>
              <p:cNvSpPr>
                <a:spLocks noChangeArrowheads="1"/>
              </p:cNvSpPr>
              <p:nvPr/>
            </p:nvSpPr>
            <p:spPr bwMode="auto">
              <a:xfrm rot="-1779725">
                <a:off x="1530" y="869"/>
                <a:ext cx="164" cy="18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25" name="Oval 5"/>
              <p:cNvSpPr>
                <a:spLocks noChangeArrowheads="1"/>
              </p:cNvSpPr>
              <p:nvPr/>
            </p:nvSpPr>
            <p:spPr bwMode="auto">
              <a:xfrm rot="-1779725">
                <a:off x="1203" y="243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26" name="Oval 6"/>
              <p:cNvSpPr>
                <a:spLocks noChangeArrowheads="1"/>
              </p:cNvSpPr>
              <p:nvPr/>
            </p:nvSpPr>
            <p:spPr bwMode="auto">
              <a:xfrm rot="-1779725">
                <a:off x="1004" y="426"/>
                <a:ext cx="97" cy="11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27" name="Oval 7"/>
              <p:cNvSpPr>
                <a:spLocks noChangeArrowheads="1"/>
              </p:cNvSpPr>
              <p:nvPr/>
            </p:nvSpPr>
            <p:spPr bwMode="auto">
              <a:xfrm rot="-1779725">
                <a:off x="1152" y="858"/>
                <a:ext cx="98" cy="11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28" name="Oval 8"/>
              <p:cNvSpPr>
                <a:spLocks noChangeArrowheads="1"/>
              </p:cNvSpPr>
              <p:nvPr/>
            </p:nvSpPr>
            <p:spPr bwMode="auto">
              <a:xfrm rot="-1779725">
                <a:off x="1021" y="706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29" name="Oval 9"/>
              <p:cNvSpPr>
                <a:spLocks noChangeArrowheads="1"/>
              </p:cNvSpPr>
              <p:nvPr/>
            </p:nvSpPr>
            <p:spPr bwMode="auto">
              <a:xfrm rot="-1779725">
                <a:off x="1087" y="316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30" name="Oval 10"/>
              <p:cNvSpPr>
                <a:spLocks noChangeArrowheads="1"/>
              </p:cNvSpPr>
              <p:nvPr/>
            </p:nvSpPr>
            <p:spPr bwMode="auto">
              <a:xfrm rot="-1779725">
                <a:off x="1891" y="601"/>
                <a:ext cx="164" cy="18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31" name="Oval 11"/>
              <p:cNvSpPr>
                <a:spLocks noChangeArrowheads="1"/>
              </p:cNvSpPr>
              <p:nvPr/>
            </p:nvSpPr>
            <p:spPr bwMode="auto">
              <a:xfrm rot="-1779725">
                <a:off x="1791" y="707"/>
                <a:ext cx="165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32" name="Oval 12"/>
              <p:cNvSpPr>
                <a:spLocks noChangeArrowheads="1"/>
              </p:cNvSpPr>
              <p:nvPr/>
            </p:nvSpPr>
            <p:spPr bwMode="auto">
              <a:xfrm rot="-1779725">
                <a:off x="960" y="495"/>
                <a:ext cx="298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33" name="Oval 13"/>
              <p:cNvSpPr>
                <a:spLocks noChangeArrowheads="1"/>
              </p:cNvSpPr>
              <p:nvPr/>
            </p:nvSpPr>
            <p:spPr bwMode="auto">
              <a:xfrm rot="-1779725">
                <a:off x="1133" y="414"/>
                <a:ext cx="566" cy="642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34" name="Freeform 14"/>
              <p:cNvSpPr>
                <a:spLocks/>
              </p:cNvSpPr>
              <p:nvPr/>
            </p:nvSpPr>
            <p:spPr bwMode="auto">
              <a:xfrm rot="-1779725">
                <a:off x="1073" y="642"/>
                <a:ext cx="117" cy="171"/>
              </a:xfrm>
              <a:custGeom>
                <a:avLst/>
                <a:gdLst>
                  <a:gd name="T0" fmla="*/ 0 w 248"/>
                  <a:gd name="T1" fmla="*/ 0 h 320"/>
                  <a:gd name="T2" fmla="*/ 0 w 248"/>
                  <a:gd name="T3" fmla="*/ 1 h 320"/>
                  <a:gd name="T4" fmla="*/ 0 w 248"/>
                  <a:gd name="T5" fmla="*/ 1 h 320"/>
                  <a:gd name="T6" fmla="*/ 0 w 248"/>
                  <a:gd name="T7" fmla="*/ 1 h 320"/>
                  <a:gd name="T8" fmla="*/ 0 w 248"/>
                  <a:gd name="T9" fmla="*/ 0 h 3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48"/>
                  <a:gd name="T16" fmla="*/ 0 h 320"/>
                  <a:gd name="T17" fmla="*/ 248 w 248"/>
                  <a:gd name="T18" fmla="*/ 320 h 3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48" h="320">
                    <a:moveTo>
                      <a:pt x="212" y="0"/>
                    </a:moveTo>
                    <a:lnTo>
                      <a:pt x="0" y="280"/>
                    </a:lnTo>
                    <a:lnTo>
                      <a:pt x="105" y="320"/>
                    </a:lnTo>
                    <a:lnTo>
                      <a:pt x="248" y="28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35" name="Oval 15"/>
              <p:cNvSpPr>
                <a:spLocks noChangeArrowheads="1"/>
              </p:cNvSpPr>
              <p:nvPr/>
            </p:nvSpPr>
            <p:spPr bwMode="auto">
              <a:xfrm rot="-1779725">
                <a:off x="1342" y="372"/>
                <a:ext cx="566" cy="641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36" name="Oval 16"/>
              <p:cNvSpPr>
                <a:spLocks noChangeArrowheads="1"/>
              </p:cNvSpPr>
              <p:nvPr/>
            </p:nvSpPr>
            <p:spPr bwMode="auto">
              <a:xfrm rot="-1779725">
                <a:off x="1759" y="326"/>
                <a:ext cx="198" cy="224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37" name="Oval 17"/>
              <p:cNvSpPr>
                <a:spLocks noChangeArrowheads="1"/>
              </p:cNvSpPr>
              <p:nvPr/>
            </p:nvSpPr>
            <p:spPr bwMode="auto">
              <a:xfrm rot="-1779725">
                <a:off x="1843" y="682"/>
                <a:ext cx="131" cy="14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38" name="Oval 18"/>
              <p:cNvSpPr>
                <a:spLocks noChangeArrowheads="1"/>
              </p:cNvSpPr>
              <p:nvPr/>
            </p:nvSpPr>
            <p:spPr bwMode="auto">
              <a:xfrm rot="-1779725">
                <a:off x="1654" y="319"/>
                <a:ext cx="131" cy="14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39" name="Oval 19"/>
              <p:cNvSpPr>
                <a:spLocks noChangeArrowheads="1"/>
              </p:cNvSpPr>
              <p:nvPr/>
            </p:nvSpPr>
            <p:spPr bwMode="auto">
              <a:xfrm rot="-1779725">
                <a:off x="1799" y="476"/>
                <a:ext cx="198" cy="224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40" name="Oval 20"/>
              <p:cNvSpPr>
                <a:spLocks noChangeArrowheads="1"/>
              </p:cNvSpPr>
              <p:nvPr/>
            </p:nvSpPr>
            <p:spPr bwMode="auto">
              <a:xfrm rot="-1779725">
                <a:off x="1071" y="338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41" name="Oval 21"/>
              <p:cNvSpPr>
                <a:spLocks noChangeArrowheads="1"/>
              </p:cNvSpPr>
              <p:nvPr/>
            </p:nvSpPr>
            <p:spPr bwMode="auto">
              <a:xfrm rot="-1779725">
                <a:off x="1367" y="241"/>
                <a:ext cx="299" cy="33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42" name="Oval 22"/>
              <p:cNvSpPr>
                <a:spLocks noChangeArrowheads="1"/>
              </p:cNvSpPr>
              <p:nvPr/>
            </p:nvSpPr>
            <p:spPr bwMode="auto">
              <a:xfrm rot="-1779725">
                <a:off x="1216" y="248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43" name="Oval 23"/>
              <p:cNvSpPr>
                <a:spLocks noChangeArrowheads="1"/>
              </p:cNvSpPr>
              <p:nvPr/>
            </p:nvSpPr>
            <p:spPr bwMode="auto">
              <a:xfrm rot="-1779725">
                <a:off x="1318" y="665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44" name="Freeform 24"/>
              <p:cNvSpPr>
                <a:spLocks/>
              </p:cNvSpPr>
              <p:nvPr/>
            </p:nvSpPr>
            <p:spPr bwMode="auto">
              <a:xfrm rot="-1779725">
                <a:off x="1160" y="240"/>
                <a:ext cx="746" cy="727"/>
              </a:xfrm>
              <a:custGeom>
                <a:avLst/>
                <a:gdLst>
                  <a:gd name="T0" fmla="*/ 0 w 1582"/>
                  <a:gd name="T1" fmla="*/ 0 h 1363"/>
                  <a:gd name="T2" fmla="*/ 0 w 1582"/>
                  <a:gd name="T3" fmla="*/ 1 h 1363"/>
                  <a:gd name="T4" fmla="*/ 0 w 1582"/>
                  <a:gd name="T5" fmla="*/ 1 h 1363"/>
                  <a:gd name="T6" fmla="*/ 0 w 1582"/>
                  <a:gd name="T7" fmla="*/ 1 h 1363"/>
                  <a:gd name="T8" fmla="*/ 0 w 1582"/>
                  <a:gd name="T9" fmla="*/ 1 h 1363"/>
                  <a:gd name="T10" fmla="*/ 0 w 1582"/>
                  <a:gd name="T11" fmla="*/ 1 h 1363"/>
                  <a:gd name="T12" fmla="*/ 0 w 1582"/>
                  <a:gd name="T13" fmla="*/ 1 h 1363"/>
                  <a:gd name="T14" fmla="*/ 0 w 1582"/>
                  <a:gd name="T15" fmla="*/ 1 h 1363"/>
                  <a:gd name="T16" fmla="*/ 0 w 1582"/>
                  <a:gd name="T17" fmla="*/ 1 h 1363"/>
                  <a:gd name="T18" fmla="*/ 0 w 1582"/>
                  <a:gd name="T19" fmla="*/ 1 h 1363"/>
                  <a:gd name="T20" fmla="*/ 0 w 1582"/>
                  <a:gd name="T21" fmla="*/ 1 h 1363"/>
                  <a:gd name="T22" fmla="*/ 0 w 1582"/>
                  <a:gd name="T23" fmla="*/ 1 h 1363"/>
                  <a:gd name="T24" fmla="*/ 0 w 1582"/>
                  <a:gd name="T25" fmla="*/ 1 h 1363"/>
                  <a:gd name="T26" fmla="*/ 0 w 1582"/>
                  <a:gd name="T27" fmla="*/ 1 h 1363"/>
                  <a:gd name="T28" fmla="*/ 0 w 1582"/>
                  <a:gd name="T29" fmla="*/ 1 h 1363"/>
                  <a:gd name="T30" fmla="*/ 0 w 1582"/>
                  <a:gd name="T31" fmla="*/ 1 h 1363"/>
                  <a:gd name="T32" fmla="*/ 0 w 1582"/>
                  <a:gd name="T33" fmla="*/ 0 h 136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582"/>
                  <a:gd name="T52" fmla="*/ 0 h 1363"/>
                  <a:gd name="T53" fmla="*/ 1582 w 1582"/>
                  <a:gd name="T54" fmla="*/ 1363 h 136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582" h="1363">
                    <a:moveTo>
                      <a:pt x="373" y="0"/>
                    </a:moveTo>
                    <a:lnTo>
                      <a:pt x="660" y="169"/>
                    </a:lnTo>
                    <a:lnTo>
                      <a:pt x="1006" y="125"/>
                    </a:lnTo>
                    <a:lnTo>
                      <a:pt x="1227" y="453"/>
                    </a:lnTo>
                    <a:lnTo>
                      <a:pt x="1285" y="479"/>
                    </a:lnTo>
                    <a:lnTo>
                      <a:pt x="1440" y="582"/>
                    </a:lnTo>
                    <a:lnTo>
                      <a:pt x="1480" y="666"/>
                    </a:lnTo>
                    <a:lnTo>
                      <a:pt x="1582" y="817"/>
                    </a:lnTo>
                    <a:lnTo>
                      <a:pt x="1565" y="866"/>
                    </a:lnTo>
                    <a:lnTo>
                      <a:pt x="1325" y="1310"/>
                    </a:lnTo>
                    <a:lnTo>
                      <a:pt x="1157" y="1363"/>
                    </a:lnTo>
                    <a:lnTo>
                      <a:pt x="607" y="1314"/>
                    </a:lnTo>
                    <a:lnTo>
                      <a:pt x="567" y="1243"/>
                    </a:lnTo>
                    <a:lnTo>
                      <a:pt x="204" y="1163"/>
                    </a:lnTo>
                    <a:lnTo>
                      <a:pt x="137" y="1194"/>
                    </a:lnTo>
                    <a:lnTo>
                      <a:pt x="0" y="461"/>
                    </a:lnTo>
                    <a:lnTo>
                      <a:pt x="37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1523" name="Text Box 25"/>
            <p:cNvSpPr txBox="1">
              <a:spLocks noChangeArrowheads="1"/>
            </p:cNvSpPr>
            <p:nvPr/>
          </p:nvSpPr>
          <p:spPr bwMode="auto">
            <a:xfrm>
              <a:off x="2688" y="2313"/>
              <a:ext cx="116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457200" y="2286000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charset="0"/>
              </a:rPr>
              <a:t>The Internet</a:t>
            </a:r>
          </a:p>
        </p:txBody>
      </p:sp>
      <p:cxnSp>
        <p:nvCxnSpPr>
          <p:cNvPr id="47" name="Straight Connector 46"/>
          <p:cNvCxnSpPr>
            <a:cxnSpLocks noChangeShapeType="1"/>
          </p:cNvCxnSpPr>
          <p:nvPr/>
        </p:nvCxnSpPr>
        <p:spPr bwMode="auto">
          <a:xfrm>
            <a:off x="2482850" y="3857625"/>
            <a:ext cx="2546350" cy="28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cxnSp>
        <p:nvCxnSpPr>
          <p:cNvPr id="56" name="Straight Connector 55"/>
          <p:cNvCxnSpPr>
            <a:cxnSpLocks noChangeShapeType="1"/>
          </p:cNvCxnSpPr>
          <p:nvPr/>
        </p:nvCxnSpPr>
        <p:spPr bwMode="auto">
          <a:xfrm>
            <a:off x="5029200" y="3886200"/>
            <a:ext cx="1905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5943600" y="3581400"/>
          <a:ext cx="387350" cy="600075"/>
        </p:xfrm>
        <a:graphic>
          <a:graphicData uri="http://schemas.openxmlformats.org/presentationml/2006/ole">
            <p:oleObj spid="_x0000_s118786" name="Clip" r:id="rId5" imgW="1156320" imgH="1789200" progId="MS_ClipArt_Gallery.2">
              <p:embed/>
            </p:oleObj>
          </a:graphicData>
        </a:graphic>
      </p:graphicFrame>
      <p:graphicFrame>
        <p:nvGraphicFramePr>
          <p:cNvPr id="57" name="Object 3"/>
          <p:cNvGraphicFramePr>
            <a:graphicFrameLocks noChangeAspect="1"/>
          </p:cNvGraphicFramePr>
          <p:nvPr/>
        </p:nvGraphicFramePr>
        <p:xfrm>
          <a:off x="3581400" y="3505200"/>
          <a:ext cx="387350" cy="600075"/>
        </p:xfrm>
        <a:graphic>
          <a:graphicData uri="http://schemas.openxmlformats.org/presentationml/2006/ole">
            <p:oleObj spid="_x0000_s118787" name="Clip" r:id="rId6" imgW="1156320" imgH="1789200" progId="MS_ClipArt_Gallery.2">
              <p:embed/>
            </p:oleObj>
          </a:graphicData>
        </a:graphic>
      </p:graphicFrame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4648200" y="4191000"/>
            <a:ext cx="2514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charset="0"/>
              </a:rPr>
              <a:t>Firewall set up to protect your LAN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2286000" y="4254500"/>
            <a:ext cx="2514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charset="0"/>
              </a:rPr>
              <a:t>Firewall set up to protect your web server</a:t>
            </a:r>
          </a:p>
        </p:txBody>
      </p:sp>
      <p:sp>
        <p:nvSpPr>
          <p:cNvPr id="60" name="Oval 59"/>
          <p:cNvSpPr>
            <a:spLocks noChangeArrowheads="1"/>
          </p:cNvSpPr>
          <p:nvPr/>
        </p:nvSpPr>
        <p:spPr bwMode="auto">
          <a:xfrm>
            <a:off x="3962400" y="3581400"/>
            <a:ext cx="1981200" cy="6858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4483100" y="3629025"/>
            <a:ext cx="1035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 charset="0"/>
              </a:rPr>
              <a:t>DMZ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3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45" grpId="0"/>
      <p:bldP spid="58" grpId="0"/>
      <p:bldP spid="59" grpId="0"/>
      <p:bldP spid="60" grpId="0" animBg="1"/>
      <p:bldP spid="61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VPN Deployment Issues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charset="-128"/>
                <a:cs typeface="ＭＳ Ｐゴシック" charset="-128"/>
              </a:rPr>
              <a:t>Desirable not to have to pre-deploy VPN software</a:t>
            </a:r>
          </a:p>
          <a:p>
            <a:pPr lvl="1"/>
            <a:r>
              <a:rPr lang="en-US" sz="2800" smtClean="0"/>
              <a:t>Clients get access from any machine</a:t>
            </a:r>
          </a:p>
          <a:p>
            <a:r>
              <a:rPr lang="en-US" sz="2800" smtClean="0">
                <a:ea typeface="ＭＳ Ｐゴシック" charset="-128"/>
                <a:cs typeface="ＭＳ Ｐゴシック" charset="-128"/>
              </a:rPr>
              <a:t>Possible by using downloaded code</a:t>
            </a:r>
          </a:p>
          <a:p>
            <a:pPr lvl="1"/>
            <a:r>
              <a:rPr lang="en-US" sz="2800" smtClean="0"/>
              <a:t>Connect to server, download VPN applet, away you go </a:t>
            </a:r>
          </a:p>
          <a:p>
            <a:pPr lvl="1"/>
            <a:r>
              <a:rPr lang="en-US" sz="2800" smtClean="0"/>
              <a:t>Often done via web browser</a:t>
            </a:r>
          </a:p>
          <a:p>
            <a:pPr lvl="1"/>
            <a:r>
              <a:rPr lang="en-US" sz="2800" smtClean="0"/>
              <a:t>Leveraging existing SSL code</a:t>
            </a:r>
          </a:p>
          <a:p>
            <a:pPr lvl="1"/>
            <a:r>
              <a:rPr lang="en-US" sz="2800" smtClean="0"/>
              <a:t>Authentication via user ID/password</a:t>
            </a:r>
          </a:p>
          <a:p>
            <a:pPr lvl="1"/>
            <a:r>
              <a:rPr lang="en-US" sz="2800" smtClean="0"/>
              <a:t>Implies you trust the applet . . .</a:t>
            </a:r>
          </a:p>
          <a:p>
            <a:r>
              <a:rPr lang="en-US" sz="2800" smtClean="0">
                <a:ea typeface="ＭＳ Ｐゴシック" charset="-128"/>
                <a:cs typeface="ＭＳ Ｐゴシック" charset="-128"/>
              </a:rPr>
              <a:t>Issue of compromised user machine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Wireless Network Security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Wireless networks are “just like” other networks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Except . . .</a:t>
            </a:r>
          </a:p>
          <a:p>
            <a:pPr lvl="1"/>
            <a:r>
              <a:rPr lang="en-US" smtClean="0"/>
              <a:t>Almost always broadcast</a:t>
            </a:r>
          </a:p>
          <a:p>
            <a:pPr lvl="1"/>
            <a:r>
              <a:rPr lang="en-US" smtClean="0"/>
              <a:t>Generally short range</a:t>
            </a:r>
          </a:p>
          <a:p>
            <a:pPr lvl="1"/>
            <a:r>
              <a:rPr lang="en-US" smtClean="0"/>
              <a:t>Usually supporting mobility</a:t>
            </a:r>
          </a:p>
          <a:p>
            <a:pPr lvl="1"/>
            <a:r>
              <a:rPr lang="en-US" smtClean="0"/>
              <a:t>Often very open</a:t>
            </a:r>
          </a:p>
        </p:txBody>
      </p:sp>
      <p:sp>
        <p:nvSpPr>
          <p:cNvPr id="68612" name="AutoShape 4"/>
          <p:cNvSpPr>
            <a:spLocks noChangeArrowheads="1"/>
          </p:cNvSpPr>
          <p:nvPr/>
        </p:nvSpPr>
        <p:spPr bwMode="auto">
          <a:xfrm>
            <a:off x="1524000" y="844550"/>
            <a:ext cx="6172200" cy="8255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Types of Wireless Networks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802.11 networks</a:t>
            </a:r>
          </a:p>
          <a:p>
            <a:pPr lvl="1"/>
            <a:r>
              <a:rPr lang="en-US" sz="3200" smtClean="0"/>
              <a:t>Variants on local area network technologies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Bluetooth networks</a:t>
            </a:r>
          </a:p>
          <a:p>
            <a:pPr lvl="1"/>
            <a:r>
              <a:rPr lang="en-US" sz="3200" smtClean="0"/>
              <a:t>Very short range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Cellular telephone networks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Line-of-sight networks</a:t>
            </a:r>
          </a:p>
          <a:p>
            <a:pPr lvl="1"/>
            <a:r>
              <a:rPr lang="en-US" sz="3200" smtClean="0"/>
              <a:t>Dedicated, for relatively long hauls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Satellite networks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The General Solution For Wireless Security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Wireless networks inherently less secure than wired ones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So we need to add extra security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How to do it?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Link encryption</a:t>
            </a:r>
          </a:p>
          <a:p>
            <a:pPr lvl="1"/>
            <a:r>
              <a:rPr lang="en-US" sz="3200" smtClean="0"/>
              <a:t>Encrypt traffic just as it crosses the wireless network</a:t>
            </a:r>
            <a:br>
              <a:rPr lang="en-US" sz="3200" smtClean="0"/>
            </a:br>
            <a:r>
              <a:rPr lang="en-US" sz="3200" smtClean="0"/>
              <a:t>Decrypt it before sending it along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Why Not End-to-End Encryption?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Some non-wireless destinations might not be prepared to perform crypto</a:t>
            </a:r>
          </a:p>
          <a:p>
            <a:pPr lvl="1"/>
            <a:r>
              <a:rPr lang="en-US" smtClean="0"/>
              <a:t>What if wireless user wants protection anyway?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Doesn’t help wireless access point provide exclusive access</a:t>
            </a:r>
          </a:p>
          <a:p>
            <a:pPr lvl="1"/>
            <a:r>
              <a:rPr lang="en-US" smtClean="0"/>
              <a:t>Any eavesdropper can use network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802.11 Security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Originally, 802.11 protocols didn’t include security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Once the need became clear, it was sort of too late</a:t>
            </a:r>
          </a:p>
          <a:p>
            <a:pPr lvl="1"/>
            <a:r>
              <a:rPr lang="en-US" smtClean="0"/>
              <a:t>Huge number of units in the field</a:t>
            </a:r>
          </a:p>
          <a:p>
            <a:pPr lvl="1"/>
            <a:r>
              <a:rPr lang="en-US" smtClean="0"/>
              <a:t>Couldn’t change the protocols 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So, what to do?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WEP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First solution to the 802.11 security problem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Wired Equivalency Protocol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Intended to provide encryption in 802.11 networks</a:t>
            </a:r>
          </a:p>
          <a:p>
            <a:pPr lvl="1"/>
            <a:r>
              <a:rPr lang="en-US" sz="3200" smtClean="0"/>
              <a:t>Without changing the protocol</a:t>
            </a:r>
          </a:p>
          <a:p>
            <a:pPr lvl="1"/>
            <a:r>
              <a:rPr lang="en-US" sz="3200" smtClean="0"/>
              <a:t>So all existing hardware just worked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The backward compatibility worked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The security didn’t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What Did WEP Do?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Used stream cipher (RC4) for confidentiality</a:t>
            </a:r>
          </a:p>
          <a:p>
            <a:pPr lvl="1"/>
            <a:r>
              <a:rPr lang="en-US" smtClean="0"/>
              <a:t>With 104 bit keys</a:t>
            </a:r>
          </a:p>
          <a:p>
            <a:pPr lvl="1"/>
            <a:r>
              <a:rPr lang="en-US" smtClean="0"/>
              <a:t>Usually stored on the computer using the wireless network</a:t>
            </a:r>
          </a:p>
          <a:p>
            <a:pPr lvl="1"/>
            <a:r>
              <a:rPr lang="en-US" smtClean="0"/>
              <a:t>24 bit IV also used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Used checksum for integrity</a:t>
            </a:r>
          </a:p>
          <a:p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What Was the Problem With WEP?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Access point generates session key from its own permanent key plus IV</a:t>
            </a:r>
          </a:p>
          <a:p>
            <a:pPr lvl="1"/>
            <a:r>
              <a:rPr lang="en-US" sz="3200" smtClean="0"/>
              <a:t>Making replays and key deduction attacks a problem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IV was intended to prevent that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But it was too short and used improperly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In 2001, WEP cracking method shown</a:t>
            </a:r>
          </a:p>
          <a:p>
            <a:pPr lvl="1"/>
            <a:r>
              <a:rPr lang="en-US" sz="3200" smtClean="0"/>
              <a:t>Took less than 1 minute to get key</a:t>
            </a:r>
          </a:p>
          <a:p>
            <a:endParaRPr lang="en-US" sz="3200" smtClean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WPA and WPA2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Generates new key for each session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Can use either TKIP or AES mode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Various vulnerabilities in TKIP mode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AES mode hasn’t been cracked yet</a:t>
            </a:r>
          </a:p>
          <a:p>
            <a:pPr lvl="1"/>
            <a:r>
              <a:rPr lang="en-US" smtClean="0">
                <a:ea typeface="ＭＳ Ｐゴシック" charset="-128"/>
                <a:cs typeface="ＭＳ Ｐゴシック" charset="-128"/>
              </a:rPr>
              <a:t>May be available for some WPA</a:t>
            </a:r>
          </a:p>
          <a:p>
            <a:pPr lvl="1"/>
            <a:r>
              <a:rPr lang="en-US" smtClean="0">
                <a:ea typeface="ＭＳ Ｐゴシック" charset="-128"/>
                <a:cs typeface="ＭＳ Ｐゴシック" charset="-128"/>
              </a:rPr>
              <a:t>Definitely in WPA2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Advantages of DMZ Approach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Can customize firewalls for different purposes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Can customize traffic analysis in different areas of network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Keeps inherently less safe traffic away from critical resources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Honeypots and Honeynets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A </a:t>
            </a:r>
            <a:r>
              <a:rPr lang="en-US" i="1">
                <a:ea typeface="ＭＳ Ｐゴシック" charset="-128"/>
                <a:cs typeface="ＭＳ Ｐゴシック" charset="-128"/>
              </a:rPr>
              <a:t>honeypot</a:t>
            </a:r>
            <a:r>
              <a:rPr lang="en-US">
                <a:ea typeface="ＭＳ Ｐゴシック" charset="-128"/>
                <a:cs typeface="ＭＳ Ｐゴシック" charset="-128"/>
              </a:rPr>
              <a:t> is a machine set up to attract attackers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Classic use is to learn more about attackers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Ongoing research on using honeypots as part of a system’s defenses</a:t>
            </a:r>
          </a:p>
        </p:txBody>
      </p:sp>
      <p:sp>
        <p:nvSpPr>
          <p:cNvPr id="77828" name="AutoShape 4"/>
          <p:cNvSpPr>
            <a:spLocks noChangeArrowheads="1"/>
          </p:cNvSpPr>
          <p:nvPr/>
        </p:nvSpPr>
        <p:spPr bwMode="auto">
          <a:xfrm>
            <a:off x="1524000" y="844550"/>
            <a:ext cx="6172200" cy="8255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Setting Up A Honeypot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Usually a machine dedicated to this purpose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Probably easier to find and compromise than your real machines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But has lots of software watching what’s happening on it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Providing early warning of attacks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a typeface="ＭＳ Ｐゴシック" charset="-128"/>
                <a:cs typeface="ＭＳ Ｐゴシック" charset="-128"/>
              </a:rPr>
              <a:t>What Have Honeypots Been Used For?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To study attackers’ common practices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There are lengthy traces of what attackers do when they compromise a honeypot machine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Not clear these traces actually provided much we didn’t already know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Honeynets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A collection of honeypots on a single network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Maybe on a single machine with multiple addresses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More often using virtualization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Typically, no other machines are on the network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Since whole network is phony, all incoming traffic is probably attack traffic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a typeface="ＭＳ Ｐゴシック" charset="-128"/>
                <a:cs typeface="ＭＳ Ｐゴシック" charset="-128"/>
              </a:rPr>
              <a:t>What Can You Do With Honeynets?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Similar things to honeypots</a:t>
            </a:r>
          </a:p>
          <a:p>
            <a:pPr lvl="1">
              <a:lnSpc>
                <a:spcPct val="8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But at the network level</a:t>
            </a:r>
          </a:p>
          <a:p>
            <a:pPr>
              <a:lnSpc>
                <a:spcPct val="8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Also good for tracking the spread of worms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Worm code typically visits them repeatedly</a:t>
            </a:r>
          </a:p>
          <a:p>
            <a:pPr>
              <a:lnSpc>
                <a:spcPct val="8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Main tool for detecting and analyzing botnets</a:t>
            </a:r>
          </a:p>
          <a:p>
            <a:pPr>
              <a:lnSpc>
                <a:spcPct val="8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Gives evidence of DDoS attacks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Through </a:t>
            </a:r>
            <a:r>
              <a:rPr lang="en-US" sz="3200" i="1"/>
              <a:t>backscatter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Based on attacker using IP spoofing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Honeynets and Botnets</a:t>
            </a:r>
          </a:p>
        </p:txBody>
      </p:sp>
      <p:sp>
        <p:nvSpPr>
          <p:cNvPr id="829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Honeynets widely used by security researchers to “capture” bots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Honeynet is reachable from Internet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Intentionally weakly defended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Bots tend to compromise them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Researcher gets a copy of the bot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Issues With Honeynet Research</a:t>
            </a:r>
          </a:p>
        </p:txBody>
      </p:sp>
      <p:sp>
        <p:nvSpPr>
          <p:cNvPr id="839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Don’t want captured bot infecting others</a:t>
            </a:r>
          </a:p>
          <a:p>
            <a:pPr lvl="1"/>
            <a:r>
              <a:rPr lang="en-US" smtClean="0"/>
              <a:t>Or performing other attack activities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So you need to prevent it from attacking out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But you also need to see its control traffic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What To Do With a Bot?</a:t>
            </a:r>
          </a:p>
        </p:txBody>
      </p:sp>
      <p:sp>
        <p:nvSpPr>
          <p:cNvPr id="84995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When the bot is captured, what do you do with it?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Typically, analyze it</a:t>
            </a:r>
          </a:p>
          <a:p>
            <a:pPr lvl="1"/>
            <a:r>
              <a:rPr lang="en-US" smtClean="0"/>
              <a:t>Especially for new types of bots</a:t>
            </a:r>
          </a:p>
          <a:p>
            <a:pPr lvl="1"/>
            <a:r>
              <a:rPr lang="en-US" smtClean="0"/>
              <a:t>To find weaknesses</a:t>
            </a:r>
          </a:p>
          <a:p>
            <a:pPr lvl="1"/>
            <a:r>
              <a:rPr lang="en-US" smtClean="0"/>
              <a:t>And to track rest of botnet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Analysis helpful for tracing “ancestry”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Do You Need A Honeypot?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Not in the same way you need a firewall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Only useful if your security administrator spending a lot of time watching things</a:t>
            </a:r>
          </a:p>
          <a:p>
            <a:pPr lvl="1"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E.g., very large enterprises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Or if your job is observing hacker activity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Something that someone needs to be doing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Particularly, security experts watching the overall state of the network world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But not necessarily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Dangers of a DMZ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Things in the DMZ aren’t well protected</a:t>
            </a:r>
          </a:p>
          <a:p>
            <a:pPr lvl="1"/>
            <a:r>
              <a:rPr lang="en-US" sz="3200" smtClean="0">
                <a:ea typeface="ＭＳ Ｐゴシック" charset="-128"/>
                <a:cs typeface="ＭＳ Ｐゴシック" charset="-128"/>
              </a:rPr>
              <a:t>If they’re compromised, provide a foothold into your network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One problem in DMZ might compromise all machines there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Vital that main network doesn’t treat machines in DMZ as trusted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Must avoid back doors from DMZ to network</a:t>
            </a:r>
          </a:p>
          <a:p>
            <a:endParaRPr lang="en-US" sz="3200" smtClean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Firewall Hardening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Devote a special machine only to firewall duties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Alter OS operations on that machine</a:t>
            </a:r>
          </a:p>
          <a:p>
            <a:pPr lvl="1">
              <a:lnSpc>
                <a:spcPct val="90000"/>
              </a:lnSpc>
            </a:pPr>
            <a:r>
              <a:rPr lang="en-US"/>
              <a:t>To allow only firewall activities</a:t>
            </a:r>
          </a:p>
          <a:p>
            <a:pPr lvl="1">
              <a:lnSpc>
                <a:spcPct val="90000"/>
              </a:lnSpc>
            </a:pPr>
            <a:r>
              <a:rPr lang="en-US"/>
              <a:t>And to close known vulnerabilities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Strictly limit access to the machine</a:t>
            </a:r>
          </a:p>
          <a:p>
            <a:pPr lvl="1">
              <a:lnSpc>
                <a:spcPct val="90000"/>
              </a:lnSpc>
            </a:pPr>
            <a:r>
              <a:rPr lang="en-US"/>
              <a:t>Both login and remote execution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Keep Your Firewall Current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New vulnerabilities are discovered all the time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Must update your firewall to fix them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Even more important, sometimes you have to open doors temporarily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Make sure you shut them again later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Can automate some updates to firewalls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How about getting rid of old stuff?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2">
  <a:themeElements>
    <a:clrScheme name="lecture 2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ecture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9" charset="0"/>
          </a:defRPr>
        </a:defPPr>
      </a:lstStyle>
    </a:lnDef>
  </a:objectDefaults>
  <a:extraClrSchemeLst>
    <a:extraClrScheme>
      <a:clrScheme name="lecture 2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2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C:\Reiher\Classes\CS239, spring 98\lecture 2.ppt</Template>
  <TotalTime>11403</TotalTime>
  <Words>2678</Words>
  <Application>Microsoft Macintosh PowerPoint</Application>
  <PresentationFormat>On-screen Show (4:3)</PresentationFormat>
  <Paragraphs>468</Paragraphs>
  <Slides>68</Slides>
  <Notes>1</Notes>
  <HiddenSlides>3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4" baseType="lpstr">
      <vt:lpstr>Courier New</vt:lpstr>
      <vt:lpstr>ＭＳ Ｐゴシック</vt:lpstr>
      <vt:lpstr>Arial</vt:lpstr>
      <vt:lpstr>Times New Roman</vt:lpstr>
      <vt:lpstr>lecture 2</vt:lpstr>
      <vt:lpstr>Microsoft Clip Gallery</vt:lpstr>
      <vt:lpstr>Network Security: Firewalls, Network Cryptography, and Honeypots Computer Security  Peter Reiher February 9, 2017</vt:lpstr>
      <vt:lpstr>Firewall Configuration and Administration</vt:lpstr>
      <vt:lpstr>Firewall Location</vt:lpstr>
      <vt:lpstr>Firewalls and DMZs</vt:lpstr>
      <vt:lpstr>A Typical DMZ Organization</vt:lpstr>
      <vt:lpstr>Advantages of DMZ Approach</vt:lpstr>
      <vt:lpstr>Dangers of a DMZ</vt:lpstr>
      <vt:lpstr>Firewall Hardening</vt:lpstr>
      <vt:lpstr>Keep Your Firewall Current</vt:lpstr>
      <vt:lpstr>Closing the Back Doors</vt:lpstr>
      <vt:lpstr>What About Portable Computers?</vt:lpstr>
      <vt:lpstr>Now Bob Goes To Work . . .</vt:lpstr>
      <vt:lpstr>How To Handle This Problem?</vt:lpstr>
      <vt:lpstr>Single Machine Firewalls</vt:lpstr>
      <vt:lpstr>Pros of Individual Firewalls</vt:lpstr>
      <vt:lpstr>Cons of Personal Firewalls</vt:lpstr>
      <vt:lpstr>Encryption and Network Security</vt:lpstr>
      <vt:lpstr>Link Level Encryption</vt:lpstr>
      <vt:lpstr>End-to-End Encryption</vt:lpstr>
      <vt:lpstr>Where Are the Endpoints, Anyway?</vt:lpstr>
      <vt:lpstr>IPsec</vt:lpstr>
      <vt:lpstr>What IPsec Covers</vt:lpstr>
      <vt:lpstr>What Isn’t Covered</vt:lpstr>
      <vt:lpstr>Some Important Terms for IPsec</vt:lpstr>
      <vt:lpstr>General Structure of IPsec</vt:lpstr>
      <vt:lpstr>Encapsulating Security  Payload (ESP) Protocol</vt:lpstr>
      <vt:lpstr>ESP Modes</vt:lpstr>
      <vt:lpstr>ESP in Transport Mode</vt:lpstr>
      <vt:lpstr>ESP Transport Mode</vt:lpstr>
      <vt:lpstr>Using ESP in Tunnel Mode</vt:lpstr>
      <vt:lpstr>ESP Tunnel Mode</vt:lpstr>
      <vt:lpstr>Uses and Implications of Tunnel Mode</vt:lpstr>
      <vt:lpstr>What IPsec Requires</vt:lpstr>
      <vt:lpstr>The Protocol Components</vt:lpstr>
      <vt:lpstr>The Supporting Mechanisms</vt:lpstr>
      <vt:lpstr>Plug-In Mechanisms</vt:lpstr>
      <vt:lpstr>Status of IPsec</vt:lpstr>
      <vt:lpstr>SSL and TLS</vt:lpstr>
      <vt:lpstr>The Basics of SSL</vt:lpstr>
      <vt:lpstr>Common Use</vt:lpstr>
      <vt:lpstr>Crypto in TLS/SSL</vt:lpstr>
      <vt:lpstr>Use of SSL/TLS</vt:lpstr>
      <vt:lpstr>Security Status of SSL/TLS</vt:lpstr>
      <vt:lpstr>Virtual Private Networks</vt:lpstr>
      <vt:lpstr>Encryption and Virtual  Private Networks</vt:lpstr>
      <vt:lpstr>Actual Use of Encryption in VPNs</vt:lpstr>
      <vt:lpstr>Key Management and VPNs</vt:lpstr>
      <vt:lpstr>VPNs and Firewalls</vt:lpstr>
      <vt:lpstr>VPNs and Portable Computing</vt:lpstr>
      <vt:lpstr>VPN Deployment Issues</vt:lpstr>
      <vt:lpstr>Wireless Network Security</vt:lpstr>
      <vt:lpstr>Types of Wireless Networks</vt:lpstr>
      <vt:lpstr>The General Solution For Wireless Security</vt:lpstr>
      <vt:lpstr>Why Not End-to-End Encryption?</vt:lpstr>
      <vt:lpstr>802.11 Security</vt:lpstr>
      <vt:lpstr>WEP</vt:lpstr>
      <vt:lpstr>What Did WEP Do?</vt:lpstr>
      <vt:lpstr>What Was the Problem With WEP?</vt:lpstr>
      <vt:lpstr>WPA and WPA2</vt:lpstr>
      <vt:lpstr>Honeypots and Honeynets</vt:lpstr>
      <vt:lpstr>Setting Up A Honeypot</vt:lpstr>
      <vt:lpstr>What Have Honeypots Been Used For?</vt:lpstr>
      <vt:lpstr>Honeynets</vt:lpstr>
      <vt:lpstr>What Can You Do With Honeynets?</vt:lpstr>
      <vt:lpstr>Honeynets and Botnets</vt:lpstr>
      <vt:lpstr>Issues With Honeynet Research</vt:lpstr>
      <vt:lpstr>What To Do With a Bot?</vt:lpstr>
      <vt:lpstr>Do You Need A Honeypot?</vt:lpstr>
    </vt:vector>
  </TitlesOfParts>
  <Company>File Mobility Group - 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239 Security for Networks and System Software Peter Reiher April 3, 2000</dc:title>
  <dc:creator>Peter Reiher</dc:creator>
  <cp:lastModifiedBy>Peter Reiher</cp:lastModifiedBy>
  <cp:revision>108</cp:revision>
  <cp:lastPrinted>2008-01-08T18:06:49Z</cp:lastPrinted>
  <dcterms:created xsi:type="dcterms:W3CDTF">2017-02-02T21:09:14Z</dcterms:created>
  <dcterms:modified xsi:type="dcterms:W3CDTF">2017-02-02T21:14:28Z</dcterms:modified>
</cp:coreProperties>
</file>