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7" r:id="rId2"/>
    <p:sldId id="300" r:id="rId3"/>
    <p:sldId id="301" r:id="rId4"/>
    <p:sldId id="302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04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C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88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1/12/16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1/12/16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1/12/16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1/12/16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1/12/16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1/12/16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1/12/16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02992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96611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118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Winter </a:t>
            </a:r>
            <a:r>
              <a:rPr lang="en-US" sz="1200" baseline="0" dirty="0" smtClean="0">
                <a:latin typeface="Times New Roman" pitchFamily="-107" charset="0"/>
              </a:rPr>
              <a:t>2016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80010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More Details on the Noisy Channel Rate Example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118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Computer Network Fundamentals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836308"/>
            <a:ext cx="8229600" cy="289855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the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3124200" cy="4525963"/>
          </a:xfrm>
        </p:spPr>
        <p:txBody>
          <a:bodyPr/>
          <a:lstStyle/>
          <a:p>
            <a:r>
              <a:rPr lang="en-US" sz="2800" dirty="0" smtClean="0"/>
              <a:t>50% chance of sending 0</a:t>
            </a:r>
          </a:p>
          <a:p>
            <a:r>
              <a:rPr lang="en-US" sz="2800" dirty="0" smtClean="0"/>
              <a:t>If we send 0, 50% chance of receiving 0</a:t>
            </a:r>
          </a:p>
          <a:p>
            <a:pPr lvl="1"/>
            <a:r>
              <a:rPr lang="en-US" sz="2400" i="1" dirty="0" smtClean="0"/>
              <a:t>p</a:t>
            </a:r>
            <a:r>
              <a:rPr lang="en-US" sz="2400" i="1" dirty="0" smtClean="0"/>
              <a:t>(0,0) </a:t>
            </a:r>
            <a:r>
              <a:rPr lang="en-US" sz="2400" dirty="0" smtClean="0"/>
              <a:t>= .5*.5 =   .25</a:t>
            </a:r>
          </a:p>
          <a:p>
            <a:r>
              <a:rPr lang="en-US" sz="2800" dirty="0" smtClean="0"/>
              <a:t>If we send 0, 50% chance of receiving 1</a:t>
            </a:r>
          </a:p>
          <a:p>
            <a:pPr lvl="1"/>
            <a:r>
              <a:rPr lang="en-US" sz="2400" i="1" dirty="0" smtClean="0"/>
              <a:t>p</a:t>
            </a:r>
            <a:r>
              <a:rPr lang="en-US" sz="2400" i="1" dirty="0" smtClean="0"/>
              <a:t>(0,1) </a:t>
            </a:r>
            <a:r>
              <a:rPr lang="en-US" sz="2400" dirty="0" smtClean="0"/>
              <a:t>= .5*.5   = .25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810000" y="1752600"/>
            <a:ext cx="1547158" cy="984255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489051" y="1763892"/>
            <a:ext cx="1547158" cy="98425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Receive a 0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7155273" y="1762356"/>
            <a:ext cx="1547158" cy="98425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Receive a 1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7155273" y="3880512"/>
            <a:ext cx="1547158" cy="9842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0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87503" y="3880512"/>
            <a:ext cx="1547158" cy="9842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21281" y="3880512"/>
            <a:ext cx="1547158" cy="984255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Send a 1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0" y="2817324"/>
            <a:ext cx="1547158" cy="984255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Send a 0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89051" y="2832117"/>
            <a:ext cx="1547158" cy="9842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.5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55273" y="2817324"/>
            <a:ext cx="1547158" cy="9842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.5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for sending a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3124200" cy="4525963"/>
          </a:xfrm>
        </p:spPr>
        <p:txBody>
          <a:bodyPr/>
          <a:lstStyle/>
          <a:p>
            <a:r>
              <a:rPr lang="en-US" sz="2800" dirty="0" smtClean="0"/>
              <a:t>50% chance of sending 1</a:t>
            </a:r>
          </a:p>
          <a:p>
            <a:r>
              <a:rPr lang="en-US" sz="2800" dirty="0" smtClean="0"/>
              <a:t>If we send 1, 100% chance of receiving 0</a:t>
            </a:r>
          </a:p>
          <a:p>
            <a:pPr lvl="1"/>
            <a:r>
              <a:rPr lang="en-US" sz="2400" i="1" dirty="0" smtClean="0"/>
              <a:t>p</a:t>
            </a:r>
            <a:r>
              <a:rPr lang="en-US" sz="2400" i="1" dirty="0" smtClean="0"/>
              <a:t>(1,0) </a:t>
            </a:r>
            <a:r>
              <a:rPr lang="en-US" sz="2400" dirty="0" smtClean="0"/>
              <a:t>= .5 * 1 =    .5</a:t>
            </a:r>
          </a:p>
          <a:p>
            <a:r>
              <a:rPr lang="en-US" sz="2800" dirty="0" smtClean="0"/>
              <a:t>If we send 1, 0% chance of receiving 1</a:t>
            </a:r>
          </a:p>
          <a:p>
            <a:pPr lvl="1"/>
            <a:r>
              <a:rPr lang="en-US" sz="2400" i="1" dirty="0" smtClean="0"/>
              <a:t>p</a:t>
            </a:r>
            <a:r>
              <a:rPr lang="en-US" sz="2400" i="1" dirty="0" smtClean="0"/>
              <a:t>(1,1) </a:t>
            </a:r>
            <a:r>
              <a:rPr lang="en-US" sz="2400" dirty="0" smtClean="0"/>
              <a:t>= .5 * 0   = 0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810000" y="1752600"/>
            <a:ext cx="1547158" cy="984255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489051" y="1763892"/>
            <a:ext cx="1547158" cy="98425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Receive a 0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7155273" y="1762356"/>
            <a:ext cx="1547158" cy="98425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Receive a 1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821281" y="3880512"/>
            <a:ext cx="1547158" cy="984255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Send a 1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0" y="2817324"/>
            <a:ext cx="1547158" cy="984255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Send a 0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89051" y="2832117"/>
            <a:ext cx="1547158" cy="9842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.5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55273" y="2817324"/>
            <a:ext cx="1547158" cy="9842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.5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55273" y="3880512"/>
            <a:ext cx="1547158" cy="9842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0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87503" y="3880512"/>
            <a:ext cx="1547158" cy="9842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1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p(i,j)s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p</a:t>
            </a:r>
            <a:r>
              <a:rPr lang="en-US" i="1" dirty="0" smtClean="0"/>
              <a:t>(0,0) </a:t>
            </a:r>
            <a:r>
              <a:rPr lang="en-US" dirty="0" smtClean="0"/>
              <a:t>= .25</a:t>
            </a:r>
          </a:p>
          <a:p>
            <a:r>
              <a:rPr lang="en-US" i="1" dirty="0" smtClean="0"/>
              <a:t>p</a:t>
            </a:r>
            <a:r>
              <a:rPr lang="en-US" i="1" dirty="0" smtClean="0"/>
              <a:t>(0,1)</a:t>
            </a:r>
            <a:r>
              <a:rPr lang="en-US" dirty="0" smtClean="0"/>
              <a:t> = .25</a:t>
            </a:r>
          </a:p>
          <a:p>
            <a:r>
              <a:rPr lang="en-US" i="1" dirty="0" smtClean="0"/>
              <a:t>p</a:t>
            </a:r>
            <a:r>
              <a:rPr lang="en-US" i="1" dirty="0" smtClean="0"/>
              <a:t>(1,0)</a:t>
            </a:r>
            <a:r>
              <a:rPr lang="en-US" dirty="0" smtClean="0"/>
              <a:t> = .5</a:t>
            </a:r>
          </a:p>
          <a:p>
            <a:r>
              <a:rPr lang="en-US" i="1" dirty="0" smtClean="0"/>
              <a:t>p</a:t>
            </a:r>
            <a:r>
              <a:rPr lang="en-US" i="1" dirty="0" smtClean="0"/>
              <a:t>(1,1) </a:t>
            </a:r>
            <a:r>
              <a:rPr lang="en-US" dirty="0" smtClean="0"/>
              <a:t>= 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H(Y)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i="1" dirty="0" smtClean="0"/>
              <a:t>H(Y) = -∑</a:t>
            </a:r>
            <a:r>
              <a:rPr lang="en-US" i="1" dirty="0" err="1" smtClean="0"/>
              <a:t>p(i,j)log(∑p(i,j</a:t>
            </a:r>
            <a:r>
              <a:rPr lang="en-US" i="1" dirty="0" smtClean="0"/>
              <a:t>))</a:t>
            </a:r>
            <a:endParaRPr lang="en-US" dirty="0" smtClean="0"/>
          </a:p>
          <a:p>
            <a:pPr marL="742950" lvl="2" indent="-342900"/>
            <a:r>
              <a:rPr lang="en-US" dirty="0" smtClean="0"/>
              <a:t>Remember, first summation over </a:t>
            </a:r>
            <a:r>
              <a:rPr lang="en-US" i="1" dirty="0" err="1" smtClean="0"/>
              <a:t>i</a:t>
            </a:r>
            <a:r>
              <a:rPr lang="en-US" dirty="0" smtClean="0"/>
              <a:t> and </a:t>
            </a:r>
            <a:r>
              <a:rPr lang="en-US" i="1" dirty="0" err="1" smtClean="0"/>
              <a:t>j</a:t>
            </a:r>
            <a:r>
              <a:rPr lang="en-US" dirty="0" smtClean="0"/>
              <a:t>, second over </a:t>
            </a:r>
            <a:r>
              <a:rPr lang="en-US" i="1" dirty="0" err="1" smtClean="0"/>
              <a:t>i</a:t>
            </a:r>
            <a:endParaRPr lang="en-US" i="1" dirty="0" smtClean="0"/>
          </a:p>
          <a:p>
            <a:r>
              <a:rPr lang="en-US" dirty="0" smtClean="0"/>
              <a:t>H(Y) = -( p(0,0) log (p(0,0) + p(1,0)) +</a:t>
            </a:r>
          </a:p>
          <a:p>
            <a:pPr>
              <a:buNone/>
            </a:pPr>
            <a:r>
              <a:rPr lang="en-US" dirty="0" smtClean="0"/>
              <a:t>                    p(0,1) log (p(0,1) + p(1,1)) +</a:t>
            </a:r>
          </a:p>
          <a:p>
            <a:pPr>
              <a:buNone/>
            </a:pPr>
            <a:r>
              <a:rPr lang="en-US" dirty="0" smtClean="0"/>
              <a:t>                    p(1,0) log (p(0,0) + p(1,0)) +</a:t>
            </a:r>
          </a:p>
          <a:p>
            <a:pPr>
              <a:buNone/>
            </a:pPr>
            <a:r>
              <a:rPr lang="en-US" dirty="0" smtClean="0"/>
              <a:t>                    p(1,1) log (p(0,1) + p(1,1)))</a:t>
            </a:r>
          </a:p>
          <a:p>
            <a:r>
              <a:rPr lang="en-US" dirty="0" smtClean="0"/>
              <a:t>Fill in the </a:t>
            </a:r>
            <a:r>
              <a:rPr lang="en-US" dirty="0" err="1" smtClean="0"/>
              <a:t>p’s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 in the </a:t>
            </a:r>
            <a:r>
              <a:rPr lang="en-US" dirty="0" err="1" smtClean="0"/>
              <a:t>p’s</a:t>
            </a:r>
            <a:r>
              <a:rPr lang="en-US" dirty="0" smtClean="0"/>
              <a:t> for H(Y)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86400" cy="4525963"/>
          </a:xfrm>
        </p:spPr>
        <p:txBody>
          <a:bodyPr/>
          <a:lstStyle/>
          <a:p>
            <a:r>
              <a:rPr lang="en-US" dirty="0" smtClean="0"/>
              <a:t>H(Y) = -( .25 log (.25 + .5) +</a:t>
            </a:r>
          </a:p>
          <a:p>
            <a:pPr>
              <a:buNone/>
            </a:pPr>
            <a:r>
              <a:rPr lang="en-US" dirty="0" smtClean="0"/>
              <a:t>                    .25 log (.25 + 0) +</a:t>
            </a:r>
          </a:p>
          <a:p>
            <a:pPr>
              <a:buNone/>
            </a:pPr>
            <a:r>
              <a:rPr lang="en-US" dirty="0" smtClean="0"/>
              <a:t>                    .5   log (.25 + .5) +</a:t>
            </a:r>
          </a:p>
          <a:p>
            <a:pPr>
              <a:buNone/>
            </a:pPr>
            <a:r>
              <a:rPr lang="en-US" dirty="0" smtClean="0"/>
              <a:t>                    0    log (.25 + 0))</a:t>
            </a:r>
          </a:p>
          <a:p>
            <a:r>
              <a:rPr lang="en-US" dirty="0" smtClean="0"/>
              <a:t>H(Y) = - ( .25 log (.75) +</a:t>
            </a:r>
          </a:p>
          <a:p>
            <a:pPr>
              <a:buNone/>
            </a:pPr>
            <a:r>
              <a:rPr lang="en-US" dirty="0" smtClean="0"/>
              <a:t>					   .25 log (.25) +</a:t>
            </a:r>
          </a:p>
          <a:p>
            <a:pPr>
              <a:buNone/>
            </a:pPr>
            <a:r>
              <a:rPr lang="en-US" dirty="0" smtClean="0"/>
              <a:t> 					   .5   log (.75) +</a:t>
            </a:r>
          </a:p>
          <a:p>
            <a:pPr>
              <a:buNone/>
            </a:pPr>
            <a:r>
              <a:rPr lang="en-US" dirty="0" smtClean="0"/>
              <a:t>                      0   log (.25) 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H(Y)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 (Y) = -( .25 * -.41 +</a:t>
            </a:r>
          </a:p>
          <a:p>
            <a:pPr>
              <a:buNone/>
            </a:pPr>
            <a:r>
              <a:rPr lang="en-US" dirty="0" smtClean="0"/>
              <a:t>					   .25 * -2 +</a:t>
            </a:r>
          </a:p>
          <a:p>
            <a:pPr>
              <a:buNone/>
            </a:pPr>
            <a:r>
              <a:rPr lang="en-US" dirty="0" smtClean="0"/>
              <a:t>					    .5  *  -.41  +</a:t>
            </a:r>
          </a:p>
          <a:p>
            <a:pPr>
              <a:buNone/>
            </a:pPr>
            <a:r>
              <a:rPr lang="en-US" dirty="0" smtClean="0"/>
              <a:t>					     0 * -2)</a:t>
            </a:r>
          </a:p>
          <a:p>
            <a:r>
              <a:rPr lang="en-US" dirty="0" smtClean="0"/>
              <a:t>H(Y) = - (-.105 - .5 - .205 + 0)</a:t>
            </a:r>
          </a:p>
          <a:p>
            <a:r>
              <a:rPr lang="en-US" dirty="0" smtClean="0"/>
              <a:t>H(Y) = -( -.81)</a:t>
            </a:r>
          </a:p>
          <a:p>
            <a:r>
              <a:rPr lang="en-US" dirty="0" smtClean="0"/>
              <a:t>H(Y) = .81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OK, now H(X,Y)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H(x,y</a:t>
            </a:r>
            <a:r>
              <a:rPr lang="en-US" i="1" dirty="0" smtClean="0"/>
              <a:t>) = -∑</a:t>
            </a:r>
            <a:r>
              <a:rPr lang="en-US" i="1" dirty="0" err="1" smtClean="0"/>
              <a:t>p(i,j</a:t>
            </a:r>
            <a:r>
              <a:rPr lang="en-US" i="1" dirty="0" smtClean="0"/>
              <a:t>) </a:t>
            </a:r>
            <a:r>
              <a:rPr lang="en-US" i="1" dirty="0" err="1" smtClean="0"/>
              <a:t>log(p(i,j</a:t>
            </a:r>
            <a:r>
              <a:rPr lang="en-US" i="1" dirty="0" smtClean="0"/>
              <a:t>))</a:t>
            </a:r>
            <a:endParaRPr lang="en-US" i="1" dirty="0" smtClean="0"/>
          </a:p>
          <a:p>
            <a:pPr lvl="1"/>
            <a:r>
              <a:rPr lang="en-US" dirty="0" smtClean="0"/>
              <a:t>Summation over both </a:t>
            </a:r>
            <a:r>
              <a:rPr lang="en-US" dirty="0" err="1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j</a:t>
            </a:r>
            <a:endParaRPr lang="en-US" dirty="0" smtClean="0"/>
          </a:p>
          <a:p>
            <a:r>
              <a:rPr lang="en-US" i="1" dirty="0" err="1" smtClean="0"/>
              <a:t>H(x,y</a:t>
            </a:r>
            <a:r>
              <a:rPr lang="en-US" i="1" dirty="0" smtClean="0"/>
              <a:t>) = -(p(0,0) log(p(0,0)) +</a:t>
            </a:r>
            <a:r>
              <a:rPr lang="en-US" i="1" dirty="0" smtClean="0"/>
              <a:t> </a:t>
            </a:r>
          </a:p>
          <a:p>
            <a:pPr>
              <a:buNone/>
            </a:pPr>
            <a:r>
              <a:rPr lang="en-US" i="1" dirty="0" smtClean="0"/>
              <a:t>					   p</a:t>
            </a:r>
            <a:r>
              <a:rPr lang="en-US" i="1" dirty="0" smtClean="0"/>
              <a:t>(0,1) log(p(0,1)) +</a:t>
            </a:r>
            <a:r>
              <a:rPr lang="en-US" i="1" dirty="0" smtClean="0"/>
              <a:t> </a:t>
            </a:r>
          </a:p>
          <a:p>
            <a:pPr>
              <a:buNone/>
            </a:pPr>
            <a:r>
              <a:rPr lang="en-US" i="1" dirty="0" smtClean="0"/>
              <a:t>					   p</a:t>
            </a:r>
            <a:r>
              <a:rPr lang="en-US" i="1" dirty="0" smtClean="0"/>
              <a:t>(1,0) log(p(1,0)) +</a:t>
            </a:r>
            <a:r>
              <a:rPr lang="en-US" i="1" dirty="0" smtClean="0"/>
              <a:t> </a:t>
            </a:r>
          </a:p>
          <a:p>
            <a:pPr>
              <a:buNone/>
            </a:pPr>
            <a:r>
              <a:rPr lang="en-US" i="1" dirty="0" smtClean="0"/>
              <a:t>					   p</a:t>
            </a:r>
            <a:r>
              <a:rPr lang="en-US" i="1" dirty="0" smtClean="0"/>
              <a:t>(1,1) log(p(1,1)))</a:t>
            </a:r>
          </a:p>
          <a:p>
            <a:r>
              <a:rPr lang="en-US" dirty="0" smtClean="0"/>
              <a:t>We’ll need out </a:t>
            </a:r>
            <a:r>
              <a:rPr lang="en-US" i="1" dirty="0" err="1" smtClean="0"/>
              <a:t>p(i,j)’</a:t>
            </a:r>
            <a:r>
              <a:rPr lang="en-US" dirty="0" err="1" smtClean="0"/>
              <a:t>s</a:t>
            </a:r>
            <a:r>
              <a:rPr lang="en-US" dirty="0" smtClean="0"/>
              <a:t> again</a:t>
            </a:r>
          </a:p>
          <a:p>
            <a:pPr lvl="1"/>
            <a:r>
              <a:rPr lang="en-US" dirty="0" smtClean="0"/>
              <a:t>Same ones as for H(Y)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p(i,j)s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p</a:t>
            </a:r>
            <a:r>
              <a:rPr lang="en-US" i="1" dirty="0" smtClean="0"/>
              <a:t>(0,0) </a:t>
            </a:r>
            <a:r>
              <a:rPr lang="en-US" dirty="0" smtClean="0"/>
              <a:t>= .25</a:t>
            </a:r>
          </a:p>
          <a:p>
            <a:r>
              <a:rPr lang="en-US" i="1" dirty="0" smtClean="0"/>
              <a:t>p</a:t>
            </a:r>
            <a:r>
              <a:rPr lang="en-US" i="1" dirty="0" smtClean="0"/>
              <a:t>(0,1)</a:t>
            </a:r>
            <a:r>
              <a:rPr lang="en-US" dirty="0" smtClean="0"/>
              <a:t> = .25</a:t>
            </a:r>
          </a:p>
          <a:p>
            <a:r>
              <a:rPr lang="en-US" i="1" dirty="0" smtClean="0"/>
              <a:t>p</a:t>
            </a:r>
            <a:r>
              <a:rPr lang="en-US" i="1" dirty="0" smtClean="0"/>
              <a:t>(1,0)</a:t>
            </a:r>
            <a:r>
              <a:rPr lang="en-US" dirty="0" smtClean="0"/>
              <a:t> = .5</a:t>
            </a:r>
          </a:p>
          <a:p>
            <a:r>
              <a:rPr lang="en-US" i="1" dirty="0" smtClean="0"/>
              <a:t>p</a:t>
            </a:r>
            <a:r>
              <a:rPr lang="en-US" i="1" dirty="0" smtClean="0"/>
              <a:t>(1,1) </a:t>
            </a:r>
            <a:r>
              <a:rPr lang="en-US" dirty="0" smtClean="0"/>
              <a:t>= 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H(X,Y)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H(x,y</a:t>
            </a:r>
            <a:r>
              <a:rPr lang="en-US" i="1" dirty="0" smtClean="0"/>
              <a:t>) = -(p(0,0) log(p(0,0)) + </a:t>
            </a:r>
          </a:p>
          <a:p>
            <a:pPr>
              <a:buNone/>
            </a:pPr>
            <a:r>
              <a:rPr lang="en-US" i="1" dirty="0" smtClean="0"/>
              <a:t>					   p(0,1) log(p(0,1)) + </a:t>
            </a:r>
          </a:p>
          <a:p>
            <a:pPr>
              <a:buNone/>
            </a:pPr>
            <a:r>
              <a:rPr lang="en-US" i="1" dirty="0" smtClean="0"/>
              <a:t>					   p(1,0) log(p(1,0)) + </a:t>
            </a:r>
          </a:p>
          <a:p>
            <a:pPr>
              <a:buNone/>
            </a:pPr>
            <a:r>
              <a:rPr lang="en-US" i="1" dirty="0" smtClean="0"/>
              <a:t>					   p(1,1) log(p(1,1))</a:t>
            </a:r>
            <a:r>
              <a:rPr lang="en-US" i="1" dirty="0" smtClean="0"/>
              <a:t>)</a:t>
            </a:r>
          </a:p>
          <a:p>
            <a:r>
              <a:rPr lang="en-US" i="1" dirty="0" err="1" smtClean="0"/>
              <a:t>H(x,y</a:t>
            </a:r>
            <a:r>
              <a:rPr lang="en-US" i="1" dirty="0" smtClean="0"/>
              <a:t>) = -  (.25 log .25 +</a:t>
            </a:r>
          </a:p>
          <a:p>
            <a:pPr>
              <a:buNone/>
            </a:pPr>
            <a:r>
              <a:rPr lang="en-US" i="1" dirty="0" smtClean="0"/>
              <a:t> 						.25 log .25 +</a:t>
            </a:r>
          </a:p>
          <a:p>
            <a:pPr>
              <a:buNone/>
            </a:pPr>
            <a:r>
              <a:rPr lang="en-US" dirty="0" smtClean="0"/>
              <a:t>					</a:t>
            </a:r>
            <a:r>
              <a:rPr lang="en-US" i="1" dirty="0" smtClean="0"/>
              <a:t>	.5 log .5  +</a:t>
            </a:r>
          </a:p>
          <a:p>
            <a:pPr>
              <a:buNone/>
            </a:pPr>
            <a:r>
              <a:rPr lang="en-US" i="1" dirty="0" smtClean="0"/>
              <a:t>						0 log 0 )</a:t>
            </a:r>
            <a:endParaRPr lang="en-US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Finishing the H(X,Y)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H(X,Y) = -(.25 * -2 + .25 * -2 + .5 * -1 + 0</a:t>
            </a:r>
            <a:r>
              <a:rPr lang="en-US" dirty="0" smtClean="0"/>
              <a:t>)</a:t>
            </a:r>
          </a:p>
          <a:p>
            <a:r>
              <a:rPr lang="en-US" dirty="0" smtClean="0"/>
              <a:t>H(X,Y) = -(-.5 - .5 - .5 + 0)</a:t>
            </a:r>
          </a:p>
          <a:p>
            <a:r>
              <a:rPr lang="en-US" dirty="0" smtClean="0"/>
              <a:t>H(X,Y) = -(-1.5)</a:t>
            </a:r>
          </a:p>
          <a:p>
            <a:r>
              <a:rPr lang="en-US" dirty="0" smtClean="0"/>
              <a:t>H(X,Y) = 1.5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 things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2212171" y="2068734"/>
            <a:ext cx="4892431" cy="3112167"/>
            <a:chOff x="2212171" y="2068734"/>
            <a:chExt cx="4892431" cy="3112167"/>
          </a:xfrm>
        </p:grpSpPr>
        <p:sp>
          <p:nvSpPr>
            <p:cNvPr id="5" name="Rectangle 4"/>
            <p:cNvSpPr/>
            <p:nvPr/>
          </p:nvSpPr>
          <p:spPr>
            <a:xfrm>
              <a:off x="2212171" y="2068734"/>
              <a:ext cx="1547158" cy="984255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212171" y="3133458"/>
              <a:ext cx="1547158" cy="984255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Send a 0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223452" y="4196646"/>
              <a:ext cx="1547158" cy="984255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Send a 1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91222" y="2080026"/>
              <a:ext cx="1547158" cy="98425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Receive a 0</a:t>
              </a:r>
              <a:endParaRPr lang="en-US" sz="20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557444" y="2078490"/>
              <a:ext cx="1547158" cy="98425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Receive a 1</a:t>
              </a:r>
              <a:endParaRPr lang="en-US" sz="20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891222" y="3148251"/>
              <a:ext cx="1547158" cy="98425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.5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557444" y="4196646"/>
              <a:ext cx="1547158" cy="98425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0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889674" y="4196646"/>
              <a:ext cx="1547158" cy="98425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557444" y="3133458"/>
              <a:ext cx="1547158" cy="98425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.5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55532" y="5448300"/>
            <a:ext cx="41735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More complex noise . . .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it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 = </a:t>
            </a:r>
            <a:r>
              <a:rPr lang="en-US" dirty="0" err="1" smtClean="0"/>
              <a:t>H(x</a:t>
            </a:r>
            <a:r>
              <a:rPr lang="en-US" dirty="0" smtClean="0"/>
              <a:t>) + </a:t>
            </a:r>
            <a:r>
              <a:rPr lang="en-US" dirty="0" err="1" smtClean="0"/>
              <a:t>H(y</a:t>
            </a:r>
            <a:r>
              <a:rPr lang="en-US" dirty="0" smtClean="0"/>
              <a:t>) – </a:t>
            </a:r>
            <a:r>
              <a:rPr lang="en-US" dirty="0" err="1" smtClean="0"/>
              <a:t>H(x,y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R = 1 + .81 – 1.5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 = .31</a:t>
            </a:r>
          </a:p>
          <a:p>
            <a:r>
              <a:rPr lang="en-US" dirty="0" smtClean="0"/>
              <a:t>We’re effectively communicating around 1/3 of a bit per second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434"/>
            <a:ext cx="8229600" cy="1143000"/>
          </a:xfrm>
        </p:spPr>
        <p:txBody>
          <a:bodyPr/>
          <a:lstStyle/>
          <a:p>
            <a:r>
              <a:rPr lang="en-US" dirty="0" smtClean="0"/>
              <a:t>What is the capacity of </a:t>
            </a:r>
            <a:br>
              <a:rPr lang="en-US" dirty="0" smtClean="0"/>
            </a:br>
            <a:r>
              <a:rPr lang="en-US" dirty="0" smtClean="0"/>
              <a:t>this last channel?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bits per second are we effectively communicating?</a:t>
            </a:r>
          </a:p>
          <a:p>
            <a:r>
              <a:rPr lang="en-US" dirty="0" smtClean="0"/>
              <a:t>Rate of channel = </a:t>
            </a:r>
            <a:r>
              <a:rPr lang="en-US" dirty="0" err="1" smtClean="0"/>
              <a:t>H(x</a:t>
            </a:r>
            <a:r>
              <a:rPr lang="en-US" dirty="0" smtClean="0"/>
              <a:t>) + </a:t>
            </a:r>
            <a:r>
              <a:rPr lang="en-US" dirty="0" err="1" smtClean="0"/>
              <a:t>H(y</a:t>
            </a:r>
            <a:r>
              <a:rPr lang="en-US" dirty="0" smtClean="0"/>
              <a:t>) - </a:t>
            </a:r>
            <a:r>
              <a:rPr lang="en-US" dirty="0" err="1" smtClean="0"/>
              <a:t>H(x,y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Intuitively, the bits per second that the sender and receiver “share”</a:t>
            </a:r>
          </a:p>
          <a:p>
            <a:r>
              <a:rPr lang="en-US" dirty="0" smtClean="0"/>
              <a:t>Let’s calculate that for our example</a:t>
            </a:r>
          </a:p>
          <a:p>
            <a:pPr lvl="1"/>
            <a:r>
              <a:rPr lang="en-US" dirty="0" smtClean="0"/>
              <a:t>Using information from the matrix</a:t>
            </a:r>
          </a:p>
          <a:p>
            <a:pPr lvl="1"/>
            <a:r>
              <a:rPr lang="en-US" dirty="0" smtClean="0"/>
              <a:t>Working on the assumption that the sender is equally likely to send 0 or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So what is the conditional </a:t>
            </a:r>
            <a:br>
              <a:rPr lang="en-US" dirty="0" smtClean="0"/>
            </a:br>
            <a:r>
              <a:rPr lang="en-US" dirty="0" smtClean="0"/>
              <a:t>entropy for this channel?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we need the entropy of the </a:t>
            </a:r>
            <a:r>
              <a:rPr lang="en-US" dirty="0" smtClean="0"/>
              <a:t>source </a:t>
            </a:r>
            <a:r>
              <a:rPr lang="en-US" dirty="0" err="1" smtClean="0"/>
              <a:t>H(x</a:t>
            </a:r>
            <a:r>
              <a:rPr lang="en-US" dirty="0" smtClean="0"/>
              <a:t>)</a:t>
            </a:r>
          </a:p>
          <a:p>
            <a:r>
              <a:rPr lang="en-US" dirty="0" smtClean="0"/>
              <a:t>We </a:t>
            </a:r>
            <a:r>
              <a:rPr lang="en-US" dirty="0" smtClean="0"/>
              <a:t>also need the entropy of the </a:t>
            </a:r>
            <a:r>
              <a:rPr lang="en-US" dirty="0" smtClean="0"/>
              <a:t>receiver </a:t>
            </a:r>
            <a:r>
              <a:rPr lang="en-US" dirty="0" err="1" smtClean="0"/>
              <a:t>H(y</a:t>
            </a:r>
            <a:r>
              <a:rPr lang="en-US" dirty="0" smtClean="0"/>
              <a:t>)</a:t>
            </a:r>
          </a:p>
          <a:p>
            <a:r>
              <a:rPr lang="en-US" dirty="0" smtClean="0"/>
              <a:t>And </a:t>
            </a:r>
            <a:r>
              <a:rPr lang="en-US" dirty="0" smtClean="0"/>
              <a:t>the joint entropy </a:t>
            </a:r>
            <a:r>
              <a:rPr lang="en-US" dirty="0" err="1" smtClean="0"/>
              <a:t>H(x,y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H(X)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 is the original source of the information</a:t>
            </a:r>
          </a:p>
          <a:p>
            <a:r>
              <a:rPr lang="en-US" dirty="0" smtClean="0"/>
              <a:t>H(X) </a:t>
            </a:r>
            <a:r>
              <a:rPr lang="en-US" dirty="0" smtClean="0"/>
              <a:t>= -∑p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log(p</a:t>
            </a:r>
            <a:r>
              <a:rPr lang="en-US" baseline="-25000" dirty="0" err="1" smtClean="0"/>
              <a:t>i</a:t>
            </a:r>
            <a:r>
              <a:rPr lang="en-US" dirty="0" smtClean="0"/>
              <a:t>)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There are two possible signals </a:t>
            </a:r>
          </a:p>
          <a:p>
            <a:pPr lvl="1"/>
            <a:r>
              <a:rPr lang="en-US" dirty="0" smtClean="0"/>
              <a:t>0</a:t>
            </a:r>
          </a:p>
          <a:p>
            <a:pPr lvl="1"/>
            <a:r>
              <a:rPr lang="en-US" dirty="0" smtClean="0"/>
              <a:t>1</a:t>
            </a:r>
          </a:p>
          <a:p>
            <a:r>
              <a:rPr lang="en-US" dirty="0" smtClean="0"/>
              <a:t>Each is equally probable</a:t>
            </a:r>
          </a:p>
          <a:p>
            <a:pPr lvl="1"/>
            <a:r>
              <a:rPr lang="en-US" dirty="0" smtClean="0"/>
              <a:t>According to the definition of the scenario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H(X)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H(X) = -∑p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log(p</a:t>
            </a:r>
            <a:r>
              <a:rPr lang="en-US" baseline="-25000" dirty="0" err="1" smtClean="0"/>
              <a:t>i</a:t>
            </a:r>
            <a:r>
              <a:rPr lang="en-US" dirty="0" smtClean="0"/>
              <a:t>)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H(X) = - (.5 log (.5) + .5 log (.5))</a:t>
            </a:r>
          </a:p>
          <a:p>
            <a:endParaRPr lang="en-US" dirty="0" smtClean="0"/>
          </a:p>
          <a:p>
            <a:r>
              <a:rPr lang="en-US" dirty="0" smtClean="0"/>
              <a:t>H(X) = - (.5 (-1) + .5 (-1))</a:t>
            </a:r>
          </a:p>
          <a:p>
            <a:endParaRPr lang="en-US" dirty="0" smtClean="0"/>
          </a:p>
          <a:p>
            <a:r>
              <a:rPr lang="en-US" dirty="0" smtClean="0"/>
              <a:t>H(X) = -(-.5 -.5) = -(-1) = 1</a:t>
            </a:r>
          </a:p>
          <a:p>
            <a:endParaRPr lang="en-US" dirty="0" smtClean="0"/>
          </a:p>
          <a:p>
            <a:r>
              <a:rPr lang="en-US" b="1" dirty="0" smtClean="0"/>
              <a:t>H(X) = 1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H(Y)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 is the received signal, which was affected by noise</a:t>
            </a:r>
          </a:p>
          <a:p>
            <a:r>
              <a:rPr lang="en-US" dirty="0" smtClean="0"/>
              <a:t>H(Y) is the entropy of that signal</a:t>
            </a:r>
          </a:p>
          <a:p>
            <a:r>
              <a:rPr lang="en-US" dirty="0" smtClean="0"/>
              <a:t>Since the signal received depends on the signal sent, the equation is a little different:</a:t>
            </a:r>
          </a:p>
          <a:p>
            <a:pPr lvl="1"/>
            <a:r>
              <a:rPr lang="en-US" dirty="0" smtClean="0"/>
              <a:t>H(Y) = -</a:t>
            </a:r>
            <a:r>
              <a:rPr lang="en-US" dirty="0" smtClean="0"/>
              <a:t>∑</a:t>
            </a:r>
            <a:r>
              <a:rPr lang="en-US" dirty="0" err="1" smtClean="0"/>
              <a:t>p(i,j)log(∑p(i,j</a:t>
            </a:r>
            <a:r>
              <a:rPr lang="en-US" dirty="0" smtClean="0"/>
              <a:t>)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probability that 0 or 1 was sent is still 50/50 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H(Y)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 smtClean="0"/>
              <a:t>The equation is </a:t>
            </a:r>
            <a:r>
              <a:rPr lang="en-US" i="1" dirty="0" smtClean="0"/>
              <a:t>H(Y) = </a:t>
            </a:r>
            <a:r>
              <a:rPr lang="en-US" i="1" dirty="0" smtClean="0"/>
              <a:t>-∑</a:t>
            </a:r>
            <a:r>
              <a:rPr lang="en-US" i="1" dirty="0" err="1" smtClean="0"/>
              <a:t>p(i,j)log(∑p(i,j</a:t>
            </a:r>
            <a:r>
              <a:rPr lang="en-US" i="1" dirty="0" smtClean="0"/>
              <a:t>))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First summation over </a:t>
            </a:r>
            <a:r>
              <a:rPr lang="en-US" i="1" dirty="0" err="1" smtClean="0"/>
              <a:t>i</a:t>
            </a:r>
            <a:r>
              <a:rPr lang="en-US" dirty="0" smtClean="0"/>
              <a:t> and </a:t>
            </a:r>
            <a:r>
              <a:rPr lang="en-US" i="1" dirty="0" err="1" smtClean="0"/>
              <a:t>j</a:t>
            </a:r>
            <a:r>
              <a:rPr lang="en-US" dirty="0" smtClean="0"/>
              <a:t>, second over </a:t>
            </a:r>
            <a:r>
              <a:rPr lang="en-US" i="1" dirty="0" err="1" smtClean="0"/>
              <a:t>i</a:t>
            </a:r>
            <a:endParaRPr lang="en-US" i="1" dirty="0" smtClean="0"/>
          </a:p>
          <a:p>
            <a:r>
              <a:rPr lang="en-US" dirty="0" smtClean="0"/>
              <a:t>We need the various </a:t>
            </a:r>
            <a:r>
              <a:rPr lang="en-US" i="1" dirty="0" err="1" smtClean="0"/>
              <a:t>p(i,j)</a:t>
            </a:r>
            <a:r>
              <a:rPr lang="en-US" dirty="0" err="1" smtClean="0"/>
              <a:t>’s</a:t>
            </a:r>
            <a:r>
              <a:rPr lang="en-US" dirty="0" smtClean="0"/>
              <a:t>, so let’s get those</a:t>
            </a:r>
          </a:p>
          <a:p>
            <a:r>
              <a:rPr lang="en-US" dirty="0" smtClean="0"/>
              <a:t>What does </a:t>
            </a:r>
            <a:r>
              <a:rPr lang="en-US" i="1" dirty="0" err="1" smtClean="0"/>
              <a:t>p(i,j</a:t>
            </a:r>
            <a:r>
              <a:rPr lang="en-US" i="1" dirty="0" smtClean="0"/>
              <a:t>)</a:t>
            </a:r>
            <a:r>
              <a:rPr lang="en-US" dirty="0" smtClean="0"/>
              <a:t> mean?  </a:t>
            </a:r>
          </a:p>
          <a:p>
            <a:pPr lvl="1"/>
            <a:r>
              <a:rPr lang="en-US" dirty="0" smtClean="0"/>
              <a:t>The probability that signal </a:t>
            </a:r>
            <a:r>
              <a:rPr lang="en-US" i="1" dirty="0" err="1" smtClean="0"/>
              <a:t>i</a:t>
            </a:r>
            <a:r>
              <a:rPr lang="en-US" dirty="0" smtClean="0"/>
              <a:t> was sent and signal </a:t>
            </a:r>
            <a:r>
              <a:rPr lang="en-US" i="1" dirty="0" err="1" smtClean="0"/>
              <a:t>j</a:t>
            </a:r>
            <a:r>
              <a:rPr lang="en-US" dirty="0" smtClean="0"/>
              <a:t> received</a:t>
            </a:r>
          </a:p>
          <a:p>
            <a:r>
              <a:rPr lang="en-US" dirty="0" smtClean="0"/>
              <a:t>Two possible signals sent or received</a:t>
            </a:r>
          </a:p>
          <a:p>
            <a:r>
              <a:rPr lang="en-US" dirty="0" smtClean="0"/>
              <a:t>So four possible </a:t>
            </a:r>
            <a:r>
              <a:rPr lang="en-US" i="1" dirty="0" err="1" smtClean="0"/>
              <a:t>p(i,j)</a:t>
            </a:r>
            <a:r>
              <a:rPr lang="en-US" dirty="0" err="1" smtClean="0"/>
              <a:t>’s</a:t>
            </a:r>
            <a:endParaRPr lang="en-US" dirty="0" smtClean="0"/>
          </a:p>
          <a:p>
            <a:pPr lvl="1"/>
            <a:r>
              <a:rPr lang="en-US" dirty="0" smtClean="0"/>
              <a:t>The sum of all four is still 1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p(i,j)s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p</a:t>
            </a:r>
            <a:r>
              <a:rPr lang="en-US" i="1" dirty="0" smtClean="0"/>
              <a:t>(0,0) </a:t>
            </a:r>
            <a:r>
              <a:rPr lang="en-US" dirty="0" smtClean="0"/>
              <a:t>= .25</a:t>
            </a:r>
          </a:p>
          <a:p>
            <a:r>
              <a:rPr lang="en-US" i="1" dirty="0" smtClean="0"/>
              <a:t>p</a:t>
            </a:r>
            <a:r>
              <a:rPr lang="en-US" i="1" dirty="0" smtClean="0"/>
              <a:t>(0,1) </a:t>
            </a:r>
            <a:r>
              <a:rPr lang="en-US" dirty="0" smtClean="0"/>
              <a:t>= .25</a:t>
            </a:r>
          </a:p>
          <a:p>
            <a:r>
              <a:rPr lang="en-US" i="1" dirty="0" smtClean="0"/>
              <a:t>p</a:t>
            </a:r>
            <a:r>
              <a:rPr lang="en-US" i="1" dirty="0" smtClean="0"/>
              <a:t>(1,0) </a:t>
            </a:r>
            <a:r>
              <a:rPr lang="en-US" dirty="0" smtClean="0"/>
              <a:t>= .5</a:t>
            </a:r>
          </a:p>
          <a:p>
            <a:r>
              <a:rPr lang="en-US" i="1" dirty="0" smtClean="0"/>
              <a:t>p</a:t>
            </a:r>
            <a:r>
              <a:rPr lang="en-US" i="1" dirty="0" smtClean="0"/>
              <a:t>(1,1) </a:t>
            </a:r>
            <a:r>
              <a:rPr lang="en-US" dirty="0" smtClean="0"/>
              <a:t>= 0</a:t>
            </a:r>
          </a:p>
          <a:p>
            <a:r>
              <a:rPr lang="en-US" dirty="0" smtClean="0"/>
              <a:t>How did I get those?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32447</TotalTime>
  <Words>1468</Words>
  <Application>Microsoft Macintosh PowerPoint</Application>
  <PresentationFormat>On-screen Show (4:3)</PresentationFormat>
  <Paragraphs>157</Paragraphs>
  <Slides>20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Theme</vt:lpstr>
      <vt:lpstr>More Details on the Noisy Channel Rate Example CS 118 Computer Network Fundamentals  Peter Reiher </vt:lpstr>
      <vt:lpstr>Split things . . .</vt:lpstr>
      <vt:lpstr>What is the capacity of  this last channel?</vt:lpstr>
      <vt:lpstr>So what is the conditional  entropy for this channel?</vt:lpstr>
      <vt:lpstr>H(X)</vt:lpstr>
      <vt:lpstr>Calculating H(X)</vt:lpstr>
      <vt:lpstr>H(Y)</vt:lpstr>
      <vt:lpstr>Calculating H(Y)</vt:lpstr>
      <vt:lpstr>The p(i,j)s</vt:lpstr>
      <vt:lpstr>Back to the matrix</vt:lpstr>
      <vt:lpstr>And for sending a 1</vt:lpstr>
      <vt:lpstr>The p(i,j)s</vt:lpstr>
      <vt:lpstr>Back to H(Y)</vt:lpstr>
      <vt:lpstr>Filling in the p’s for H(Y)</vt:lpstr>
      <vt:lpstr>Working H(Y) out</vt:lpstr>
      <vt:lpstr>OK, now H(X,Y)</vt:lpstr>
      <vt:lpstr>The p(i,j)s</vt:lpstr>
      <vt:lpstr>Calculating H(X,Y)</vt:lpstr>
      <vt:lpstr>Finishing the H(X,Y) calculation</vt:lpstr>
      <vt:lpstr>Working it out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80</cp:revision>
  <cp:lastPrinted>2014-01-03T23:50:58Z</cp:lastPrinted>
  <dcterms:created xsi:type="dcterms:W3CDTF">2016-01-12T19:31:03Z</dcterms:created>
  <dcterms:modified xsi:type="dcterms:W3CDTF">2016-01-14T00:05:03Z</dcterms:modified>
</cp:coreProperties>
</file>