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diagrams/quickStyle2.xml" ContentType="application/vnd.openxmlformats-officedocument.drawingml.diagramStyle+xml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19" r:id="rId32"/>
    <p:sldId id="287" r:id="rId33"/>
    <p:sldId id="288" r:id="rId34"/>
    <p:sldId id="289" r:id="rId35"/>
    <p:sldId id="290" r:id="rId36"/>
    <p:sldId id="291" r:id="rId37"/>
    <p:sldId id="292" r:id="rId38"/>
    <p:sldId id="320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21" r:id="rId65"/>
    <p:sldId id="322" r:id="rId66"/>
    <p:sldId id="323" r:id="rId67"/>
    <p:sldId id="324" r:id="rId68"/>
    <p:sldId id="318" r:id="rId6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8904C2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F5735-F316-4D56-9FAF-A0256CA222EC}" type="doc">
      <dgm:prSet loTypeId="urn:microsoft.com/office/officeart/2005/8/layout/pyramid3" loCatId="pyramid" qsTypeId="urn:microsoft.com/office/officeart/2005/8/quickstyle/3d1" qsCatId="3D" csTypeId="urn:microsoft.com/office/officeart/2005/8/colors/accent5_3" csCatId="accent5" phldr="1"/>
      <dgm:spPr/>
    </dgm:pt>
    <dgm:pt modelId="{4B6B0871-58AB-47B8-AB63-6D2EFA03DFB6}">
      <dgm:prSet phldrT="[Text]" custT="1"/>
      <dgm:spPr/>
      <dgm:t>
        <a:bodyPr/>
        <a:lstStyle/>
        <a:p>
          <a:r>
            <a:rPr lang="en-US" sz="1800" b="1" dirty="0" smtClean="0"/>
            <a:t>HTTP/DNS/FTP/</a:t>
          </a:r>
          <a:br>
            <a:rPr lang="en-US" sz="1800" b="1" dirty="0" smtClean="0"/>
          </a:br>
          <a:r>
            <a:rPr lang="en-US" sz="1800" b="1" dirty="0" smtClean="0"/>
            <a:t>NFS/IM</a:t>
          </a:r>
          <a:endParaRPr lang="en-US" sz="1800" b="1" dirty="0"/>
        </a:p>
      </dgm:t>
    </dgm:pt>
    <dgm:pt modelId="{79CA7801-E338-4D67-96B7-7E1330D2D7EF}" type="parTrans" cxnId="{75157902-58CD-4F76-858A-885BC48FF4C2}">
      <dgm:prSet/>
      <dgm:spPr/>
      <dgm:t>
        <a:bodyPr/>
        <a:lstStyle/>
        <a:p>
          <a:endParaRPr lang="en-US"/>
        </a:p>
      </dgm:t>
    </dgm:pt>
    <dgm:pt modelId="{8542EAF3-53DE-4221-9E8B-4F486EA0F9A1}" type="sibTrans" cxnId="{75157902-58CD-4F76-858A-885BC48FF4C2}">
      <dgm:prSet/>
      <dgm:spPr/>
      <dgm:t>
        <a:bodyPr/>
        <a:lstStyle/>
        <a:p>
          <a:endParaRPr lang="en-US"/>
        </a:p>
      </dgm:t>
    </dgm:pt>
    <dgm:pt modelId="{373649C1-CE8C-4A0B-8A55-C7FD3FA1749D}">
      <dgm:prSet phldrT="[Text]" custT="1"/>
      <dgm:spPr/>
      <dgm:t>
        <a:bodyPr/>
        <a:lstStyle/>
        <a:p>
          <a:r>
            <a:rPr lang="en-US" sz="1600" b="1" dirty="0" smtClean="0"/>
            <a:t>TCP/UDP/</a:t>
          </a:r>
          <a:br>
            <a:rPr lang="en-US" sz="1600" b="1" dirty="0" smtClean="0"/>
          </a:br>
          <a:r>
            <a:rPr lang="en-US" sz="1600" b="1" dirty="0" smtClean="0"/>
            <a:t>SCTP/RTP</a:t>
          </a:r>
          <a:endParaRPr lang="en-US" sz="1600" b="1" dirty="0"/>
        </a:p>
      </dgm:t>
    </dgm:pt>
    <dgm:pt modelId="{5F22EB90-DF24-43BB-899F-478311D46661}" type="parTrans" cxnId="{7BFBF402-5B15-44B9-870F-AEF7BCDE3910}">
      <dgm:prSet/>
      <dgm:spPr/>
      <dgm:t>
        <a:bodyPr/>
        <a:lstStyle/>
        <a:p>
          <a:endParaRPr lang="en-US"/>
        </a:p>
      </dgm:t>
    </dgm:pt>
    <dgm:pt modelId="{E994DCA4-712F-4555-9D5D-3F74751B3193}" type="sibTrans" cxnId="{7BFBF402-5B15-44B9-870F-AEF7BCDE3910}">
      <dgm:prSet/>
      <dgm:spPr/>
      <dgm:t>
        <a:bodyPr/>
        <a:lstStyle/>
        <a:p>
          <a:endParaRPr lang="en-US"/>
        </a:p>
      </dgm:t>
    </dgm:pt>
    <dgm:pt modelId="{FFB9EE93-C66D-4712-8004-3D89AB89F6D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6EAC59C-62BA-4776-8122-AF69A4A155D3}" type="parTrans" cxnId="{7AF8F7A9-AE10-43BF-85B9-F84031A2FC14}">
      <dgm:prSet/>
      <dgm:spPr/>
      <dgm:t>
        <a:bodyPr/>
        <a:lstStyle/>
        <a:p>
          <a:endParaRPr lang="en-US"/>
        </a:p>
      </dgm:t>
    </dgm:pt>
    <dgm:pt modelId="{A95F8E0E-223A-497E-8084-89F804EC313F}" type="sibTrans" cxnId="{7AF8F7A9-AE10-43BF-85B9-F84031A2FC14}">
      <dgm:prSet/>
      <dgm:spPr/>
      <dgm:t>
        <a:bodyPr/>
        <a:lstStyle/>
        <a:p>
          <a:endParaRPr lang="en-US"/>
        </a:p>
      </dgm:t>
    </dgm:pt>
    <dgm:pt modelId="{B4E61347-0FBB-4C1D-9955-A34D472ED6DA}" type="pres">
      <dgm:prSet presAssocID="{25AF5735-F316-4D56-9FAF-A0256CA222EC}" presName="Name0" presStyleCnt="0">
        <dgm:presLayoutVars>
          <dgm:dir/>
          <dgm:animLvl val="lvl"/>
          <dgm:resizeHandles val="exact"/>
        </dgm:presLayoutVars>
      </dgm:prSet>
      <dgm:spPr/>
    </dgm:pt>
    <dgm:pt modelId="{B8444B78-79E8-4AAB-B46B-45C117CD244D}" type="pres">
      <dgm:prSet presAssocID="{4B6B0871-58AB-47B8-AB63-6D2EFA03DFB6}" presName="Name8" presStyleCnt="0"/>
      <dgm:spPr/>
    </dgm:pt>
    <dgm:pt modelId="{36AD86A5-878C-4721-AE97-58B2486F3150}" type="pres">
      <dgm:prSet presAssocID="{4B6B0871-58AB-47B8-AB63-6D2EFA03DFB6}" presName="level" presStyleLbl="node1" presStyleIdx="0" presStyleCnt="3" custLinFactX="-26036" custLinFactY="-1183" custLinFactNeighborX="-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FB1D2-C008-4990-BA4F-BBEA3B6D95CD}" type="pres">
      <dgm:prSet presAssocID="{4B6B0871-58AB-47B8-AB63-6D2EFA03DF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63262-C46D-4122-B846-00E37A8A4A12}" type="pres">
      <dgm:prSet presAssocID="{373649C1-CE8C-4A0B-8A55-C7FD3FA1749D}" presName="Name8" presStyleCnt="0"/>
      <dgm:spPr/>
    </dgm:pt>
    <dgm:pt modelId="{0DC2673B-A80B-4FD1-8275-D2A1E3691C79}" type="pres">
      <dgm:prSet presAssocID="{373649C1-CE8C-4A0B-8A55-C7FD3FA1749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88AB5-3B45-4616-A263-43ED6D330740}" type="pres">
      <dgm:prSet presAssocID="{373649C1-CE8C-4A0B-8A55-C7FD3FA174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BAF33-F15E-44D8-8050-3110A738925F}" type="pres">
      <dgm:prSet presAssocID="{FFB9EE93-C66D-4712-8004-3D89AB89F6D9}" presName="Name8" presStyleCnt="0"/>
      <dgm:spPr/>
    </dgm:pt>
    <dgm:pt modelId="{3385B6FE-47BA-493D-B459-6F5B3E4D6F64}" type="pres">
      <dgm:prSet presAssocID="{FFB9EE93-C66D-4712-8004-3D89AB89F6D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84F08-FB2A-4CA0-B9F7-33BF778061F4}" type="pres">
      <dgm:prSet presAssocID="{FFB9EE93-C66D-4712-8004-3D89AB89F6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54273E-01DE-954C-BC51-3CD9161CBDAE}" type="presOf" srcId="{4B6B0871-58AB-47B8-AB63-6D2EFA03DFB6}" destId="{D7DFB1D2-C008-4990-BA4F-BBEA3B6D95CD}" srcOrd="1" destOrd="0" presId="urn:microsoft.com/office/officeart/2005/8/layout/pyramid3"/>
    <dgm:cxn modelId="{25F21E1E-612E-CC4C-AB00-432B71BB3E2D}" type="presOf" srcId="{FFB9EE93-C66D-4712-8004-3D89AB89F6D9}" destId="{78984F08-FB2A-4CA0-B9F7-33BF778061F4}" srcOrd="1" destOrd="0" presId="urn:microsoft.com/office/officeart/2005/8/layout/pyramid3"/>
    <dgm:cxn modelId="{B330E735-C277-F74D-B438-FA5AFE60A63A}" type="presOf" srcId="{373649C1-CE8C-4A0B-8A55-C7FD3FA1749D}" destId="{0DC2673B-A80B-4FD1-8275-D2A1E3691C79}" srcOrd="0" destOrd="0" presId="urn:microsoft.com/office/officeart/2005/8/layout/pyramid3"/>
    <dgm:cxn modelId="{75157902-58CD-4F76-858A-885BC48FF4C2}" srcId="{25AF5735-F316-4D56-9FAF-A0256CA222EC}" destId="{4B6B0871-58AB-47B8-AB63-6D2EFA03DFB6}" srcOrd="0" destOrd="0" parTransId="{79CA7801-E338-4D67-96B7-7E1330D2D7EF}" sibTransId="{8542EAF3-53DE-4221-9E8B-4F486EA0F9A1}"/>
    <dgm:cxn modelId="{07C3448C-0757-BE42-B2E6-00ACD41752ED}" type="presOf" srcId="{25AF5735-F316-4D56-9FAF-A0256CA222EC}" destId="{B4E61347-0FBB-4C1D-9955-A34D472ED6DA}" srcOrd="0" destOrd="0" presId="urn:microsoft.com/office/officeart/2005/8/layout/pyramid3"/>
    <dgm:cxn modelId="{7BFBF402-5B15-44B9-870F-AEF7BCDE3910}" srcId="{25AF5735-F316-4D56-9FAF-A0256CA222EC}" destId="{373649C1-CE8C-4A0B-8A55-C7FD3FA1749D}" srcOrd="1" destOrd="0" parTransId="{5F22EB90-DF24-43BB-899F-478311D46661}" sibTransId="{E994DCA4-712F-4555-9D5D-3F74751B3193}"/>
    <dgm:cxn modelId="{93B18900-CE15-AC4F-826C-16F3D81E27CE}" type="presOf" srcId="{FFB9EE93-C66D-4712-8004-3D89AB89F6D9}" destId="{3385B6FE-47BA-493D-B459-6F5B3E4D6F64}" srcOrd="0" destOrd="0" presId="urn:microsoft.com/office/officeart/2005/8/layout/pyramid3"/>
    <dgm:cxn modelId="{7A707328-341F-CD44-A629-0ECDF8734D6B}" type="presOf" srcId="{373649C1-CE8C-4A0B-8A55-C7FD3FA1749D}" destId="{50788AB5-3B45-4616-A263-43ED6D330740}" srcOrd="1" destOrd="0" presId="urn:microsoft.com/office/officeart/2005/8/layout/pyramid3"/>
    <dgm:cxn modelId="{7AF8F7A9-AE10-43BF-85B9-F84031A2FC14}" srcId="{25AF5735-F316-4D56-9FAF-A0256CA222EC}" destId="{FFB9EE93-C66D-4712-8004-3D89AB89F6D9}" srcOrd="2" destOrd="0" parTransId="{16EAC59C-62BA-4776-8122-AF69A4A155D3}" sibTransId="{A95F8E0E-223A-497E-8084-89F804EC313F}"/>
    <dgm:cxn modelId="{82D6BE11-77D9-9D43-95AA-975F440C1826}" type="presOf" srcId="{4B6B0871-58AB-47B8-AB63-6D2EFA03DFB6}" destId="{36AD86A5-878C-4721-AE97-58B2486F3150}" srcOrd="0" destOrd="0" presId="urn:microsoft.com/office/officeart/2005/8/layout/pyramid3"/>
    <dgm:cxn modelId="{2D111BE5-4E5F-6F4C-AFDF-21A7AF126CB0}" type="presParOf" srcId="{B4E61347-0FBB-4C1D-9955-A34D472ED6DA}" destId="{B8444B78-79E8-4AAB-B46B-45C117CD244D}" srcOrd="0" destOrd="0" presId="urn:microsoft.com/office/officeart/2005/8/layout/pyramid3"/>
    <dgm:cxn modelId="{42B42AEB-BC79-054E-9ACB-05D78E707975}" type="presParOf" srcId="{B8444B78-79E8-4AAB-B46B-45C117CD244D}" destId="{36AD86A5-878C-4721-AE97-58B2486F3150}" srcOrd="0" destOrd="0" presId="urn:microsoft.com/office/officeart/2005/8/layout/pyramid3"/>
    <dgm:cxn modelId="{6950283B-F23D-1B4A-BAC3-2225C422E8A8}" type="presParOf" srcId="{B8444B78-79E8-4AAB-B46B-45C117CD244D}" destId="{D7DFB1D2-C008-4990-BA4F-BBEA3B6D95CD}" srcOrd="1" destOrd="0" presId="urn:microsoft.com/office/officeart/2005/8/layout/pyramid3"/>
    <dgm:cxn modelId="{727A3F78-C8C2-4445-8B78-2E889F2668DA}" type="presParOf" srcId="{B4E61347-0FBB-4C1D-9955-A34D472ED6DA}" destId="{C3263262-C46D-4122-B846-00E37A8A4A12}" srcOrd="1" destOrd="0" presId="urn:microsoft.com/office/officeart/2005/8/layout/pyramid3"/>
    <dgm:cxn modelId="{1A0A9F52-8641-D940-80F1-2C46C7476C9F}" type="presParOf" srcId="{C3263262-C46D-4122-B846-00E37A8A4A12}" destId="{0DC2673B-A80B-4FD1-8275-D2A1E3691C79}" srcOrd="0" destOrd="0" presId="urn:microsoft.com/office/officeart/2005/8/layout/pyramid3"/>
    <dgm:cxn modelId="{C6A07200-44FE-FC4B-92B3-C91B2221B6FB}" type="presParOf" srcId="{C3263262-C46D-4122-B846-00E37A8A4A12}" destId="{50788AB5-3B45-4616-A263-43ED6D330740}" srcOrd="1" destOrd="0" presId="urn:microsoft.com/office/officeart/2005/8/layout/pyramid3"/>
    <dgm:cxn modelId="{92B4AA33-EE0E-9946-A3F9-5D0ACBA9D64E}" type="presParOf" srcId="{B4E61347-0FBB-4C1D-9955-A34D472ED6DA}" destId="{C7CBAF33-F15E-44D8-8050-3110A738925F}" srcOrd="2" destOrd="0" presId="urn:microsoft.com/office/officeart/2005/8/layout/pyramid3"/>
    <dgm:cxn modelId="{F9ACB7AD-8924-6647-839D-C1FCD1C835A8}" type="presParOf" srcId="{C7CBAF33-F15E-44D8-8050-3110A738925F}" destId="{3385B6FE-47BA-493D-B459-6F5B3E4D6F64}" srcOrd="0" destOrd="0" presId="urn:microsoft.com/office/officeart/2005/8/layout/pyramid3"/>
    <dgm:cxn modelId="{142A2EAA-EFFF-1641-A102-110ABFD74830}" type="presParOf" srcId="{C7CBAF33-F15E-44D8-8050-3110A738925F}" destId="{78984F08-FB2A-4CA0-B9F7-33BF778061F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FF8E9-66F8-42AC-A496-D638CCADFA44}" type="doc">
      <dgm:prSet loTypeId="urn:microsoft.com/office/officeart/2005/8/layout/pyramid1" loCatId="pyramid" qsTypeId="urn:microsoft.com/office/officeart/2005/8/quickstyle/3d1" qsCatId="3D" csTypeId="urn:microsoft.com/office/officeart/2005/8/colors/accent5_3" csCatId="accent5" phldr="1"/>
      <dgm:spPr/>
    </dgm:pt>
    <dgm:pt modelId="{197F40E3-6A1E-4487-984A-8CBC92786A4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14CA2CD-7F67-42A9-913F-FCF36E9169CE}" type="parTrans" cxnId="{70427856-CE1D-44D7-AD64-418D6AAE1CC3}">
      <dgm:prSet/>
      <dgm:spPr/>
      <dgm:t>
        <a:bodyPr/>
        <a:lstStyle/>
        <a:p>
          <a:endParaRPr lang="en-US"/>
        </a:p>
      </dgm:t>
    </dgm:pt>
    <dgm:pt modelId="{391E336C-3074-4A52-9CEE-305D3F22D5C8}" type="sibTrans" cxnId="{70427856-CE1D-44D7-AD64-418D6AAE1CC3}">
      <dgm:prSet/>
      <dgm:spPr/>
      <dgm:t>
        <a:bodyPr/>
        <a:lstStyle/>
        <a:p>
          <a:endParaRPr lang="en-US"/>
        </a:p>
      </dgm:t>
    </dgm:pt>
    <dgm:pt modelId="{221339E1-ECCF-453C-8158-A6549CD8C89A}">
      <dgm:prSet phldrT="[Text]" custT="1"/>
      <dgm:spPr/>
      <dgm:t>
        <a:bodyPr/>
        <a:lstStyle/>
        <a:p>
          <a:r>
            <a:rPr lang="en-US" sz="1600" b="1" dirty="0" smtClean="0"/>
            <a:t>Ethernet/</a:t>
          </a:r>
          <a:br>
            <a:rPr lang="en-US" sz="1600" b="1" dirty="0" smtClean="0"/>
          </a:br>
          <a:r>
            <a:rPr lang="en-US" sz="1600" b="1" dirty="0" smtClean="0"/>
            <a:t>FDDI/</a:t>
          </a:r>
          <a:r>
            <a:rPr lang="en-US" sz="1600" b="1" dirty="0" err="1" smtClean="0"/>
            <a:t>Sonet</a:t>
          </a:r>
          <a:endParaRPr lang="en-US" sz="1600" b="1" dirty="0"/>
        </a:p>
      </dgm:t>
    </dgm:pt>
    <dgm:pt modelId="{2F5CEF73-1BC1-4BA9-9190-07F3E442DF27}" type="parTrans" cxnId="{7EB84C76-C2C4-4594-B414-CB8316C6F5B3}">
      <dgm:prSet/>
      <dgm:spPr/>
      <dgm:t>
        <a:bodyPr/>
        <a:lstStyle/>
        <a:p>
          <a:endParaRPr lang="en-US"/>
        </a:p>
      </dgm:t>
    </dgm:pt>
    <dgm:pt modelId="{E9D93A9F-D534-4E21-A6CB-404CDC2881AB}" type="sibTrans" cxnId="{7EB84C76-C2C4-4594-B414-CB8316C6F5B3}">
      <dgm:prSet/>
      <dgm:spPr/>
      <dgm:t>
        <a:bodyPr/>
        <a:lstStyle/>
        <a:p>
          <a:endParaRPr lang="en-US"/>
        </a:p>
      </dgm:t>
    </dgm:pt>
    <dgm:pt modelId="{6745BB6D-6FBD-40D9-96D7-AA570E8DF205}">
      <dgm:prSet phldrT="[Text]" custT="1"/>
      <dgm:spPr/>
      <dgm:t>
        <a:bodyPr/>
        <a:lstStyle/>
        <a:p>
          <a:r>
            <a:rPr lang="en-US" sz="1800" b="1" baseline="0" dirty="0" smtClean="0">
              <a:latin typeface="Symbol" pitchFamily="18" charset="2"/>
            </a:rPr>
            <a:t>l</a:t>
          </a:r>
          <a:r>
            <a:rPr lang="en-US" sz="1800" b="1" dirty="0" smtClean="0"/>
            <a:t> PPM, </a:t>
          </a:r>
          <a:r>
            <a:rPr lang="en-US" sz="1800" b="1" baseline="0" dirty="0" smtClean="0">
              <a:latin typeface="Symbol" pitchFamily="18" charset="2"/>
            </a:rPr>
            <a:t>l</a:t>
          </a:r>
          <a:r>
            <a:rPr lang="en-US" sz="1800" b="1" dirty="0" smtClean="0"/>
            <a:t> CDMA, </a:t>
          </a:r>
          <a:br>
            <a:rPr lang="en-US" sz="1800" b="1" dirty="0" smtClean="0"/>
          </a:br>
          <a:r>
            <a:rPr lang="en-US" sz="1800" b="1" dirty="0" smtClean="0"/>
            <a:t>e</a:t>
          </a:r>
          <a:r>
            <a:rPr lang="en-US" sz="1800" b="1" baseline="30000" dirty="0" smtClean="0"/>
            <a:t>-</a:t>
          </a:r>
          <a:r>
            <a:rPr lang="en-US" sz="1800" b="1" dirty="0" smtClean="0"/>
            <a:t> NRZ, e</a:t>
          </a:r>
          <a:r>
            <a:rPr lang="en-US" sz="1800" b="1" baseline="30000" dirty="0" smtClean="0"/>
            <a:t>-</a:t>
          </a:r>
          <a:r>
            <a:rPr lang="en-US" sz="1800" b="1" dirty="0" smtClean="0"/>
            <a:t> PCM</a:t>
          </a:r>
          <a:endParaRPr lang="en-US" sz="1800" b="1" dirty="0"/>
        </a:p>
      </dgm:t>
    </dgm:pt>
    <dgm:pt modelId="{E0EB1EE6-0930-455F-AF66-CE56B815F9BC}" type="parTrans" cxnId="{22870642-FCCB-412D-A741-671B5242A6A3}">
      <dgm:prSet/>
      <dgm:spPr/>
      <dgm:t>
        <a:bodyPr/>
        <a:lstStyle/>
        <a:p>
          <a:endParaRPr lang="en-US"/>
        </a:p>
      </dgm:t>
    </dgm:pt>
    <dgm:pt modelId="{7BA23685-9515-4E37-BBCC-40CA3AC4828B}" type="sibTrans" cxnId="{22870642-FCCB-412D-A741-671B5242A6A3}">
      <dgm:prSet/>
      <dgm:spPr/>
      <dgm:t>
        <a:bodyPr/>
        <a:lstStyle/>
        <a:p>
          <a:endParaRPr lang="en-US"/>
        </a:p>
      </dgm:t>
    </dgm:pt>
    <dgm:pt modelId="{738D48D0-406A-4B18-B3E8-1B53904B7E0A}" type="pres">
      <dgm:prSet presAssocID="{CC1FF8E9-66F8-42AC-A496-D638CCADFA44}" presName="Name0" presStyleCnt="0">
        <dgm:presLayoutVars>
          <dgm:dir/>
          <dgm:animLvl val="lvl"/>
          <dgm:resizeHandles val="exact"/>
        </dgm:presLayoutVars>
      </dgm:prSet>
      <dgm:spPr/>
    </dgm:pt>
    <dgm:pt modelId="{79C2E0E2-1037-44B5-9917-5E1AAFB775C0}" type="pres">
      <dgm:prSet presAssocID="{197F40E3-6A1E-4487-984A-8CBC92786A40}" presName="Name8" presStyleCnt="0"/>
      <dgm:spPr/>
    </dgm:pt>
    <dgm:pt modelId="{FDF8EA0C-0B33-4004-9CF3-ED55CF5DF202}" type="pres">
      <dgm:prSet presAssocID="{197F40E3-6A1E-4487-984A-8CBC92786A4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D0B20-3794-47FA-9869-D77B8720B04C}" type="pres">
      <dgm:prSet presAssocID="{197F40E3-6A1E-4487-984A-8CBC92786A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CB2C4-22E1-4160-97F6-53F38726FD18}" type="pres">
      <dgm:prSet presAssocID="{221339E1-ECCF-453C-8158-A6549CD8C89A}" presName="Name8" presStyleCnt="0"/>
      <dgm:spPr/>
    </dgm:pt>
    <dgm:pt modelId="{462E6344-93ED-4801-BDAD-F7EEC45B8262}" type="pres">
      <dgm:prSet presAssocID="{221339E1-ECCF-453C-8158-A6549CD8C89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89D4D-C5B1-4872-9F3D-19A6512D25E1}" type="pres">
      <dgm:prSet presAssocID="{221339E1-ECCF-453C-8158-A6549CD8C8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E08A1-D0EF-4200-AED6-7870BAA385B2}" type="pres">
      <dgm:prSet presAssocID="{6745BB6D-6FBD-40D9-96D7-AA570E8DF205}" presName="Name8" presStyleCnt="0"/>
      <dgm:spPr/>
    </dgm:pt>
    <dgm:pt modelId="{1452BE2D-D7F5-47A9-ABEA-21E0111803A7}" type="pres">
      <dgm:prSet presAssocID="{6745BB6D-6FBD-40D9-96D7-AA570E8DF20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977EF-37DA-4CF3-9C8E-00D42E8A03D8}" type="pres">
      <dgm:prSet presAssocID="{6745BB6D-6FBD-40D9-96D7-AA570E8DF2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62F173-1CD7-984C-837A-88557F37E88F}" type="presOf" srcId="{221339E1-ECCF-453C-8158-A6549CD8C89A}" destId="{462E6344-93ED-4801-BDAD-F7EEC45B8262}" srcOrd="0" destOrd="0" presId="urn:microsoft.com/office/officeart/2005/8/layout/pyramid1"/>
    <dgm:cxn modelId="{2BF34D10-DE54-1C40-95B0-94BCC30F9831}" type="presOf" srcId="{197F40E3-6A1E-4487-984A-8CBC92786A40}" destId="{FDF8EA0C-0B33-4004-9CF3-ED55CF5DF202}" srcOrd="0" destOrd="0" presId="urn:microsoft.com/office/officeart/2005/8/layout/pyramid1"/>
    <dgm:cxn modelId="{22870642-FCCB-412D-A741-671B5242A6A3}" srcId="{CC1FF8E9-66F8-42AC-A496-D638CCADFA44}" destId="{6745BB6D-6FBD-40D9-96D7-AA570E8DF205}" srcOrd="2" destOrd="0" parTransId="{E0EB1EE6-0930-455F-AF66-CE56B815F9BC}" sibTransId="{7BA23685-9515-4E37-BBCC-40CA3AC4828B}"/>
    <dgm:cxn modelId="{1F83D96A-D3A2-BF4A-B276-F690BACB6762}" type="presOf" srcId="{CC1FF8E9-66F8-42AC-A496-D638CCADFA44}" destId="{738D48D0-406A-4B18-B3E8-1B53904B7E0A}" srcOrd="0" destOrd="0" presId="urn:microsoft.com/office/officeart/2005/8/layout/pyramid1"/>
    <dgm:cxn modelId="{647305C6-1B18-144F-9A0C-78497077D51F}" type="presOf" srcId="{6745BB6D-6FBD-40D9-96D7-AA570E8DF205}" destId="{599977EF-37DA-4CF3-9C8E-00D42E8A03D8}" srcOrd="1" destOrd="0" presId="urn:microsoft.com/office/officeart/2005/8/layout/pyramid1"/>
    <dgm:cxn modelId="{70427856-CE1D-44D7-AD64-418D6AAE1CC3}" srcId="{CC1FF8E9-66F8-42AC-A496-D638CCADFA44}" destId="{197F40E3-6A1E-4487-984A-8CBC92786A40}" srcOrd="0" destOrd="0" parTransId="{E14CA2CD-7F67-42A9-913F-FCF36E9169CE}" sibTransId="{391E336C-3074-4A52-9CEE-305D3F22D5C8}"/>
    <dgm:cxn modelId="{49AAB264-A8EA-5F45-9489-3C3B11CC7D42}" type="presOf" srcId="{6745BB6D-6FBD-40D9-96D7-AA570E8DF205}" destId="{1452BE2D-D7F5-47A9-ABEA-21E0111803A7}" srcOrd="0" destOrd="0" presId="urn:microsoft.com/office/officeart/2005/8/layout/pyramid1"/>
    <dgm:cxn modelId="{1AFF7398-6195-384B-8200-4ACF339934ED}" type="presOf" srcId="{197F40E3-6A1E-4487-984A-8CBC92786A40}" destId="{4D8D0B20-3794-47FA-9869-D77B8720B04C}" srcOrd="1" destOrd="0" presId="urn:microsoft.com/office/officeart/2005/8/layout/pyramid1"/>
    <dgm:cxn modelId="{1944CA25-53B6-D24E-9203-F87BC50416A0}" type="presOf" srcId="{221339E1-ECCF-453C-8158-A6549CD8C89A}" destId="{E4289D4D-C5B1-4872-9F3D-19A6512D25E1}" srcOrd="1" destOrd="0" presId="urn:microsoft.com/office/officeart/2005/8/layout/pyramid1"/>
    <dgm:cxn modelId="{7EB84C76-C2C4-4594-B414-CB8316C6F5B3}" srcId="{CC1FF8E9-66F8-42AC-A496-D638CCADFA44}" destId="{221339E1-ECCF-453C-8158-A6549CD8C89A}" srcOrd="1" destOrd="0" parTransId="{2F5CEF73-1BC1-4BA9-9190-07F3E442DF27}" sibTransId="{E9D93A9F-D534-4E21-A6CB-404CDC2881AB}"/>
    <dgm:cxn modelId="{05E9D024-7A17-974A-8281-FD9B56C8A0E0}" type="presParOf" srcId="{738D48D0-406A-4B18-B3E8-1B53904B7E0A}" destId="{79C2E0E2-1037-44B5-9917-5E1AAFB775C0}" srcOrd="0" destOrd="0" presId="urn:microsoft.com/office/officeart/2005/8/layout/pyramid1"/>
    <dgm:cxn modelId="{90CCDB56-73AD-2E46-A1E4-61817068CB42}" type="presParOf" srcId="{79C2E0E2-1037-44B5-9917-5E1AAFB775C0}" destId="{FDF8EA0C-0B33-4004-9CF3-ED55CF5DF202}" srcOrd="0" destOrd="0" presId="urn:microsoft.com/office/officeart/2005/8/layout/pyramid1"/>
    <dgm:cxn modelId="{3A270209-3073-0B41-B5ED-DE77D306A32D}" type="presParOf" srcId="{79C2E0E2-1037-44B5-9917-5E1AAFB775C0}" destId="{4D8D0B20-3794-47FA-9869-D77B8720B04C}" srcOrd="1" destOrd="0" presId="urn:microsoft.com/office/officeart/2005/8/layout/pyramid1"/>
    <dgm:cxn modelId="{664A09B2-95C4-AF4E-9235-9695021E5B84}" type="presParOf" srcId="{738D48D0-406A-4B18-B3E8-1B53904B7E0A}" destId="{4DCCB2C4-22E1-4160-97F6-53F38726FD18}" srcOrd="1" destOrd="0" presId="urn:microsoft.com/office/officeart/2005/8/layout/pyramid1"/>
    <dgm:cxn modelId="{CE4C693C-6208-6B4D-B2F1-94CD513E47AC}" type="presParOf" srcId="{4DCCB2C4-22E1-4160-97F6-53F38726FD18}" destId="{462E6344-93ED-4801-BDAD-F7EEC45B8262}" srcOrd="0" destOrd="0" presId="urn:microsoft.com/office/officeart/2005/8/layout/pyramid1"/>
    <dgm:cxn modelId="{60CC3C7B-69FC-EF49-9F52-F5C601B2E059}" type="presParOf" srcId="{4DCCB2C4-22E1-4160-97F6-53F38726FD18}" destId="{E4289D4D-C5B1-4872-9F3D-19A6512D25E1}" srcOrd="1" destOrd="0" presId="urn:microsoft.com/office/officeart/2005/8/layout/pyramid1"/>
    <dgm:cxn modelId="{E1672DC9-EC48-0642-974C-65D8D5E86556}" type="presParOf" srcId="{738D48D0-406A-4B18-B3E8-1B53904B7E0A}" destId="{C8BE08A1-D0EF-4200-AED6-7870BAA385B2}" srcOrd="2" destOrd="0" presId="urn:microsoft.com/office/officeart/2005/8/layout/pyramid1"/>
    <dgm:cxn modelId="{CF16DF92-ADFF-574E-8607-982B567BE379}" type="presParOf" srcId="{C8BE08A1-D0EF-4200-AED6-7870BAA385B2}" destId="{1452BE2D-D7F5-47A9-ABEA-21E0111803A7}" srcOrd="0" destOrd="0" presId="urn:microsoft.com/office/officeart/2005/8/layout/pyramid1"/>
    <dgm:cxn modelId="{253EB5C6-EFD4-6743-9A5E-46717C1F8BBF}" type="presParOf" srcId="{C8BE08A1-D0EF-4200-AED6-7870BAA385B2}" destId="{599977EF-37DA-4CF3-9C8E-00D42E8A03D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AD86A5-878C-4721-AE97-58B2486F3150}">
      <dsp:nvSpPr>
        <dsp:cNvPr id="0" name=""/>
        <dsp:cNvSpPr/>
      </dsp:nvSpPr>
      <dsp:spPr>
        <a:xfrm rot="10800000">
          <a:off x="0" y="0"/>
          <a:ext cx="2838450" cy="6307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HTTP/DNS/FTP/</a:t>
          </a:r>
          <a:br>
            <a:rPr lang="en-US" sz="1800" b="1" kern="1200" dirty="0" smtClean="0"/>
          </a:br>
          <a:r>
            <a:rPr lang="en-US" sz="1800" b="1" kern="1200" dirty="0" smtClean="0"/>
            <a:t>NFS/IM</a:t>
          </a:r>
          <a:endParaRPr lang="en-US" sz="1800" b="1" kern="1200" dirty="0"/>
        </a:p>
      </dsp:txBody>
      <dsp:txXfrm>
        <a:off x="496728" y="0"/>
        <a:ext cx="1844992" cy="630766"/>
      </dsp:txXfrm>
    </dsp:sp>
    <dsp:sp modelId="{0DC2673B-A80B-4FD1-8275-D2A1E3691C79}">
      <dsp:nvSpPr>
        <dsp:cNvPr id="0" name=""/>
        <dsp:cNvSpPr/>
      </dsp:nvSpPr>
      <dsp:spPr>
        <a:xfrm rot="10800000">
          <a:off x="473075" y="630766"/>
          <a:ext cx="1892299" cy="6307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shade val="80000"/>
                <a:hueOff val="102610"/>
                <a:satOff val="-1119"/>
                <a:lumOff val="127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102610"/>
                <a:satOff val="-1119"/>
                <a:lumOff val="127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TCP/UDP/</a:t>
          </a:r>
          <a:br>
            <a:rPr lang="en-US" sz="1600" b="1" kern="1200" dirty="0" smtClean="0"/>
          </a:br>
          <a:r>
            <a:rPr lang="en-US" sz="1600" b="1" kern="1200" dirty="0" smtClean="0"/>
            <a:t>SCTP/RTP</a:t>
          </a:r>
          <a:endParaRPr lang="en-US" sz="1600" b="1" kern="1200" dirty="0"/>
        </a:p>
      </dsp:txBody>
      <dsp:txXfrm>
        <a:off x="804227" y="630766"/>
        <a:ext cx="1229995" cy="630766"/>
      </dsp:txXfrm>
    </dsp:sp>
    <dsp:sp modelId="{3385B6FE-47BA-493D-B459-6F5B3E4D6F64}">
      <dsp:nvSpPr>
        <dsp:cNvPr id="0" name=""/>
        <dsp:cNvSpPr/>
      </dsp:nvSpPr>
      <dsp:spPr>
        <a:xfrm rot="10800000">
          <a:off x="946150" y="1261533"/>
          <a:ext cx="946149" cy="6307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shade val="80000"/>
                <a:hueOff val="205221"/>
                <a:satOff val="-2238"/>
                <a:lumOff val="2557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205221"/>
                <a:satOff val="-2238"/>
                <a:lumOff val="255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 </a:t>
          </a:r>
          <a:endParaRPr lang="en-US" sz="3800" kern="1200" dirty="0"/>
        </a:p>
      </dsp:txBody>
      <dsp:txXfrm>
        <a:off x="946150" y="1261533"/>
        <a:ext cx="946149" cy="6307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8EA0C-0B33-4004-9CF3-ED55CF5DF202}">
      <dsp:nvSpPr>
        <dsp:cNvPr id="0" name=""/>
        <dsp:cNvSpPr/>
      </dsp:nvSpPr>
      <dsp:spPr>
        <a:xfrm>
          <a:off x="984249" y="0"/>
          <a:ext cx="984250" cy="620183"/>
        </a:xfrm>
        <a:prstGeom prst="trapezoid">
          <a:avLst>
            <a:gd name="adj" fmla="val 79352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 </a:t>
          </a:r>
          <a:endParaRPr lang="en-US" sz="3700" kern="1200" dirty="0"/>
        </a:p>
      </dsp:txBody>
      <dsp:txXfrm>
        <a:off x="984249" y="0"/>
        <a:ext cx="984250" cy="620183"/>
      </dsp:txXfrm>
    </dsp:sp>
    <dsp:sp modelId="{462E6344-93ED-4801-BDAD-F7EEC45B8262}">
      <dsp:nvSpPr>
        <dsp:cNvPr id="0" name=""/>
        <dsp:cNvSpPr/>
      </dsp:nvSpPr>
      <dsp:spPr>
        <a:xfrm>
          <a:off x="492124" y="620183"/>
          <a:ext cx="1968500" cy="620183"/>
        </a:xfrm>
        <a:prstGeom prst="trapezoid">
          <a:avLst>
            <a:gd name="adj" fmla="val 79352"/>
          </a:avLst>
        </a:prstGeom>
        <a:gradFill rotWithShape="0">
          <a:gsLst>
            <a:gs pos="0">
              <a:schemeClr val="accent5">
                <a:shade val="80000"/>
                <a:hueOff val="102610"/>
                <a:satOff val="-1119"/>
                <a:lumOff val="127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102610"/>
                <a:satOff val="-1119"/>
                <a:lumOff val="127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Ethernet/</a:t>
          </a:r>
          <a:br>
            <a:rPr lang="en-US" sz="1600" b="1" kern="1200" dirty="0" smtClean="0"/>
          </a:br>
          <a:r>
            <a:rPr lang="en-US" sz="1600" b="1" kern="1200" dirty="0" smtClean="0"/>
            <a:t>FDDI/</a:t>
          </a:r>
          <a:r>
            <a:rPr lang="en-US" sz="1600" b="1" kern="1200" dirty="0" err="1" smtClean="0"/>
            <a:t>Sonet</a:t>
          </a:r>
          <a:endParaRPr lang="en-US" sz="1600" b="1" kern="1200" dirty="0"/>
        </a:p>
      </dsp:txBody>
      <dsp:txXfrm>
        <a:off x="836612" y="620183"/>
        <a:ext cx="1279525" cy="620183"/>
      </dsp:txXfrm>
    </dsp:sp>
    <dsp:sp modelId="{1452BE2D-D7F5-47A9-ABEA-21E0111803A7}">
      <dsp:nvSpPr>
        <dsp:cNvPr id="0" name=""/>
        <dsp:cNvSpPr/>
      </dsp:nvSpPr>
      <dsp:spPr>
        <a:xfrm>
          <a:off x="0" y="1240366"/>
          <a:ext cx="2952750" cy="620183"/>
        </a:xfrm>
        <a:prstGeom prst="trapezoid">
          <a:avLst>
            <a:gd name="adj" fmla="val 79352"/>
          </a:avLst>
        </a:prstGeom>
        <a:gradFill rotWithShape="0">
          <a:gsLst>
            <a:gs pos="0">
              <a:schemeClr val="accent5">
                <a:shade val="80000"/>
                <a:hueOff val="205221"/>
                <a:satOff val="-2238"/>
                <a:lumOff val="2557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205221"/>
                <a:satOff val="-2238"/>
                <a:lumOff val="255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latin typeface="Symbol" pitchFamily="18" charset="2"/>
            </a:rPr>
            <a:t>l</a:t>
          </a:r>
          <a:r>
            <a:rPr lang="en-US" sz="1800" b="1" kern="1200" dirty="0" smtClean="0"/>
            <a:t> PPM, </a:t>
          </a:r>
          <a:r>
            <a:rPr lang="en-US" sz="1800" b="1" kern="1200" baseline="0" dirty="0" smtClean="0">
              <a:latin typeface="Symbol" pitchFamily="18" charset="2"/>
            </a:rPr>
            <a:t>l</a:t>
          </a:r>
          <a:r>
            <a:rPr lang="en-US" sz="1800" b="1" kern="1200" dirty="0" smtClean="0"/>
            <a:t> CDMA, </a:t>
          </a:r>
          <a:br>
            <a:rPr lang="en-US" sz="1800" b="1" kern="1200" dirty="0" smtClean="0"/>
          </a:br>
          <a:r>
            <a:rPr lang="en-US" sz="1800" b="1" kern="1200" dirty="0" smtClean="0"/>
            <a:t>e</a:t>
          </a:r>
          <a:r>
            <a:rPr lang="en-US" sz="1800" b="1" kern="1200" baseline="30000" dirty="0" smtClean="0"/>
            <a:t>-</a:t>
          </a:r>
          <a:r>
            <a:rPr lang="en-US" sz="1800" b="1" kern="1200" dirty="0" smtClean="0"/>
            <a:t> NRZ, e</a:t>
          </a:r>
          <a:r>
            <a:rPr lang="en-US" sz="1800" b="1" kern="1200" baseline="30000" dirty="0" smtClean="0"/>
            <a:t>-</a:t>
          </a:r>
          <a:r>
            <a:rPr lang="en-US" sz="1800" b="1" kern="1200" dirty="0" smtClean="0"/>
            <a:t> PCM</a:t>
          </a:r>
          <a:endParaRPr lang="en-US" sz="1800" b="1" kern="1200" dirty="0"/>
        </a:p>
      </dsp:txBody>
      <dsp:txXfrm>
        <a:off x="516731" y="1240366"/>
        <a:ext cx="1919287" cy="620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6112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567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2608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0869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3771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9042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4249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9174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8563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886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9531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480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1165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919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2312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7377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8341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0896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9446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47857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55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53096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0093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8408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37923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409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56162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4179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8724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513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992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588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81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8299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250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663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1/21/16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1/21/16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1/21/16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1/21/16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1/21/16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1/21/16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77122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Lecture</a:t>
            </a:r>
            <a:r>
              <a:rPr lang="en-US" sz="1200" baseline="0" dirty="0" smtClean="0">
                <a:latin typeface="Times New Roman" pitchFamily="-107" charset="0"/>
              </a:rPr>
              <a:t> 8</a:t>
            </a:r>
            <a:endParaRPr lang="en-US" sz="1200" dirty="0" smtClean="0">
              <a:latin typeface="Times New Roman" pitchFamily="-107" charset="0"/>
            </a:endParaRP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Network Layering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36308"/>
            <a:ext cx="8229600" cy="28985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r>
              <a:rPr lang="en-US" baseline="0" dirty="0" smtClean="0"/>
              <a:t> and Layering</a:t>
            </a:r>
            <a:endParaRPr lang="en-US" dirty="0"/>
          </a:p>
        </p:txBody>
      </p:sp>
      <p:sp>
        <p:nvSpPr>
          <p:cNvPr id="70" name="Content Placeholder 6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Present a simpler system</a:t>
            </a:r>
          </a:p>
          <a:p>
            <a:pPr lvl="1"/>
            <a:r>
              <a:rPr lang="en-US" dirty="0" smtClean="0"/>
              <a:t>Topology</a:t>
            </a:r>
          </a:p>
          <a:p>
            <a:pPr lvl="1"/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Behavior</a:t>
            </a:r>
          </a:p>
          <a:p>
            <a:r>
              <a:rPr lang="en-US" dirty="0" smtClean="0"/>
              <a:t>Other simplifications</a:t>
            </a:r>
          </a:p>
          <a:p>
            <a:pPr lvl="1"/>
            <a:r>
              <a:rPr lang="en-US" dirty="0" smtClean="0"/>
              <a:t>Node subset</a:t>
            </a:r>
          </a:p>
          <a:p>
            <a:pPr lvl="1"/>
            <a:r>
              <a:rPr lang="en-US" dirty="0" smtClean="0"/>
              <a:t>Smaller distance</a:t>
            </a:r>
          </a:p>
          <a:p>
            <a:pPr lvl="1"/>
            <a:endParaRPr lang="en-US" dirty="0"/>
          </a:p>
        </p:txBody>
      </p:sp>
      <p:sp>
        <p:nvSpPr>
          <p:cNvPr id="71" name="Content Placeholder 7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68"/>
          <p:cNvGrpSpPr/>
          <p:nvPr/>
        </p:nvGrpSpPr>
        <p:grpSpPr>
          <a:xfrm>
            <a:off x="4419600" y="2010794"/>
            <a:ext cx="4065183" cy="3215547"/>
            <a:chOff x="6843713" y="3384550"/>
            <a:chExt cx="1481137" cy="1171575"/>
          </a:xfrm>
        </p:grpSpPr>
        <p:grpSp>
          <p:nvGrpSpPr>
            <p:cNvPr id="4" name="Group 513"/>
            <p:cNvGrpSpPr>
              <a:grpSpLocks/>
            </p:cNvGrpSpPr>
            <p:nvPr/>
          </p:nvGrpSpPr>
          <p:grpSpPr bwMode="auto">
            <a:xfrm>
              <a:off x="6892925" y="3425825"/>
              <a:ext cx="1387475" cy="876300"/>
              <a:chOff x="3317" y="3070"/>
              <a:chExt cx="1070" cy="676"/>
            </a:xfrm>
          </p:grpSpPr>
          <p:sp>
            <p:nvSpPr>
              <p:cNvPr id="39" name="Line 514"/>
              <p:cNvSpPr>
                <a:spLocks noChangeShapeType="1"/>
              </p:cNvSpPr>
              <p:nvPr/>
            </p:nvSpPr>
            <p:spPr bwMode="auto">
              <a:xfrm flipV="1">
                <a:off x="3317" y="3202"/>
                <a:ext cx="223" cy="444"/>
              </a:xfrm>
              <a:prstGeom prst="line">
                <a:avLst/>
              </a:prstGeom>
              <a:noFill/>
              <a:ln w="28575" cap="rnd">
                <a:solidFill>
                  <a:srgbClr val="CC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40" name="Line 515"/>
              <p:cNvSpPr>
                <a:spLocks noChangeShapeType="1"/>
              </p:cNvSpPr>
              <p:nvPr/>
            </p:nvSpPr>
            <p:spPr bwMode="auto">
              <a:xfrm flipH="1" flipV="1">
                <a:off x="3825" y="3070"/>
                <a:ext cx="371" cy="455"/>
              </a:xfrm>
              <a:prstGeom prst="line">
                <a:avLst/>
              </a:prstGeom>
              <a:noFill/>
              <a:ln w="28575" cap="rnd">
                <a:solidFill>
                  <a:srgbClr val="CC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41" name="Line 516"/>
              <p:cNvSpPr>
                <a:spLocks noChangeShapeType="1"/>
              </p:cNvSpPr>
              <p:nvPr/>
            </p:nvSpPr>
            <p:spPr bwMode="auto">
              <a:xfrm flipH="1" flipV="1">
                <a:off x="3809" y="3366"/>
                <a:ext cx="70" cy="380"/>
              </a:xfrm>
              <a:prstGeom prst="line">
                <a:avLst/>
              </a:prstGeom>
              <a:noFill/>
              <a:ln w="28575" cap="rnd">
                <a:solidFill>
                  <a:srgbClr val="CC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42" name="Line 517"/>
              <p:cNvSpPr>
                <a:spLocks noChangeShapeType="1"/>
              </p:cNvSpPr>
              <p:nvPr/>
            </p:nvSpPr>
            <p:spPr bwMode="auto">
              <a:xfrm flipH="1" flipV="1">
                <a:off x="4107" y="3194"/>
                <a:ext cx="280" cy="466"/>
              </a:xfrm>
              <a:prstGeom prst="line">
                <a:avLst/>
              </a:prstGeom>
              <a:noFill/>
              <a:ln w="28575" cap="rnd">
                <a:solidFill>
                  <a:srgbClr val="CC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  <p:grpSp>
          <p:nvGrpSpPr>
            <p:cNvPr id="5" name="Group 518"/>
            <p:cNvGrpSpPr>
              <a:grpSpLocks/>
            </p:cNvGrpSpPr>
            <p:nvPr/>
          </p:nvGrpSpPr>
          <p:grpSpPr bwMode="auto">
            <a:xfrm>
              <a:off x="6843713" y="3956050"/>
              <a:ext cx="1481137" cy="600075"/>
              <a:chOff x="3279" y="3479"/>
              <a:chExt cx="1143" cy="463"/>
            </a:xfrm>
          </p:grpSpPr>
          <p:sp>
            <p:nvSpPr>
              <p:cNvPr id="44" name="Line 519"/>
              <p:cNvSpPr>
                <a:spLocks noChangeShapeType="1"/>
              </p:cNvSpPr>
              <p:nvPr/>
            </p:nvSpPr>
            <p:spPr bwMode="auto">
              <a:xfrm>
                <a:off x="3319" y="3646"/>
                <a:ext cx="218" cy="240"/>
              </a:xfrm>
              <a:prstGeom prst="line">
                <a:avLst/>
              </a:prstGeom>
              <a:noFill/>
              <a:ln w="2857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45" name="Line 520"/>
              <p:cNvSpPr>
                <a:spLocks noChangeShapeType="1"/>
              </p:cNvSpPr>
              <p:nvPr/>
            </p:nvSpPr>
            <p:spPr bwMode="auto">
              <a:xfrm flipV="1">
                <a:off x="3529" y="3724"/>
                <a:ext cx="358" cy="162"/>
              </a:xfrm>
              <a:prstGeom prst="line">
                <a:avLst/>
              </a:prstGeom>
              <a:noFill/>
              <a:ln w="2857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46" name="Line 521"/>
              <p:cNvSpPr>
                <a:spLocks noChangeShapeType="1"/>
              </p:cNvSpPr>
              <p:nvPr/>
            </p:nvSpPr>
            <p:spPr bwMode="auto">
              <a:xfrm flipV="1">
                <a:off x="3881" y="3522"/>
                <a:ext cx="320" cy="202"/>
              </a:xfrm>
              <a:prstGeom prst="line">
                <a:avLst/>
              </a:prstGeom>
              <a:noFill/>
              <a:ln w="2857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47" name="Line 522"/>
              <p:cNvSpPr>
                <a:spLocks noChangeShapeType="1"/>
              </p:cNvSpPr>
              <p:nvPr/>
            </p:nvSpPr>
            <p:spPr bwMode="auto">
              <a:xfrm>
                <a:off x="3879" y="3735"/>
                <a:ext cx="392" cy="172"/>
              </a:xfrm>
              <a:prstGeom prst="line">
                <a:avLst/>
              </a:prstGeom>
              <a:noFill/>
              <a:ln w="2857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48" name="Line 523"/>
              <p:cNvSpPr>
                <a:spLocks noChangeShapeType="1"/>
              </p:cNvSpPr>
              <p:nvPr/>
            </p:nvSpPr>
            <p:spPr bwMode="auto">
              <a:xfrm flipV="1">
                <a:off x="3884" y="3651"/>
                <a:ext cx="500" cy="73"/>
              </a:xfrm>
              <a:prstGeom prst="line">
                <a:avLst/>
              </a:prstGeom>
              <a:noFill/>
              <a:ln w="2857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49" name="Oval 524"/>
              <p:cNvSpPr>
                <a:spLocks noChangeArrowheads="1"/>
              </p:cNvSpPr>
              <p:nvPr/>
            </p:nvSpPr>
            <p:spPr bwMode="auto">
              <a:xfrm>
                <a:off x="3279" y="3606"/>
                <a:ext cx="86" cy="86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0" name="Oval 525"/>
              <p:cNvSpPr>
                <a:spLocks noChangeArrowheads="1"/>
              </p:cNvSpPr>
              <p:nvPr/>
            </p:nvSpPr>
            <p:spPr bwMode="auto">
              <a:xfrm>
                <a:off x="3494" y="3840"/>
                <a:ext cx="86" cy="86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1" name="Oval 526"/>
              <p:cNvSpPr>
                <a:spLocks noChangeArrowheads="1"/>
              </p:cNvSpPr>
              <p:nvPr/>
            </p:nvSpPr>
            <p:spPr bwMode="auto">
              <a:xfrm>
                <a:off x="3841" y="3686"/>
                <a:ext cx="86" cy="87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2" name="Oval 527"/>
              <p:cNvSpPr>
                <a:spLocks noChangeArrowheads="1"/>
              </p:cNvSpPr>
              <p:nvPr/>
            </p:nvSpPr>
            <p:spPr bwMode="auto">
              <a:xfrm>
                <a:off x="4156" y="3479"/>
                <a:ext cx="86" cy="86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3" name="Oval 528"/>
              <p:cNvSpPr>
                <a:spLocks noChangeArrowheads="1"/>
              </p:cNvSpPr>
              <p:nvPr/>
            </p:nvSpPr>
            <p:spPr bwMode="auto">
              <a:xfrm>
                <a:off x="4220" y="3856"/>
                <a:ext cx="86" cy="86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4" name="Oval 529"/>
              <p:cNvSpPr>
                <a:spLocks noChangeArrowheads="1"/>
              </p:cNvSpPr>
              <p:nvPr/>
            </p:nvSpPr>
            <p:spPr bwMode="auto">
              <a:xfrm>
                <a:off x="4336" y="3614"/>
                <a:ext cx="86" cy="86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</p:grpSp>
        <p:grpSp>
          <p:nvGrpSpPr>
            <p:cNvPr id="6" name="Group 530"/>
            <p:cNvGrpSpPr>
              <a:grpSpLocks/>
            </p:cNvGrpSpPr>
            <p:nvPr/>
          </p:nvGrpSpPr>
          <p:grpSpPr bwMode="auto">
            <a:xfrm>
              <a:off x="7129463" y="3384550"/>
              <a:ext cx="847725" cy="484188"/>
              <a:chOff x="3500" y="3038"/>
              <a:chExt cx="653" cy="374"/>
            </a:xfrm>
          </p:grpSpPr>
          <p:sp>
            <p:nvSpPr>
              <p:cNvPr id="56" name="Line 531"/>
              <p:cNvSpPr>
                <a:spLocks noChangeShapeType="1"/>
              </p:cNvSpPr>
              <p:nvPr/>
            </p:nvSpPr>
            <p:spPr bwMode="auto">
              <a:xfrm flipV="1">
                <a:off x="3540" y="3078"/>
                <a:ext cx="282" cy="12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7" name="Line 532"/>
              <p:cNvSpPr>
                <a:spLocks noChangeShapeType="1"/>
              </p:cNvSpPr>
              <p:nvPr/>
            </p:nvSpPr>
            <p:spPr bwMode="auto">
              <a:xfrm>
                <a:off x="3812" y="3081"/>
                <a:ext cx="298" cy="12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8" name="Line 533"/>
              <p:cNvSpPr>
                <a:spLocks noChangeShapeType="1"/>
              </p:cNvSpPr>
              <p:nvPr/>
            </p:nvSpPr>
            <p:spPr bwMode="auto">
              <a:xfrm>
                <a:off x="3532" y="3202"/>
                <a:ext cx="290" cy="17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9" name="Line 534"/>
              <p:cNvSpPr>
                <a:spLocks noChangeShapeType="1"/>
              </p:cNvSpPr>
              <p:nvPr/>
            </p:nvSpPr>
            <p:spPr bwMode="auto">
              <a:xfrm flipV="1">
                <a:off x="3814" y="3197"/>
                <a:ext cx="291" cy="175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60" name="Oval 535"/>
              <p:cNvSpPr>
                <a:spLocks noChangeArrowheads="1"/>
              </p:cNvSpPr>
              <p:nvPr/>
            </p:nvSpPr>
            <p:spPr bwMode="auto">
              <a:xfrm>
                <a:off x="3500" y="3156"/>
                <a:ext cx="86" cy="86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61" name="Oval 536"/>
              <p:cNvSpPr>
                <a:spLocks noChangeArrowheads="1"/>
              </p:cNvSpPr>
              <p:nvPr/>
            </p:nvSpPr>
            <p:spPr bwMode="auto">
              <a:xfrm>
                <a:off x="3777" y="3038"/>
                <a:ext cx="86" cy="86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62" name="Oval 537"/>
              <p:cNvSpPr>
                <a:spLocks noChangeArrowheads="1"/>
              </p:cNvSpPr>
              <p:nvPr/>
            </p:nvSpPr>
            <p:spPr bwMode="auto">
              <a:xfrm>
                <a:off x="4067" y="3159"/>
                <a:ext cx="86" cy="86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63" name="Oval 538"/>
              <p:cNvSpPr>
                <a:spLocks noChangeArrowheads="1"/>
              </p:cNvSpPr>
              <p:nvPr/>
            </p:nvSpPr>
            <p:spPr bwMode="auto">
              <a:xfrm>
                <a:off x="3774" y="3326"/>
                <a:ext cx="86" cy="86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  <p:grpSp>
          <p:nvGrpSpPr>
            <p:cNvPr id="7" name="Group 539"/>
            <p:cNvGrpSpPr>
              <a:grpSpLocks/>
            </p:cNvGrpSpPr>
            <p:nvPr/>
          </p:nvGrpSpPr>
          <p:grpSpPr bwMode="auto">
            <a:xfrm>
              <a:off x="6899275" y="4019550"/>
              <a:ext cx="1320800" cy="490538"/>
              <a:chOff x="3322" y="3528"/>
              <a:chExt cx="1019" cy="379"/>
            </a:xfrm>
          </p:grpSpPr>
          <p:sp>
            <p:nvSpPr>
              <p:cNvPr id="65" name="Freeform 540"/>
              <p:cNvSpPr>
                <a:spLocks/>
              </p:cNvSpPr>
              <p:nvPr/>
            </p:nvSpPr>
            <p:spPr bwMode="auto">
              <a:xfrm>
                <a:off x="3930" y="3560"/>
                <a:ext cx="406" cy="145"/>
              </a:xfrm>
              <a:custGeom>
                <a:avLst/>
                <a:gdLst>
                  <a:gd name="T0" fmla="*/ 270 w 453"/>
                  <a:gd name="T1" fmla="*/ 0 h 162"/>
                  <a:gd name="T2" fmla="*/ 0 w 453"/>
                  <a:gd name="T3" fmla="*/ 162 h 162"/>
                  <a:gd name="T4" fmla="*/ 453 w 453"/>
                  <a:gd name="T5" fmla="*/ 9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3" h="162">
                    <a:moveTo>
                      <a:pt x="270" y="0"/>
                    </a:moveTo>
                    <a:lnTo>
                      <a:pt x="0" y="162"/>
                    </a:lnTo>
                    <a:lnTo>
                      <a:pt x="453" y="90"/>
                    </a:lnTo>
                  </a:path>
                </a:pathLst>
              </a:custGeom>
              <a:noFill/>
              <a:ln w="28575" cmpd="sng">
                <a:solidFill>
                  <a:srgbClr val="CC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66" name="Freeform 541"/>
              <p:cNvSpPr>
                <a:spLocks/>
              </p:cNvSpPr>
              <p:nvPr/>
            </p:nvSpPr>
            <p:spPr bwMode="auto">
              <a:xfrm>
                <a:off x="3322" y="3689"/>
                <a:ext cx="527" cy="218"/>
              </a:xfrm>
              <a:custGeom>
                <a:avLst/>
                <a:gdLst>
                  <a:gd name="T0" fmla="*/ 0 w 588"/>
                  <a:gd name="T1" fmla="*/ 0 h 243"/>
                  <a:gd name="T2" fmla="*/ 231 w 588"/>
                  <a:gd name="T3" fmla="*/ 243 h 243"/>
                  <a:gd name="T4" fmla="*/ 588 w 588"/>
                  <a:gd name="T5" fmla="*/ 7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8" h="243">
                    <a:moveTo>
                      <a:pt x="0" y="0"/>
                    </a:moveTo>
                    <a:lnTo>
                      <a:pt x="231" y="243"/>
                    </a:lnTo>
                    <a:lnTo>
                      <a:pt x="588" y="75"/>
                    </a:lnTo>
                  </a:path>
                </a:pathLst>
              </a:custGeom>
              <a:noFill/>
              <a:ln w="28575" cmpd="sng">
                <a:solidFill>
                  <a:srgbClr val="CC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67" name="Freeform 542"/>
              <p:cNvSpPr>
                <a:spLocks/>
              </p:cNvSpPr>
              <p:nvPr/>
            </p:nvSpPr>
            <p:spPr bwMode="auto">
              <a:xfrm>
                <a:off x="3567" y="3528"/>
                <a:ext cx="589" cy="323"/>
              </a:xfrm>
              <a:custGeom>
                <a:avLst/>
                <a:gdLst>
                  <a:gd name="T0" fmla="*/ 0 w 657"/>
                  <a:gd name="T1" fmla="*/ 360 h 360"/>
                  <a:gd name="T2" fmla="*/ 348 w 657"/>
                  <a:gd name="T3" fmla="*/ 195 h 360"/>
                  <a:gd name="T4" fmla="*/ 657 w 657"/>
                  <a:gd name="T5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7" h="360">
                    <a:moveTo>
                      <a:pt x="0" y="360"/>
                    </a:moveTo>
                    <a:lnTo>
                      <a:pt x="348" y="195"/>
                    </a:lnTo>
                    <a:lnTo>
                      <a:pt x="657" y="0"/>
                    </a:lnTo>
                  </a:path>
                </a:pathLst>
              </a:custGeom>
              <a:noFill/>
              <a:ln w="28575" cmpd="sng">
                <a:solidFill>
                  <a:srgbClr val="CC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68" name="Line 543"/>
              <p:cNvSpPr>
                <a:spLocks noChangeShapeType="1"/>
              </p:cNvSpPr>
              <p:nvPr/>
            </p:nvSpPr>
            <p:spPr bwMode="auto">
              <a:xfrm flipV="1">
                <a:off x="3919" y="3673"/>
                <a:ext cx="422" cy="6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 b="1" smtClean="0">
                  <a:solidFill>
                    <a:srgbClr val="003366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54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</a:t>
            </a:r>
            <a:r>
              <a:rPr lang="en-US" baseline="0" dirty="0" smtClean="0"/>
              <a:t> 802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 layer</a:t>
            </a:r>
            <a:br>
              <a:rPr lang="en-US" dirty="0" smtClean="0"/>
            </a:br>
            <a:r>
              <a:rPr lang="en-US" dirty="0" smtClean="0"/>
              <a:t>(802.2 LLC: </a:t>
            </a:r>
            <a:br>
              <a:rPr lang="en-US" dirty="0" smtClean="0"/>
            </a:br>
            <a:r>
              <a:rPr lang="en-US" dirty="0" smtClean="0"/>
              <a:t>Logical Link Layer)</a:t>
            </a:r>
          </a:p>
          <a:p>
            <a:pPr lvl="1"/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Frame format</a:t>
            </a:r>
          </a:p>
          <a:p>
            <a:pPr lvl="1"/>
            <a:r>
              <a:rPr lang="en-US" dirty="0" smtClean="0"/>
              <a:t>Error detection</a:t>
            </a:r>
          </a:p>
          <a:p>
            <a:pPr lvl="1"/>
            <a:r>
              <a:rPr lang="en-US" dirty="0" smtClean="0"/>
              <a:t>Upper-layer interface (API)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Lower layer</a:t>
            </a:r>
          </a:p>
          <a:p>
            <a:pPr lvl="1"/>
            <a:r>
              <a:rPr lang="en-US" dirty="0" smtClean="0"/>
              <a:t>Bridging (802.1), i.e., switch control and configuration</a:t>
            </a:r>
          </a:p>
          <a:p>
            <a:r>
              <a:rPr lang="en-US" dirty="0" smtClean="0"/>
              <a:t>Upper layers</a:t>
            </a:r>
          </a:p>
          <a:p>
            <a:pPr lvl="1"/>
            <a:r>
              <a:rPr lang="en-US" dirty="0" smtClean="0"/>
              <a:t>Ethernet (802.3)</a:t>
            </a:r>
          </a:p>
          <a:p>
            <a:pPr lvl="1"/>
            <a:r>
              <a:rPr lang="en-US" dirty="0" smtClean="0"/>
              <a:t>Token bus (802.4)</a:t>
            </a:r>
          </a:p>
          <a:p>
            <a:pPr lvl="1"/>
            <a:r>
              <a:rPr lang="en-US" dirty="0" smtClean="0"/>
              <a:t>Token ring (802.5)</a:t>
            </a:r>
          </a:p>
          <a:p>
            <a:pPr lvl="1"/>
            <a:r>
              <a:rPr lang="en-US" dirty="0" smtClean="0"/>
              <a:t>Wireless (802.11)</a:t>
            </a:r>
          </a:p>
          <a:p>
            <a:pPr lvl="1"/>
            <a:r>
              <a:rPr lang="en-US" dirty="0" smtClean="0"/>
              <a:t>Personal (802.15)</a:t>
            </a:r>
          </a:p>
          <a:p>
            <a:pPr lvl="1"/>
            <a:r>
              <a:rPr lang="en-US" dirty="0" smtClean="0"/>
              <a:t>Emergency (802.23)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60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Abstraction to copy behavior</a:t>
            </a:r>
          </a:p>
          <a:p>
            <a:pPr lvl="1"/>
            <a:r>
              <a:rPr lang="en-US" dirty="0" smtClean="0"/>
              <a:t>Replicate capabilities of another system</a:t>
            </a:r>
          </a:p>
          <a:p>
            <a:pPr lvl="1"/>
            <a:r>
              <a:rPr lang="en-US" dirty="0" smtClean="0"/>
              <a:t>By limiting, composing, or modifying an existing system</a:t>
            </a:r>
          </a:p>
          <a:p>
            <a:r>
              <a:rPr lang="en-US" dirty="0" smtClean="0"/>
              <a:t>Change existing system to another one by adding layers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https://encrypted-tbn1.gstatic.com/images?q=tbn:ANd9GcR0i70spRvJjNl_qwyq9X457MckCynY2cNz1Ze3UqiIXkmnL_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246115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0.gstatic.com/images?q=tbn:ANd9GcQ5yJkM91CkDO-IRTsVD-w1BcIpX1SodzXDF05JYEMjwWzrpAy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388" r="20587"/>
          <a:stretch/>
        </p:blipFill>
        <p:spPr bwMode="auto">
          <a:xfrm>
            <a:off x="6284193" y="3880239"/>
            <a:ext cx="2402607" cy="229196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62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Emulation and Layering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PPP</a:t>
            </a:r>
          </a:p>
          <a:p>
            <a:pPr lvl="1"/>
            <a:r>
              <a:rPr lang="en-US" dirty="0" smtClean="0"/>
              <a:t>Point-to-point protocol</a:t>
            </a:r>
          </a:p>
          <a:p>
            <a:pPr lvl="1"/>
            <a:r>
              <a:rPr lang="en-US" dirty="0" smtClean="0"/>
              <a:t>Emulate a physical wire over a dialup modem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PPPoE</a:t>
            </a:r>
            <a:endParaRPr lang="en-US" dirty="0" smtClean="0"/>
          </a:p>
          <a:p>
            <a:pPr lvl="1"/>
            <a:r>
              <a:rPr lang="en-US" dirty="0" smtClean="0"/>
              <a:t>Ethernet</a:t>
            </a:r>
          </a:p>
          <a:p>
            <a:r>
              <a:rPr lang="en-US" dirty="0" err="1" smtClean="0"/>
              <a:t>PPPoA</a:t>
            </a:r>
            <a:endParaRPr lang="en-US" dirty="0"/>
          </a:p>
          <a:p>
            <a:pPr lvl="1"/>
            <a:r>
              <a:rPr lang="en-US" dirty="0" smtClean="0"/>
              <a:t>ATM</a:t>
            </a:r>
            <a:endParaRPr lang="en-US" dirty="0"/>
          </a:p>
        </p:txBody>
      </p:sp>
      <p:pic>
        <p:nvPicPr>
          <p:cNvPr id="15362" name="Picture 2" descr="http://utem-wan.wikispaces.com/file/view/PPP_Imp.jpg/59163146/258x181/PPP_Im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4508" b="652"/>
          <a:stretch/>
        </p:blipFill>
        <p:spPr bwMode="auto">
          <a:xfrm>
            <a:off x="2574212" y="3518082"/>
            <a:ext cx="3767866" cy="224263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04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Enforce boundaries</a:t>
            </a:r>
          </a:p>
          <a:p>
            <a:pPr lvl="1"/>
            <a:r>
              <a:rPr lang="en-US" dirty="0" smtClean="0"/>
              <a:t>Protect interior</a:t>
            </a:r>
          </a:p>
          <a:p>
            <a:pPr lvl="2"/>
            <a:r>
              <a:rPr lang="en-US" dirty="0" smtClean="0"/>
              <a:t>Ensure a stable locale</a:t>
            </a:r>
          </a:p>
          <a:p>
            <a:pPr lvl="2"/>
            <a:r>
              <a:rPr lang="en-US" dirty="0" smtClean="0"/>
              <a:t>Enforce limited function</a:t>
            </a:r>
          </a:p>
          <a:p>
            <a:pPr lvl="1"/>
            <a:r>
              <a:rPr lang="en-US" dirty="0" smtClean="0"/>
              <a:t>Protect exterior</a:t>
            </a:r>
          </a:p>
          <a:p>
            <a:pPr lvl="2"/>
            <a:r>
              <a:rPr lang="en-US" dirty="0" smtClean="0"/>
              <a:t>Deploy new features</a:t>
            </a:r>
          </a:p>
          <a:p>
            <a:pPr lvl="2"/>
            <a:r>
              <a:rPr lang="en-US" dirty="0" smtClean="0"/>
              <a:t>Support local capability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www.valinor.nl/schleich/images/2010/42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575" y="1488057"/>
            <a:ext cx="3955031" cy="362083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9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and Layering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Hide / protect a network from the world</a:t>
            </a:r>
          </a:p>
          <a:p>
            <a:r>
              <a:rPr lang="en-US" dirty="0" smtClean="0"/>
              <a:t>Hide / protect the world from an experiment</a:t>
            </a:r>
          </a:p>
          <a:p>
            <a:endParaRPr lang="en-US" dirty="0"/>
          </a:p>
        </p:txBody>
      </p:sp>
      <p:pic>
        <p:nvPicPr>
          <p:cNvPr id="18436" name="Picture 4" descr="http://s.hswstatic.com/gif/firew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95568"/>
            <a:ext cx="5928275" cy="266699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58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Limit complexity</a:t>
            </a:r>
          </a:p>
          <a:p>
            <a:pPr lvl="1"/>
            <a:r>
              <a:rPr lang="en-US" dirty="0" smtClean="0"/>
              <a:t>Hard to route everywhere, so maybe route via a tree?</a:t>
            </a:r>
          </a:p>
          <a:p>
            <a:r>
              <a:rPr lang="en-US" dirty="0" smtClean="0"/>
              <a:t>Overcome physical limits</a:t>
            </a:r>
          </a:p>
          <a:p>
            <a:pPr lvl="1"/>
            <a:r>
              <a:rPr lang="en-US" dirty="0" smtClean="0"/>
              <a:t>Sharing can be very useful, but may require a very different protocol for relaying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 descr="http://www.bloggerdashboard.net/wp-content/uploads/2013/11/Types-of-Networ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23741"/>
            <a:ext cx="4292501" cy="321937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2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and 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Tree routing</a:t>
            </a:r>
          </a:p>
          <a:p>
            <a:pPr lvl="1"/>
            <a:r>
              <a:rPr lang="en-US" sz="1800" dirty="0" smtClean="0"/>
              <a:t>Know your descendants</a:t>
            </a:r>
          </a:p>
          <a:p>
            <a:pPr lvl="1"/>
            <a:r>
              <a:rPr lang="en-US" sz="1800" dirty="0" smtClean="0"/>
              <a:t>Route down for known, up for unknown</a:t>
            </a:r>
            <a:endParaRPr lang="en-US" sz="1800" dirty="0"/>
          </a:p>
          <a:p>
            <a:pPr lvl="1"/>
            <a:r>
              <a:rPr lang="en-US" sz="1800" dirty="0" smtClean="0"/>
              <a:t>Relies on varying detail at different layers</a:t>
            </a:r>
          </a:p>
          <a:p>
            <a:pPr lvl="2"/>
            <a:r>
              <a:rPr lang="en-US" sz="1600" dirty="0" smtClean="0"/>
              <a:t>Label groups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</a:t>
            </a:r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Traverse the clouds without knowing what happens inside</a:t>
            </a:r>
          </a:p>
          <a:p>
            <a:pPr lvl="1"/>
            <a:r>
              <a:rPr lang="en-US" dirty="0" smtClean="0"/>
              <a:t>Inside the cloud, it’s the cloud’s problem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AutoShape 2" descr="data:image/jpeg;base64,/9j/4AAQSkZJRgABAQAAAQABAAD/2wCEAAkGBxQTEhUUExQWFRUVFxwaGRgVGBccIBgYGBwXHBggHRsZHygiGholHhgXIjEhJSkrLi4uFx80ODMsNygtLisBCgoKDg0OGxAQGzQkICQsLCwsLCwsLDQsNCwsLCwsLCwsNCwsLCwsLCwsLCwsLCwsLCwsLCwsLCwsLCwsLCwsLP/AABEIAMsA+AMBIgACEQEDEQH/xAAcAAACAwEBAQEAAAAAAAAAAAAABQMEBgcCAQj/xABAEAACAQIEAwYDBQYGAgIDAAABAhEAAwQSITEFQVEGEyJhcYEykaEHQlKx0RQjYnLB8DOCkqLh8UNjJLIVFlP/xAAZAQEAAwEBAAAAAAAAAAAAAAAAAQIDBAX/xAAsEQACAgEDAwMCBgMAAAAAAAAAAQIDERIhMQRBURMikTJxYYGhscHRFCNT/9oADAMBAAIRAxEAPwDuFFFFAFFFFAFFFFAFfKKGIAk6AdaA+1HfvKgljAkD3JAFJMb2jAOW0ofqZMUq4pjXvkBhkUbAa6xrrWUrUuCrkbC/dCKWOwBPy9aWYPtDZcwZQ/xxG8b9azTZyINxyp3BJ1jaomwonTQc6o7ZdkRqNBxXtAbd3JbCsIEkz8R9OUR70w4hxi3ZMNJaPhUfrpWIxFoKdK8XLhb4iTy1M6VT1pLI1M2rdoLOVTm1aPCNxO88tKuYrHW7YlmABmPONdK55RT/ACH4Go6Ph72dVYDRlB13ExUoNYDBcUuW2zAhiFCjMJhRyHMCnVntlYKwA9x1IVxbBhX8MibmWYDTIkaHUmJ2hamtyVI0s14a+oZVLKGacoJEtETA5xI+dZS5x/EEkqEAIgAjbz3mfpSu+lwgeMyo8JBMr5r0NQ7l2Q1G7xeOt2vjcL5c/kNaMViltoXY+EDlz6R1JrluPwuKyhziHu3hEG73YV45EIugidRr60XVxGSe9VmA0XIcunIeLN9aq7xqOn4fiFt3KK0sBOmoj19xVquacK4hcCB1m2zoMw5rIBI8iDV//wDN38oXvDpz5nnvvRXruNRvK+1nuB4xyBcu30yZSuQkAyDoSTz3+lPrbggEEEHYjnW0ZalklM90UUVYkKKKKAKKKKAKKKKAKCaU8S4vkLIurDmdgekelZ/HY1n/AMRyR0kx8hWcrEiGzaBvcdar3uJWlzBrigruJ1HtWQtcRKLlRyoPJeX6VAwSJOs89SZ/Oao7vBGo2r8RtBQxuLlOxnf0G5rPcU4+XYpb0QyCSAcwOnPYRSkWkgnf3rx+0DLABFZytbIciVgEBI3qD9paoaKxcip9mvruTua+KJqW2iyZI+tQgRMxO9U79q6zaOLaD8IDMfdhCj2PrTUFCfT5VIrK2lWSAgt4W/LTf8M+Ed2sgfxHQHXoB61DhuMgO9q9/iWyNUVmDKRIMAEr5g7Vpnw4I0AFVnwhAMEe35+tTjyDN8VvrcewR++tNmm3b1zHSGIkAquoIYxLDnTnCYa3bnJbVc0TlAWfXLSpOAW7SsbZvZ4aCtwySxzHQnLq2sERRw3iVxVtpiVK3GXoILAeKCpI843o+NiR+cQeWgotYgg661QxeNCW2cDPlEwP69ANzpsDUNu1ddibjZEEZVtOTm01Zmyg+gEe81XfkgdDFA7iq9xpM0n7vFIj+NGy5sgyFmcbqGJdQDy9pmrPC8eLqnSHSFuCNFeASAdjE8ial5BdoooqpBNYtAg9eVNuH8Vu2UVWbOqiIIUEjkJAGvnFKcK4B21NTXwAQ25B2OoPkR0rSLwsosjTcF4tdvs0ooQc5Mgnb1p2KWcBxhuWgSgUAwMsRExoJkR50zrrh9PJdBRRRVyQooooArxdnKY3jSZ/prXo19oDn+IcAEZiSfmP1qlWi49wQqLl7OIGpEAeu2mg+etZtLgMwQY3iuCaae5kz1RXxWB2MxVW3jczEIpMbmQPzqhBbooooAooooAooooAoBoooD3auZTNX1Mj1pbXu1fI5zVoywSesVvtFKeI8Ntue8fvMyDwlGeR1yqNJ9qZOxJk1VxrsokGozvsBHwnGsVAYlbgHiUjK0SYJHpExpM03s4uB4telIsOScQTcGVwhCKNRkJGY5uZJjSBHnvVi7xK0oJNxYG5mdRy05+W9Wa3JaHf7Usa/KqmDwqW7jOrKqMoARRlAgySROrTpMDSqLLddkVUuW1Y+K4QvhUAnQSYYmBqKsY3hzIuayXcgiUdpDAnXxNqp5zMeVRggcg0UrsftKkKVtkETmztCRyiJY66RA0O3OSwcQ05u7tQSIALloOjTIAB3y6nzqMAYqxG1WVxOmuppFg+LqVJuEKUZlYw2XwmJDRAB8zpVrE41UIB3O0fr0qd0Bxwe9cW4DaWSdIiRr7j863iHQdf76Uh7OcGa0Tca4WzCQqhlUSOYJ8RiNwIp+K66oOK3NIrB9ooorUkKKKKAK+CvtfKAxHbLhDJbe8cRdfkEZcyyZmANEEc+Uc6xuCxXdBlYGZ8hHua7SRS3ifAMPfD57Yl4llADeHbWsZ1auCricl7skZkBUTrDfmTFXcRlRM9thOxJ1n/AJrft2LwZCjuz4ejNJ9SDr19qQ8d7Dpbss9u6QVJaLh8ME7SBMxA5zWTpkiulmcwOMQAFmOZjqTMSdgPOveN4nlYACes0ifxad2zP+EqwC6b5zA9MpJr7hMQgXK67cySre5IysfMwfzrJpLk0jTKazHnx3Gt3ihJXL4AdzuflTIYpYJnYT61lGurmCiZMkQd4BMSpgny3qwUyWbTs75HA0thYBOwkDMemlThMq65LlGhwmMVxOg8iRUWNLXB+6YGDrB+VKMFibbmVAB5TE+fhmR7ivtrH2vjzZSTEEkHNO2UGZ8qjSUwezirikkvrMdf+KbWsYCDAYkLOo3pRcthd3ygnmY1O3vXxOJW0aBcgjTckT0nbN5b1OMhJlzCs75vGyz5aDpqf6VPlVLeQGSdyp3PPWqV7Eu4BBEaz3gI06+XuKR41rrqjkCGRjzUW+QJeZ1B8vSmPJeFUp5x2NMcSMuRdI89aqYrEBFzGTqAANySYAHqTWewPEe6DhULEkZToAYAEnny6VDiuIX7qraGVnc6BVILRqYJaF0G9SoEOOJYybDhfZ5XQtfRWuMTJbUqCTlVT92BG3OabvwhO57pQAuTJAiAsRoKX8PxTMcvcvbVVE5yPiPIRIYD8U1fDkc6hvyVJ8HhBbULoQoAE6mAI517GIUaRVUmd6+VGoFpcSNstBCsIGhpfd4eLzLmchFmVBIzExEkEHTXTbXyqO9wEC06ISSykC5cZmYdIaZAHkast1uSXcTh1hlbxAiCAY0O8kUuXhy/tFp2RXsqCty3cLsCvhjKuaJAB3ka7cxBhMW63lsOUc91mzLIIiB4lJM5tTIPI6U1qNTi9iODe8Gxwu25CZApygaRA2iNtIpgKxHAeNdx4GDNbJJ0jwnfnqQdo5VtVPOuuuepGieT1RRRWhIUUUUAUUUUAV8NE0muceALI1t0YSNMpg8o/OockuRku8R4itnLmBhiRI5GNNN9azfaPia3kVQHGskNlg/IkyKjGNYWwHIaAYLqGIzbwTrNLMRdzRGwrmssbRRsqth1IiB7VVfBRqIbyYCr9Fc+Spmsdw5ZD2xkZd02B816Hy/s1byHJ3imMzAW1+7ba4Qpb11J6U+xx8XtSE/unNt4azdmJ+6eY/r6elS/J39Nbq/1y/J/iajC4RbaBFGgEa7nqSeZO9ZrjGGVb1tmAIJyNI0ImVn/AHU3wOINvw3GlPuOeQ/Cx6jk3P13i4qLWIXKtxSw1EEEiNjHMf0JotzCMZU2ZkuBHfwot3SrCVeShOun3l16bx0PlVe7aa2Dl1t806DqPT5jl0plhL4cmxeUMV011kgSPeCCDVPiVo2vCJa25ChtysmGBPpJBNTGWfa+TpsplB+rU9n2+/8ABPbdrhW02qZc7N+JOQPnIIPWPOq1x2vMcx8CnRR1/wCBHzNWMGsWjGjXWyjyUf0En51V4XeVrcgjdpAI3DGdqQ9zyT1KVVemPdkv7GnT6mqt9Vt3bJkr4/iXVgY0AHQ7HQ6UwzbDrVcEriLbKAzMrJBMQPikHWDpG2taI81cmzs4gNtvU1JxicgJESRUuB4iuT942s9DtWWCBnXl3AEkwBzNV14hbInMPf8ASqb4kXLmQt4DyA36a+tRgDS3cDCQZFWLd6BBE0iwF/IzrJKqDA9PKprPGLbAkawYIUgx6wdKnDXAJ8Rgg9y27E/uySoH4iCJJ32J086tVXw2MV5AmRyIr3dxCr8TAepqCSWluOxV3Dyyv+5+HuQWGd7jgsQJgsTyjr1q7dvgIW5RI8+lZziGK757QAAuK4JZc2ZE1MhtgGIykcwTVochHSuA8abvCLryCPiYgBcs7DbX56VprN9XEqwOk6VzfAXtAW6Vqezl7Kxm4fFoqZefWfpW9Vj4ZaLNJRXyiukufaixN9bal3YKqiSzGAB5k1LS3tDZstYYYhitrQsQzLz0BK7gmNOdGBfjeNq4LYfEWyqmGAjNPlO4/uaRX8dmaSWY9Saz905LTZGzKphXUMuYdSGEjUke1T4Rw6ZS+Yka5TB/X3rinNszbL1y6Tz0qriMWiCWYDWP1pYMOgt3Fm46HWWbdgeR3n9Kh4fwW3cBLKw6HMdetZ/cqNjxC3IGYGRIIIiBVPF8etqNNT5zp6xrVfFYLDoCAJI8zp9aom1bJMW5J3kn+wfOpwiSDiXaPwMFUB4OWBuxOmnTzNJr2a4Q1xmdhtsAp5wBz86t3cYGLWipuBGyq6wDsJAPONjoRpXrDKAeU8u8lT7HUH6VdPC4wdDp/wCbz+5ZwfeIBFw+hgip3x5YFbltXA3KkadN9QedK8cb5uqoDWkgy0I2cmIynUCBO9W7GBRVIAmTJLakk7kk61XRF7/sWXU3V7S+GXOF2bRbMrl3Jklz4tBpEQIAgbe9QDD5mvWgYmSupEMpBXaqb2TaIdJgGT5Hr6dasvjR3i3VEH7w69SPKKykmnk9KiyFleyx+B77Q/u0QJyDZZ5FoC+up+lLcFw0IV8A0EA6SIGmu9OeOYd7yp3e2jT5ggjmKjsWrkw6gEiRB/odvnVq5JR5ObrqrJyTisor4rE5CszlO7ATB+6I31118qL+DVpYSr7hgSIMQD0kUXEFwAgwVaQRyYSDIPqRFRWMUx8JE3SxCqAROuh56RqTWx5qTbwiS9jQGy6swALa6idtToTzqbD8UtgaMuv4tPzrzicIiWY/xLpYZmUEksx8URyA0jlAryuCyj4VQcjdO/ou/wA4qmpcnVZ0rWIxWX38F/DorDNO/MbfOp7LpbdW1IHSN6ypkKfE2VSGgE5Vgg/DtHlWhs2DlGcqrnkrSPYkCp2MLKnXyNuG8Pw9233ZJYyW10OrFoJHxDWPMb144zaCPbdWtL3EsQTlkZSIzD4V12jWBVbheJdVLW0LTs4mCB06j03qG7xFLgLXMrHefDAXzU6EetDPI3CG5bDoDbZwGObQ6jY9DUdxu6Aa4A7k6HSYqoMYq2BaBckACWifoaqftIgZ5IXXTU+gquCD7xLFd4wNqWcsAUZWIUaZiWBA0GsTU9jCwxcnMxAXYABRJAAGwkk6ydd6z65rZstqrPcGdpOuY7MPvE6CeXtWoq7WOCw04ZoJ+Ly6U4DhWVyJCnY7H2nf9KS8MH4SZ51a4rjFRYac5GkCdf8Auqog3XDOKreLZQwCkDUb5vyiD9KKQ/Z0l9bd0XkYLmDIXBBbNObfkIWNOdFdsG2tzRGuqPEWFdWRgCrAgg8wakoqxJzk/Z/eUt/8hAgJIkNoOQOsbbmsU3EgrbeJTqyxr6RoPUV3usy3YjCtfe8yBg4MoRpmJksI2P8AzWMql2KOPg5wMUl1Mlv4viOb3nXaaYcEuypABgcyZkneOlRdtXw9u+LWFtqEtrDlNRnkzPUjQHXy5VRTtJsEtzpy/QVzSj2KDkYEMGFxVMkwRoYP5Gsz2qwBHc27auVEltZkAQBvLEkz7UcJ4reVis5s0wHbY9TOw/SpOIcbeQGtrnUmTJgjyg/WaiKaZKE+F8GuRgRoARlA/wBUfSpw/eAgnTmLa5v9zQB8q+WgsBmtrlJOpk+wDE7VM+NUba+lX3NlOuPEc/d/0WsJj0VchRwuxzmT6wRr6io8c5gvZGdRuBOZfbmKpXsXrldZG5URMHbc6H5VDgMU6xGhExtJXkG/EYrPS47o643Q6haLFh9meEuXLmxO+kQf+B9at8LwnduM3wnSN9gd/Wm2GFq+JjK43y6GeunxD1pdiLDrdGYCVUkEHRxmSNNwQJkee9TrUk0TX006bVLlF+4/dZHUnumIlOmYcvLyq2LgJfPEIQwPQEdfnVG/aHdOh/8AEfD6N8PymPavqsYHhzHuoK9Sjf8AdYNHpJkOKwT973llZW78StI8X4ttBG89BTPB4IW/ETLRqx6dB0FeRxFSAQrNP4QDB6HWaWcUxF24IC5V8yNeknp5VbMpe0x9OuuTs7kmL4l4iLIkndusdJ2H01qpbwknNcOdj6wP19/pVUYpbUgK7vz0gE+R2C/WpLHE5H+G+fmqiR7MYWPet414PL6jqZWPEdkWr94KIiTBhAJLRyAG9Ouz/AbSI5vW7dzvIIBUnKsDwjNsAZOgG+1IMDj1F/MXNoBADnUrmMnSWiCN/OaZ4btEy933qsc86rHw+IqxA8QEAfOpeVwc6jJrKRrVv2xCAAHkojYdB0qsnD7DWntWcih82YLB1eZJHXU0osjC3Ff4XDuWZjB8R5ZhqI2HQRUuJwCqRdtu1vID/hrnkHSMoBJHp/Sq5KkfFOBXVtotl2LKVBLlYKDQ65DB9KQLfVC6MQrIxDAsDrAMydSNRWu4TduGyO9kEkmGOuWTlnpIgxymi/gLdxHXKsXAQxULJncz186nV2BmuFYKSt9z4ikKuWMoJnmSZ89N6b1Sx2AuWgTJe0uUAkguNgZECfz3ryt4htSSBR7g0WDAAlZqXiWMUWjnCs3IHnSBuIsQQDkXlA/rVazh7uIuLatFWu3CQneMQNAWYkwTooJgdKiKeQdB7B9oXvO9q4WYxmUmCFUQCCT4iSTznblX2n/Zvgq4WwlsQXyr3jiR3lwKAzQSYkyYG00V2xTSwzRDWiiirEhRRRQFW/w2y4KvatspbMQyKQWO5gjfzr0MEgVggFvMIlFUH8oqxRQHLeJ/Zxd7y4yXV7sCQSGZzptlRd56T/Sqq/Z9i7tpXe6gMQEIaQNgCQND67da65RWfpRK6UcntfZZfKnNetq3IQzT67ZeXWsvx/s5iMK2S6CQFDZreYqASQJaBGoiK/QFQ4zCpdQpcUMjbg/39aOpdhpPznh8Kx+BfYDf0HOvCWydgZFfoi3wq0gi2i22yZA6KoYDyJHkN52rGL9nEd4TezMR4Dlyy3PPvp6Vm62VcWcww2KKvmGhG4/vkafYTFB2ObWASv8AKYkeoIqv2s7MYnCslx7coTkZ0YFRPwzsQZjlVbhyEFY1nWR0YEGfcCuS2GlntdLa5w3Gy4UMm/xsHaefOPSIFQJdLksqx3dwrHMqdGJ99fapbTkXVTkLQn1mP6UYYxeujyU/SszpXY8YzDeKctsztJKmfUb18u4EvbNtlVF5ZSSZBkcuoqtjGLYy2p+FVBHqSZ/+o+dNsRcKiQJPv/QEn2pusYI2knngQ2sOg2AMGDOuo3qaKhTDX87HuxDtmJLBQugGwLE7VNf7kRnJudQvwn9fTWuhzSPGXRWOTXC8shde8BAIyD42OwHMDqx28pqCzfuG81xADCwAQxmYOhXYABROvPpTbDXrl/wYbCtcjYAaD12VfcitPguwOMuwcRiEsjmloF29MxygH/VSCnJ5SOmVdVcNGrnkyFq+CklGVn1YN4ArRB1bXlyB5GKiwXE2tuENxGUgyyo3hPIEzH+aANK6Uv2X4LJDNfdvxm4QZ/lUBD6FTVrCfZ7hUWC15iJhs4WJ/hthUPuprZUy7nJL08YivzZz6yR4WeLlqZkyyjz6VVGly6bbqyNDE2tFUCRBjQNuSZ10naugYnsE6wcNi2X8QvoLgPpkKR7z7VewHYi2FP7RduX2b4tWtpHRUQ6L6sSetFVIx0nLMfxUnurWQssgm/uk6nIrCRn5EToOVDMP+ta7lb4XZWyLAtW+5Ayi3lGWOmXaq/Dez+Fw7F7Ni3bY/eVRMdAeQ8hV/R8DSc97L9kHxBW5cz2rO+q5WflGVxKjnJGsabzW+4T2bw+HfvLafvMuXOdSFmSByAJAmN4E7Cm9FXjBIskkFFFFXJCiiigCiiigCiiigCiiigCoMdihattcIJCiYAJP0qesL2g7eixduW1CMoBCupJyvB+IHQgN0+tRJpENklz7RrQ/8VzYR/MdxPTz51WtdrMZeuo1mwe5JgCPjP8AE8eH6RzqLs5x/CYkZcbbtG6T/iXLdtQwWCoJMGR6chTv7P8AEg2XtwAUdiAI1VjM+kz9Ky1ZaWSVCTWSj9o9x34WWup3T95alMwbXvFAEjTnNc84H8Q8rf5tXRvtdWeHMOffWY9rqE/QGubcIvgC47bIg+Sg/pWHVLdHo9C/ay9hDmvXW6ZV+W/1r1hDN263LRfdRr+dVuzYbuszfExk+sCfrNTcJuAW0nRrmZgOsmfyiuR9zui84PuMUC9Zb+ZfppXlsW6sysN8+XTeMpWD6E/Krd/DhmQn7hketQY5X0IQMFMghoII9RH/AHRNEtPsKOJ3b0AP97ZQRJ9a6B2Z+zVAq3MY3eMQD3SyFWeTHdyPYeRrLdl8E2Ox6oRCWQLjidlB8IkfeJ+gNdtrt6erbMkeb1VzzpiyOxYVFCooVRsFAAHsKkoorrOEKKKKAKKKKAKKKKAKKKKAKKKKAKKKKAKKKKAKKKKAKKKKAjxBYIxQSwByg8zGg+dc1xfYXF4ibt10F0tOU/UkqIB5R5106iqyinyQ1kyfBOxSWWzO4uKyQ1tkBBbSSCeQMxpOtKe0VteH4u1dsqEt3QZRQAAyZZgDYMGGnUTXQqwv2vYcnC27gA/d3QCeiuCNP82SqTgtGxrQ9M14E32k9oVvhLVolkTxOeXeMIUeqhjPmw6aY3CITavjabf5z/SrGOxJustpdiFJ9Tr8hVvFW0WzcVN9FPqQsfQj51wTscnlnrV1RhHCJuGQtlTyAJP1NUeH3s91IGUJbIAmdNhU+Jm3hsp0MZfn/wAVQ4S+XO++VQPmaokat4wOLN097cU8gpH1mquLwwuZ2QglZBBQHxAA8/UVIWy4nX76QPUGvuF8N+6p+/luL56BW95UfMVCD8G1+yDBWlwbXUWLl243e7RmQkCANlywfet1XN/s3xvdYm9hjoLv723/ADDRgPbX/LXSK9SqSlFM8W6DjNphRRRWhkFFFFAFFFFAFFFFAFFFFAFFFFAFFFFAFFFFAFFFFAFFFFAFFFRYrEpbUvcYKo3LGKAlrnH2rcSDqthWGVDnuebCO7Weo8TEeS1Px3to7hls/ubX/wDRtHb+UH/DHmfFrssTXOMfic/hSFRdZY6CfvOTy331Ou5rltuT9sTtp6Zr3z+C1wKBnuNAVRGYnbm3yEa+dT8Oss9osYm7d7z0TMMv+1V+dV2si73dlFJw4Aa4YA7wnUArIIBMs2mu1NhiVzhAD7bCBP6fOuSWx3w3Ys7QX5ITpqffb+/OorNkrhnYaEkEegI/5qyuAF13ckxmgRzAgH2q/jEPdkKOUQFnT0LAfWq57F2uWQcVw2dQ6nxJ4hHMcx+R9qltnvUVwYO4I5HmPMciKq4HHZctm6CrhRqY1GwOhMTHU61JhLDWnI3tsxgD7pOx9Dt7CjTWwTT3JrqvmV0Jt3bZlHGon9D0Nb/gPba3cVVxCmxdiCSD3ZbnDfdHk0ep3rFUGr13ShwZXdNGzd8nX1YESDIPMV9rlPCu0l7CAkhe5Ek2yxk/yHQKx6ag/Wul8J4lbxFlL1psyOJB5jqCOTA6EHUEEV6Fdimso8q6l1vDLdFFFaGQUUUUAUUUUAUUUUAUUUUAUUUUAUUUUAUUi43x65ZOW1hL94/iCkJ8wCSfQR51nMbxviVyQuGvKP8A121U/wCq635RVJTx2Lwhq7pfdm9vXVUSzBR1YgD5mkeP7YYa2CUY325LZGaf80hB7tWKPA8fehmwz5uRxF60SPk7kV8//ReJXD47mGtr/A91j7jux+dZudj4j8myqqX1T+EMOIduL7kLbTuA2xKi4Z9Qcqn1B9ay+NxbyLuIuNduL4RLSD/EFOlsnWcse+lP8L9lt3e7i0n+C0x+rXP6U5wP2a4ZDNx7t3ybIo/2KG/3VnKu2fLNo3UV/Sjk+NxJfM7aAa84UDzqzwzgzMRcclANUChZk7EhlOsbbRNar7R+FYdb2Ewtm2q+I3rpBJItoAFVpJMMx5/hpTxLiQt6Lq30Hr+lYWRdbwuTpqkrVqfAcTx3dqFBlz1iY6mNKp8HM587bgga9fiP5a0rUPduKqgvcuMFUcyxrZWvstxkEm/hZOym3caB/PIj1C0hS5LYmzqIwe5Qw2LQDKSABoCDKmPPYHyNQ4+28g5mNsnVU3iOo5das4jsrxOwCGti6v8A6iHEfytD/IUmu3L9o+KzctR+K3cUf7hqPWaq6pJ8Fo3wkuS7f4fbvKGtgKw+Fh9Q0akHofXlS8Yq7bJBYgryMH86l/a2PjFplP4kmD6iINebnELNwgX0BdeYOo+Rn2qMPuTlcxJLPHW5hW9NKu2uNIfiBX1E/lV3h3EcL4Q2Hwd5QMv7yzbV8umgcL5cwTpvTp+E8IvLmKvhj1DuAPPdrceoq6rhLh/Jm7rIcx+NxBNu4QVYSOakTHTqPaDV/hWJOGud5aEGZYDTvOUMeenM7aVZP2Xqy95hccbinVe8W2yn0e1Hzg+lVcVgr9nS/aZI++PEh/zjQejRSVdle6ELqrlh/qdUwGMS9bW5bMq4kH8wehBkEciDViuWdm+LvhHuFIuWbpzG2TAV4gsjAGM2kiIJEiCTOptdvMP/AOQNb6sShA/3T9K7IXwkuTz7Omsi+Mo1VFJ8L2qwVyMmKsEnl3ij6E703UzqNRWyeTBprk+0UUUICiiigCiiigCiiigEyY7Fkj/4yiTBJuDwjTXTf4hp/wCt/wCGT9txRWf2cK0/AWUyDljxAwCAXnQ6rpvNOaKAUnEYrPHdrl8Wo9YU/Ftzjz301+ri8RCzZAMa6ggSE2E6xmf17rlmENaKAoYG/fZv3loIuWdGkgywjz0AM/x+Wt+iigCuf/aB24FjNZs3QjA5blwZSUJAORM2neQQSTIUEaEnToFKMD2Ywlq4bqYe33rMXNxlzOWYyTnaW5nnUSTa2LRaTy1k5DgeEY6+CcPhboDmWu3TlNw9WuXiGf1ANNcD9mGMcTduWLOuwL3THPkon3rsFFZKiHfc2fU2PjYznZnsXhsH40U3L0R31yC0HcLAhB5KBPOa0dFFapY4MG292FFFFSQFQ4nCpcEXEVx0dQR8jU1FAZbiH2fYG6Se6NsnnadlH+mcv0rNYj7LLiMTh8YcvJbqa/67ZAjb7ldOoqjri+UaRtnHhnKeBdm+LYG+O4Sy1t2Bu/vItkcyVgNnj7wWdt66qRX2irRWFgrKTk8sW4zgGFukG7hrNwjbPbQ/mKLXZ/CKZXDWFPUWrY/IUyoqSp5RABAAA6AV6oooAooooAooooAooo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4581525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www.timtim.com/drawing/download/drawing_id/435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940" b="17741"/>
          <a:stretch/>
        </p:blipFill>
        <p:spPr bwMode="auto">
          <a:xfrm rot="10800000">
            <a:off x="1207752" y="3858936"/>
            <a:ext cx="2477170" cy="18514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stepping-stone-peds.com/images/kids%20stepping%20ston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4341" b="13905"/>
          <a:stretch/>
        </p:blipFill>
        <p:spPr bwMode="auto">
          <a:xfrm>
            <a:off x="5113468" y="4114800"/>
            <a:ext cx="3329765" cy="159558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02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and 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Dovetailed</a:t>
            </a:r>
          </a:p>
          <a:p>
            <a:pPr lvl="1"/>
            <a:r>
              <a:rPr lang="en-US" dirty="0" smtClean="0"/>
              <a:t>Edge connected</a:t>
            </a:r>
          </a:p>
          <a:p>
            <a:pPr lvl="1"/>
            <a:r>
              <a:rPr lang="en-US" dirty="0" smtClean="0"/>
              <a:t>Peer translators</a:t>
            </a:r>
          </a:p>
          <a:p>
            <a:pPr lvl="1"/>
            <a:r>
              <a:rPr lang="en-US" dirty="0" smtClean="0"/>
              <a:t>Both transit or terminus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Stacked</a:t>
            </a:r>
          </a:p>
          <a:p>
            <a:pPr lvl="1"/>
            <a:r>
              <a:rPr lang="en-US" dirty="0" smtClean="0"/>
              <a:t>Top-to-bottom connected</a:t>
            </a:r>
          </a:p>
          <a:p>
            <a:pPr lvl="1"/>
            <a:r>
              <a:rPr lang="en-US" dirty="0" smtClean="0"/>
              <a:t>Treat lower layers as encapsulation transit</a:t>
            </a:r>
          </a:p>
          <a:p>
            <a:pPr lvl="1"/>
            <a:r>
              <a:rPr lang="en-US" dirty="0" smtClean="0"/>
              <a:t>Never as terminus</a:t>
            </a:r>
          </a:p>
        </p:txBody>
      </p:sp>
      <p:sp>
        <p:nvSpPr>
          <p:cNvPr id="5" name="Cloud 4"/>
          <p:cNvSpPr/>
          <p:nvPr/>
        </p:nvSpPr>
        <p:spPr>
          <a:xfrm>
            <a:off x="457200" y="4821459"/>
            <a:ext cx="1145406" cy="58714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764633" y="4202231"/>
            <a:ext cx="1145406" cy="587141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10039" y="4823059"/>
            <a:ext cx="1145406" cy="587141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439879" y="4422814"/>
            <a:ext cx="1145406" cy="58714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7113071" y="4422814"/>
            <a:ext cx="1145406" cy="58714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6275672" y="5356459"/>
            <a:ext cx="1145406" cy="58714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29903" y="4422012"/>
            <a:ext cx="1116531" cy="693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249681" y="4604351"/>
            <a:ext cx="2175310" cy="626183"/>
          </a:xfrm>
          <a:custGeom>
            <a:avLst/>
            <a:gdLst>
              <a:gd name="connsiteX0" fmla="*/ 0 w 2175310"/>
              <a:gd name="connsiteY0" fmla="*/ 626183 h 626183"/>
              <a:gd name="connsiteX1" fmla="*/ 1145406 w 2175310"/>
              <a:gd name="connsiteY1" fmla="*/ 541 h 626183"/>
              <a:gd name="connsiteX2" fmla="*/ 2175310 w 2175310"/>
              <a:gd name="connsiteY2" fmla="*/ 539555 h 62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5310" h="626183">
                <a:moveTo>
                  <a:pt x="0" y="626183"/>
                </a:moveTo>
                <a:cubicBezTo>
                  <a:pt x="391427" y="320581"/>
                  <a:pt x="782854" y="14979"/>
                  <a:pt x="1145406" y="541"/>
                </a:cubicBezTo>
                <a:cubicBezTo>
                  <a:pt x="1507958" y="-13897"/>
                  <a:pt x="1841634" y="262829"/>
                  <a:pt x="2175310" y="539555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V="1">
            <a:off x="5933975" y="4721180"/>
            <a:ext cx="1819175" cy="907216"/>
          </a:xfrm>
          <a:custGeom>
            <a:avLst/>
            <a:gdLst>
              <a:gd name="connsiteX0" fmla="*/ 0 w 2175310"/>
              <a:gd name="connsiteY0" fmla="*/ 626183 h 626183"/>
              <a:gd name="connsiteX1" fmla="*/ 1145406 w 2175310"/>
              <a:gd name="connsiteY1" fmla="*/ 541 h 626183"/>
              <a:gd name="connsiteX2" fmla="*/ 2175310 w 2175310"/>
              <a:gd name="connsiteY2" fmla="*/ 539555 h 626183"/>
              <a:gd name="connsiteX0" fmla="*/ 0 w 2002055"/>
              <a:gd name="connsiteY0" fmla="*/ 531129 h 539020"/>
              <a:gd name="connsiteX1" fmla="*/ 972151 w 2002055"/>
              <a:gd name="connsiteY1" fmla="*/ 6 h 539020"/>
              <a:gd name="connsiteX2" fmla="*/ 2002055 w 2002055"/>
              <a:gd name="connsiteY2" fmla="*/ 539020 h 539020"/>
              <a:gd name="connsiteX0" fmla="*/ 0 w 1819175"/>
              <a:gd name="connsiteY0" fmla="*/ 531181 h 556794"/>
              <a:gd name="connsiteX1" fmla="*/ 972151 w 1819175"/>
              <a:gd name="connsiteY1" fmla="*/ 58 h 556794"/>
              <a:gd name="connsiteX2" fmla="*/ 1819175 w 1819175"/>
              <a:gd name="connsiteY2" fmla="*/ 556794 h 55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9175" h="556794">
                <a:moveTo>
                  <a:pt x="0" y="531181"/>
                </a:moveTo>
                <a:cubicBezTo>
                  <a:pt x="391427" y="225579"/>
                  <a:pt x="668955" y="-4211"/>
                  <a:pt x="972151" y="58"/>
                </a:cubicBezTo>
                <a:cubicBezTo>
                  <a:pt x="1275347" y="4327"/>
                  <a:pt x="1485499" y="280068"/>
                  <a:pt x="1819175" y="556794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96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gateways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Gateway converts</a:t>
            </a:r>
          </a:p>
          <a:p>
            <a:pPr lvl="1"/>
            <a:r>
              <a:rPr lang="en-US" dirty="0" smtClean="0"/>
              <a:t>Bidirectional translation</a:t>
            </a:r>
          </a:p>
          <a:p>
            <a:pPr lvl="1"/>
            <a:r>
              <a:rPr lang="en-US" dirty="0" smtClean="0"/>
              <a:t>Complex internal state</a:t>
            </a:r>
          </a:p>
          <a:p>
            <a:r>
              <a:rPr lang="en-US" dirty="0" smtClean="0"/>
              <a:t>Two views</a:t>
            </a:r>
          </a:p>
          <a:p>
            <a:pPr lvl="1"/>
            <a:r>
              <a:rPr lang="en-US" dirty="0" smtClean="0"/>
              <a:t>Presents two views</a:t>
            </a:r>
          </a:p>
          <a:p>
            <a:pPr lvl="1"/>
            <a:r>
              <a:rPr lang="en-US" dirty="0" smtClean="0"/>
              <a:t>Proxies in both directions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08863" y="1265494"/>
            <a:ext cx="1855421" cy="26468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600" b="1" dirty="0">
                <a:ln w="11430"/>
                <a:gradFill>
                  <a:gsLst>
                    <a:gs pos="43000">
                      <a:srgbClr val="00B0F0"/>
                    </a:gs>
                    <a:gs pos="45000">
                      <a:srgbClr val="FF99CC"/>
                    </a:gs>
                  </a:gsLst>
                  <a:lin ang="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G</a:t>
            </a:r>
          </a:p>
        </p:txBody>
      </p:sp>
      <p:sp>
        <p:nvSpPr>
          <p:cNvPr id="5" name="AutoShape 2" descr="data:image/jpeg;base64,/9j/4AAQSkZJRgABAQAAAQABAAD/2wCEAAkGBxMTEhMUEhMWFhQWGB4XGBgYGBggHBgcHxscISAaGCEbICogHxslHBkYITIiJSkrLjAuHiAzODMuNygtLisBCgoKDg0OGxAQGywkICQyLCwvLywsLywuLyw0LCwsMjQsLDIsLCwvLzcsLCwvLDQsLCw0LC8sLDgsLCwsLCwsLP/AABEIAO0A1QMBEQACEQEDEQH/xAAcAAACAwEBAQEAAAAAAAAAAAAABQMEBgcCAQj/xABEEAACAQMDAwMCBAUBBQUHBQABAhEDEiEABDEFIkETMlEGYSNCUnEHFGKBkaEzcoKisRUkU5LwCGOywdHh8TRDg5PC/8QAGgEAAgMBAQAAAAAAAAAAAAAAAAQCAwUBBv/EADsRAAEDAgMGBQQCAQMDBAMAAAEAAhEDITFB8AQSUWFxgZGhscHREyLh8QUyQhRSYiOCwjNyotIVkrL/2gAMAwEAAhEDEQA/AO46EI0IRoQjQhGhC8CoJKyLgASPIBmD+2D/AI0IXvQhGhCNCEaEI0IRoQjQhGhCNCEaEI0IRoQjQhGhCR9T+p6VKtT26TV3DsFCL+WclqjcKAuTyYjGRqp1VocGZlWNpktLsk81aq0aEI0IRoQjQhGhCNCEaEI0IRoQjQhZH+JfTi+0NemxWrt/xFKxJXF6kngRDTxKiZEg0bSzepk5jhrWV4V1BxDwOOtfCzP0V/EuWWjvGkSEFWIKkgR6nypBU3cgGWmHKL7PtLp3ameB+fTr1E21qIjeb3GtecdU0+lEaEI0IRoQjQhGhCNCEaEI0IRoQjQhGhCw/wDE76x/kqQpUjG4qiQRH4aTbdnF7MbVnEyxwh1TWq7jbY69NXIVlNm8b4LI/wAJ6Hqb8sRPpUTULST3uQobOTcDVy3cIaSZ0lsLS57qh1rw6JranANDQuza00ijQheUcGYIMGDB4PwfvoQvWhCNCEaEI0IRoQjQhYjrv1pU2vURQdFba+mhd5Iek7GpJ+GUKqsRggGROAV6u0spvDXZ6urmUXPaXDJQdM/iQPXq0d5QNBUqtSFdXVqRgwGfhkBxmCB5I0f6qlv7k3XTs793eiy3O6261Eem4lHUqw+QRBH+DphUL8u9f2b7TeVNq4/GEhCw7amblJ4EPJIIOGd0YWnGbUoFgJP9R4xy6CJ5AEfcE42rJtj769SDZaTo31/UWns6yN/3ikhoblGkLUSm00w5MmbWPeZKw7cBw19Wr9Nwi/v+enIZhQYzfaZtrXrkV3bovVKe6oU69IylQSJ5B4KsPDKwKkeCDpoEESEuRBhXddXEaEI0IRoQjQhGhCNCEaEI0IXLV+sa+76zt9unZskdiCuTXZaVQhnIOKYZRC/NpPIihu0Me7dB4q80XNbvFcv+r/qU7rd1dwqF76xp0VBPei9spGY9P/mrVCMjS9Zu+8yYAGPDh53PJo4qdM7rRAm/joepXRv4ddVodO2tR904O6rPc9Ola7IEEBGKm0MWvcgkQahkDOrQ+ls43Sdaw6KO5UrGYWwq/XNOnRavuaFXbUuKfrGmHqn4RA5IxmWgACTAzq/fhu9Hyqtz7t2Vhtz9Q7/q9b+X2zGghn2lhYoMF6rYJzgJiTgib/STbVqVnwLDPWuVoLmSxlJsm51r8zHU/pvotPZbaltqM2UlgE8kkyWP3LEn++n0oUy0LiNCEaEI0IRoQsf9a9bZSaNOoaaqvqV6i+5UgxTQ/lZgCSwyqxEFgy5f8ltxoAU6f93YcufxoJzZNnFSXOwC5/03YcErBZ/UI+JILAnz2uuT+nOvPV6xcTJm0TrmD4rWYwAWCp9J21m0psVMCin+VpuXH7lkg/vq2u/eruE/5HzIjyKjTbu0x09ltOhb7eVNvVTa1j6u1wqMEZatMmVhiLgylalMCSLQs5M63dk2ipWoAg/cMZ1w0MVm16TKdSCLFYv6w6pQ6pTt3tP0N1RuC1kwF82VUbJUZJgyILDFw1Y3bbw5uteag7Zv9pWF/wBm1QvAqkBnJ9hKllvBHNzlQwORNUECY1R/cNDf64DjeDHYTGX9SrP6kzj5cJ7nHuupfwU+oAKtTaAyKtP+ZpAk8iFYE5yRaD/VTqHyJc2UugtORjXqORCorgSCM9a5hdY6Z1JK6lkOVYo6nlHGGRvuDj4+NMNcHYKhzSMVS6h9VbOiGL7hDbghJdh+60wSP8ai+tTYYc4DuptpPdgFVp/XGxJUeswu4mlVA/cm2APudVDbKBMbw9FM7NVH+KebPeU6qB6TrUQ8MjBgf7jGmZlUkQp9C4lfWfqDb7b/AGr90SEGWg8GBwJBFxgffVVWvTpCXmFZTpPqGGhY3q/8SyMbemoPzVk/aLUIz/xaz3fyY/wYe9vlNt2H/c5LU/iHvw4DUaRnxYwJ/b8Wf9NVt/lDEkDz9YUzsLciV5+qf4pAbKoj0no13tp9rFlAY98GFdWFOTlRkiCdO09qbXaRTxjXEJZ1A0nAvwXPfpPeltwqqyis1OpaTAt9TZF75OAA6yT4xqqhSh8jC/kSPQqypUlsHG3mAVVsp05SmOF9O4TJCmGC2wbS7QYgu7lRH5FCXOMuOc/GPIW/2tE9b4a2zemu/ibdHv0xvnouK3oU61vtucABgT3x2hgOFiBMsABaFKdalReSRf09b9cOsk9dTdUbEwNdLawS/wCvzut/WO5at+IgApUFBFsZIogMWZiRNxAnwYAhhn8i15hzbHObd7AeaodshaJabjLPsqv0V9Wb5NwKe3UIgqpUrAAhjTpkAUncgsE9wgCSzsTJJ0w59PZqUk/k68AqQ19Z8R+F0vpn8RuovXqh9tt/RXAILh1LRYD3MHYyIUWyCDIBErv/AJSm1gMSTl+eAzMehVo2JxcRkrw/iJuUzU2q1FDRFG68i602hj3NdIAHOM5kco/yjajw3dief4+F2psW60unBdG29W9VYAgMAYYEET4IOQfsdaqRUmhCNCEaELkPXt0W9UnmpugGwcqdyKYE8T6aBf8AHyNeQ2sl+2PJyDo7N+Vu0AG0Gjp5lSdR3JFOqqQGChEPi98KI+AWT/Os+kwF7S7DE9Bj7plxsYXrd01C00X25A+CCpQf/GNDCSS46vPsgi0BVPpzqFTb1kelabw1MhwSpAF/gi1u2Ac8nGtXZttOzFxiRa3eErX2cVQBMJZ9e1Uru1Zdu9HdLhlQ3pVgi0qQAQ/tIJTyOSGRtF21UNoAc0x112N7jsQq2hUp2N+mvDge4OGbqFFkcEVLF/DdbRdTVgBdBOApA+YKhTj0inRRqNcCCJxHAnrz95H+YMfqMIOMYHlr8f7YvfQTHbdQ6dUaPw6voMQZUpWusqA+Vb1XE/0505RqtLzGd+4sR1EDxS9RhDRyt7grWfW2/elv97RV2VGZS0EwxNO83KBBVQxOQZLAYMaU2rebUO6cYthwGPM+hTVGDTEjD8pTsdyGF3DKSpk5VlOUk8jHkk/6HWZUpltsjfrOeoTTHTdOGyoPYhOBIlmjHjIk/wBJH30qLGLn0GuvZXKLp6VVqept6tVHnvKHkjgMFqAMAJ9ytnEaaZtj6AgGBri0+yqfRbUxE66phX+q+pL2vvaKgkBbwlOow4PvpLkmT2jxz507/wDlKj2/a08yBI8ifNLjY6YN/Mx7JfUCnvNUVXPc2S3xktkMYCgkGSIkYGs19So9xLwepx+enBNta1ogeSk/7IMXkpaeFuMxmBNvwOZjHxqr/UD+omdc13czUyb4UlaU7/aouDIDwAQIMcTzgTI1E0i8iDbwPv7KW9Cy38UK38xU2NJMFxcZHAcqBP2EN/rrT/h2/RZVqOyt4aCR2477mMGazNPcVLq9Wldfui9CkvzTJF5M4tCQn924t1qtd9MNZMBol3hh3N/DikyN4l0f2MDXl+lf6Agqv6KtK0gLqsmDAINlomYJRIHBd/ccKbUTTb9Qj+02+cubuYAwV9Ebx3Rln8eg7nFas7ZWNpHYvCqBkRFrTmBHAIMRxwcvfIEjE5laESrGx26UgQqC4hbla4wWAZQ1zEslNWmyeQx5giFR7qhubXiOVrWsTGMcBhiNaBrWCtdP2IBdyWL1JeTnAlFA+0wwEAQ7DgxqqrVJAbkLe5+OwzupNYBJ4611VrZi3bmryFatWM8kqXCA/ICgCT+lTqup91Xc4ho9J8/Uros2epWk+ldmo3G1Q59NGIJ8lVC5nP5i37rPga0P4aKm0veeBPidDuldvltIALoevUrGRoQjQhGhC5H9T7Rqe4r0/wAxc1UJ4F8srL/SrKZOPa3zry38hRNLaC44G/Xj6x4La2V+/SAGI0Ep3G5v7p9xnMAgtCqv+92L/wCjpRrN23D2ufUpgmVc3O8uNEAwRXCmOGW0/bi+3/A1Synuhx/4+/wpE3HVKNxVI9IBQQ5CkHiCjM3+VBU/vppjR9xnD5A9bqDslb6wy1vTkZZSrYmYiP8AF7GPnxEHVVCac61gFJ10k6l0tatUVTNNwv8AtKYUkhkB/FVsVAFaDJBgGZ8O0toLGbguOB65EYXw58Eu+iHO3sDxHvxSodJKkgKj0jcjBGAgGCbFq2sMw5STawDA8gs/6gETJDrESPUiRym0ixGapFKLYjWE+MZG4U/1P1kvVpVa4IdlppVqWtaKiyPUzFysKG3qRzh1xpyoW1/uYbxhnw9C4dSFQ0GlZ3HHXQeaq/TNV33dWj6YVlE+7AsIWSWiRZbLDJAJ/MSFdsa1tBtSZB5cb+s2y7K2g4moWxH4/GrrUJUGQpkg2yDJJH3IxxAgGYxAycwtOJ1rqOcmyeBXvcNVGVDRg9zNbEcyboHAz8a40MNj5D9IMqBt1XK/iUqgpkxLujAsJIABYsMjxGp7lMH7XCeQI9o9VHedmD5Km26CySjqQfyWCIieSDH2/wAn5tDCcx3n86yXCmJ6knoCSi00liwDG37whMcxyQSePGqPou+rYEk2j9/hSLgG3wCR1N0Kjz3eVGR2iSC0wIY+2c2nEmyppwM3G61GfPHNqXLt52tfHYpf1YGrualQ4VU/l0tGQAoWoQPLS7Iq+XcfpOmKEU6LWDEnePqO1gSeA5hU1BvVC7sPf1gczySyrTaoxp07EkBHa4enQQYFIOeWMy5HuJgeZZaQwb7pOYGbjxj04DtFe6XHdb05AcJ9eK1Ww2AoUgikWSJKqwZyRkki6/gntwACDAk6y6tU1Xlxx7GPSO9+ElPMY2m2Avu/71CRahpNUdpZTYBwEBEKWHLSQAR5Oin9p3sTIAwN+vxY4odcRlE8PJavqdOKysP1IRjgW1cf8v8A01mUTLCOvsmH2M6zR0WnkiSIVQIPhWj/AB2gRorm08/X9oYMlCzA0K1GZDepTiP11qiTI8yRIxGpgEVG1OEHwaDriuT9pHX1K0X07vR/P0AJ778yOLCYjx7Z+f8AJ09/DAsrxxBHultvg0l0nXqVio0IRoQjQhIfqzoH81TUoQtenmmx4MxKN/S0D5ghTBiCvtWztr0yw9uquoVjSdI7rknW9u9AurA0m7j3D/ZNzefBplgDfMXD3GZHnfoPY8MqC9v+4cucWgZZWWt9RrmlzTb0Srq3VbVSqpW0VVDgS1sMJURwQ0DObWnlgNSobPvEsOMGMp5+HmIwBK5Uq7oDud003NL/AGTFoWnVBP3DIUEft6gJI4z8aWY7+wAuR7z7WVrhgeB9o91YfasrICp/NBzByvP7/wDTVYeCDB4e6nF1VqVu90Dm5FpNAJGGpKBBGZuWeZGMwdWhv2hxFiXeRPsVAOklvT0SXre3FIioGp+i5EWuGCzkIxIFueLuw+Sjd5c2d5qDdg7w4iO/Ptf/ANzftS9UbpnLWuHQ3SXqdaCFrL/3Z5RnElqbnIYgZVphoyHEmXIv05RbIlh+8XA4jCOfD/if9osl6jsnf1PkdePPFWvpahbvtp6kEqW29XghoQmk33VkstPn051Xtj52apu5w4eP3DqDM9VKg0iq2eh8LeXotN0Xqy06lWUWarF7mPtJAupjGYUKeRPd+kxm16Bext/62j0PjPS3EJ1jocRxVrfKtUCXODd2MUSfmB9+QZ5mdVUyWGw5XEnXSOim4A4n2VRN7VcimlWoySBD06bSOcBgCTEZDHPMHVppsaN5zRPIke8eIHJQ3ibAq8OkVFkqAZkYnuA+ec8jJ8R9tU/XabHXp5KzdK5913qh3L1AzFNtRMvBk1HkhQp+TkLMwAWzxre2agKDQQJe7DkOfvxMBZder9Ukf4jHmdYKfou7aojVQigglRiEBiEWTiADB+FlctWOobRTDHBhJ9+Z1nfBilScXNLgPjlrhzcmBpIQEBdmgBlBCrJGffDzkgCoaZILGHLNcvvOH3GAPH0t/wDrvRbCBF0A2vrz8YnndMaO1CStNQpGQAALRnuNkZNpiOSG+Dpdz967jPnPjrBXBsWCvdN2rpQqGs5Zr1VFhIClULAQMgliCTzavB1TVqNdUAYIEEk3xkxrmVJjSAd46sm3RkX1KjMB3oAZjgT2z8ZY/wDo6Vrl24AMjr2VrQN4qu1UlqKySVIunzCuTmc/mx/bU92A46xC5wCqUepinTWoSQFS5iPIa3sE/JGJ8qBq00S95YMzA7Z/KjvbrZSzbdbV2EMFgg93bczgiUvhWxJiTJbggTpl2yuAwnpfDjEnHlbrZUis05+y6l9BfTlRX/mK6lYk01YENcwguQe5e0lYOTJkSAzan8fsbqR+o+xiAOWtZBLatoD/ALGrea1EijQhGhCNCEaELlX8Zdua1ba0xmxWe2ebmUePMIygn9RiTjWd/IV/pgc5179uCc2SnvSVzip0q1iDcquoV0Eem0YBtMx2ntKsIUSWE5zxtEtBFyMDmO/XGRc5FNmlB9steyYdO3ZZDSrwzBAs4ArI2IEn3SSPE3DPesL1aYDvqUrX6wRfw9IPAzYx0jdff3GtXWj6PuiVC1WL+i0B4yRbAYx5h4aRyrmBOEK7BMsEb2Xf8W5Ed2KZtBvCS7zphG4q1Fcqak05OQLexFOZKkI8wQfPjDbK80mtImL+5PW4VRp/cSDj+k1pUVq02oim3q+nDI1RxTErGIa5qROBaI8G0ggLOc6m8VCbTYwCfSAet+oVgAcN2L68lif+xAYr7c09szxft6rsytdHZHp5BwSpJgEHAg62f9Uf/Tqy8DBwABtnj8The6Q+h/mz7ZyNx0wUlGhWVVtpHsYFG99NDTcME9VTaUm9VZjKSytIIZYudTcTLscRgTIid03nAkCzrEcDINcBYe4tfHhw4YFR7quiVQrsKeQBJtIySpzxM3BjIVjVR+1p11jHOZLRPn1+CMSN0tuFxzg10ExrR6yDYqbadTSu4pbhqtLc05CiWWTB7golFYjwQRnkiNRqUHUm79IBzD0PnifFSZVa87r5Dhrone3crcC16j9YUNGctAClZxBUEwcnjSTgHQQIPLD5nv4JkSMTKj691Q0tvWdasG2Fm4NJxjyMmc//AEAls1AVKrWlvpCjWqbjCQVjtt0U1SKJJWjQMVWAk1Kx9yoPzMoFvmFUmMwdd+0hgNTFzsOTcp4A48yYysg2jvfZkMeZT5qoIRKQCU1xTRZjHIDAy7mDJViTJup6RDSJc+5OJPxkOEgcnJmRYNsMtZ+PUL3tQEJk2qggmQAsxOQAoGBwVBn2qQZi+XDCSfP38ZPMg2k37da9ui03RNr6u39UssOxN2ItDxIjEWJH+uNZ20P+nV3AMPWPkplglsqCC6VKgUhJqW+YsqFR+xISY+T9tTsxwbN7eYn3XBJBPX1XjablQCxICqMk+Rb3AzwLSueP8a69hkAY/m3mugjFJNp1mpUDtSpEYJSpUICSZ7yBJgQQI/UZI04/ZmsID3dQLnprhZLNrFwJaOhKnGzZ2hlBlg7CMKQMEk/AUW/7pn3TqH1AwWPLrrPrbBT3d4610VL622LDbsKbGFguDGVEAAQMKIBjgkT8Tf8Ax1UGqC4Y4dVTtbD9Oy/SHRt0Ku3oVBxUpo4/4lB/+evQrKOKuaFxGhCNCEaEI0IXKvr0Cpvqlp7kWknIEW3VMxmIqjB+REEHWB/LVIqgHh6+WXzYrV2Fv/TJ5pXu9oGXuAaAZJ8TyZ8ZzHJMCBAGsVlQg2trXzdPlsi6R9Q6aM2gPjAImJBBkXC4FTkeflsFHaVY5210tf8AQuHUPp8Na1yh+n1CvUC9pcI5EggFJUsDyQQ9M8SZBOWIE9qJc0E3iR439j+hK5RsTz18aK0eyX1BVBjFRg/AgMRUR4J/LeQR5lv21n1Dubp5CO32kd47W6pgCZ1zX0bOm6MKrQVOPlG8Ms4IJHxnKnygPqPa4Fmfn11bEcUQCL61rgl+w2CVUanWRSy+oBA7QabW9s8KVYLE+0DV9Sq6m7fYTeOtxN+4nqoNaHCHDj5JN1Wl6DdjEXSZnuBGINQlZEW+51b+sxaG6Lvqj7hhrC/k0j/iMVRUG4ba7/JB55Jf1JkrIx3CSqcsS8oT9yL0nm11GcqtQmTfRDqTh9I45Wv7HqCeZaLKupuvH3jDXXxHQFJauzSrTFlT1KYhKTsAHoNPbSr/APu24V5tB4t7hp1tR1N/3Ng4kZOGZbzGYx62KWLA4WMjI5jkeXAp99M9SNdbKnbVpmx5xgz3xIIYQZyCIOQWBVHbKAou3m/1Nx8Z9vQgXa2eqagh2I1r8qfr9Z6tFUpGG/mEsBAhRaPd4hSqg4PH76r2VrWVC5+G6Z/HWVKsS5sN4hRVaQtCjFJQZZxBPdkuXBAJYSQynJgikQDqYcZ3j/Y8PaL8hBFsN4GFEi0DDWP68F92TpJPfBAmpY9pHjJNzge6WLAYhiDrlQOgC3SRPwOFgJzErrCJm/XWPn1TfYUkrIKywaagildNvuVSwuE+pJaCc4/qMq1S6m76ZxOPhMWyw0FezdeN4YZa4pntajLStMLTDm2SJaWkLGMXE4/sYi1lngOfIxjw0PxxExYclR/nnXbl1uF1J3CE+KgBCiPzFioxxJOeDf8ASaaoaeIE9LeEKBeQzeHAlKdh0upYULlwZLBrQhZplmgSySS2DgROdM1K7d7eAjhxgehy/CqbTduwTOvRaDZdOBAJFxOZPiZjHHtwZGY+QQEalYzAtr5w4dEw1gzV2ltQoGFAiYgQvGQQf7//AE1SXypxCW9ZoXJUWBlSIjAkciSOZGDAM8xpjZ3w4HWtYquo2WkLpv8ACveit0nZMDMUhT//AKyUj/l17JefK1ehcRoQjQhGhCNCFx7fbkVNzXqZ76r/AHlUJRYg47VB/t8iE8n/ACT9+u7lbWvzu7K3dpNClpHggCcRHmImIzH7XDB/bWaeGtdYKZXncbUEE5kecniIBkQMxj9/vrrXxrWuyCFmK1NqdVSJgcfafE5PkZyZyZYqy6LSHsIOtenAAgrkFpBGtavCno7sMWqUmtJFtQRJABItYLBENfa4JGW9wy0HUyAGvHMfN+USOmGXQ6bt1rIqCt1dVlXhXVS6gMGuVR3WcG5QAYIHEAwMTbs5ddtxIHCJ49cMTz58NQCxx1r0TfpTkBzwR6kTGfUcMkfJgMY/tpWsMB08hBVrTn1ULMpdywlYAjxJObRj3E0wD4OMSSJAENEY6x8+11wxJlYbfdK3Zb1du0GkfT9NYFlyh7FjtdYcA4WTPb87VPaNnA3Ko/tecZiRPEYWxjis59KrO8zK0efQ+XRLum7qakpTFOuQValEU9ysm6nb+RzHAwSO21gAWarIZBdLcjm05Gcx7YyJiljvusIPDI8uRV2rWWm9Tc0iWWptw+YBLetTU3Yi7PdHJLRAI1Q1pe0UX2IdHbdJ8OHKMwVaXBrjUbmJ8wP33TDY79m3NeiiAlVa2TmWqAEzEABajeCSAOTqipSaKLKjjjE+HyOIxVrahNRzAMPn8pt/2UjFUqTUubJMBBaslVB4uACSCW78mLTpX67gC5to8bnE9MchawxV/wBMEwb61z4pjuqEuuJuILTwUF3b8DuADYgAnw0Bdj4afLrrD5CtIurm0oD2qA1pY9x7EuLE8j5JxBPyGHtqe7M2w6mIGvIjOQCSV+qeoVhri63Er3BUkRiQczGOTwIWA42huA2iDHCTrw6mTQam9rJfepuxWxSxaoVNwntVSCagP7C0E5YkcWtHKIaDvHATb29zwHUSPJNhmtBsdoFVQRJH5fA/wMZk+BxpGpUJJhMAQFcP7iPkx/f+kGeec6q1rQUl4rPAJkzxHbMmYAiDJPjzHzGutElBS7c5mRgzx4ky0fK4OP8AIE6vbr214KBWm/gXWI2u6omYpbp7ZH5WVWHJJ5uOTOdew2d29TaeSwKwh5C6Vq5Vo0IRoQjQhUutb70NvWq/+GjMB8kAwP7mBqLnBrSTkutEkBcYR7QvkABWjJ4EETnI/wAwoMAEnxzpcSTib61xzgD0AgYL1S3eAL4mAMnPwAcGDmPgS0LBOomny1rxwkyuhyk2+9+IgRwFGDBDZGMKWjwomOF1x1LWvDrbiV0OUm+Raid0Bh8znHtOI4gRxBM+dRplzHW1r9LrgCLpNW6ErODMsPbOGWYyCCMG1RiOAByb227UQ0jLPh78ffIRSaIJnWtdUP1D0srSqEtVJQeok1HNhEd3c0f/AJaOVUPbLX3niwvY2F/AatzKWr0oacbXxPzrwC1O/wB8tGkQoJWmDaozcAbVAA89vPxOsynSNR98TifM64pxzgxtslH0dPUwrXzTLgwO5mRwTj9Ttd+41KudzEReOgkegEKNO/NV6LBKlaciqLhHuLEMLRMAEqEAJIzA5YascC5jf+PpbvjM8uQKLNcefrrV196r0unUR29MNUBBYR7og8EiHK4DYOQP25RrvY4CYHp+JxGGa5UptcCYusz13ZlaW6ZWLU6g7QQsh/VoyTGSWCicZKycxrS2aoHVKbSII9Id6T2myUrMIa4jA/I9V76A4p1+obk+1Caa/Bl5mftYs5Hu1HagX0qNEYmD5fk+CKP21KlQ5W81s6VOHpoT2BGRj5kVKMt9yxLGflm+dZDnfaXDGQfJ3pbwCfiCByPspOtUP+8U4wArzaOLjT88XfhN/k/BmNB3/SdPEY8p8rhDx947+3wqu53XpbWKcX+mtJZP53ATPy/qdxPwxOrWM+pX+7CST0F/CLdlBzt2nbHDubeqX9J6TTBHpxgC02ji3BkckqYP6oWDIMX19oef7av8+F5EKFOk0YJrstiFYGZY5uMeBznzgCTni7StSqXDWvbgrmshMWa34OPviD4m4R/0xIjiiJ1+lNUdx1VUJ7gGIiJM8fEycEHOYIKyNXNoFwwtrXrCgagBVPqHWVpqTUqAW57zOObQJlpGQQPnzxbS2ZzzDB4atzlQfVa0S4qfY11q00ZTcrAEnOf3nJI8nB/xqFRppuLTYhTY4PaCFuv4P7G3bbitj/vG5dhAjCRTz970cz5mfOvVbG0toNB4a1ksTaCDUMLeaZVCNCEaEI0IWS/iRvAu3SlMNVqLwSDCG8kRnlVH/EAMnSX8jU3NndztrsmdkZvVRyuuMfUfUTTxTF1Vo9NVE3Ezi0YPJNsEDg5YFcfZKIf/AHwGPLv759AQdCvULf645Kx0WjuK9AVW9IFrgylXBJBjJk8lZYkZyuBxXtDqNGqWCbRBkfA4wPFSpCo9gcYUj+tT99Ju0mfSYNAljMNDXYVsLNwugBQuoj6b/wCrseIjh1EZY4WuSSuneGI8L68PRXdn1OmwtuEgZAEeJ4OVMZg5wfzA2U1KDwd6LaHfWRG9Y2oDbWtdL13AY5nHE/8AqBB+wz5GqYzGtfrirFBvtoKiOCAZBkEfbkE5gicn4Y8EqZ06hY4Ea18DmIubvCEi2NL1XpJdc1Ps++FIF37yX/1E6dqn6bXOiJv55enqqWCSBw+NFMtiDt6lIDCk/hnHcsGE+0F7fm0qZmdL1P8Aqscc8+vHynrKm37CB4K1W20GCMkdo8MCcp5niM8lfus1tfNxrnrj1UyMku6qKlJGq0QaiwZpk5A8lDyQIJtYkjgEDDX0dyo4U32PH5+RjmDiKqm8wbzb8vjXwaG2X1KKXsSvpXsWKxJdWBJ4ARQskePnV7zuVDui8xaeBHmZUBdgnh+VFv8ApoO2aiCV5qPByzE3MX++LQv9InIAWdOuRWFQ3yHTAR6k87Wxi6kDT3e/utRXqAsg4995Pi6ohBH2tRs/06zGg7pPSOwPufNNnHXJUuudTUCoSyqXimLmUCQXZjMxK+oy8iSv3B1ds9AkgATF7CeA84B78lXUeACTnZVnp+q0QbEJIzEsFIkHlbQSiz+cuCFhQLAdwTmfTHzxMZRc3JhG8emvwOfZM6DLD/c/AGByAP03A4jBkYAB0u7eka1byjiVc2FYcEmP8z5/zyYBMcwOTAJrFr61qApJXvd0XYJTaArD1Ghu7tkIh8mCGkG4Dw3hmnT3RvOGOGHHE+mEE8M6XOkwO6vJ0ehUoGmyC1hBIAGPBEYhecduCwidUnaarKu+Dca8/HI4Kf0mOZukWXJes9DfbtUDsvY1qgnufzIXkCCDJgfBOvVbPtTawaWg3E8h3WLVoGmTP7W1+lOo3U6dI9psXta37gGechWYSMBh4jWLt1GHl4vc69uccZWls1SWhp4Bdm/hnv1ahUoXS1Gozc5KVWZwf/MXX/h8ca1/4+pv0G8reCQ2xm7VJ43Wy06lUaEI0IRoQuO/xG69NavV91LbqaSwPzT3zPywCxgEUzzxrD293167aIy15LT2Vv0qRqFcF3TPcGYmW7gZ8fbWywNiBlZZ7iZkrZ/RPW94wdQ/qIkdrkzLXRa3IMg8zmIE51j/AMjs2zggkQTmOXEfpP7JVqukTIHH5WgXq6CoUclHDQVaIJx7CcEe3k4AEgC59IHZ3Fm8244j31fK8BNfVAMHHWtSvXUlpVbbpR8W1FkMpkEDPJvgw0Sechmp8pF9PC4zBw1HD0IDh4a7rx17/kfelbkvKMVlB3oIIAwVZQYKiATGMCIAW7XK7A37hngfXro3JhdpumxyVytu7QSDMSTPAg5JJ+8y0YIlgLTNTac21rgOwNxEy6Na1ilC/h7qnuKcdr/igEgMCpUkr+sCT4m0jJgab/vRNJ2Yt4zjw+ZwlUkRUDx31xT/AK6yNTkKAUcV1Bgi9SGx/vEOk/44Gkdn3g+CcRunobfB/avqAFvS69UqoKmkc22FD/U3AP2byfH+CIuaQd/jM9B8LoIwXvYlS44N4MSYl1CmT8SpiecffXKkhvT0M+6kMUqqdNA3P8uoNquSokQUdGcKZwFBSy0flUaaFYmj9U4keYIE9bzPEqjcG/uajH8dFH1NCHMKe0XEAAmoBiogk+6Sok8iwflx2iQW4426cD0954rr8TrqNclR2+4Ne6su4IHabVSWpCICoDLFyZIMctIALA6vcz6UUyy98TY8zlHG+V5hVNd9SXB341+l42tC+oVIexWFMLUN5a24MT8DsZIXECrGSo117t1siJImRbGI9Qb57s2BQBvGMsOOuHjnCfqmIAAycYMz8/MjnPcMjIOkSbzrXDhgbK/WtXVfc7QyHSZJDHOYwASf2hQcWtBONWMqD+rta8xhdcc3Ma15Kq2/qCAynuNpwAFBxmSIEx2g/BUkasFJhuDrWfYqO+c9a/S8dNohAZqFjcS7eSWaQDaJuMghQMmCo9w1Kq7eOEcB0Efs5ZnAqLBGetfjNMAKzgi5qNNhAtb8Qk8lj+SJkKueZYydLzTYZgOI44duPU+AVsOdyHn+FiG6Ivr1iQahFZgq5bAYjukm7J4JmQgP+1BG1/qnfSaBb7Ryyy4dspP+Kz/oDfJN76104pr03aurCAqqVIBUyVj2hTmeyYIBMS597LpWs9pF7n14z3xwyAwBV1NpB1rDDxzIXQ/pffeluNvVEBWb0KgXhhUKgEAYgVQhuyYB+SRV/GVvpV/pnByltlPfpbwyXXNelWOjQhGhCV/U3VP5bbVKoi+LaYMwajG1AYzFxExmJ1XVqCmwvOAup02F7g0Zrhf1DtgVo0CWy17ERJz2hpkSahXDfLE+0nXmtnquLn1jjqfKcOXFbNVohrNcvPVkgq9KDKUEEWiFVEzgiRIkEmYMqJ9VoABl1u0EHe9SddbExuiScF3UgRHxrp3Xv6VpehuSoytZL1xHcuSsTgWMXAOQpWYyNR2131qM5tMHofyI6yjZx9OpHETr16LQ9XO3NP8AHW4HKwCSxt/JAnAMzzkHi25Ch9YP/wCmY1nrlxhqpuFv3KvsuhVLUW9xAEJClkUiBTZsg2mFBIIjtIIC22VNqZJMDrxPGLY42i9xBmYNomAJ1w13yTJ+gqpvpQKo9rMzEEA+2SSYJMg5ti6CAo0uNrJG6/8Arwt46xw4lWGkBduOtclRdzF7EqVi5RwMwRPggi0McC2W4rA3AD+ovOevGOcD/AqB4nWv3mq/qdloGQCkAGCMCYIJAiJUglYtINhWrPd+6T1184HGby3k21r47QfnT6FWs9Kkik00/EOYtCwVpk5HIW0ye1YysO3arqdJrnk3Nus4nj1ticjLRxgc6GjAajWXK51DdJFMXsRAIY2zm17lVR92gAeAzDOIzRX3zujUiD5Y9AeKZ3IuqVHtakhHtJx/wWleflh/jVpu1ztYz7LmBAVPcVwdyalxgNTpnyTapUZ/V6jNn7cDVzWn6O7GRPiZ9AqyfvnprxV2rSv3FIiBeWEYkA91TP7r/wDB+rVIdu0nco+B6+vBWEfeEqPRVVR+VqVyBlGQqsZUHyFuU5kHIgkiGv8AUlx5GDB4/mDhEcReafpAdvTX6Vbch6TuGIJqOzI2QGLkcmSR3QDEAAIy+1osbu1GgjIAHlHK2WE4mQcQokFpI4612IV2juYADSxPEwuDEBh4Je0GOHYEAK0ClzLyPnw7THEC8kXmHcda9eSbUK8AnIj+/mJI+QCAw83T4GlXN1ry6K4FTbjZJUTgCI+IEflPgrlskZBn9WoNqOY7Wpw79l0tBCVGioIRha4MiZuByTYSDBMMSQCGHuDd+mt4n7hcax9uGUWVcAWOtfvNfK24rLi1HgE9xZS2MAhFcHnklTmfGhrKZzI6XjxI9Cgl41+0l2e3CqSLXqP31GUDuaoSQcjI7mC5AOQYJBDlR5c6MALDkB+r9sRIS7G7o5nHvqyZ7WgB3HzweY/ufkj3YBPNrmSs95NhrXfu1WtGetaxTmlt5pOikqcwc4YAQR9wR4AaOYIOlfqltQP4a1lwsrd2Wlq7B0Tfevt6FaI9SmrkYwWUEjGMHGvaggiQvPOEGFd11cRoQudfxB3/AKu4p0BBSgPUfz+IysFUiPFO5iDyHHMRrG/l9o3WCkMTfXdaOwUpJeeiwW5T1KhqMIbju/KIItOckBiIknveDbURky2HcZuj96jyE3aQXCJdOtfJ4giLdUbLRkhpFuJU8RHBJ7FKjmVUC1HBkx29PLXyZ6nEggcI1rXIFUNzsvUemygswa9YY5BQsWkEFgygjGW7YwO69lTca4Gwww5xhlB8Lzc2qczeII1rVk16etEsBTRnq/nvVgEhpmpfc3ulgHYic450rVNQCXmG5QRfpEDC1gFe0Nm2K0VNLREk+WOZlsTnyRhf7k/dAneM61x8ArxZea9QggYHk/aPj+kYHjgzF0660SNa1yXCs3vHlmZTaSeOZPtBYwSOIzybltIu1oUxAAN9T+eVjIMJd2MpeFY2qJvPasZH7kDEATwAIkBQDY18i5OGOv3zJP8AYV8s9a9sjsOiUkpsESJIJc/JxA+Ji5ifOORkZW0Oc8bx7a8vhNsAbYKtuepM1aP/AAzIQCQDmGaYMxMTH2zzYyiBTnjn8e+POy4XXSXqnXGRqztTD1FEhVBCWhZ7mODEEnyYAEY03R2UODWgwD4zPDQGeapfVLZOapLLJa7ArcsuMFw1WFYMMAtTR2keXxGrjAdLRfhwht7ciQOyriRBPfv8DzTrpXUL2BuzTlHI7QXutNt2MBSQPCuM5Ok61LdERjcZ2ib+PiMFfTfPb116pincy57WyfuXeooI/wDPP9l1QbA8R7AH2UxrzX2tsKdahYz95SFum0MQeYiZuMrPtJGBobVdTqbwFpv01hzQW7zYWPO7ZmMwrW3Q5gXCRYxxkhayk/8AuVOtX6YDeIwtw4j/AOJH/uISm/J1rj4JpQqG0MrMSbVEiCcgEhT+ZlhDOA6rPnSzmiYI1jjwBuP+JKtBtOte6Z7TeROCVicDn4ZZ/ITxPGR5IKz6c9defHirWuTgUFZVkBpEjIn5FpPPjB+2ld4g2srIVOp0umMxUAxC2sQBMxAMEA+Dxxxq0V3nh46/PVR3As9IZ3nFjOpm3MGLuTE/B5kSFwWf/q0RnHHXh53iiZJVorxPgmeQcR8+ItUzgAgNIIYV615m2eEGxknG0XzzPPPxAB+B9mMiMjzpN51r27K4Lf8A8PKo/lPTmTSq1EOeJcuByfyOn/2417DYKm/s7DyjwssLam7tUhabTaXVfqO9SjSqVahhKaF2PwFEn/poQBK5DR9R5quPxareo/B7mg2g8EKAirPhBmDJ8Zte0fWrOccMumHzPXsvQ0qf02BoXjdbe4iDDDA+D/STMj9+eZBODSx+7jhrXpAuJkSl++27+m0Uw32BtgCe7jmDx8SJGAb6b27wkx560YKreDGCV/Tu9WpuOLai02DA+5SHBKllzIsIMDMg/mtDW1UiylxBIjgbcO/tlJqovDncxr2WwWtESDnM2nOOTKqitJ8j/wC2Tu60SSm19B4M/wDXGMmT7mPyYxxAk65y1+kJd1Suqq3i3+3iQOREAE+IEmQFILFFji4c9a58SZUHkALObnn8PABAiOJgGJ/ssGJi1oMCjoM/5a1jyxH/ADWdy1r8H/jN0QuS1SQAZprbBAAk1GLfFwVeP0kgQQIbRuiGdz7COknHiAczKlJvrmtFsdq4cBTBKzdzapPuEyCWzBb7k8EFCo9pF9H8Zx7yGADkvXUqCoCAc+4kTP8Akk5byxyB5krHKTi4zrQyH5Q4AJFsdoTUqqQYZFf4FxZQR9uwJPg5PyNO1Kg3GngSO1/eYVTQd4qNVNN3U+1JK8iVNoQtPFpV1+wn51InfaCM8et58ZBXLtJ5KbZoQirHcXhv98wzRPi65R9hqFQy4nKPLAfPVdbYQmm0gemBBj0h/iq4/wD8k/20s+TPf0HyrB8eqkoGfkYRZni4TMH4zqLreZ8F0LH9QrId1uKYtDBhUAaSzGolxIEwVUNBQZIZ4yYOtSa4UGOMxEcrGPE8coE8Uk4g1HNGPzrDqrBq2QB5+YbBES0+7tV2/qVHBggHVYbvXPx+rkDkSMiVPeiw1rHnBV7a1QUEytplu4kqBg5PuiCCTzYH/Nql7fuMXnDWXtO7krGG2talaLZbkRaYBGTjAJYwSJ8lWYRkKvInSFRl5GtWB4kq9pyVjdVCKbZYC0iVIaD9pgzMr/bxjUGD7h7rpNligzVKzFCAoJuLEiCUBYAAcqCzeIkQY9QHXhrKYDseXW3jYZ//AMpS7nW1rWafjYyAQZI4ycjkEFRgQeMZmIwNI/Vg31r9ymN1X6dKIE5EgTac+IkA/MQPH2jVJdN9e6lCefQ3Ulp7t6JP/wCoEqAMB6akmTjLU4PHCDOQB6D+GrHdNM9RrWffN/kGYPHRdE1uLMWd/iFs61bp25SgCahVSAoBLBXVmVQcEsisoHknUHjeaQFJhhwK4xS60AAlNWq1P/BphjVMMB7fcDdJggGBdyVt84NgqvfERzOGo87YTOudpY1szKm3dPf0qb7ncbGrSoonvlJUkRcyBrhkqOOPiNNH+KcG2M3uqRtom4WfrfWaCncpJaGAH5gSqBSSfAHqD5zPnUW/xrt+Dhb3n28OS6dsbuyNaupPomszgs6yalQwDwR25zyJUic5GfOo/wAg0MO604D5+fhS2V5cJOZW7xi0D7YAMgHIt7o8YByR8axL569vNPrzuNzaCSwUxg8x/wCoOMZXxEr1rJOGteuefCYSTc7n4IkxzkXEwJIyASAAR+YCATB04xnHQ1xyxi6pc5Lgs4IwQVtMcR7T+U4HHGDm24uxhrR0M4Da8da1ymXn0tSmihbmpUAOTkWeqZnJMlgZJkEyTpLbDFQxkPfdV1IfaNc0yTeDvqTkmRzmR2x/wrkcSp+SdLmmbN1z8z4FWg5qLZUDXLF+FP8A53zkgH2KQVickMPaomVRwpAAZ+Q+TjyEZlcb9yjV1G4hThYQkE5diFYSfgVFzyWDedSIJpSevbL0PaFz/JJ/qBGX1be6EqJAA5g2E/sbsTEMdN7KWndniD8qqrImOBTvbUAy3fNxODhyQCBmSR7IEGbsgwNJvcWnd6eGr+GUq0CRK89RoNTNw4tMryQyxbUEfkgsDgQWBwJjtJweIOgcR14XvhjCHAi6oP1Omlrl1CMwYEkABQjW8+SCT/bV4oPdLQLi3eRPhgoGo0XJsqFLogqotassVHIeRygFMP2kQQygMoPz4wNXnaTTd9NhsLdbxfkceirFIOG87E+Sp0aeGvY3UpDeSbWtZ1Ax76F0RkFh+Y6tc69hY4dxIB7OienBQAtJy16hWOnSkLaCDyqwRhYtB+Ch9MeSvpnw+q6v3Xnv3+bngd4f7V1lra1l0jmn2weF4umFGcN2qoA/3kFPPgGr8HSVQS7h+58jPX7eITDTA1rRUHVNxeLaZlpEMf2lWMZkXCrHm+0ZMalRZumXYX/X/jyicFx5kQNaxS/ebVlctRKlmW0gtGQbg0gETLeYBBaOWGmKdQFsVJgH8e3XDkq3NMy1Z7qnX90tX+XSjZUZ3RSxmfUd4C+MB6cHwV48DR2bYaNQB+9ItboB8HxSdbaajTuxGPv+F1yp/DPcBA1Lfn147g9JTSJgjtCwywWMGTwJnTTv4zZy3djz6fCpG2VJlXfo36ErUK6bjeVqb1KaxTSkHCKbGS8ljLGxmEQAJ8wNW7PsdOgSW438zKhV2h1QQVv9NpdGhC+R586ELN/xKrIvS97fm6i6KAJJdgQoAGSbiP8ArrjnBokrrQSYC/MXRvpiq5uqoyU0ILSCCw/SvmTx/f7aQ2jb2NEMMk4JqlsrnGXCAt1u6ZSsjDHNMxwOGnHgFLCfmqPnWIw71Mg9fb3n/tWi4Q8Htr07p7WrQImAZjEcSwBjPtV3/usaSa2TOuHrA8UwSqFasYImIkzE2i3OBghYBt4kKmbmi9rbzrHV+EnIKsnWtZJVt7yCGAD8GDcszFw7iWBtZcm5rT7Rpp26DIw8D6c54CRiVUJI561xPJeigEF5jgweDIjuEd3ADCJNpBE0Y5JP9ddvUXtM/wCchjPWtf4ph0XdD00CPIV1EgjkD0Z4GT2nj8wwONL7Qw7xkYg//bXRWUja2slFvt8qrRW+24sqxFxIIgLiOC4z+rUqdIkuMTEE8NYeCHOAgSruy3LED0yFEASIgSMLTH7Ai77QLpUiqowD+19Z/HpcKTTOCr9M2wQ01UE/iD5JEuCWJMmQ0t/c6nVeXSTw9viyi1u7ACr9Xriq+5NNwFn0+MdgaXEZPd6g+9o1ZRYabWBwvj4xbwjxUXO3i4jprzV9+pgsXosKdUD8YcqWAjvUkHMKQ4gssZIECgUCBuvEjLjHI+ovBlT3wTIsc01FeoxpLVABfNOpTJhjbcVKnKvaGZYLDtMnwy260bxZliD4Y5ibHDHuLJNgVjfqv6d9W1qbH01qI1SmvtAqMVNRByDcrGPhhxBnX2LbPpyHC8GDnYTB7eYzSe0UN6Iwm46rbb11WoJAtTkYiIN8/stQNH2OsamHFvM6HmITxgLL06UeowDA1ahqHwVJYm2cjBX9iRHOTpF0wCcBHt79R0S4ETzKrVdzaCfTqGxWJIUwSIx9izkgDJVlH9QFjWTaReM9YDsQeigXReDr8q/ttrVay9WUky1O0FrWLSDJtDOJFubQ1WSLgNUvewTukHnlI7TA45kN4Spta4xPhrQumJo+kCGIkhiQGkybyS5YGYmZiMHAA0vvfUuOXthH75mVbG6FmtjvzKBPxKrCQDAH6u8yYWDc2SIMkklWq6FSiIJdZo/VvQYXwAAIaq2pgBc60fmCXNbYIKQWpuGdwJLBFgMM3dwJDBjdJ8/fGlWV3CpvMZHC59o/SvNMFsOMrumzqFqaMylWKglTyCRkH9jr2AWAVNoXEaEI0IRoQsB/FDb1ZpVhRNajTUgi2702JXvKgzJGA/5QGkgHOd/I0KtVoDDbONeWac2SoxhO8sFS6rsalyIoDZ9lSGOJmZziDLdvzwdYDqG0shzjbmLa6XWmKlN1gle+m4qTcBxytymShPJBwQTypLVDwumacROHnfP8cbN4qp0zH417Y8Fa2+9LolRG7o/Ni0ycuAcH1KYBHinTqardSDXFrhbl7djb/kQpNfvAEa0R4AqP1oiAQALbTANuSok5FRWV1N3DCs59o13dnH5vn2IgiMRujMonWs/yclBSIOByIwqwvtAkg4AwBB4AtMBKx1YQc/PHX7xLAoi+tatkUUaLbh6dMXBXcF8MIRpLASB7h6iwefdAApjQXCi0uMWFsDfLwsbdJkuRBeQBrV9QrnXelm5qm3gOAVsntqDmmF5AdbEZTHhQcRFOzVxAbUwtfMcexkg91KrTOLMeHHh3GSR7Q1t3u6aLQ7UEurBfwjyC0zbkKOJIkRp1/wBPZ6BcX3OBE3+c+UqkF1SoBu4eWvlbjcUVooFaCf8ANxkZIB9pA4M+3mQZxmuNR0j9a9/B0w0XWa6y9QvTenVqJkILfNyst7YiZK93AI4BOtDZwzdLXNBzvygx62z5hLVd4kEEhfduoCNwoHqXYI7UqOYj4t9T+0aHklwzw8SB7x5row8fVVa+19WsXcQlOreWjz6SGAf04NwxMjyNWNqfTp7rcSI/+RHjw+FEs3nycj7DRT7pW5qrHr03RKbeoqD1KhmwqVuI9sljaJI4xEaSrMpn/wBMgkiCbDOZiccMY481cwu/yHv5pv0gpUWoP1i2JwEEgAEEg5LZH7cq0K195hHL11qCFc2HSqFRr1prFrVI84NiuSDPyqFTng6uA3STkPcj3MqJuAOK9+mBIwQoBjwbggK/eZkfufnUZOPH8oheaVEAqLpsW6ebmGZ+7ABW/dp5UHUnOsTGPp8ZduBIXAMlL1XcehBmCffUkYn3ZbgADkZMRBMahRZ9X2Gtea6925ik+/p1KqFVIUNyW9zrPcmZCXKBBNxKmIEEabpFlN28bxwyOR5wel8zZVPBeIGvhQdN6MU9RKC09uMXPUIZix9ogQCB8ftIMmZ1dpDodUJdwAtbPXoospbshoA81pvoro075U3VZKiwHpCmsXstxK1O4mAIIAwwVpi5g7n8d9Cs+d0hwvfDWf6EL7UarG4gg2XZNbyy0aEI0IRoQjQhGhC5v9Y71HrNtKO22rJTIqVfUDAmqQrAUzTKlHCup9TuPdEYzm7dt7NnIa5szj0TmzbM6oN4GFz7ddPKDJAZCxUSGCoTNpMXMoi4k5awA8nWT9dtR5LRAOvwMhPJP/TLWiTca/PZVXqsjCJCvgSAe/B7hHueTg8tTRcBjqQaHNviPTlyHkCTiFwkg9fXXoFY9AZKv29uTkAGO9TkkBRTYg++wHh21Df4i9/1lnI5TGLQpbvA61HXuVW/7NdwZc02tqGAcABTbLT3r23XYkEnBZps+u1psJFvW9sjeIy7CIfTJ5Y617laTpe2sNJjP4VRaeTJIamVBbyT3p+xnWfWfvbwGYJ859imWiI5Lx1dTappiWJKx8AvaG/3QsXeYFPxIPaBEne1afGcO/UcfMWV3Y0vTARWhmyzsQW5i4zyxKwBMcmLQFNNR2+d4jsNYcc+91MCLKbqj0KCi5Q9RvYhbuqMM+T4gEnxA+ANRoipVNjAGJiwGtYocWt6+q5/Xo7itVO4LKtOnkIolbFZ74xN1tNTdkt2nGANxrqVNn0oknM4yQI9TawF+pRIe52/Nhlym+s0x3dUFJMW1ZB+Iq1KK/5tZz/Y8aoY37unsHH1AVrjbr7kBN6NKaYxAKGofMFiZBnlQQ8f72lHOh3eNc8PBXAWRuaimmFZjTcYBPteMAk8CpgCSRd4ngDAd6QJHmM/DpguGIg6/KVuajwKTi4nDLbJlQVIYmwNBU8ksAIECQyNxt3i3fvbGMuAPgaySf6nXp8r21ert2omtQqCkjqt+WAVqbUzdjlS7HPumfEa4GU6wduPEkG2FwQfOO3mjecwiRa3pGuK1a1BN4yHibSPdAET8MoUrEAkD9WszdP9eHp+M/wmZzVDcrYQZhbQt3Aj8rmAfcCELeCox3DVzDvCM+HqO2IGYONlA2Vvq1FaqQ3axCxjKsDIWBkg8ETxx86rouNN0i4v4awUngOCyr7xhIYWsi2uXxmmVW/iD+HVD/cEa0hTGIwNxHOTHiI6pfeIx1H4Kh6p9QUqVQqWtLM7kfYXKB8SSvkjU6OyPqMmJiB6H3UaldrHQStZ/DrfJV6hTtgmXdY8oabC79pYD4nTf8fRcytfgR3kKja3h1O3ELs2ttZiNCEaEI0IRoQjQhcm+tvpDeLX3m5pBKtGp+KRcFdCEtcQxtbtUEZHweAdIbVsZqvDwbpyhtIY3dKwXTuqjclxTuCXC5mXt4EAecQRH9cxAOsqts5oQXRPDPXwnadUVCd3DWu6vdT6W1QVYDWkEQwJKEsrCAPzDIUYg2z4Boo1wwtnHlniP337WPp7wI1rgrnT9iFuQvAcYm2Bli4Uz7e5jkmATEDVVWqTDgMOvKJ5/hTayLJmgUOFKmQisCV+JDK33NKBH9LfGlzJbIOZHxHf1CnnGtQo9q7WoY5D1/HctMdp/dncMPso114EkdG+OPgBHdcH5UXUWsVzMBFyTHtDOnniYpkn+jU6Q3iLY+sA/Pih1uyi2nU1MmRMsozBNjWYjIg+mCfghvy6k+gfTzE/PpmuNeDrsldamWetVmaiL6auYFjOJgeICtTwOAD/AFaZa4Na1mRuRxAt7HUKsiSXZi3joLR/T/TKYopae0GAD8KbbSZ4lT/kTxnP2qu81DOPzf3V1JgDQFjn2dtOuCTFOqlvJtSm6IuJ4GCSIm3Wt9Tee0xiDPUgk/jqlN2GnkR4AjRWm6buxUpUajrKvRRTBiOCf8EkT8geJOs6tTLKjmg3BOtZdkzTdvNB4he61BoPGOWgwcYZhGMQJjwUhiBqLXDXtrnZdgqi+xZDmQre2Lbcn8rDJk5gmTJ8cXiqHdvHw/EKO7CZbWsRKni0YgQ3C5+xwDMxIgzpd7ZvoZ6+FMFKthtX27MlItUoeoUsY5QEsexjgqB+VseQVPLNWo2sA58B0TIzwxHHmO4IVTWOYYFx6dPyrNbqJUG5S1OTJETzBMNggg58xhlczqttGTY31r0LQpl0DlrXyo9l1BjchYFUU2GeVPtDTkCQ6/MIASTqVSkBDoxx68vI97QuMdklP1PSdy1vPosG/qJpuCv2a92J+wT7aa2NzWgTxHa49hbqVTXBMxwPofn0SrrH096rOShV/crItwYPVrH8uGhLTjMD+2mtn2z6YAm2FzEQ1o9ZVFXZ98m1/klfpHoHT9lTW7Z09uqsMtQWmA37lBnW2IyWaZzTbXVxGhCNCEaEI0ISP6h+qKO1IVgz1CAbFiQCSAWJwASCAMs0G0GDC9faadEfee2eueAVtKi+p/VZDrn1fuatN6HpU6RqKysKbPVqBCMlQyIqvBxdP7HWY/8AmWlpNNvd1h5SnW7BB+4+Cxu029PbqqSCtIe2QTiZugBAZm5pYmSCOIyqj31iXZnVs+gt1TrWhgDeGunVMqdI2hnBpKTgRLHk9q5JY93I4kwvcDQXXgXOs9dTaLOqp7pSCSxKggQrQWAhhcyg3d1xBEHAHlZNrCCIF9ZHDXOBE815pGoylE89qzyTZaJIGAE5+wmBB0Hdad46vPqgSrC9Tg02BVVKhPHAIhYOJMsI/pA5IGoGhMjE468vHguh2BS3c9bpZpsrVAw9NlQX3ggiAQcGGfmMkmcAaYZs1SzwQM72jP4w95VbqjcDfK10n6XtvQq7Xb5JqM7NcBcqlXRL4kAs9SOTBAXMZbrP+sypV4QO9iY6Ae6oY36bms4yfXHuVp22aoaqn9csfuFQzHj8P/QazvqFwaeVvP3TUATrVlnqn1FUD1KW3p3WmFYkhQ9rtCrBLdyVP3II4zp4bGwta+oYnxiQMcrEJc1zvFrB+7/BXt9mEouFJYGkYmOEp0SDj5Ukz8jxrgqb1QE2v6l3uu7m60gcPYKt07qR2VJEqAtSDBTbmwlqqll/UjNSZihAi/BzGrKtH/VPLmGHY9bNMHgRIE8riyrZU+g0A4fv4w5rSbXdZtBuQoxNQEjtEOjL+v3qIPuLNIyV1nvZaSIMi3PA9MO0COKaDuHj5hWB6qiHxSa4FXg3AjhVOSYDSIzJJ1X9hP24iMPn0Ur54LyU7KfE+0yctHcx+y9sE+PtbGuz9x1y/X5Xcgp61NSqJxNpZuJ9xdj9iCzf8LCcDUGuIJd1/HsO4XSLQqP/AGezM8rbcz1CWMQrOzFmniZ/0McTq76wAF5wHeIsobspNS2Xq1UrI4pKzFQWBAqIoNtQ8WrHqEHyPTEicNmpuMNNwki/QnEc8ulzBhUBu87fBj3Gp8lqaWxpPSRkDWzMsMmGKkmP1LMQAAFAwAAM11V7XkOx0fXz4mUyGtLUo29B0qlMGmRTOcQzE+63hbvTyMgsH/LGmnOa5m9nfwHXOJxxiM1XBDuVtenqmiV2ostSmzK0gXggVUyex/ysLuLpQ9ogSGPNn2ipTdNMxy/xPb1zF+YBUpNeIcJ9Qum/S31B/MhlcAVEgm2bXUzDLPBkEFSSVIzggn0ux7W3aGTEEYjWXBZG0UDSdGWSfabS6NCEaEI0IXC6u+avWNQEhqrLUmMrcATjg2UwFH2UAyJGvKbVU+o9z3c/AGANce63aTNxoaFXfcek1SkoMlmIUe9u9h2kmbjKKSfLAzOqgzfAeeXTAY+Z7YKc7sgJhS6ctN6QrMuZcqALey21ZIuMMwN2PbHBg0GqXtcWDlzvjywyviphsESmKbpJq1GIuW5QPhV8D/eKk457fgaoLHQ1gzjx/E+vFTkXKgo7pFpg9vq8lmE5K3M58wFBMAjgKIEam5ji6MvzAHj88VyQBzVGhSIJIUmo3b4wsTYPyqDFxiAY+1urXOkY2F+/HieAm481EDxUOz2VGo9b1VFQ0Rc9PwW7oVl4JULAuB/KdTfVqMa3cMb1geVsDjecuagGtcTN4WZ6p9bV2r/y+3pUancFplQwknwLXgjjOOJ/bSo/xlMUvq1XEZmY+EpU2t2/uMAPDUqzsumVaAqVqhNXc1ThlAhSkEKpMCAwAxgEKMRqupXZVimyzBl1zPbvibqxlNzJc67in31O7TuLAc7cspHJZ0qIAIzPYgH3I0jsgH2b3+6D0BB9yr6ps6OHykHQdkbE4DCy37MQgBP/APMtcEfczzOntpqjePC/hf8A8S1UUWGB29veVd2tMnbKtPhqYpqxzar7VQGPwAbZPgEzxql5ArEuyMxzDzoKbb04bw/8Uu/lGNOyndJRbJORVQrCt4umki8DK1/gaY+oA/edxM/+0zh4k92KrdJbA7dR+h5qfp25enutmGWNs10ROAVvT1AV7QoCn4FpM9uoVWNfRqEH7xHwYveb+PNSa4tewR9t/kStNu9wb2MS7EoB+zEL9wuA0+DJ44zWN+0cMfLQ8k0TmoKTg5umYFx+J5A/KoPCjyAPcJWbgeHbWJ48uWPAZ1rXNWdvWhhbhjhmMSoxKoPbfAEyI7Y4URW5tr4axzjh1nEmZDFed6T6JIEKzqsEkliSAWYnJGIWfscdtvaf/qQcQD+h7+HGeOwUC071vBNhEi0dzzwQTMKIPgn4j3NMnddunH014eg5iJGCrU93UfspOPSClXMnhpEKPaxkNJntYQYyTaabG3ePuy/OYyjiMOUQ4mzcFL1hlTbVAS19RCAASXgmSx83ErAGMzhe4LGhLqwIwB7dPn3tJUswj9qWrWvqsHgixe4EZ/2qsfsSKaCf3++oBu6wEcT7EepKmbuvrFO/4fVmFfbmTLlkfGIaizkAzzdSQ+I/vrT/AIx0bU5owIPkRHqUltgmiCeK6tr0SyUaEI0IRoQvz/8AUSNst9UpkH0RUlDbimhkBGMxbD0e4+LgTOsHa9naXODRB4TjN5H/AMhAzhatGsd0E4aF/JSIVbcUHNNbkLxU+IpsIPkkAceIEwcDNMtpPbNjFu+vPEXTVi8GMPhNOpgVBRYstygq+DAuCkniQAy5xjM+0wtSlu8IxuO0/OpCtdeCo9zQSlmpUApkgh4lSfhgDOSZnjPjUmOdU/qL8PjUrhhuOCzm56wlOqIdXpvchqDutDUyFJgEQewn7DE8nQZsznswgiDGEwb+/fgl3VWg4249k86N1FZptdKEOhcflJstu+34dWT4PPk6Sr0XQRF7GOOPyOqvY8WOV1UrMqU1ppuFqOrdrU6hFiFYtZ1k9zgPBnPzF2rWgueXOZAPEYmchyFrR7KFogGe/uoauz2oNCrTomjXvALSZhza8zEm1mIMBgYwIK6mKtc7zHO3mx6XHmL5HzUTTpyHAQfnFOuqBTUQq4CemaZWzC/4IKEIWGVMAgxpOjIaZF5nHU35hXOxSTqVWrX3JH/7ApgM0RcQxlRngXXTA7lWYjTlJtOlRn/KbcrY+UdCYVL95z4yjWuKb0dsGgEgZJJ4GTloPGe+PDBfDTpVzyNa6dJ4K6F72m2I4CgK9pXAVZCAqMZ7VKx/VqL3jxHfP99kAKrudkFckHtfvJiATADEjnkK5znsA5OrWVJbHC3x7gcLk5KJbBXivsBVW1wZDcfeGUr8GULJ8AEkeNdbVLDI1gfWDzQaYcIOsvRZrbJWTqCrVlqTIyKZm0vSbC+Z7GUT4EDga0Xmm7ZSWWcCCezvzJ5pQb7awDsD8LWbXZEuuJnn9vSW8T/Uw/yrHxrLfVG6dZmPAeoTgaZ1wSvqnSWp06obclxTUshCQylQWBdg3c+BiACcx8M0doa97SGRNjexm1hFh6Kp7C0GXYJ7u2p1qFSmJsdF9MoRjtlSsnEAIf7/AH0kzep1A84gmZ63nzVxh7YyKVb7brXFNnRmRkuVINqqtsArxAuWDH/XTNN5pEgGDOOc3z7KBaHgSLKpX3BoulNQf9lcW8LHaYEHuOCQBwWMHg2tYKjS88Y9/D8XGIg526d0cFPtNszKahUlVySZJdhifLHIgZJaFyQAxg94B3Abny9uvC9pkCTRaVd2HTHqO0kBeHIEyRwo8BVmpgTJZmwCs1VKzWNEY5a526QBczEmsJOtcVuPozpbGsjxFOiCSZMGqwIhZ5AVnkmMlPggaf8ADUHFxruwwGu3qktvqgAUx1K3mvQLLRoQjQhGhCRfU30tQ3im8BaoW1agEkc4YfmTLC0+GaCJnVNagyqId45qynVdTMhcQ+ofpqvsqyCpSqAghqb0asqwU5He4tUD8tkASeMaza1J1MbrnNIM4j4Ez3+U7Te15loNuf59lYTeOyrhXu8yVaI/TBySCD5FuQoDWZRptBOXn56xxJiXQ8nWteXz+U7bksBPBprcY82gBWJP2HzHjXfqXh09zHjiNXXYtZVa21NJpajSyMVac3OGiD3ySZPBcni2TgWteKjYDj0OA8PjrGKrILTJA6jXv0TCjsVaKlOpm6ZS5WkQDhRJyFn83tBXIGl3VS37XDxv6+WWN1aGg3HkrX85Ua71A6MZKsHVlZRgsZBgQeEA5gwdV/TaI3YPaDrr2su7xOOtcko65U9PatbhnZIqTLYqIRZGBBAJ84HyIa2Zu/XE5TbscVVVMMPa/cKOj1KtaykJdwrKx78/lplTBuImLoYwFb2iTqNOQRPQ5f8AdI9rYkYrge/lrlHz0Tfpm0sSWHcYJyxk+MyY4mQT9izGdKVqm862tYYdgFcxsDWtcUz29QWt+kAybwobteQP6BHIxIx2phdwMjj0nMeesSphWRSEN7e52zAwQREX4BFgPGbQc5mveMjoNW6+cKSh3Kg9mQCO0iJuLPwDww/L4OVOpsJH3ay0eGIXDwVWmpgAxnGIgn4HyGOR84JgQNWEiZGtfjGSuBVd9tFrYI7gZEgzPh1IyTJIuHcCTbEpNtOoadxhqx+DbjmoPaH4ryev7hFKVULGID04lx8iSq3ATkEBplQIIHf9JScd5hjkcvUx6YE5mP1XtEOHhqPnJJ6/1E1YshDoFYAggkuVFwi24f1ACbouBYBl023Y20gHCDI8Ms46XwwMGCqTX3jFxrX5XvadSmkaaPDkMi5Ei8KQ8TwGqNBBtMKFJBWYvow/ecLWJ7ZeA6i8iZUm1PtgG+vnpwyWh6Z1AudsTCj07j8BCvH2ElBMTIXSFalu74xv5z+/NMMdMFUuvUrA1QGfSlzx5VWJ+5ZjETEY1dsx3iG/7oHmR5BQq2E8E16jbS2wC9i0oGREBB2niIEI0/bnS1KX1pNy73x9wpuhrLZLU9A+lXqpSao5pULRbST3usYvf8gI/KkMMdw41v7L/DsB36/3ON4y/PpyWbW24n7adgtxttutNQiKFVRAVRAA+wGtoAAQFnkzcqTXVxGhCNCEaEI0ISb6o+nae9pBHJV1Mo45U/cYlTiRI4BBBAIqrUW1W7rlOnULDIXLuq/RW82934Yq04JlAXESMQIcYAJABGABAGcipsFVuF+hj11xmVos2qmcbLMDqfbeVU9sl2IHaTA9zDEg4PxA0p9C+6PAcfAq/wCpaVf6Z1Sm9M0Kji1iSlRIKI36bjhSWJKzIyVOCFNNag9rvqNFxiDiRxjPnHXmpNqNI3T45eKrsKtB7lK90EEDtYTicixoJABIIyASARUmNyq2D+vkaMEjd59zDI1rXO0OqoVNxt/VMMpMDi4QzD9RVT/bVf0HA2v5HywHc+Knvgi6Ub5xVb05DB2UEFUDGW9sBRIxdgmSJOFILVMGmN/CJzMYdT0ygG1zIpfDju5a1+lpwAoAjxMYIiMY4tAn7RPgOhzrkzr964FNa1r3VSvW/ECuTmcQxJzMnItAPJJ5iWVxBsa37SRr55ehbhAm8a1qQU86fSwsgjIPJI8xn4gNjxKidJ1XY61+1aAvYpwcckDNp83t4JEgx8fvka5Mj89AuwouoxHcJHHMcgkicZAEjI8ZBjUqU5a108lxyqlWnA4/cTwCD5B9uQOAFNsqBZI1rWN7lcUYqQZiZjx/aR44GPEAqPJEoka1qeAXFDvVVhDzBaAwkGScCQJMkfuSIwwCvOmSDI1rw7XEXQcda1fFFv8AYe+QGuEAEBrvIjPdnMT5kQTfUdp1cItHaPjw8f6tXczHWtdSs+m6tTdpWBp1PwgoqGkjMzSze7BI/NNwIy2VyGfrbI5hDqQ3vb07RwGOIWp1w4Q+2tYrU9B6Bvq9QimlU3cvuKZVF5hpUKpAzhQW48ZWpuwuqEAt3RxH5kz5e9jtpDBMydcIGvC/176S3FGpSpBzWd2zZRdVaRaL2JYAG4kgSFgE4U2zqbCGO3WSSfAD5t4TmRMWbTvCXQAPNavdfw/r4WluKdkR+IjkgfeH7+ATlZOeYOrKn8TSc/eBI5D215KDdvcGwRK2/SdmaNGlSao1QogUuwALQIkxjWqkSZKt6FxGhCNCEaEI0IRoQjQhGhC5t9Sfwyvd6m0qKpYlvTeQATz6bgEoIxFpMQLgqqAlW2JrzvNMenhoTJiSU1T2ktEH8pBs/wCEm6do3FSklP8ANFSpVYzyBeoINsiQ4GcgjGuM2MgyT4CPx4grrtpBy8dT5pZ/Fjp69HXZrs3eKgcFakOOyzIY5BJfIGM4iI12rsFGo7eIUWbVUY2AsnsUrVO+pWcMwWQFRVS6bexgcnA4S4jtLk5QqGmz7WtECeJJjG4+XRmAE2zedck65fqcpTvpHTBSNxZnc4kySAc2oFEKDB7QCTHhltCVev8AUsBA1jx65cwZV9OnuXmTrWoTPc1ykBeSJUSou4zgjtBIJINsx30zpdjN7Hvy/PW8f4uVrnRhrWiFb6btjAP5jIxBgwF8wFIu9oAGOONVVXjDLR74Y+am0JwFEsBEQVxH2QCD8Q2BjnSs4TrNWIq0QW8ASScN9kHmD55nxga4HQNdUQoKwlGBg9ueCCLDggGSJ8Aam2zgdYrhwSXcu1JgS1qAZlbkt/4RKATzayKJBiTpxgFQWEnrBnvj4gnLAKkkt1r3AXpqgIuDCCL5DArb5cGYKfJkgecFjU4GkHdjlheeHXQy3ezN9a11qb+rC3WlgJkAEyvBBUZIgGRzCnixTStpNkxP7667yd6DzAnWtdIWqBgSrmG4JOGjugtxcF7roIZfxMkVQ04LbEYfrDhNoyP25tIjIOeteIvxTv8AgSwTf9TpmLmCP5nBa7kkjLiRJjiTyfR7K6aTTy1ryGCya4h5Xa9MKlGhCNCEaEI0IRoQjQhGhCNCEaEI0IRoQjQhGhC4d/7Sph+nTkfjYz80fjP+NROakMlldjSHcY4GGxAZiRCAXAlsgnvJyCax7B5+o42GrccMO3H7BdarANe2j/3GybUVhrnP5ZmcBeMklsTyxuBj3VWtVVXGRDdHy8LdGiSbhjJ1rUmAPW2UOxqZIJ7ZBEkeYaWHwWY3HIJHaNceS0bmvjsLcJuV1om+tdVpdlTAKA4IiQbTGah45mQO7Mx+51n1DMkaw1GSYCsUHwpP5iP9WY8wJH9tVuF10LypMCLh2ocGeHkjHk+fn+2u9efouL45YEwGJk/3zgSR9lz/AFfuR0Qda5oS3d7O4M1JouAJMFgzCArsVIa4C3Kd3aRdjV7Km6QHjDtbMXtHW18FBzZFta5LPbdqlCoZULe3IZbXaTiVhDUyPd6VT4d+DoODKrLGY8QO946bzf8Ai1LCWO1+p6weZV9qXqAOhKt29pPBBgDwJuW0EhJKhG9N1VlXB3DuuwvfU8ZOOZG80kG0jeuNa7djCX+kFmwAo3KCZVgxykQR3gmwQblJS1wyBjeLv7YjPiIzxyzuIs6WkOVURhhrD48LyFc/hNuTT64VZgRW27KsYwLWA4gwKZ4xHEDtG7sZBpCNHXG/GcTm7QDvr9A6bS6NCEaEI0IRoQjQhGhCNCEaEI0IRoQjQhGhCNCFxf8A9o3Zlz01gCRfUQhRLEt6RFo8mFP+moPO60n1UmiSAsX0+mLrniCDjDAyBMcLbYQC5gFSALKZUPg1XGIb8fmZwGRx3ngxqMF5OtcfCGxLFqzyVOAJbBAKgQCxuESOLmEDIYqCKQX3WxI6fj8AycWyfvN0mY1rRjBMdoSPatsnJEktjgzlu2O1jxFrxA0vUg4mdauM8WyrGzrWsimr7+lThqjqgJlS7ASC04J8e/B+2lhSe+zQT0GuSsLgLkqlX+paAWabPUAIINJHhoJkSBZxGDH/AM9XN2KqTDgB1I+Z9VA1mRa/TUKun1TTbmnVGGHd/LyQSYMXTjGMamdhc3MZYb3woiuDkfL5QfqKnhmS2BLM5SLhiTZVKkFcEftzEaBsbsAZ6Th3bOskfXGJtrqvR6/QMn8TOSfTe2PAuVWEHMkmMkxnXP8ASVRa3iJ8CR2gZLv1mc/Aqm29p7gfh+nUUjKlZ+Bi5WA89op+R3DVwpvo/wBpB6/BHm7sVDebU/rB139FXo0nJIJ7gTaSASwPaQRcVqC21GAY3qFm2oFusc5oEjDPlnwBGZFhumYlpMQAOtX4G9+Rheq9MMMDucfZw09tjAwKgMQrGC4UI0VUQ6410Z2HbnI4cwP6zIlhIXSJ1P798D9wCXfSFY0+tdOqE+5ymbolgyGCeZLnkB5kOLpLbmxkbpGtdJH+21hm7QDIOtefG6/TenUsjQhGhCNCEaEI0IRoQjQhGhCNCEaEI0IRoQjQhc1/jxtFbZUKhAPpblDBEhgVYEf9D5441CoCWkAwpMMGSuX1VZawRGtLB3viSoplpskkBiUYhjNt0xdLNjNog0943iBHWMeV8LTEYQBol5D90Zz5a7dbmieotTNIU1VfUVauRhbpCgRBuH6yS3hbBjV42IPDi9xtI8Mex4Ycd43Vf+oLSABjB18+EJ9T2NYCoH3LMQLjChFiOFCQyxH6okkxMyiRTMbrQMuJ87Hw5SmhvCZPtrxSzdsKdIbmJZzk4Dice8DuGPzAn76ZZQL6n0ZsPDwn0IVL6gY36kfPirW12T1k9W9VxPte7AnLLUUf8sfbVTw2k7cufCPAg+qm3effXr7JBu+tdzLFTBIMtTMwee6kY0/T/j7AyPA//ZJv2yCRHmPhMeiU/wCZkqbGHkz8+PSNM/66W2ml9CxuNcd5X0X/AFhItrlCqPWVa9hDMwMBmNMx+xamX/55++rhsxNLekRwgj0cB5KH1QHhsenxPmr/AFbY2PSWoRUNRiASCQv7+oztz+lk1RQG81zm2jWUDxBVtQ7rgDedZz5EKPrlCogd/VvRWFN6TqCjyoPyGAHjJIyQwnUtmpscQ2IJEgjEXI6dbAHMKNZzmgumRhBwKbbWlfFMwb1pEFhJtryoV+LytoBbBdYByqsqj6e794OBdhxbe3CZsLwcLEg3NdP2nl58ePv5pJ6Vm/6fVBk+rRqAn3EeqAFZp7otMMRMEAkwNa2xiGuHAxy6gZY4YcIlI7RiOa/U2nUsjQhGhCNCEaEI0IRoQv/Z"/>
          <p:cNvSpPr>
            <a:spLocks noChangeAspect="1" noChangeArrowheads="1"/>
          </p:cNvSpPr>
          <p:nvPr/>
        </p:nvSpPr>
        <p:spPr bwMode="auto">
          <a:xfrm>
            <a:off x="155575" y="-1790700"/>
            <a:ext cx="3371850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MTEhMUEhMWFhQWGB4XGBgYGBggHBgcHxscISAaGCEbICogHxslHBkYITIiJSkrLjAuHiAzODMuNygtLisBCgoKDg0OGxAQGywkICQyLCwvLywsLywuLyw0LCwsMjQsLDIsLCwvLzcsLCwvLDQsLCw0LC8sLDgsLCwsLCwsLP/AABEIAO0A1QMBEQACEQEDEQH/xAAcAAACAwEBAQEAAAAAAAAAAAAABQMEBgcCAQj/xABEEAACAQMDAwMCBAUBBQUHBQABAhEDEiEABDEFIkETMlEGYSNCUnEHFGKBkaEzcoKisRUkU5LwCGOywdHh8TRDg5PC/8QAGgEAAgMBAQAAAAAAAAAAAAAAAAQCAwUBBv/EADsRAAEDAgMGBQQCAQMDBAMAAAEAAhEDITFB8AQSUWFxgZGhscHREyLh8QUyQhRSYiOCwjNyotIVkrL/2gAMAwEAAhEDEQA/AO46EI0IRoQjQhGhC8CoJKyLgASPIBmD+2D/AI0IXvQhGhCNCEaEI0IRoQjQhGhCNCEaEI0IRoQjQhGhCR9T+p6VKtT26TV3DsFCL+WclqjcKAuTyYjGRqp1VocGZlWNpktLsk81aq0aEI0IRoQjQhGhCNCEaEI0IRoQjQhZH+JfTi+0NemxWrt/xFKxJXF6kngRDTxKiZEg0bSzepk5jhrWV4V1BxDwOOtfCzP0V/EuWWjvGkSEFWIKkgR6nypBU3cgGWmHKL7PtLp3ameB+fTr1E21qIjeb3GtecdU0+lEaEI0IRoQjQhGhCNCEaEI0IRoQjQhGhCw/wDE76x/kqQpUjG4qiQRH4aTbdnF7MbVnEyxwh1TWq7jbY69NXIVlNm8b4LI/wAJ6Hqb8sRPpUTULST3uQobOTcDVy3cIaSZ0lsLS57qh1rw6JranANDQuza00ijQheUcGYIMGDB4PwfvoQvWhCNCEaEI0IRoQjQhYjrv1pU2vURQdFba+mhd5Iek7GpJ+GUKqsRggGROAV6u0spvDXZ6urmUXPaXDJQdM/iQPXq0d5QNBUqtSFdXVqRgwGfhkBxmCB5I0f6qlv7k3XTs793eiy3O6261Eem4lHUqw+QRBH+DphUL8u9f2b7TeVNq4/GEhCw7amblJ4EPJIIOGd0YWnGbUoFgJP9R4xy6CJ5AEfcE42rJtj769SDZaTo31/UWns6yN/3ikhoblGkLUSm00w5MmbWPeZKw7cBw19Wr9Nwi/v+enIZhQYzfaZtrXrkV3bovVKe6oU69IylQSJ5B4KsPDKwKkeCDpoEESEuRBhXddXEaEI0IRoQjQhGhCNCEaEI0IXLV+sa+76zt9unZskdiCuTXZaVQhnIOKYZRC/NpPIihu0Me7dB4q80XNbvFcv+r/qU7rd1dwqF76xp0VBPei9spGY9P/mrVCMjS9Zu+8yYAGPDh53PJo4qdM7rRAm/joepXRv4ddVodO2tR904O6rPc9Ola7IEEBGKm0MWvcgkQahkDOrQ+ls43Sdaw6KO5UrGYWwq/XNOnRavuaFXbUuKfrGmHqn4RA5IxmWgACTAzq/fhu9Hyqtz7t2Vhtz9Q7/q9b+X2zGghn2lhYoMF6rYJzgJiTgib/STbVqVnwLDPWuVoLmSxlJsm51r8zHU/pvotPZbaltqM2UlgE8kkyWP3LEn++n0oUy0LiNCEaEI0IRoQsf9a9bZSaNOoaaqvqV6i+5UgxTQ/lZgCSwyqxEFgy5f8ltxoAU6f93YcufxoJzZNnFSXOwC5/03YcErBZ/UI+JILAnz2uuT+nOvPV6xcTJm0TrmD4rWYwAWCp9J21m0psVMCin+VpuXH7lkg/vq2u/eruE/5HzIjyKjTbu0x09ltOhb7eVNvVTa1j6u1wqMEZatMmVhiLgylalMCSLQs5M63dk2ipWoAg/cMZ1w0MVm16TKdSCLFYv6w6pQ6pTt3tP0N1RuC1kwF82VUbJUZJgyILDFw1Y3bbw5uteag7Zv9pWF/wBm1QvAqkBnJ9hKllvBHNzlQwORNUECY1R/cNDf64DjeDHYTGX9SrP6kzj5cJ7nHuupfwU+oAKtTaAyKtP+ZpAk8iFYE5yRaD/VTqHyJc2UugtORjXqORCorgSCM9a5hdY6Z1JK6lkOVYo6nlHGGRvuDj4+NMNcHYKhzSMVS6h9VbOiGL7hDbghJdh+60wSP8ai+tTYYc4DuptpPdgFVp/XGxJUeswu4mlVA/cm2APudVDbKBMbw9FM7NVH+KebPeU6qB6TrUQ8MjBgf7jGmZlUkQp9C4lfWfqDb7b/AGr90SEGWg8GBwJBFxgffVVWvTpCXmFZTpPqGGhY3q/8SyMbemoPzVk/aLUIz/xaz3fyY/wYe9vlNt2H/c5LU/iHvw4DUaRnxYwJ/b8Wf9NVt/lDEkDz9YUzsLciV5+qf4pAbKoj0no13tp9rFlAY98GFdWFOTlRkiCdO09qbXaRTxjXEJZ1A0nAvwXPfpPeltwqqyis1OpaTAt9TZF75OAA6yT4xqqhSh8jC/kSPQqypUlsHG3mAVVsp05SmOF9O4TJCmGC2wbS7QYgu7lRH5FCXOMuOc/GPIW/2tE9b4a2zemu/ibdHv0xvnouK3oU61vtucABgT3x2hgOFiBMsABaFKdalReSRf09b9cOsk9dTdUbEwNdLawS/wCvzut/WO5at+IgApUFBFsZIogMWZiRNxAnwYAhhn8i15hzbHObd7AeaodshaJabjLPsqv0V9Wb5NwKe3UIgqpUrAAhjTpkAUncgsE9wgCSzsTJJ0w59PZqUk/k68AqQ19Z8R+F0vpn8RuovXqh9tt/RXAILh1LRYD3MHYyIUWyCDIBErv/AJSm1gMSTl+eAzMehVo2JxcRkrw/iJuUzU2q1FDRFG68i602hj3NdIAHOM5kco/yjajw3dief4+F2psW60unBdG29W9VYAgMAYYEET4IOQfsdaqRUmhCNCEaELkPXt0W9UnmpugGwcqdyKYE8T6aBf8AHyNeQ2sl+2PJyDo7N+Vu0AG0Gjp5lSdR3JFOqqQGChEPi98KI+AWT/Os+kwF7S7DE9Bj7plxsYXrd01C00X25A+CCpQf/GNDCSS46vPsgi0BVPpzqFTb1kelabw1MhwSpAF/gi1u2Ac8nGtXZttOzFxiRa3eErX2cVQBMJZ9e1Uru1Zdu9HdLhlQ3pVgi0qQAQ/tIJTyOSGRtF21UNoAc0x112N7jsQq2hUp2N+mvDge4OGbqFFkcEVLF/DdbRdTVgBdBOApA+YKhTj0inRRqNcCCJxHAnrz95H+YMfqMIOMYHlr8f7YvfQTHbdQ6dUaPw6voMQZUpWusqA+Vb1XE/0505RqtLzGd+4sR1EDxS9RhDRyt7grWfW2/elv97RV2VGZS0EwxNO83KBBVQxOQZLAYMaU2rebUO6cYthwGPM+hTVGDTEjD8pTsdyGF3DKSpk5VlOUk8jHkk/6HWZUpltsjfrOeoTTHTdOGyoPYhOBIlmjHjIk/wBJH30qLGLn0GuvZXKLp6VVqept6tVHnvKHkjgMFqAMAJ9ytnEaaZtj6AgGBri0+yqfRbUxE66phX+q+pL2vvaKgkBbwlOow4PvpLkmT2jxz507/wDlKj2/a08yBI8ifNLjY6YN/Mx7JfUCnvNUVXPc2S3xktkMYCgkGSIkYGs19So9xLwepx+enBNta1ogeSk/7IMXkpaeFuMxmBNvwOZjHxqr/UD+omdc13czUyb4UlaU7/aouDIDwAQIMcTzgTI1E0i8iDbwPv7KW9Cy38UK38xU2NJMFxcZHAcqBP2EN/rrT/h2/RZVqOyt4aCR2477mMGazNPcVLq9Wldfui9CkvzTJF5M4tCQn924t1qtd9MNZMBol3hh3N/DikyN4l0f2MDXl+lf6Agqv6KtK0gLqsmDAINlomYJRIHBd/ccKbUTTb9Qj+02+cubuYAwV9Ebx3Rln8eg7nFas7ZWNpHYvCqBkRFrTmBHAIMRxwcvfIEjE5laESrGx26UgQqC4hbla4wWAZQ1zEslNWmyeQx5giFR7qhubXiOVrWsTGMcBhiNaBrWCtdP2IBdyWL1JeTnAlFA+0wwEAQ7DgxqqrVJAbkLe5+OwzupNYBJ4611VrZi3bmryFatWM8kqXCA/ICgCT+lTqup91Xc4ho9J8/Uros2epWk+ldmo3G1Q59NGIJ8lVC5nP5i37rPga0P4aKm0veeBPidDuldvltIALoevUrGRoQjQhGhC5H9T7Rqe4r0/wAxc1UJ4F8srL/SrKZOPa3zry38hRNLaC44G/Xj6x4La2V+/SAGI0Ep3G5v7p9xnMAgtCqv+92L/wCjpRrN23D2ufUpgmVc3O8uNEAwRXCmOGW0/bi+3/A1Synuhx/4+/wpE3HVKNxVI9IBQQ5CkHiCjM3+VBU/vppjR9xnD5A9bqDslb6wy1vTkZZSrYmYiP8AF7GPnxEHVVCac61gFJ10k6l0tatUVTNNwv8AtKYUkhkB/FVsVAFaDJBgGZ8O0toLGbguOB65EYXw58Eu+iHO3sDxHvxSodJKkgKj0jcjBGAgGCbFq2sMw5STawDA8gs/6gETJDrESPUiRym0ixGapFKLYjWE+MZG4U/1P1kvVpVa4IdlppVqWtaKiyPUzFysKG3qRzh1xpyoW1/uYbxhnw9C4dSFQ0GlZ3HHXQeaq/TNV33dWj6YVlE+7AsIWSWiRZbLDJAJ/MSFdsa1tBtSZB5cb+s2y7K2g4moWxH4/GrrUJUGQpkg2yDJJH3IxxAgGYxAycwtOJ1rqOcmyeBXvcNVGVDRg9zNbEcyboHAz8a40MNj5D9IMqBt1XK/iUqgpkxLujAsJIABYsMjxGp7lMH7XCeQI9o9VHedmD5Km26CySjqQfyWCIieSDH2/wAn5tDCcx3n86yXCmJ6knoCSi00liwDG37whMcxyQSePGqPou+rYEk2j9/hSLgG3wCR1N0Kjz3eVGR2iSC0wIY+2c2nEmyppwM3G61GfPHNqXLt52tfHYpf1YGrualQ4VU/l0tGQAoWoQPLS7Iq+XcfpOmKEU6LWDEnePqO1gSeA5hU1BvVC7sPf1gczySyrTaoxp07EkBHa4enQQYFIOeWMy5HuJgeZZaQwb7pOYGbjxj04DtFe6XHdb05AcJ9eK1Ww2AoUgikWSJKqwZyRkki6/gntwACDAk6y6tU1Xlxx7GPSO9+ElPMY2m2Avu/71CRahpNUdpZTYBwEBEKWHLSQAR5Oin9p3sTIAwN+vxY4odcRlE8PJavqdOKysP1IRjgW1cf8v8A01mUTLCOvsmH2M6zR0WnkiSIVQIPhWj/AB2gRorm08/X9oYMlCzA0K1GZDepTiP11qiTI8yRIxGpgEVG1OEHwaDriuT9pHX1K0X07vR/P0AJ778yOLCYjx7Z+f8AJ09/DAsrxxBHultvg0l0nXqVio0IRoQjQhIfqzoH81TUoQtenmmx4MxKN/S0D5ghTBiCvtWztr0yw9uquoVjSdI7rknW9u9AurA0m7j3D/ZNzefBplgDfMXD3GZHnfoPY8MqC9v+4cucWgZZWWt9RrmlzTb0Srq3VbVSqpW0VVDgS1sMJURwQ0DObWnlgNSobPvEsOMGMp5+HmIwBK5Uq7oDud003NL/AGTFoWnVBP3DIUEft6gJI4z8aWY7+wAuR7z7WVrhgeB9o91YfasrICp/NBzByvP7/wDTVYeCDB4e6nF1VqVu90Dm5FpNAJGGpKBBGZuWeZGMwdWhv2hxFiXeRPsVAOklvT0SXre3FIioGp+i5EWuGCzkIxIFueLuw+Sjd5c2d5qDdg7w4iO/Ptf/ANzftS9UbpnLWuHQ3SXqdaCFrL/3Z5RnElqbnIYgZVphoyHEmXIv05RbIlh+8XA4jCOfD/if9osl6jsnf1PkdePPFWvpahbvtp6kEqW29XghoQmk33VkstPn051Xtj52apu5w4eP3DqDM9VKg0iq2eh8LeXotN0Xqy06lWUWarF7mPtJAupjGYUKeRPd+kxm16Bext/62j0PjPS3EJ1jocRxVrfKtUCXODd2MUSfmB9+QZ5mdVUyWGw5XEnXSOim4A4n2VRN7VcimlWoySBD06bSOcBgCTEZDHPMHVppsaN5zRPIke8eIHJQ3ibAq8OkVFkqAZkYnuA+ec8jJ8R9tU/XabHXp5KzdK5913qh3L1AzFNtRMvBk1HkhQp+TkLMwAWzxre2agKDQQJe7DkOfvxMBZder9Ukf4jHmdYKfou7aojVQigglRiEBiEWTiADB+FlctWOobRTDHBhJ9+Z1nfBilScXNLgPjlrhzcmBpIQEBdmgBlBCrJGffDzkgCoaZILGHLNcvvOH3GAPH0t/wDrvRbCBF0A2vrz8YnndMaO1CStNQpGQAALRnuNkZNpiOSG+Dpdz967jPnPjrBXBsWCvdN2rpQqGs5Zr1VFhIClULAQMgliCTzavB1TVqNdUAYIEEk3xkxrmVJjSAd46sm3RkX1KjMB3oAZjgT2z8ZY/wDo6Vrl24AMjr2VrQN4qu1UlqKySVIunzCuTmc/mx/bU92A46xC5wCqUepinTWoSQFS5iPIa3sE/JGJ8qBq00S95YMzA7Z/KjvbrZSzbdbV2EMFgg93bczgiUvhWxJiTJbggTpl2yuAwnpfDjEnHlbrZUis05+y6l9BfTlRX/mK6lYk01YENcwguQe5e0lYOTJkSAzan8fsbqR+o+xiAOWtZBLatoD/ALGrea1EijQhGhCNCEaELlX8Zdua1ba0xmxWe2ebmUePMIygn9RiTjWd/IV/pgc5179uCc2SnvSVzip0q1iDcquoV0Eem0YBtMx2ntKsIUSWE5zxtEtBFyMDmO/XGRc5FNmlB9steyYdO3ZZDSrwzBAs4ArI2IEn3SSPE3DPesL1aYDvqUrX6wRfw9IPAzYx0jdff3GtXWj6PuiVC1WL+i0B4yRbAYx5h4aRyrmBOEK7BMsEb2Xf8W5Ed2KZtBvCS7zphG4q1Fcqak05OQLexFOZKkI8wQfPjDbK80mtImL+5PW4VRp/cSDj+k1pUVq02oim3q+nDI1RxTErGIa5qROBaI8G0ggLOc6m8VCbTYwCfSAet+oVgAcN2L68lif+xAYr7c09szxft6rsytdHZHp5BwSpJgEHAg62f9Uf/Tqy8DBwABtnj8The6Q+h/mz7ZyNx0wUlGhWVVtpHsYFG99NDTcME9VTaUm9VZjKSytIIZYudTcTLscRgTIid03nAkCzrEcDINcBYe4tfHhw4YFR7quiVQrsKeQBJtIySpzxM3BjIVjVR+1p11jHOZLRPn1+CMSN0tuFxzg10ExrR6yDYqbadTSu4pbhqtLc05CiWWTB7golFYjwQRnkiNRqUHUm79IBzD0PnifFSZVa87r5Dhrone3crcC16j9YUNGctAClZxBUEwcnjSTgHQQIPLD5nv4JkSMTKj691Q0tvWdasG2Fm4NJxjyMmc//AEAls1AVKrWlvpCjWqbjCQVjtt0U1SKJJWjQMVWAk1Kx9yoPzMoFvmFUmMwdd+0hgNTFzsOTcp4A48yYysg2jvfZkMeZT5qoIRKQCU1xTRZjHIDAy7mDJViTJup6RDSJc+5OJPxkOEgcnJmRYNsMtZ+PUL3tQEJk2qggmQAsxOQAoGBwVBn2qQZi+XDCSfP38ZPMg2k37da9ui03RNr6u39UssOxN2ItDxIjEWJH+uNZ20P+nV3AMPWPkplglsqCC6VKgUhJqW+YsqFR+xISY+T9tTsxwbN7eYn3XBJBPX1XjablQCxICqMk+Rb3AzwLSueP8a69hkAY/m3mugjFJNp1mpUDtSpEYJSpUICSZ7yBJgQQI/UZI04/ZmsID3dQLnprhZLNrFwJaOhKnGzZ2hlBlg7CMKQMEk/AUW/7pn3TqH1AwWPLrrPrbBT3d4610VL622LDbsKbGFguDGVEAAQMKIBjgkT8Tf8Ax1UGqC4Y4dVTtbD9Oy/SHRt0Ku3oVBxUpo4/4lB/+evQrKOKuaFxGhCNCEaEI0IXKvr0Cpvqlp7kWknIEW3VMxmIqjB+REEHWB/LVIqgHh6+WXzYrV2Fv/TJ5pXu9oGXuAaAZJ8TyZ8ZzHJMCBAGsVlQg2trXzdPlsi6R9Q6aM2gPjAImJBBkXC4FTkeflsFHaVY5210tf8AQuHUPp8Na1yh+n1CvUC9pcI5EggFJUsDyQQ9M8SZBOWIE9qJc0E3iR439j+hK5RsTz18aK0eyX1BVBjFRg/AgMRUR4J/LeQR5lv21n1Dubp5CO32kd47W6pgCZ1zX0bOm6MKrQVOPlG8Ms4IJHxnKnygPqPa4Fmfn11bEcUQCL61rgl+w2CVUanWRSy+oBA7QabW9s8KVYLE+0DV9Sq6m7fYTeOtxN+4nqoNaHCHDj5JN1Wl6DdjEXSZnuBGINQlZEW+51b+sxaG6Lvqj7hhrC/k0j/iMVRUG4ba7/JB55Jf1JkrIx3CSqcsS8oT9yL0nm11GcqtQmTfRDqTh9I45Wv7HqCeZaLKupuvH3jDXXxHQFJauzSrTFlT1KYhKTsAHoNPbSr/APu24V5tB4t7hp1tR1N/3Ng4kZOGZbzGYx62KWLA4WMjI5jkeXAp99M9SNdbKnbVpmx5xgz3xIIYQZyCIOQWBVHbKAou3m/1Nx8Z9vQgXa2eqagh2I1r8qfr9Z6tFUpGG/mEsBAhRaPd4hSqg4PH76r2VrWVC5+G6Z/HWVKsS5sN4hRVaQtCjFJQZZxBPdkuXBAJYSQynJgikQDqYcZ3j/Y8PaL8hBFsN4GFEi0DDWP68F92TpJPfBAmpY9pHjJNzge6WLAYhiDrlQOgC3SRPwOFgJzErrCJm/XWPn1TfYUkrIKywaagildNvuVSwuE+pJaCc4/qMq1S6m76ZxOPhMWyw0FezdeN4YZa4pntajLStMLTDm2SJaWkLGMXE4/sYi1lngOfIxjw0PxxExYclR/nnXbl1uF1J3CE+KgBCiPzFioxxJOeDf8ASaaoaeIE9LeEKBeQzeHAlKdh0upYULlwZLBrQhZplmgSySS2DgROdM1K7d7eAjhxgehy/CqbTduwTOvRaDZdOBAJFxOZPiZjHHtwZGY+QQEalYzAtr5w4dEw1gzV2ltQoGFAiYgQvGQQf7//AE1SXypxCW9ZoXJUWBlSIjAkciSOZGDAM8xpjZ3w4HWtYquo2WkLpv8ACveit0nZMDMUhT//AKyUj/l17JefK1ehcRoQjQhGhCNCFx7fbkVNzXqZ76r/AHlUJRYg47VB/t8iE8n/ACT9+u7lbWvzu7K3dpNClpHggCcRHmImIzH7XDB/bWaeGtdYKZXncbUEE5kecniIBkQMxj9/vrrXxrWuyCFmK1NqdVSJgcfafE5PkZyZyZYqy6LSHsIOtenAAgrkFpBGtavCno7sMWqUmtJFtQRJABItYLBENfa4JGW9wy0HUyAGvHMfN+USOmGXQ6bt1rIqCt1dVlXhXVS6gMGuVR3WcG5QAYIHEAwMTbs5ddtxIHCJ49cMTz58NQCxx1r0TfpTkBzwR6kTGfUcMkfJgMY/tpWsMB08hBVrTn1ULMpdywlYAjxJObRj3E0wD4OMSSJAENEY6x8+11wxJlYbfdK3Zb1du0GkfT9NYFlyh7FjtdYcA4WTPb87VPaNnA3Ko/tecZiRPEYWxjis59KrO8zK0efQ+XRLum7qakpTFOuQValEU9ysm6nb+RzHAwSO21gAWarIZBdLcjm05Gcx7YyJiljvusIPDI8uRV2rWWm9Tc0iWWptw+YBLetTU3Yi7PdHJLRAI1Q1pe0UX2IdHbdJ8OHKMwVaXBrjUbmJ8wP33TDY79m3NeiiAlVa2TmWqAEzEABajeCSAOTqipSaKLKjjjE+HyOIxVrahNRzAMPn8pt/2UjFUqTUubJMBBaslVB4uACSCW78mLTpX67gC5to8bnE9MchawxV/wBMEwb61z4pjuqEuuJuILTwUF3b8DuADYgAnw0Bdj4afLrrD5CtIurm0oD2qA1pY9x7EuLE8j5JxBPyGHtqe7M2w6mIGvIjOQCSV+qeoVhri63Er3BUkRiQczGOTwIWA42huA2iDHCTrw6mTQam9rJfepuxWxSxaoVNwntVSCagP7C0E5YkcWtHKIaDvHATb29zwHUSPJNhmtBsdoFVQRJH5fA/wMZk+BxpGpUJJhMAQFcP7iPkx/f+kGeec6q1rQUl4rPAJkzxHbMmYAiDJPjzHzGutElBS7c5mRgzx4ky0fK4OP8AIE6vbr214KBWm/gXWI2u6omYpbp7ZH5WVWHJJ5uOTOdew2d29TaeSwKwh5C6Vq5Vo0IRoQjQhUutb70NvWq/+GjMB8kAwP7mBqLnBrSTkutEkBcYR7QvkABWjJ4EETnI/wAwoMAEnxzpcSTib61xzgD0AgYL1S3eAL4mAMnPwAcGDmPgS0LBOomny1rxwkyuhyk2+9+IgRwFGDBDZGMKWjwomOF1x1LWvDrbiV0OUm+Raid0Bh8znHtOI4gRxBM+dRplzHW1r9LrgCLpNW6ErODMsPbOGWYyCCMG1RiOAByb227UQ0jLPh78ffIRSaIJnWtdUP1D0srSqEtVJQeok1HNhEd3c0f/AJaOVUPbLX3niwvY2F/AatzKWr0oacbXxPzrwC1O/wB8tGkQoJWmDaozcAbVAA89vPxOsynSNR98TifM64pxzgxtslH0dPUwrXzTLgwO5mRwTj9Ttd+41KudzEReOgkegEKNO/NV6LBKlaciqLhHuLEMLRMAEqEAJIzA5YascC5jf+PpbvjM8uQKLNcefrrV196r0unUR29MNUBBYR7og8EiHK4DYOQP25RrvY4CYHp+JxGGa5UptcCYusz13ZlaW6ZWLU6g7QQsh/VoyTGSWCicZKycxrS2aoHVKbSII9Id6T2myUrMIa4jA/I9V76A4p1+obk+1Caa/Bl5mftYs5Hu1HagX0qNEYmD5fk+CKP21KlQ5W81s6VOHpoT2BGRj5kVKMt9yxLGflm+dZDnfaXDGQfJ3pbwCfiCByPspOtUP+8U4wArzaOLjT88XfhN/k/BmNB3/SdPEY8p8rhDx947+3wqu53XpbWKcX+mtJZP53ATPy/qdxPwxOrWM+pX+7CST0F/CLdlBzt2nbHDubeqX9J6TTBHpxgC02ji3BkckqYP6oWDIMX19oef7av8+F5EKFOk0YJrstiFYGZY5uMeBznzgCTni7StSqXDWvbgrmshMWa34OPviD4m4R/0xIjiiJ1+lNUdx1VUJ7gGIiJM8fEycEHOYIKyNXNoFwwtrXrCgagBVPqHWVpqTUqAW57zOObQJlpGQQPnzxbS2ZzzDB4atzlQfVa0S4qfY11q00ZTcrAEnOf3nJI8nB/xqFRppuLTYhTY4PaCFuv4P7G3bbitj/vG5dhAjCRTz970cz5mfOvVbG0toNB4a1ksTaCDUMLeaZVCNCEaEI0IWS/iRvAu3SlMNVqLwSDCG8kRnlVH/EAMnSX8jU3NndztrsmdkZvVRyuuMfUfUTTxTF1Vo9NVE3Ezi0YPJNsEDg5YFcfZKIf/AHwGPLv759AQdCvULf645Kx0WjuK9AVW9IFrgylXBJBjJk8lZYkZyuBxXtDqNGqWCbRBkfA4wPFSpCo9gcYUj+tT99Ju0mfSYNAljMNDXYVsLNwugBQuoj6b/wCrseIjh1EZY4WuSSuneGI8L68PRXdn1OmwtuEgZAEeJ4OVMZg5wfzA2U1KDwd6LaHfWRG9Y2oDbWtdL13AY5nHE/8AqBB+wz5GqYzGtfrirFBvtoKiOCAZBkEfbkE5gicn4Y8EqZ06hY4Ea18DmIubvCEi2NL1XpJdc1Ps++FIF37yX/1E6dqn6bXOiJv55enqqWCSBw+NFMtiDt6lIDCk/hnHcsGE+0F7fm0qZmdL1P8Aqscc8+vHynrKm37CB4K1W20GCMkdo8MCcp5niM8lfus1tfNxrnrj1UyMku6qKlJGq0QaiwZpk5A8lDyQIJtYkjgEDDX0dyo4U32PH5+RjmDiKqm8wbzb8vjXwaG2X1KKXsSvpXsWKxJdWBJ4ARQskePnV7zuVDui8xaeBHmZUBdgnh+VFv8ApoO2aiCV5qPByzE3MX++LQv9InIAWdOuRWFQ3yHTAR6k87Wxi6kDT3e/utRXqAsg4995Pi6ohBH2tRs/06zGg7pPSOwPufNNnHXJUuudTUCoSyqXimLmUCQXZjMxK+oy8iSv3B1ds9AkgATF7CeA84B78lXUeACTnZVnp+q0QbEJIzEsFIkHlbQSiz+cuCFhQLAdwTmfTHzxMZRc3JhG8emvwOfZM6DLD/c/AGByAP03A4jBkYAB0u7eka1byjiVc2FYcEmP8z5/zyYBMcwOTAJrFr61qApJXvd0XYJTaArD1Ghu7tkIh8mCGkG4Dw3hmnT3RvOGOGHHE+mEE8M6XOkwO6vJ0ehUoGmyC1hBIAGPBEYhecduCwidUnaarKu+Dca8/HI4Kf0mOZukWXJes9DfbtUDsvY1qgnufzIXkCCDJgfBOvVbPtTawaWg3E8h3WLVoGmTP7W1+lOo3U6dI9psXta37gGechWYSMBh4jWLt1GHl4vc69uccZWls1SWhp4Bdm/hnv1ahUoXS1Gozc5KVWZwf/MXX/h8ca1/4+pv0G8reCQ2xm7VJ43Wy06lUaEI0IRoQuO/xG69NavV91LbqaSwPzT3zPywCxgEUzzxrD293167aIy15LT2Vv0qRqFcF3TPcGYmW7gZ8fbWywNiBlZZ7iZkrZ/RPW94wdQ/qIkdrkzLXRa3IMg8zmIE51j/AMjs2zggkQTmOXEfpP7JVqukTIHH5WgXq6CoUclHDQVaIJx7CcEe3k4AEgC59IHZ3Fm8244j31fK8BNfVAMHHWtSvXUlpVbbpR8W1FkMpkEDPJvgw0Sechmp8pF9PC4zBw1HD0IDh4a7rx17/kfelbkvKMVlB3oIIAwVZQYKiATGMCIAW7XK7A37hngfXro3JhdpumxyVytu7QSDMSTPAg5JJ+8y0YIlgLTNTac21rgOwNxEy6Na1ilC/h7qnuKcdr/igEgMCpUkr+sCT4m0jJgab/vRNJ2Yt4zjw+ZwlUkRUDx31xT/AK6yNTkKAUcV1Bgi9SGx/vEOk/44Gkdn3g+CcRunobfB/avqAFvS69UqoKmkc22FD/U3AP2byfH+CIuaQd/jM9B8LoIwXvYlS44N4MSYl1CmT8SpiecffXKkhvT0M+6kMUqqdNA3P8uoNquSokQUdGcKZwFBSy0flUaaFYmj9U4keYIE9bzPEqjcG/uajH8dFH1NCHMKe0XEAAmoBiogk+6Sok8iwflx2iQW4426cD0954rr8TrqNclR2+4Ne6su4IHabVSWpCICoDLFyZIMctIALA6vcz6UUyy98TY8zlHG+V5hVNd9SXB341+l42tC+oVIexWFMLUN5a24MT8DsZIXECrGSo117t1siJImRbGI9Qb57s2BQBvGMsOOuHjnCfqmIAAycYMz8/MjnPcMjIOkSbzrXDhgbK/WtXVfc7QyHSZJDHOYwASf2hQcWtBONWMqD+rta8xhdcc3Ma15Kq2/qCAynuNpwAFBxmSIEx2g/BUkasFJhuDrWfYqO+c9a/S8dNohAZqFjcS7eSWaQDaJuMghQMmCo9w1Kq7eOEcB0Efs5ZnAqLBGetfjNMAKzgi5qNNhAtb8Qk8lj+SJkKueZYydLzTYZgOI44duPU+AVsOdyHn+FiG6Ivr1iQahFZgq5bAYjukm7J4JmQgP+1BG1/qnfSaBb7Ryyy4dspP+Kz/oDfJN76104pr03aurCAqqVIBUyVj2hTmeyYIBMS597LpWs9pF7n14z3xwyAwBV1NpB1rDDxzIXQ/pffeluNvVEBWb0KgXhhUKgEAYgVQhuyYB+SRV/GVvpV/pnByltlPfpbwyXXNelWOjQhGhCV/U3VP5bbVKoi+LaYMwajG1AYzFxExmJ1XVqCmwvOAup02F7g0Zrhf1DtgVo0CWy17ERJz2hpkSahXDfLE+0nXmtnquLn1jjqfKcOXFbNVohrNcvPVkgq9KDKUEEWiFVEzgiRIkEmYMqJ9VoABl1u0EHe9SddbExuiScF3UgRHxrp3Xv6VpehuSoytZL1xHcuSsTgWMXAOQpWYyNR2131qM5tMHofyI6yjZx9OpHETr16LQ9XO3NP8AHW4HKwCSxt/JAnAMzzkHi25Ch9YP/wCmY1nrlxhqpuFv3KvsuhVLUW9xAEJClkUiBTZsg2mFBIIjtIIC22VNqZJMDrxPGLY42i9xBmYNomAJ1w13yTJ+gqpvpQKo9rMzEEA+2SSYJMg5ti6CAo0uNrJG6/8Arwt46xw4lWGkBduOtclRdzF7EqVi5RwMwRPggi0McC2W4rA3AD+ovOevGOcD/AqB4nWv3mq/qdloGQCkAGCMCYIJAiJUglYtINhWrPd+6T1184HGby3k21r47QfnT6FWs9Kkik00/EOYtCwVpk5HIW0ye1YysO3arqdJrnk3Nus4nj1ticjLRxgc6GjAajWXK51DdJFMXsRAIY2zm17lVR92gAeAzDOIzRX3zujUiD5Y9AeKZ3IuqVHtakhHtJx/wWleflh/jVpu1ztYz7LmBAVPcVwdyalxgNTpnyTapUZ/V6jNn7cDVzWn6O7GRPiZ9AqyfvnprxV2rSv3FIiBeWEYkA91TP7r/wDB+rVIdu0nco+B6+vBWEfeEqPRVVR+VqVyBlGQqsZUHyFuU5kHIgkiGv8AUlx5GDB4/mDhEcReafpAdvTX6Vbch6TuGIJqOzI2QGLkcmSR3QDEAAIy+1osbu1GgjIAHlHK2WE4mQcQokFpI4612IV2juYADSxPEwuDEBh4Je0GOHYEAK0ClzLyPnw7THEC8kXmHcda9eSbUK8AnIj+/mJI+QCAw83T4GlXN1ry6K4FTbjZJUTgCI+IEflPgrlskZBn9WoNqOY7Wpw79l0tBCVGioIRha4MiZuByTYSDBMMSQCGHuDd+mt4n7hcax9uGUWVcAWOtfvNfK24rLi1HgE9xZS2MAhFcHnklTmfGhrKZzI6XjxI9Cgl41+0l2e3CqSLXqP31GUDuaoSQcjI7mC5AOQYJBDlR5c6MALDkB+r9sRIS7G7o5nHvqyZ7WgB3HzweY/ufkj3YBPNrmSs95NhrXfu1WtGetaxTmlt5pOikqcwc4YAQR9wR4AaOYIOlfqltQP4a1lwsrd2Wlq7B0Tfevt6FaI9SmrkYwWUEjGMHGvaggiQvPOEGFd11cRoQudfxB3/AKu4p0BBSgPUfz+IysFUiPFO5iDyHHMRrG/l9o3WCkMTfXdaOwUpJeeiwW5T1KhqMIbju/KIItOckBiIknveDbURky2HcZuj96jyE3aQXCJdOtfJ4giLdUbLRkhpFuJU8RHBJ7FKjmVUC1HBkx29PLXyZ6nEggcI1rXIFUNzsvUemygswa9YY5BQsWkEFgygjGW7YwO69lTca4Gwww5xhlB8Lzc2qczeII1rVk16etEsBTRnq/nvVgEhpmpfc3ulgHYic450rVNQCXmG5QRfpEDC1gFe0Nm2K0VNLREk+WOZlsTnyRhf7k/dAneM61x8ArxZea9QggYHk/aPj+kYHjgzF0660SNa1yXCs3vHlmZTaSeOZPtBYwSOIzybltIu1oUxAAN9T+eVjIMJd2MpeFY2qJvPasZH7kDEATwAIkBQDY18i5OGOv3zJP8AYV8s9a9sjsOiUkpsESJIJc/JxA+Ji5ifOORkZW0Oc8bx7a8vhNsAbYKtuepM1aP/AAzIQCQDmGaYMxMTH2zzYyiBTnjn8e+POy4XXSXqnXGRqztTD1FEhVBCWhZ7mODEEnyYAEY03R2UODWgwD4zPDQGeapfVLZOapLLJa7ArcsuMFw1WFYMMAtTR2keXxGrjAdLRfhwht7ciQOyriRBPfv8DzTrpXUL2BuzTlHI7QXutNt2MBSQPCuM5Ok61LdERjcZ2ib+PiMFfTfPb116pincy57WyfuXeooI/wDPP9l1QbA8R7AH2UxrzX2tsKdahYz95SFum0MQeYiZuMrPtJGBobVdTqbwFpv01hzQW7zYWPO7ZmMwrW3Q5gXCRYxxkhayk/8AuVOtX6YDeIwtw4j/AOJH/uISm/J1rj4JpQqG0MrMSbVEiCcgEhT+ZlhDOA6rPnSzmiYI1jjwBuP+JKtBtOte6Z7TeROCVicDn4ZZ/ITxPGR5IKz6c9defHirWuTgUFZVkBpEjIn5FpPPjB+2ld4g2srIVOp0umMxUAxC2sQBMxAMEA+Dxxxq0V3nh46/PVR3As9IZ3nFjOpm3MGLuTE/B5kSFwWf/q0RnHHXh53iiZJVorxPgmeQcR8+ItUzgAgNIIYV615m2eEGxknG0XzzPPPxAB+B9mMiMjzpN51r27K4Lf8A8PKo/lPTmTSq1EOeJcuByfyOn/2417DYKm/s7DyjwssLam7tUhabTaXVfqO9SjSqVahhKaF2PwFEn/poQBK5DR9R5quPxareo/B7mg2g8EKAirPhBmDJ8Zte0fWrOccMumHzPXsvQ0qf02BoXjdbe4iDDDA+D/STMj9+eZBODSx+7jhrXpAuJkSl++27+m0Uw32BtgCe7jmDx8SJGAb6b27wkx560YKreDGCV/Tu9WpuOLai02DA+5SHBKllzIsIMDMg/mtDW1UiylxBIjgbcO/tlJqovDncxr2WwWtESDnM2nOOTKqitJ8j/wC2Tu60SSm19B4M/wDXGMmT7mPyYxxAk65y1+kJd1Suqq3i3+3iQOREAE+IEmQFILFFji4c9a58SZUHkALObnn8PABAiOJgGJ/ssGJi1oMCjoM/5a1jyxH/ADWdy1r8H/jN0QuS1SQAZprbBAAk1GLfFwVeP0kgQQIbRuiGdz7COknHiAczKlJvrmtFsdq4cBTBKzdzapPuEyCWzBb7k8EFCo9pF9H8Zx7yGADkvXUqCoCAc+4kTP8Akk5byxyB5krHKTi4zrQyH5Q4AJFsdoTUqqQYZFf4FxZQR9uwJPg5PyNO1Kg3GngSO1/eYVTQd4qNVNN3U+1JK8iVNoQtPFpV1+wn51InfaCM8et58ZBXLtJ5KbZoQirHcXhv98wzRPi65R9hqFQy4nKPLAfPVdbYQmm0gemBBj0h/iq4/wD8k/20s+TPf0HyrB8eqkoGfkYRZni4TMH4zqLreZ8F0LH9QrId1uKYtDBhUAaSzGolxIEwVUNBQZIZ4yYOtSa4UGOMxEcrGPE8coE8Uk4g1HNGPzrDqrBq2QB5+YbBES0+7tV2/qVHBggHVYbvXPx+rkDkSMiVPeiw1rHnBV7a1QUEytplu4kqBg5PuiCCTzYH/Nql7fuMXnDWXtO7krGG2talaLZbkRaYBGTjAJYwSJ8lWYRkKvInSFRl5GtWB4kq9pyVjdVCKbZYC0iVIaD9pgzMr/bxjUGD7h7rpNligzVKzFCAoJuLEiCUBYAAcqCzeIkQY9QHXhrKYDseXW3jYZ//AMpS7nW1rWafjYyAQZI4ycjkEFRgQeMZmIwNI/Vg31r9ymN1X6dKIE5EgTac+IkA/MQPH2jVJdN9e6lCefQ3Ulp7t6JP/wCoEqAMB6akmTjLU4PHCDOQB6D+GrHdNM9RrWffN/kGYPHRdE1uLMWd/iFs61bp25SgCahVSAoBLBXVmVQcEsisoHknUHjeaQFJhhwK4xS60AAlNWq1P/BphjVMMB7fcDdJggGBdyVt84NgqvfERzOGo87YTOudpY1szKm3dPf0qb7ncbGrSoonvlJUkRcyBrhkqOOPiNNH+KcG2M3uqRtom4WfrfWaCncpJaGAH5gSqBSSfAHqD5zPnUW/xrt+Dhb3n28OS6dsbuyNaupPomszgs6yalQwDwR25zyJUic5GfOo/wAg0MO604D5+fhS2V5cJOZW7xi0D7YAMgHIt7o8YByR8axL569vNPrzuNzaCSwUxg8x/wCoOMZXxEr1rJOGteuefCYSTc7n4IkxzkXEwJIyASAAR+YCATB04xnHQ1xyxi6pc5Lgs4IwQVtMcR7T+U4HHGDm24uxhrR0M4Da8da1ymXn0tSmihbmpUAOTkWeqZnJMlgZJkEyTpLbDFQxkPfdV1IfaNc0yTeDvqTkmRzmR2x/wrkcSp+SdLmmbN1z8z4FWg5qLZUDXLF+FP8A53zkgH2KQVickMPaomVRwpAAZ+Q+TjyEZlcb9yjV1G4hThYQkE5diFYSfgVFzyWDedSIJpSevbL0PaFz/JJ/qBGX1be6EqJAA5g2E/sbsTEMdN7KWndniD8qqrImOBTvbUAy3fNxODhyQCBmSR7IEGbsgwNJvcWnd6eGr+GUq0CRK89RoNTNw4tMryQyxbUEfkgsDgQWBwJjtJweIOgcR14XvhjCHAi6oP1Omlrl1CMwYEkABQjW8+SCT/bV4oPdLQLi3eRPhgoGo0XJsqFLogqotassVHIeRygFMP2kQQygMoPz4wNXnaTTd9NhsLdbxfkceirFIOG87E+Sp0aeGvY3UpDeSbWtZ1Ax76F0RkFh+Y6tc69hY4dxIB7OienBQAtJy16hWOnSkLaCDyqwRhYtB+Ch9MeSvpnw+q6v3Xnv3+bngd4f7V1lra1l0jmn2weF4umFGcN2qoA/3kFPPgGr8HSVQS7h+58jPX7eITDTA1rRUHVNxeLaZlpEMf2lWMZkXCrHm+0ZMalRZumXYX/X/jyicFx5kQNaxS/ebVlctRKlmW0gtGQbg0gETLeYBBaOWGmKdQFsVJgH8e3XDkq3NMy1Z7qnX90tX+XSjZUZ3RSxmfUd4C+MB6cHwV48DR2bYaNQB+9ItboB8HxSdbaajTuxGPv+F1yp/DPcBA1Lfn147g9JTSJgjtCwywWMGTwJnTTv4zZy3djz6fCpG2VJlXfo36ErUK6bjeVqb1KaxTSkHCKbGS8ljLGxmEQAJ8wNW7PsdOgSW438zKhV2h1QQVv9NpdGhC+R586ELN/xKrIvS97fm6i6KAJJdgQoAGSbiP8ArrjnBokrrQSYC/MXRvpiq5uqoyU0ILSCCw/SvmTx/f7aQ2jb2NEMMk4JqlsrnGXCAt1u6ZSsjDHNMxwOGnHgFLCfmqPnWIw71Mg9fb3n/tWi4Q8Htr07p7WrQImAZjEcSwBjPtV3/usaSa2TOuHrA8UwSqFasYImIkzE2i3OBghYBt4kKmbmi9rbzrHV+EnIKsnWtZJVt7yCGAD8GDcszFw7iWBtZcm5rT7Rpp26DIw8D6c54CRiVUJI561xPJeigEF5jgweDIjuEd3ADCJNpBE0Y5JP9ddvUXtM/wCchjPWtf4ph0XdD00CPIV1EgjkD0Z4GT2nj8wwONL7Qw7xkYg//bXRWUja2slFvt8qrRW+24sqxFxIIgLiOC4z+rUqdIkuMTEE8NYeCHOAgSruy3LED0yFEASIgSMLTH7Ai77QLpUiqowD+19Z/HpcKTTOCr9M2wQ01UE/iD5JEuCWJMmQ0t/c6nVeXSTw9viyi1u7ACr9Xriq+5NNwFn0+MdgaXEZPd6g+9o1ZRYabWBwvj4xbwjxUXO3i4jprzV9+pgsXosKdUD8YcqWAjvUkHMKQ4gssZIECgUCBuvEjLjHI+ovBlT3wTIsc01FeoxpLVABfNOpTJhjbcVKnKvaGZYLDtMnwy260bxZliD4Y5ibHDHuLJNgVjfqv6d9W1qbH01qI1SmvtAqMVNRByDcrGPhhxBnX2LbPpyHC8GDnYTB7eYzSe0UN6Iwm46rbb11WoJAtTkYiIN8/stQNH2OsamHFvM6HmITxgLL06UeowDA1ahqHwVJYm2cjBX9iRHOTpF0wCcBHt79R0S4ETzKrVdzaCfTqGxWJIUwSIx9izkgDJVlH9QFjWTaReM9YDsQeigXReDr8q/ttrVay9WUky1O0FrWLSDJtDOJFubQ1WSLgNUvewTukHnlI7TA45kN4Spta4xPhrQumJo+kCGIkhiQGkybyS5YGYmZiMHAA0vvfUuOXthH75mVbG6FmtjvzKBPxKrCQDAH6u8yYWDc2SIMkklWq6FSiIJdZo/VvQYXwAAIaq2pgBc60fmCXNbYIKQWpuGdwJLBFgMM3dwJDBjdJ8/fGlWV3CpvMZHC59o/SvNMFsOMrumzqFqaMylWKglTyCRkH9jr2AWAVNoXEaEI0IRoQsB/FDb1ZpVhRNajTUgi2702JXvKgzJGA/5QGkgHOd/I0KtVoDDbONeWac2SoxhO8sFS6rsalyIoDZ9lSGOJmZziDLdvzwdYDqG0shzjbmLa6XWmKlN1gle+m4qTcBxytymShPJBwQTypLVDwumacROHnfP8cbN4qp0zH417Y8Fa2+9LolRG7o/Ni0ycuAcH1KYBHinTqardSDXFrhbl7djb/kQpNfvAEa0R4AqP1oiAQALbTANuSok5FRWV1N3DCs59o13dnH5vn2IgiMRujMonWs/yclBSIOByIwqwvtAkg4AwBB4AtMBKx1YQc/PHX7xLAoi+tatkUUaLbh6dMXBXcF8MIRpLASB7h6iwefdAApjQXCi0uMWFsDfLwsbdJkuRBeQBrV9QrnXelm5qm3gOAVsntqDmmF5AdbEZTHhQcRFOzVxAbUwtfMcexkg91KrTOLMeHHh3GSR7Q1t3u6aLQ7UEurBfwjyC0zbkKOJIkRp1/wBPZ6BcX3OBE3+c+UqkF1SoBu4eWvlbjcUVooFaCf8ANxkZIB9pA4M+3mQZxmuNR0j9a9/B0w0XWa6y9QvTenVqJkILfNyst7YiZK93AI4BOtDZwzdLXNBzvygx62z5hLVd4kEEhfduoCNwoHqXYI7UqOYj4t9T+0aHklwzw8SB7x5row8fVVa+19WsXcQlOreWjz6SGAf04NwxMjyNWNqfTp7rcSI/+RHjw+FEs3nycj7DRT7pW5qrHr03RKbeoqD1KhmwqVuI9sljaJI4xEaSrMpn/wBMgkiCbDOZiccMY481cwu/yHv5pv0gpUWoP1i2JwEEgAEEg5LZH7cq0K195hHL11qCFc2HSqFRr1prFrVI84NiuSDPyqFTng6uA3STkPcj3MqJuAOK9+mBIwQoBjwbggK/eZkfufnUZOPH8oheaVEAqLpsW6ebmGZ+7ABW/dp5UHUnOsTGPp8ZduBIXAMlL1XcehBmCffUkYn3ZbgADkZMRBMahRZ9X2Gtea6925ik+/p1KqFVIUNyW9zrPcmZCXKBBNxKmIEEabpFlN28bxwyOR5wel8zZVPBeIGvhQdN6MU9RKC09uMXPUIZix9ogQCB8ftIMmZ1dpDodUJdwAtbPXoospbshoA81pvoro075U3VZKiwHpCmsXstxK1O4mAIIAwwVpi5g7n8d9Cs+d0hwvfDWf6EL7UarG4gg2XZNbyy0aEI0IRoQjQhGhC5v9Y71HrNtKO22rJTIqVfUDAmqQrAUzTKlHCup9TuPdEYzm7dt7NnIa5szj0TmzbM6oN4GFz7ddPKDJAZCxUSGCoTNpMXMoi4k5awA8nWT9dtR5LRAOvwMhPJP/TLWiTca/PZVXqsjCJCvgSAe/B7hHueTg8tTRcBjqQaHNviPTlyHkCTiFwkg9fXXoFY9AZKv29uTkAGO9TkkBRTYg++wHh21Df4i9/1lnI5TGLQpbvA61HXuVW/7NdwZc02tqGAcABTbLT3r23XYkEnBZps+u1psJFvW9sjeIy7CIfTJ5Y617laTpe2sNJjP4VRaeTJIamVBbyT3p+xnWfWfvbwGYJ859imWiI5Lx1dTappiWJKx8AvaG/3QsXeYFPxIPaBEne1afGcO/UcfMWV3Y0vTARWhmyzsQW5i4zyxKwBMcmLQFNNR2+d4jsNYcc+91MCLKbqj0KCi5Q9RvYhbuqMM+T4gEnxA+ANRoipVNjAGJiwGtYocWt6+q5/Xo7itVO4LKtOnkIolbFZ74xN1tNTdkt2nGANxrqVNn0oknM4yQI9TawF+pRIe52/Nhlym+s0x3dUFJMW1ZB+Iq1KK/5tZz/Y8aoY37unsHH1AVrjbr7kBN6NKaYxAKGofMFiZBnlQQ8f72lHOh3eNc8PBXAWRuaimmFZjTcYBPteMAk8CpgCSRd4ngDAd6QJHmM/DpguGIg6/KVuajwKTi4nDLbJlQVIYmwNBU8ksAIECQyNxt3i3fvbGMuAPgaySf6nXp8r21ert2omtQqCkjqt+WAVqbUzdjlS7HPumfEa4GU6wduPEkG2FwQfOO3mjecwiRa3pGuK1a1BN4yHibSPdAET8MoUrEAkD9WszdP9eHp+M/wmZzVDcrYQZhbQt3Aj8rmAfcCELeCox3DVzDvCM+HqO2IGYONlA2Vvq1FaqQ3axCxjKsDIWBkg8ETxx86rouNN0i4v4awUngOCyr7xhIYWsi2uXxmmVW/iD+HVD/cEa0hTGIwNxHOTHiI6pfeIx1H4Kh6p9QUqVQqWtLM7kfYXKB8SSvkjU6OyPqMmJiB6H3UaldrHQStZ/DrfJV6hTtgmXdY8oabC79pYD4nTf8fRcytfgR3kKja3h1O3ELs2ttZiNCEaEI0IRoQjQhcm+tvpDeLX3m5pBKtGp+KRcFdCEtcQxtbtUEZHweAdIbVsZqvDwbpyhtIY3dKwXTuqjclxTuCXC5mXt4EAecQRH9cxAOsqts5oQXRPDPXwnadUVCd3DWu6vdT6W1QVYDWkEQwJKEsrCAPzDIUYg2z4Boo1wwtnHlniP337WPp7wI1rgrnT9iFuQvAcYm2Bli4Uz7e5jkmATEDVVWqTDgMOvKJ5/hTayLJmgUOFKmQisCV+JDK33NKBH9LfGlzJbIOZHxHf1CnnGtQo9q7WoY5D1/HctMdp/dncMPso114EkdG+OPgBHdcH5UXUWsVzMBFyTHtDOnniYpkn+jU6Q3iLY+sA/Pih1uyi2nU1MmRMsozBNjWYjIg+mCfghvy6k+gfTzE/PpmuNeDrsldamWetVmaiL6auYFjOJgeICtTwOAD/AFaZa4Na1mRuRxAt7HUKsiSXZi3joLR/T/TKYopae0GAD8KbbSZ4lT/kTxnP2qu81DOPzf3V1JgDQFjn2dtOuCTFOqlvJtSm6IuJ4GCSIm3Wt9Tee0xiDPUgk/jqlN2GnkR4AjRWm6buxUpUajrKvRRTBiOCf8EkT8geJOs6tTLKjmg3BOtZdkzTdvNB4he61BoPGOWgwcYZhGMQJjwUhiBqLXDXtrnZdgqi+xZDmQre2Lbcn8rDJk5gmTJ8cXiqHdvHw/EKO7CZbWsRKni0YgQ3C5+xwDMxIgzpd7ZvoZ6+FMFKthtX27MlItUoeoUsY5QEsexjgqB+VseQVPLNWo2sA58B0TIzwxHHmO4IVTWOYYFx6dPyrNbqJUG5S1OTJETzBMNggg58xhlczqttGTY31r0LQpl0DlrXyo9l1BjchYFUU2GeVPtDTkCQ6/MIASTqVSkBDoxx68vI97QuMdklP1PSdy1vPosG/qJpuCv2a92J+wT7aa2NzWgTxHa49hbqVTXBMxwPofn0SrrH096rOShV/crItwYPVrH8uGhLTjMD+2mtn2z6YAm2FzEQ1o9ZVFXZ98m1/klfpHoHT9lTW7Z09uqsMtQWmA37lBnW2IyWaZzTbXVxGhCNCEaEI0ISP6h+qKO1IVgz1CAbFiQCSAWJwASCAMs0G0GDC9faadEfee2eueAVtKi+p/VZDrn1fuatN6HpU6RqKysKbPVqBCMlQyIqvBxdP7HWY/8AmWlpNNvd1h5SnW7BB+4+Cxu029PbqqSCtIe2QTiZugBAZm5pYmSCOIyqj31iXZnVs+gt1TrWhgDeGunVMqdI2hnBpKTgRLHk9q5JY93I4kwvcDQXXgXOs9dTaLOqp7pSCSxKggQrQWAhhcyg3d1xBEHAHlZNrCCIF9ZHDXOBE815pGoylE89qzyTZaJIGAE5+wmBB0Hdad46vPqgSrC9Tg02BVVKhPHAIhYOJMsI/pA5IGoGhMjE468vHguh2BS3c9bpZpsrVAw9NlQX3ggiAQcGGfmMkmcAaYZs1SzwQM72jP4w95VbqjcDfK10n6XtvQq7Xb5JqM7NcBcqlXRL4kAs9SOTBAXMZbrP+sypV4QO9iY6Ae6oY36bms4yfXHuVp22aoaqn9csfuFQzHj8P/QazvqFwaeVvP3TUATrVlnqn1FUD1KW3p3WmFYkhQ9rtCrBLdyVP3II4zp4bGwta+oYnxiQMcrEJc1zvFrB+7/BXt9mEouFJYGkYmOEp0SDj5Ukz8jxrgqb1QE2v6l3uu7m60gcPYKt07qR2VJEqAtSDBTbmwlqqll/UjNSZihAi/BzGrKtH/VPLmGHY9bNMHgRIE8riyrZU+g0A4fv4w5rSbXdZtBuQoxNQEjtEOjL+v3qIPuLNIyV1nvZaSIMi3PA9MO0COKaDuHj5hWB6qiHxSa4FXg3AjhVOSYDSIzJJ1X9hP24iMPn0Ur54LyU7KfE+0yctHcx+y9sE+PtbGuz9x1y/X5Xcgp61NSqJxNpZuJ9xdj9iCzf8LCcDUGuIJd1/HsO4XSLQqP/AGezM8rbcz1CWMQrOzFmniZ/0McTq76wAF5wHeIsobspNS2Xq1UrI4pKzFQWBAqIoNtQ8WrHqEHyPTEicNmpuMNNwki/QnEc8ulzBhUBu87fBj3Gp8lqaWxpPSRkDWzMsMmGKkmP1LMQAAFAwAAM11V7XkOx0fXz4mUyGtLUo29B0qlMGmRTOcQzE+63hbvTyMgsH/LGmnOa5m9nfwHXOJxxiM1XBDuVtenqmiV2ostSmzK0gXggVUyex/ysLuLpQ9ogSGPNn2ipTdNMxy/xPb1zF+YBUpNeIcJ9Qum/S31B/MhlcAVEgm2bXUzDLPBkEFSSVIzggn0ux7W3aGTEEYjWXBZG0UDSdGWSfabS6NCEaEI0IXC6u+avWNQEhqrLUmMrcATjg2UwFH2UAyJGvKbVU+o9z3c/AGANce63aTNxoaFXfcek1SkoMlmIUe9u9h2kmbjKKSfLAzOqgzfAeeXTAY+Z7YKc7sgJhS6ctN6QrMuZcqALey21ZIuMMwN2PbHBg0GqXtcWDlzvjywyviphsESmKbpJq1GIuW5QPhV8D/eKk457fgaoLHQ1gzjx/E+vFTkXKgo7pFpg9vq8lmE5K3M58wFBMAjgKIEam5ji6MvzAHj88VyQBzVGhSIJIUmo3b4wsTYPyqDFxiAY+1urXOkY2F+/HieAm481EDxUOz2VGo9b1VFQ0Rc9PwW7oVl4JULAuB/KdTfVqMa3cMb1geVsDjecuagGtcTN4WZ6p9bV2r/y+3pUancFplQwknwLXgjjOOJ/bSo/xlMUvq1XEZmY+EpU2t2/uMAPDUqzsumVaAqVqhNXc1ThlAhSkEKpMCAwAxgEKMRqupXZVimyzBl1zPbvibqxlNzJc67in31O7TuLAc7cspHJZ0qIAIzPYgH3I0jsgH2b3+6D0BB9yr6ps6OHykHQdkbE4DCy37MQgBP/APMtcEfczzOntpqjePC/hf8A8S1UUWGB29veVd2tMnbKtPhqYpqxzar7VQGPwAbZPgEzxql5ArEuyMxzDzoKbb04bw/8Uu/lGNOyndJRbJORVQrCt4umki8DK1/gaY+oA/edxM/+0zh4k92KrdJbA7dR+h5qfp25enutmGWNs10ROAVvT1AV7QoCn4FpM9uoVWNfRqEH7xHwYveb+PNSa4tewR9t/kStNu9wb2MS7EoB+zEL9wuA0+DJ44zWN+0cMfLQ8k0TmoKTg5umYFx+J5A/KoPCjyAPcJWbgeHbWJ48uWPAZ1rXNWdvWhhbhjhmMSoxKoPbfAEyI7Y4URW5tr4axzjh1nEmZDFed6T6JIEKzqsEkliSAWYnJGIWfscdtvaf/qQcQD+h7+HGeOwUC071vBNhEi0dzzwQTMKIPgn4j3NMnddunH014eg5iJGCrU93UfspOPSClXMnhpEKPaxkNJntYQYyTaabG3ePuy/OYyjiMOUQ4mzcFL1hlTbVAS19RCAASXgmSx83ErAGMzhe4LGhLqwIwB7dPn3tJUswj9qWrWvqsHgixe4EZ/2qsfsSKaCf3++oBu6wEcT7EepKmbuvrFO/4fVmFfbmTLlkfGIaizkAzzdSQ+I/vrT/AIx0bU5owIPkRHqUltgmiCeK6tr0SyUaEI0IRoQvz/8AUSNst9UpkH0RUlDbimhkBGMxbD0e4+LgTOsHa9naXODRB4TjN5H/AMhAzhatGsd0E4aF/JSIVbcUHNNbkLxU+IpsIPkkAceIEwcDNMtpPbNjFu+vPEXTVi8GMPhNOpgVBRYstygq+DAuCkniQAy5xjM+0wtSlu8IxuO0/OpCtdeCo9zQSlmpUApkgh4lSfhgDOSZnjPjUmOdU/qL8PjUrhhuOCzm56wlOqIdXpvchqDutDUyFJgEQewn7DE8nQZsznswgiDGEwb+/fgl3VWg4249k86N1FZptdKEOhcflJstu+34dWT4PPk6Sr0XQRF7GOOPyOqvY8WOV1UrMqU1ppuFqOrdrU6hFiFYtZ1k9zgPBnPzF2rWgueXOZAPEYmchyFrR7KFogGe/uoauz2oNCrTomjXvALSZhza8zEm1mIMBgYwIK6mKtc7zHO3mx6XHmL5HzUTTpyHAQfnFOuqBTUQq4CemaZWzC/4IKEIWGVMAgxpOjIaZF5nHU35hXOxSTqVWrX3JH/7ApgM0RcQxlRngXXTA7lWYjTlJtOlRn/KbcrY+UdCYVL95z4yjWuKb0dsGgEgZJJ4GTloPGe+PDBfDTpVzyNa6dJ4K6F72m2I4CgK9pXAVZCAqMZ7VKx/VqL3jxHfP99kAKrudkFckHtfvJiATADEjnkK5znsA5OrWVJbHC3x7gcLk5KJbBXivsBVW1wZDcfeGUr8GULJ8AEkeNdbVLDI1gfWDzQaYcIOsvRZrbJWTqCrVlqTIyKZm0vSbC+Z7GUT4EDga0Xmm7ZSWWcCCezvzJ5pQb7awDsD8LWbXZEuuJnn9vSW8T/Uw/yrHxrLfVG6dZmPAeoTgaZ1wSvqnSWp06obclxTUshCQylQWBdg3c+BiACcx8M0doa97SGRNjexm1hFh6Kp7C0GXYJ7u2p1qFSmJsdF9MoRjtlSsnEAIf7/AH0kzep1A84gmZ63nzVxh7YyKVb7brXFNnRmRkuVINqqtsArxAuWDH/XTNN5pEgGDOOc3z7KBaHgSLKpX3BoulNQf9lcW8LHaYEHuOCQBwWMHg2tYKjS88Y9/D8XGIg526d0cFPtNszKahUlVySZJdhifLHIgZJaFyQAxg94B3Abny9uvC9pkCTRaVd2HTHqO0kBeHIEyRwo8BVmpgTJZmwCs1VKzWNEY5a526QBczEmsJOtcVuPozpbGsjxFOiCSZMGqwIhZ5AVnkmMlPggaf8ADUHFxruwwGu3qktvqgAUx1K3mvQLLRoQjQhGhCRfU30tQ3im8BaoW1agEkc4YfmTLC0+GaCJnVNagyqId45qynVdTMhcQ+ofpqvsqyCpSqAghqb0asqwU5He4tUD8tkASeMaza1J1MbrnNIM4j4Ez3+U7Te15loNuf59lYTeOyrhXu8yVaI/TBySCD5FuQoDWZRptBOXn56xxJiXQ8nWteXz+U7bksBPBprcY82gBWJP2HzHjXfqXh09zHjiNXXYtZVa21NJpajSyMVac3OGiD3ySZPBcni2TgWteKjYDj0OA8PjrGKrILTJA6jXv0TCjsVaKlOpm6ZS5WkQDhRJyFn83tBXIGl3VS37XDxv6+WWN1aGg3HkrX85Ua71A6MZKsHVlZRgsZBgQeEA5gwdV/TaI3YPaDrr2su7xOOtcko65U9PatbhnZIqTLYqIRZGBBAJ84HyIa2Zu/XE5TbscVVVMMPa/cKOj1KtaykJdwrKx78/lplTBuImLoYwFb2iTqNOQRPQ5f8AdI9rYkYrge/lrlHz0Tfpm0sSWHcYJyxk+MyY4mQT9izGdKVqm862tYYdgFcxsDWtcUz29QWt+kAybwobteQP6BHIxIx2phdwMjj0nMeesSphWRSEN7e52zAwQREX4BFgPGbQc5mveMjoNW6+cKSh3Kg9mQCO0iJuLPwDww/L4OVOpsJH3ay0eGIXDwVWmpgAxnGIgn4HyGOR84JgQNWEiZGtfjGSuBVd9tFrYI7gZEgzPh1IyTJIuHcCTbEpNtOoadxhqx+DbjmoPaH4ryev7hFKVULGID04lx8iSq3ATkEBplQIIHf9JScd5hjkcvUx6YE5mP1XtEOHhqPnJJ6/1E1YshDoFYAggkuVFwi24f1ACbouBYBl023Y20gHCDI8Ms46XwwMGCqTX3jFxrX5XvadSmkaaPDkMi5Ei8KQ8TwGqNBBtMKFJBWYvow/ecLWJ7ZeA6i8iZUm1PtgG+vnpwyWh6Z1AudsTCj07j8BCvH2ElBMTIXSFalu74xv5z+/NMMdMFUuvUrA1QGfSlzx5VWJ+5ZjETEY1dsx3iG/7oHmR5BQq2E8E16jbS2wC9i0oGREBB2niIEI0/bnS1KX1pNy73x9wpuhrLZLU9A+lXqpSao5pULRbST3usYvf8gI/KkMMdw41v7L/DsB36/3ON4y/PpyWbW24n7adgtxttutNQiKFVRAVRAA+wGtoAAQFnkzcqTXVxGhCNCEaEI0ISb6o+nae9pBHJV1Mo45U/cYlTiRI4BBBAIqrUW1W7rlOnULDIXLuq/RW82934Yq04JlAXESMQIcYAJABGABAGcipsFVuF+hj11xmVos2qmcbLMDqfbeVU9sl2IHaTA9zDEg4PxA0p9C+6PAcfAq/wCpaVf6Z1Sm9M0Kji1iSlRIKI36bjhSWJKzIyVOCFNNag9rvqNFxiDiRxjPnHXmpNqNI3T45eKrsKtB7lK90EEDtYTicixoJABIIyASARUmNyq2D+vkaMEjd59zDI1rXO0OqoVNxt/VMMpMDi4QzD9RVT/bVf0HA2v5HywHc+Knvgi6Ub5xVb05DB2UEFUDGW9sBRIxdgmSJOFILVMGmN/CJzMYdT0ygG1zIpfDju5a1+lpwAoAjxMYIiMY4tAn7RPgOhzrkzr964FNa1r3VSvW/ECuTmcQxJzMnItAPJJ5iWVxBsa37SRr55ehbhAm8a1qQU86fSwsgjIPJI8xn4gNjxKidJ1XY61+1aAvYpwcckDNp83t4JEgx8fvka5Mj89AuwouoxHcJHHMcgkicZAEjI8ZBjUqU5a108lxyqlWnA4/cTwCD5B9uQOAFNsqBZI1rWN7lcUYqQZiZjx/aR44GPEAqPJEoka1qeAXFDvVVhDzBaAwkGScCQJMkfuSIwwCvOmSDI1rw7XEXQcda1fFFv8AYe+QGuEAEBrvIjPdnMT5kQTfUdp1cItHaPjw8f6tXczHWtdSs+m6tTdpWBp1PwgoqGkjMzSze7BI/NNwIy2VyGfrbI5hDqQ3vb07RwGOIWp1w4Q+2tYrU9B6Bvq9QimlU3cvuKZVF5hpUKpAzhQW48ZWpuwuqEAt3RxH5kz5e9jtpDBMydcIGvC/176S3FGpSpBzWd2zZRdVaRaL2JYAG4kgSFgE4U2zqbCGO3WSSfAD5t4TmRMWbTvCXQAPNavdfw/r4WluKdkR+IjkgfeH7+ATlZOeYOrKn8TSc/eBI5D215KDdvcGwRK2/SdmaNGlSao1QogUuwALQIkxjWqkSZKt6FxGhCNCEaEI0IRoQjQhGhC5t9Sfwyvd6m0qKpYlvTeQATz6bgEoIxFpMQLgqqAlW2JrzvNMenhoTJiSU1T2ktEH8pBs/wCEm6do3FSklP8ANFSpVYzyBeoINsiQ4GcgjGuM2MgyT4CPx4grrtpBy8dT5pZ/Fjp69HXZrs3eKgcFakOOyzIY5BJfIGM4iI12rsFGo7eIUWbVUY2AsnsUrVO+pWcMwWQFRVS6bexgcnA4S4jtLk5QqGmz7WtECeJJjG4+XRmAE2zedck65fqcpTvpHTBSNxZnc4kySAc2oFEKDB7QCTHhltCVev8AUsBA1jx65cwZV9OnuXmTrWoTPc1ykBeSJUSou4zgjtBIJINsx30zpdjN7Hvy/PW8f4uVrnRhrWiFb6btjAP5jIxBgwF8wFIu9oAGOONVVXjDLR74Y+am0JwFEsBEQVxH2QCD8Q2BjnSs4TrNWIq0QW8ASScN9kHmD55nxga4HQNdUQoKwlGBg9ueCCLDggGSJ8Aam2zgdYrhwSXcu1JgS1qAZlbkt/4RKATzayKJBiTpxgFQWEnrBnvj4gnLAKkkt1r3AXpqgIuDCCL5DArb5cGYKfJkgecFjU4GkHdjlheeHXQy3ezN9a11qb+rC3WlgJkAEyvBBUZIgGRzCnixTStpNkxP7667yd6DzAnWtdIWqBgSrmG4JOGjugtxcF7roIZfxMkVQ04LbEYfrDhNoyP25tIjIOeteIvxTv8AgSwTf9TpmLmCP5nBa7kkjLiRJjiTyfR7K6aTTy1ryGCya4h5Xa9MKlGhCNCEaEI0IRoQjQhGhCNCEaEI0IRoQjQhGhC4d/7Sph+nTkfjYz80fjP+NROakMlldjSHcY4GGxAZiRCAXAlsgnvJyCax7B5+o42GrccMO3H7BdarANe2j/3GybUVhrnP5ZmcBeMklsTyxuBj3VWtVVXGRDdHy8LdGiSbhjJ1rUmAPW2UOxqZIJ7ZBEkeYaWHwWY3HIJHaNceS0bmvjsLcJuV1om+tdVpdlTAKA4IiQbTGah45mQO7Mx+51n1DMkaw1GSYCsUHwpP5iP9WY8wJH9tVuF10LypMCLh2ocGeHkjHk+fn+2u9efouL45YEwGJk/3zgSR9lz/AFfuR0Qda5oS3d7O4M1JouAJMFgzCArsVIa4C3Kd3aRdjV7Km6QHjDtbMXtHW18FBzZFta5LPbdqlCoZULe3IZbXaTiVhDUyPd6VT4d+DoODKrLGY8QO946bzf8Ai1LCWO1+p6weZV9qXqAOhKt29pPBBgDwJuW0EhJKhG9N1VlXB3DuuwvfU8ZOOZG80kG0jeuNa7djCX+kFmwAo3KCZVgxykQR3gmwQblJS1wyBjeLv7YjPiIzxyzuIs6WkOVURhhrD48LyFc/hNuTT64VZgRW27KsYwLWA4gwKZ4xHEDtG7sZBpCNHXG/GcTm7QDvr9A6bS6NCEaEI0IRoQjQhGhCNCEaEI0IRoQjQhGhCNCFxf8A9o3Zlz01gCRfUQhRLEt6RFo8mFP+moPO60n1UmiSAsX0+mLrniCDjDAyBMcLbYQC5gFSALKZUPg1XGIb8fmZwGRx3ngxqMF5OtcfCGxLFqzyVOAJbBAKgQCxuESOLmEDIYqCKQX3WxI6fj8AycWyfvN0mY1rRjBMdoSPatsnJEktjgzlu2O1jxFrxA0vUg4mdauM8WyrGzrWsimr7+lThqjqgJlS7ASC04J8e/B+2lhSe+zQT0GuSsLgLkqlX+paAWabPUAIINJHhoJkSBZxGDH/AM9XN2KqTDgB1I+Z9VA1mRa/TUKun1TTbmnVGGHd/LyQSYMXTjGMamdhc3MZYb3woiuDkfL5QfqKnhmS2BLM5SLhiTZVKkFcEftzEaBsbsAZ6Th3bOskfXGJtrqvR6/QMn8TOSfTe2PAuVWEHMkmMkxnXP8ASVRa3iJ8CR2gZLv1mc/Aqm29p7gfh+nUUjKlZ+Bi5WA89op+R3DVwpvo/wBpB6/BHm7sVDebU/rB139FXo0nJIJ7gTaSASwPaQRcVqC21GAY3qFm2oFusc5oEjDPlnwBGZFhumYlpMQAOtX4G9+Rheq9MMMDucfZw09tjAwKgMQrGC4UI0VUQ6410Z2HbnI4cwP6zIlhIXSJ1P798D9wCXfSFY0+tdOqE+5ymbolgyGCeZLnkB5kOLpLbmxkbpGtdJH+21hm7QDIOtefG6/TenUsjQhGhCNCEaEI0IRoQjQhGhCNCEaEI0IRoQjQhc1/jxtFbZUKhAPpblDBEhgVYEf9D5441CoCWkAwpMMGSuX1VZawRGtLB3viSoplpskkBiUYhjNt0xdLNjNog0943iBHWMeV8LTEYQBol5D90Zz5a7dbmieotTNIU1VfUVauRhbpCgRBuH6yS3hbBjV42IPDi9xtI8Mex4Ycd43Vf+oLSABjB18+EJ9T2NYCoH3LMQLjChFiOFCQyxH6okkxMyiRTMbrQMuJ87Hw5SmhvCZPtrxSzdsKdIbmJZzk4Dice8DuGPzAn76ZZQL6n0ZsPDwn0IVL6gY36kfPirW12T1k9W9VxPte7AnLLUUf8sfbVTw2k7cufCPAg+qm3effXr7JBu+tdzLFTBIMtTMwee6kY0/T/j7AyPA//ZJv2yCRHmPhMeiU/wCZkqbGHkz8+PSNM/66W2ml9CxuNcd5X0X/AFhItrlCqPWVa9hDMwMBmNMx+xamX/55++rhsxNLekRwgj0cB5KH1QHhsenxPmr/AFbY2PSWoRUNRiASCQv7+oztz+lk1RQG81zm2jWUDxBVtQ7rgDedZz5EKPrlCogd/VvRWFN6TqCjyoPyGAHjJIyQwnUtmpscQ2IJEgjEXI6dbAHMKNZzmgumRhBwKbbWlfFMwb1pEFhJtryoV+LytoBbBdYByqsqj6e794OBdhxbe3CZsLwcLEg3NdP2nl58ePv5pJ6Vm/6fVBk+rRqAn3EeqAFZp7otMMRMEAkwNa2xiGuHAxy6gZY4YcIlI7RiOa/U2nUsjQhGhCNCEaEI0IRoQv/Z"/>
          <p:cNvSpPr>
            <a:spLocks noChangeAspect="1" noChangeArrowheads="1"/>
          </p:cNvSpPr>
          <p:nvPr/>
        </p:nvSpPr>
        <p:spPr bwMode="auto">
          <a:xfrm>
            <a:off x="307975" y="-1638300"/>
            <a:ext cx="3371850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https://s3.amazonaws.com/ksr/assets/002/513/009/3c245c313a3ff7fb30169f0dca38dad7_large.png?1409462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9413" y="3588968"/>
            <a:ext cx="1754319" cy="194759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82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layer?</a:t>
            </a:r>
          </a:p>
          <a:p>
            <a:endParaRPr lang="en-US" dirty="0"/>
          </a:p>
          <a:p>
            <a:r>
              <a:rPr lang="en-US" dirty="0" smtClean="0"/>
              <a:t>Goals of layering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Internet and the One Ring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59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adapters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local optimization</a:t>
            </a:r>
          </a:p>
          <a:p>
            <a:endParaRPr lang="en-US" dirty="0" smtClean="0"/>
          </a:p>
          <a:p>
            <a:r>
              <a:rPr lang="en-US" dirty="0" smtClean="0"/>
              <a:t>Allow partial</a:t>
            </a:r>
            <a:r>
              <a:rPr lang="en-US" baseline="0" dirty="0" smtClean="0"/>
              <a:t> (subset) upgrades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10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adapters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The telephone </a:t>
            </a:r>
            <a:r>
              <a:rPr lang="en-US" dirty="0" smtClean="0"/>
              <a:t>game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Semantic gaps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Gateway state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Scale vs. number of “languages”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65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in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Protocols have idioms</a:t>
            </a:r>
          </a:p>
          <a:p>
            <a:pPr lvl="1"/>
            <a:r>
              <a:rPr lang="en-US" dirty="0" smtClean="0"/>
              <a:t>Behaviors are “native” to a protocol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Sequences of translations lose info</a:t>
            </a:r>
          </a:p>
          <a:p>
            <a:pPr lvl="1"/>
            <a:r>
              <a:rPr lang="en-US" dirty="0" smtClean="0"/>
              <a:t>Telephone game</a:t>
            </a:r>
          </a:p>
        </p:txBody>
      </p:sp>
      <p:pic>
        <p:nvPicPr>
          <p:cNvPr id="26626" name="Picture 2" descr="http://isobe.typepad.com/sketchpad/images/telephone-g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0735"/>
            <a:ext cx="2007961" cy="198386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pad1.whstatic.com/images/thumb/2/2f/Play-the-Telephone-Game-Step-4.jpg/670px-Play-the-Telephone-Game-Step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29611"/>
            <a:ext cx="2718254" cy="204258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46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protocol is “complete”</a:t>
            </a:r>
          </a:p>
          <a:p>
            <a:pPr lvl="1"/>
            <a:r>
              <a:rPr lang="en-US" dirty="0"/>
              <a:t>Turing machine has “completeness”</a:t>
            </a:r>
            <a:endParaRPr lang="en-US" dirty="0" smtClean="0"/>
          </a:p>
          <a:p>
            <a:pPr lvl="1"/>
            <a:r>
              <a:rPr lang="en-US" dirty="0" smtClean="0"/>
              <a:t>But protocols built on finite state machines</a:t>
            </a:r>
          </a:p>
          <a:p>
            <a:pPr lvl="1"/>
            <a:r>
              <a:rPr lang="en-US" dirty="0" smtClean="0"/>
              <a:t>FSM </a:t>
            </a:r>
            <a:r>
              <a:rPr lang="en-US" dirty="0"/>
              <a:t>is a limited </a:t>
            </a:r>
            <a:r>
              <a:rPr lang="en-US" dirty="0" smtClean="0"/>
              <a:t>TM</a:t>
            </a:r>
          </a:p>
          <a:p>
            <a:r>
              <a:rPr lang="en-US" dirty="0" smtClean="0"/>
              <a:t>Some things don’t translate</a:t>
            </a:r>
          </a:p>
          <a:p>
            <a:pPr lvl="1"/>
            <a:r>
              <a:rPr lang="en-US" dirty="0" smtClean="0"/>
              <a:t>“Ballpark”, “drop a dime”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8" descr="C:\Users\touch\AppData\Local\Microsoft\Windows\INetCache\IE\LZCRXE5U\mind-the-ga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1922090" cy="154810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41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Physical limits constrain state</a:t>
            </a:r>
          </a:p>
          <a:p>
            <a:pPr lvl="1"/>
            <a:r>
              <a:rPr lang="en-US" dirty="0" smtClean="0"/>
              <a:t>State can explode</a:t>
            </a:r>
          </a:p>
          <a:p>
            <a:pPr lvl="2"/>
            <a:r>
              <a:rPr lang="en-US" dirty="0" smtClean="0"/>
              <a:t>Combined FSMs = product of states</a:t>
            </a:r>
          </a:p>
          <a:p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Gateway failure = lost state</a:t>
            </a:r>
          </a:p>
          <a:p>
            <a:pPr lvl="1"/>
            <a:r>
              <a:rPr lang="en-US" dirty="0" smtClean="0"/>
              <a:t>Lost state affects protocols on both sides</a:t>
            </a:r>
          </a:p>
          <a:p>
            <a:r>
              <a:rPr lang="en-US" dirty="0" smtClean="0"/>
              <a:t>Path correlation</a:t>
            </a:r>
          </a:p>
          <a:p>
            <a:pPr lvl="1"/>
            <a:r>
              <a:rPr lang="en-US" dirty="0" smtClean="0"/>
              <a:t>End-to-end exchanges need to go through the same gateway for their entire interaction</a:t>
            </a:r>
          </a:p>
          <a:p>
            <a:pPr lvl="1"/>
            <a:r>
              <a:rPr lang="en-US" dirty="0" smtClean="0"/>
              <a:t>OR state needs to be shared among multiple gateways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2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 world</a:t>
            </a:r>
          </a:p>
          <a:p>
            <a:pPr lvl="1"/>
            <a:r>
              <a:rPr lang="en-US" dirty="0" smtClean="0"/>
              <a:t>Has a proxy for you</a:t>
            </a:r>
          </a:p>
          <a:p>
            <a:pPr lvl="1"/>
            <a:r>
              <a:rPr lang="en-US" dirty="0" smtClean="0"/>
              <a:t>Ends at that proxy</a:t>
            </a:r>
          </a:p>
          <a:p>
            <a:r>
              <a:rPr lang="en-US" dirty="0" smtClean="0"/>
              <a:t>Your world</a:t>
            </a:r>
          </a:p>
          <a:p>
            <a:pPr lvl="1"/>
            <a:r>
              <a:rPr lang="en-US" dirty="0" smtClean="0"/>
              <a:t>Has a proxy for me</a:t>
            </a:r>
          </a:p>
          <a:p>
            <a:pPr lvl="1"/>
            <a:r>
              <a:rPr lang="en-US" dirty="0" smtClean="0"/>
              <a:t>Ends at that proxy</a:t>
            </a:r>
          </a:p>
          <a:p>
            <a:r>
              <a:rPr lang="en-US" dirty="0" smtClean="0"/>
              <a:t>Sort of independent but not really</a:t>
            </a:r>
          </a:p>
          <a:p>
            <a:pPr lvl="1"/>
            <a:r>
              <a:rPr lang="en-US" dirty="0" smtClean="0"/>
              <a:t>We both think our worlds are contained</a:t>
            </a:r>
          </a:p>
          <a:p>
            <a:pPr lvl="1"/>
            <a:r>
              <a:rPr lang="en-US" dirty="0" smtClean="0"/>
              <a:t>But my proxy and your proxy are coupled</a:t>
            </a:r>
          </a:p>
        </p:txBody>
      </p:sp>
      <p:pic>
        <p:nvPicPr>
          <p:cNvPr id="22530" name="Picture 2" descr="http://heidicohen.com/wp-content/uploads/Take-photo-of-each-other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353" y="1462185"/>
            <a:ext cx="4017884" cy="266519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91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r>
              <a:rPr lang="en-US" baseline="0" dirty="0" smtClean="0"/>
              <a:t> of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languages = more translators</a:t>
            </a:r>
          </a:p>
          <a:p>
            <a:pPr lvl="1"/>
            <a:r>
              <a:rPr lang="en-US" dirty="0"/>
              <a:t>Each new language has cost proportional to the number of languages currently in use</a:t>
            </a:r>
          </a:p>
          <a:p>
            <a:pPr lvl="1"/>
            <a:r>
              <a:rPr lang="en-US" dirty="0"/>
              <a:t>Gets worse as languages are added</a:t>
            </a:r>
          </a:p>
          <a:p>
            <a:endParaRPr lang="en-US" dirty="0"/>
          </a:p>
          <a:p>
            <a:r>
              <a:rPr lang="en-US" dirty="0" smtClean="0"/>
              <a:t>Who adds the translator?</a:t>
            </a:r>
          </a:p>
          <a:p>
            <a:pPr lvl="1"/>
            <a:r>
              <a:rPr lang="en-US" dirty="0" smtClean="0"/>
              <a:t>Team effort – both new and old parties</a:t>
            </a:r>
          </a:p>
          <a:p>
            <a:pPr lvl="1"/>
            <a:r>
              <a:rPr lang="en-US" dirty="0" smtClean="0"/>
              <a:t>Need someone “fluent” in both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76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alternative to edge layers</a:t>
            </a:r>
          </a:p>
          <a:p>
            <a:r>
              <a:rPr lang="en-US" dirty="0" smtClean="0"/>
              <a:t>Put one layer on top of another</a:t>
            </a:r>
          </a:p>
          <a:p>
            <a:r>
              <a:rPr lang="en-US" dirty="0" smtClean="0"/>
              <a:t>Each layer has its own responsibilities</a:t>
            </a:r>
          </a:p>
          <a:p>
            <a:pPr lvl="1"/>
            <a:r>
              <a:rPr lang="en-US" dirty="0" smtClean="0"/>
              <a:t>Need not worry about things higher layers handle</a:t>
            </a:r>
          </a:p>
          <a:p>
            <a:pPr lvl="1"/>
            <a:r>
              <a:rPr lang="en-US" dirty="0" smtClean="0"/>
              <a:t>And higher layers assume lower layer has taken care of certain things</a:t>
            </a:r>
          </a:p>
          <a:p>
            <a:r>
              <a:rPr lang="en-US" dirty="0" smtClean="0"/>
              <a:t>Layers can be customized to circumstances</a:t>
            </a:r>
          </a:p>
          <a:p>
            <a:pPr lvl="1"/>
            <a:r>
              <a:rPr lang="en-US" dirty="0" smtClean="0"/>
              <a:t>Wireless vs. wired links, e.g.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417638"/>
            <a:ext cx="3736235" cy="3154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1" y="1417638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Each layer sits on a lower layer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Each layer “depends” on the lower layer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But not directly on the layers below that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We might have “icing” connecting the layers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To “hold them together”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191780"/>
            <a:ext cx="8077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A network isn’t a cake, but it’s a little less different than you might think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37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Arrow Connector 85"/>
          <p:cNvCxnSpPr>
            <a:cxnSpLocks noChangeShapeType="1"/>
          </p:cNvCxnSpPr>
          <p:nvPr/>
        </p:nvCxnSpPr>
        <p:spPr bwMode="auto">
          <a:xfrm rot="5400000" flipH="1" flipV="1">
            <a:off x="1345406" y="3410788"/>
            <a:ext cx="1152525" cy="2063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0" name="Straight Arrow Connector 90"/>
          <p:cNvCxnSpPr>
            <a:cxnSpLocks noChangeShapeType="1"/>
          </p:cNvCxnSpPr>
          <p:nvPr/>
        </p:nvCxnSpPr>
        <p:spPr bwMode="auto">
          <a:xfrm rot="16200000" flipV="1">
            <a:off x="4448969" y="3280612"/>
            <a:ext cx="690562" cy="952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1" name="Straight Arrow Connector 93"/>
          <p:cNvCxnSpPr>
            <a:cxnSpLocks noChangeShapeType="1"/>
          </p:cNvCxnSpPr>
          <p:nvPr/>
        </p:nvCxnSpPr>
        <p:spPr bwMode="auto">
          <a:xfrm rot="16200000" flipV="1">
            <a:off x="6725444" y="3290137"/>
            <a:ext cx="1071562" cy="2857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12" name="Cloud 11"/>
          <p:cNvSpPr/>
          <p:nvPr/>
        </p:nvSpPr>
        <p:spPr>
          <a:xfrm>
            <a:off x="962461" y="3997369"/>
            <a:ext cx="2526079" cy="76228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Net 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133274" y="3548455"/>
            <a:ext cx="1312425" cy="1446242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Net 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411434" y="3764857"/>
            <a:ext cx="1712282" cy="1136414"/>
          </a:xfrm>
          <a:prstGeom prst="cloud">
            <a:avLst/>
          </a:prstGeom>
          <a:solidFill>
            <a:srgbClr val="FF9393"/>
          </a:solidFill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Net 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865187" y="2193270"/>
            <a:ext cx="7334250" cy="575373"/>
          </a:xfrm>
          <a:prstGeom prst="cloud">
            <a:avLst/>
          </a:prstGeom>
          <a:solidFill>
            <a:srgbClr val="89CC4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Internet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http://upload.wikimedia.org/wikipedia/commons/e/ef/One_r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9" y="1971413"/>
            <a:ext cx="7889846" cy="105677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54737" y="5105400"/>
            <a:ext cx="7122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But how do these different nets work together?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737" y="5572780"/>
            <a:ext cx="571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600" dirty="0" smtClean="0">
                <a:latin typeface="Lucida Blackletter"/>
                <a:cs typeface="Lucida Blackletter"/>
              </a:rPr>
              <a:t> One layer to rule them all!</a:t>
            </a:r>
            <a:endParaRPr lang="en-US" sz="3600" dirty="0">
              <a:latin typeface="Lucida Blackletter"/>
              <a:cs typeface="Lucida Blackletter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layer?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i="1" u="sng" dirty="0" smtClean="0"/>
              <a:t>layer</a:t>
            </a:r>
            <a:r>
              <a:rPr lang="en-US" dirty="0" smtClean="0"/>
              <a:t> is:</a:t>
            </a:r>
            <a:endParaRPr lang="en-US" dirty="0"/>
          </a:p>
          <a:p>
            <a:pPr lvl="1"/>
            <a:r>
              <a:rPr lang="en-US" dirty="0" smtClean="0"/>
              <a:t>The largest set of parties (nodes) that can communicate</a:t>
            </a:r>
          </a:p>
          <a:p>
            <a:pPr lvl="1"/>
            <a:r>
              <a:rPr lang="en-US" dirty="0" smtClean="0"/>
              <a:t>Using a single protocol</a:t>
            </a:r>
          </a:p>
          <a:p>
            <a:pPr lvl="1"/>
            <a:r>
              <a:rPr lang="en-US" dirty="0" smtClean="0"/>
              <a:t>And a single name space</a:t>
            </a:r>
          </a:p>
          <a:p>
            <a:pPr lvl="1"/>
            <a:r>
              <a:rPr lang="en-US" dirty="0" smtClean="0"/>
              <a:t>A kind of a “zone”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I.e., the transitive closure </a:t>
            </a:r>
            <a:br>
              <a:rPr lang="en-US" dirty="0" smtClean="0"/>
            </a:br>
            <a:r>
              <a:rPr lang="en-US" dirty="0" smtClean="0"/>
              <a:t>of a set of nodes </a:t>
            </a:r>
            <a:br>
              <a:rPr lang="en-US" dirty="0" smtClean="0"/>
            </a:br>
            <a:r>
              <a:rPr lang="en-US" dirty="0" smtClean="0"/>
              <a:t>via relayed communication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06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</a:t>
            </a:r>
            <a:r>
              <a:rPr lang="en-US" baseline="0" dirty="0" smtClean="0"/>
              <a:t>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common layer for the Internet</a:t>
            </a:r>
          </a:p>
          <a:p>
            <a:r>
              <a:rPr lang="en-US" dirty="0" smtClean="0"/>
              <a:t>Packets</a:t>
            </a:r>
          </a:p>
          <a:p>
            <a:pPr lvl="1"/>
            <a:r>
              <a:rPr lang="en-US" dirty="0" smtClean="0"/>
              <a:t>Variable</a:t>
            </a:r>
            <a:r>
              <a:rPr lang="en-US" baseline="0" dirty="0" smtClean="0"/>
              <a:t> length</a:t>
            </a:r>
          </a:p>
          <a:p>
            <a:pPr lvl="1"/>
            <a:r>
              <a:rPr lang="en-US" baseline="0" dirty="0" smtClean="0"/>
              <a:t>Includes source and destination addresses</a:t>
            </a:r>
          </a:p>
          <a:p>
            <a:pPr lvl="0"/>
            <a:r>
              <a:rPr lang="en-US" baseline="0" dirty="0" smtClean="0"/>
              <a:t>Global addresses</a:t>
            </a:r>
          </a:p>
          <a:p>
            <a:pPr lvl="1"/>
            <a:r>
              <a:rPr lang="en-US" baseline="0" dirty="0" smtClean="0"/>
              <a:t>Two-level hierarchy</a:t>
            </a:r>
          </a:p>
          <a:p>
            <a:pPr lvl="2"/>
            <a:r>
              <a:rPr lang="en-US" baseline="0" dirty="0" smtClean="0"/>
              <a:t>High bits = assigned by central authority</a:t>
            </a:r>
          </a:p>
          <a:p>
            <a:pPr lvl="2"/>
            <a:r>
              <a:rPr lang="en-US" baseline="0" dirty="0" smtClean="0"/>
              <a:t>Low bits = locally assigned</a:t>
            </a:r>
          </a:p>
          <a:p>
            <a:pPr lvl="0"/>
            <a:r>
              <a:rPr lang="en-US" baseline="0" dirty="0" smtClean="0"/>
              <a:t>Best-effort communication</a:t>
            </a:r>
          </a:p>
          <a:p>
            <a:pPr lvl="1"/>
            <a:r>
              <a:rPr lang="en-US" baseline="0" dirty="0" smtClean="0"/>
              <a:t>Allows for loss, reordering</a:t>
            </a:r>
          </a:p>
          <a:p>
            <a:pPr lvl="1"/>
            <a:r>
              <a:rPr lang="en-US" baseline="0" dirty="0" smtClean="0"/>
              <a:t>Enables simple forwarding, use smart ends to repair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72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Metcalfe’s Law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Network</a:t>
                </a:r>
                <a:r>
                  <a:rPr lang="en-US" baseline="0" dirty="0" smtClean="0"/>
                  <a:t> utility grows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baseline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Number of possible pairs communicating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Other metrics</a:t>
                </a:r>
              </a:p>
              <a:p>
                <a:pPr lvl="1"/>
                <a:r>
                  <a:rPr lang="en-US" dirty="0" smtClean="0"/>
                  <a:t>Number of possible subsets: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4876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If this is right, key to maximizing network utility is maximizing N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095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Talking to everyone poorly is more important than talking to anyone well</a:t>
            </a:r>
          </a:p>
          <a:p>
            <a:pPr lvl="1"/>
            <a:r>
              <a:rPr lang="en-US" dirty="0" smtClean="0"/>
              <a:t>Prefer </a:t>
            </a:r>
            <a:r>
              <a:rPr lang="en-US" i="1" u="sng" dirty="0" smtClean="0"/>
              <a:t>capability</a:t>
            </a:r>
            <a:r>
              <a:rPr lang="en-US" dirty="0" smtClean="0"/>
              <a:t> over </a:t>
            </a:r>
            <a:r>
              <a:rPr lang="en-US" i="1" u="sng" dirty="0" smtClean="0"/>
              <a:t>efficiency</a:t>
            </a:r>
          </a:p>
          <a:p>
            <a:pPr lvl="1"/>
            <a:r>
              <a:rPr lang="en-US" dirty="0" smtClean="0"/>
              <a:t>Prefer </a:t>
            </a:r>
            <a:r>
              <a:rPr lang="en-US" i="1" u="sng" dirty="0" smtClean="0"/>
              <a:t>capability</a:t>
            </a:r>
            <a:r>
              <a:rPr lang="en-US" dirty="0" smtClean="0"/>
              <a:t> over </a:t>
            </a:r>
            <a:r>
              <a:rPr lang="en-US" i="1" u="sng" dirty="0" smtClean="0"/>
              <a:t>performance</a:t>
            </a:r>
          </a:p>
          <a:p>
            <a:pPr lvl="1"/>
            <a:r>
              <a:rPr lang="en-US" dirty="0" smtClean="0"/>
              <a:t>Prefer </a:t>
            </a:r>
            <a:r>
              <a:rPr lang="en-US" i="1" u="sng" dirty="0" smtClean="0"/>
              <a:t>capability</a:t>
            </a:r>
            <a:r>
              <a:rPr lang="en-US" dirty="0" smtClean="0"/>
              <a:t> over </a:t>
            </a:r>
            <a:r>
              <a:rPr lang="en-US" i="1" u="sng" dirty="0" smtClean="0"/>
              <a:t>security</a:t>
            </a:r>
          </a:p>
          <a:p>
            <a:pPr lvl="1"/>
            <a:r>
              <a:rPr lang="en-US" dirty="0" smtClean="0"/>
              <a:t>Prefer </a:t>
            </a:r>
            <a:r>
              <a:rPr lang="en-US" i="1" u="sng" dirty="0" smtClean="0"/>
              <a:t>capability</a:t>
            </a:r>
            <a:r>
              <a:rPr lang="en-US" dirty="0" smtClean="0"/>
              <a:t> over anything else!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Capability is everything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 common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aseline="0" dirty="0" smtClean="0"/>
              <a:t>All the benefits</a:t>
            </a:r>
            <a:r>
              <a:rPr lang="en-US" dirty="0" smtClean="0"/>
              <a:t> of dovetailing</a:t>
            </a:r>
          </a:p>
          <a:p>
            <a:pPr lvl="1"/>
            <a:r>
              <a:rPr lang="en-US" dirty="0" smtClean="0"/>
              <a:t>Abstraction</a:t>
            </a:r>
          </a:p>
          <a:p>
            <a:pPr lvl="1"/>
            <a:r>
              <a:rPr lang="en-US" baseline="0" dirty="0" smtClean="0"/>
              <a:t>Emulation</a:t>
            </a:r>
          </a:p>
          <a:p>
            <a:pPr lvl="1"/>
            <a:r>
              <a:rPr lang="en-US" dirty="0" smtClean="0"/>
              <a:t>Containment</a:t>
            </a:r>
            <a:endParaRPr lang="en-US" baseline="0" dirty="0" smtClean="0"/>
          </a:p>
          <a:p>
            <a:pPr lvl="1"/>
            <a:r>
              <a:rPr lang="en-US" dirty="0" smtClean="0"/>
              <a:t>Scale</a:t>
            </a:r>
            <a:endParaRPr lang="en-US" baseline="0" dirty="0" smtClean="0"/>
          </a:p>
          <a:p>
            <a:pPr lvl="0"/>
            <a:r>
              <a:rPr lang="en-US" dirty="0" smtClean="0"/>
              <a:t>Common expectations</a:t>
            </a:r>
          </a:p>
          <a:p>
            <a:pPr lvl="1"/>
            <a:r>
              <a:rPr lang="en-US" dirty="0" smtClean="0"/>
              <a:t>Encourages internetwork communication that avoids idioms, or uses them very carefully</a:t>
            </a:r>
          </a:p>
          <a:p>
            <a:r>
              <a:rPr lang="en-US" dirty="0" smtClean="0"/>
              <a:t>Stacking supports recursion</a:t>
            </a:r>
          </a:p>
          <a:p>
            <a:pPr lvl="1"/>
            <a:r>
              <a:rPr lang="en-US" baseline="0" dirty="0" smtClean="0"/>
              <a:t>Can</a:t>
            </a:r>
            <a:r>
              <a:rPr lang="en-US" dirty="0" smtClean="0"/>
              <a:t> be applied in various places, repeatedly</a:t>
            </a:r>
          </a:p>
          <a:p>
            <a:pPr lvl="1"/>
            <a:r>
              <a:rPr lang="en-US" dirty="0" smtClean="0"/>
              <a:t>AND multiple versions don’t interact</a:t>
            </a:r>
            <a:endParaRPr lang="en-US" baseline="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17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Hourglass</a:t>
            </a:r>
            <a:r>
              <a:rPr lang="en-US" baseline="0" dirty="0" smtClean="0"/>
              <a:t>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IQDw8PERAPFhAQEBYXDhASFBARDxAUFBcXFxYSFhcYHCkgGBwlGxYUJTEhMSkrLjo6GB8zODMsNygtLisBCgoKDg0OGhAQFywkICUvLCwsLCw3LCwsLC4rLCwsLCwsLCwsLCw3LCwsLCwsLSwsLCw0NCwsLCwsLDQsLCwsLP/AABEIARsAsgMBIgACEQEDEQH/xAAcAAEAAgMBAQEAAAAAAAAAAAAABAUBBgcDAgj/xABAEAACAgEBBgQBCQQIBwAAAAAAAQIDEQQFBhIhMUETIlFhcQcUIzJCUoGRoRVyscEkQ1Nic4KSohYzNLPR4fD/xAAYAQEBAQEBAAAAAAAAAAAAAAAAAQIEA//EACYRAQACAgAGAgEFAAAAAAAAAAABAgMREhMhMUFRFGGBBCIjQlL/2gAMAwEAAhEDEQA/AO4AAAAAAAAAAAAAAAAAAAAAAAAAAAAAAAAAAAAAAAAAAAAAAAAAAAAAAAAAAAAAAAAAAAAAAAAEbXa6uiPHbNRTaUV1lOT6Rilzk36I+dqbQr01Nl9rahBc0lxTk28RhFfalJtJLu2kVuxdlzlZ8+1fPVTjiqrrXoq3/VV/33y459W+XKKSN1rGtz2SZ8Qs/Gskk414ysrjeMdMKSXNdfR9OxA2rZrIVSsr4Jyj0qqrjKyXsnZbCJcgnF9Gmibt7z67VO+MtHqKvBeM30Sq433SS4ufTu+pA2bv9r56idE9la3yyai4aWeGstKTnbbCMU8dTpQN8yP8wnD9qyu7VtRl4VOGucLJSqsj7Ph8SLf4n1otoWylOF2lsrcVlSUoW1TXTyyjzz7NJ/EsQY3HpdPOm6M1mLTWcP1T9Guz9j0Kva2zJTfj6ear1UF5ZvPhWpdKror60OvPrHLafVP62DteOrqc+CVdtc3XqaJ4dlFsccVcscn1TUlyaaa5MirIAEAAAAAAAAAAAAAAAAFLKtanW+bnVoeHEfsy1NkeLMl6wrlBr/Gb6xWLordhQ+jtm/rWam9y9+G2UI/7IQ/IsizPhIAARQAAAAANW3gh8y1lO0ocqrnXp9pR7OEpcNGofvCyXC392x/dRtJB25s+Op0up00/q30zhL/NFrPxRYE4FTunr3qdn6LUS+vdpapT/ecFxfrktiAAAAAAAAAAAAAAAACJsz/lteltv/dmSyJp/LddD7/DYvfK4JJfDgTf76JYAAAAAAAAAArN5tZKjRam2tZtVUlSu8rZeWuP4zlFFiNzoRdxq+HZujS6eFmPpwttr9Gi9I2y9IqKKKFjFNUILHTEIqP8iSJnckAAIAAAAAAAAAAAAACu2w/D8LU9qZNXf4M8Kx57KLUJt+lb9SxPmcFJOMknFpqSfNNPqmiq2DqsO3RzcnbpcJOXN20Sz4Nuc8+ScW31lXIotwAQAAAAAA1jbeqd+0NJs+CzCGNVrJc/LGmSdEM9m7VCWPSEjYtVqI1QnZN4hCLlNvolFZbNc3EonZXdtG5Yu2hNWRTWHXp45Wnr/wBLcvjYzUdI2ktoABlQAAAAAAAAAAAAAAAAod59NOHha+lTdulz4tcMcWo0z5204a5tYU4rrmCWVxMvgWJ0NZ2BvxpNbV4tbsis4UZx8z5ZyuFtY+OC3/bFHL6RJvommm+/L15HG9+93Hs7Xu2Ef6Hq5OUEvq12PnOrHpzbXxa7Fjs+qFkU/XqdcYccxvcue+W1Z7Oq/tajp4sc+nd46vAltahZ+ljy6nMbdHFfEiKiPP8AUfHp7lj5E+nWv2pTjPiLl15S/wDB5W7c08IuTs5JNt8Fj5Lq+SOT21pZef1/+9jVt4NrWL6KE55k0kot5k3ySSXX/wBj49PctRmtPh1HaO16dt30bP003LSxfjbTk4zrarg/Jp8SSf0kuv8AdUjoCWOS6LojWfk93Wjs3RqDWdRdierm+blNr6ufSPRfi+5s5zX1vUOivbqAAwoAAAAAAAAAAAAAAAAAAIG3NlV6vT2ae1eWyPXvGXaS90zium8XRamzSXLzVyxntJfZkvZo7yaD8qm7ztqjrqo5t06+lS6yq7v34evwz6HvgvqeGXllpuNqGd+V1Ic7uZ4bMvVleO+D41b4Mt+h0OPSBtjaHCmsl58ku63zi97SvjmFL/o0X0dnXxH8E+XxT9DXdk7Ft2hqIwinwcai5NPh4mm8P2UYyk/ZY6yid+2ZoIaemuitYhXHC6ZfrJ+7eW/ieWW2odOKiSADldAAAAAAAAAAAAAAAAAAAAAAGJLKa9TIA4zKmuOs1VNTjCzTzav03Rw5pqyv71cotNLqs4fRZ8toaVTrsnbdCmqvHHbPPDFN/q/bq+SXUjz2fbqdtbS2jTFeFKydNE5eVWSjBUSnU+slBrPEljOOZH3s1duq2JOhVyVlGq8XUvGeOhxn4dnwTlFfgm8ZO2Jma7lyzSOJ0v5OdPXPTx1VVbhRJSjo1NJWSr4vPqJ91KyUU8dOGuv3NwKjdHUQs2fopwflemqx2xiCTWOzTTX4Fucl7TM7l0xGoAAZUAAAAAAAAAAAAAAAAAAAAACm3t23TotLO65yfF5Kq4PFt9k88NVeOak+fPsk32LiTwm30XU0nYlL2pr/ANp2LOi0uYbKg1yslnFmsw/VrEX6JPuzVY8ykpW6uwbVD53rFBamdThRp64qNGgpa5UVpLr0zLr/AAPnae7krdDRLTTdWt01SensjhqTSf0U4vlOL4pLD+8/V5259D408cQivRGuZPdnhhqXyX66u3SWKEFVKFz8fSLlXp7ZeaXhJ81VNvjSfRymu2FuJo28Wgs2dqZ7V0sc1zWNfRFN8UW8uyKXVptyS9XYutnLbdkbRhqaK74NcM4prD4lz7p913T9xeP7R2Ws+EwAHm0AAAAAAAAAAAAAAAAAAAAQdta/5vROxJys5RprWOK22TxCEc922ufRc2+SYFFvNdPW2vZVDlGMoqW0ro8nVp5ZXgxf37GpR9kpv0zs2m08aoQrriowriowjFYjGMVhJL4EDd7ZPzWnhlJTvsk7NVbz+ltljiazzUUkoxXaMYrsWhZnwgfMOiPoxHoRScU000mmsNPo0+xo2zp/snaK0bz8x1829K39XT6h83UvSM/M0vvL+8b0VO82wq9dpp6ebcW+ddkeU6prnGcX2aaT/BehultdJ7JMLYFTuxr53UYuWNTRJ1apcknZDHnSXSM04zXtLHYtjMxqdKAAgAAAAAAAAAAAAAAAAFHsyb1Wos1Mo4q09k6tIn9qS8l1/wCacI9Gkp/eJ217JeGq65ONt8vDrmsZhlNysWVjMYRnJZ5NxS7knSaaNVcKq1iFcVGEefKMVhIo9QAQDCMgAAAKHbd/zKz59/USUIa5c8wjnENT8I8TUv7rz9kvj4uqjOMoSScZRalF81JNYaa9MFVu5ZKMbNJY27NJJQjJ9baWs0Wdct8Plb7yrmamdwi4ABlQAAAAAAAAAAAAAAAEKuKnqJzznwYKtLtGU8Tnn1fD4X6+rJpE2ZHySnybstnJv1XE1H/ZGK/AllkAAQAQtpbWo0yTvuhDi+rxPm/gurK7T756CySjHV1Zb5cXFBfnJJI3GO0xuIlOKPa+ATBhQq9fDw9TRqV9WX0F/ZYm06pv14bPKv8AGky0I+0KnOm2K+s4PhfpLHlf4PDLAkA8tJqFZXXZH6tkIyj8JJNfxPUgAAAAAAAAAAAAAAAArd2/+j0y7qpKXrmPJ/qmWRrMtu06DxaL5NS8ac6IJZlZXbJzTXZJSlOP+U1/bW8Wo1KcK811PtHPFJe8uX5HTX9Pa878e3jbLWsfba9s706bS5Up8Vi/q6/NLPo+0fxNF2tvprr8xoUaYPpw4nY1+8/5JECvZcuTZPp0rwuXT4p/idlMGKn3P257ZrSqI7EuvbssdkpvrKfFJv8APJ5a/dmUIPMei649zcdLeoLA1Osymsm+bbfZ5/lqGwN7NXs/EOdlCfOqfb9x9Y/w68jpGwN+tHq8R4/Ct5Lw7cRy32jLpL+JoWvqcs4efb+HModRopr4/r8PcXwY8nWekvSma1X6CMSZxDYu9Gr0TUYybr/srE5w5enPMfwN40vyi6e2iziTr1PA/CplzVs8eWMJd25YWHjr3OLJ+kvTt1h01zRLZt3HnRaXHTwIY+HCsfpgsSNsvSeDRRT/AGVUIZ9eCKj/ACJJy27vSGQARQAAAAAAAAAAAABqXyh7vvVURuqT+cabMoJLLsg/r1479E18Pc55srelYSlGL91g7ga5/wAGaNX6jUqhOV6TnD7MZ83KcF9ly5Z+Ge7OnFm1Xhn8PHJi4p3DSP8AiWt/ZPmW8NPo/wAzTN6NdXXq764RlWoTcfDmnGcceqfP3/EorNqL1PW2Xh6PCMe3R57y1ej/ADItm8lX3X8co5xZtL3I9m0vc8/ky1yHR57y04+q/wA1+fQjy3nqX2M/F8jnUtoHtsmuWq1FWmhKKndNRg5NRi5Pom30HybNciG4azeepppVR/Ft/wAy++SrYk9frPntkf6PpJ5isYjO9JOK9+HKl/p9Sn2T8lGtt1s9Pb5KKpR8bU9YNOMZcNWV55ebHTC55z0fe9jbLq0lFemogoVVRxGPf1cm+8m8tv1YyZr61Mt0xwmgA5XsAAAAAAAAAAAAAAAAEPaWu8KDljLS5Ilsr9ZpuPqapEb6s23ro4rvdsazaGplqL3Nyxww6pQistRS9Ob/ADNbv3GS6TsR3uzZMfQiW7Fi+x1TyreHP/JDgdm5kl/WT/JEWW6U/wC0f+k71bsKL7EeW7sX2/QcrEcy7hL3Vn9//aeug2HdRdVfXJeJTZGdbcFJKUGmm0+T5o7lHdmD7HrDdaH3S8vFHleZf0vt194lq6ouS4bOFca7Z74L81jZeyFS8xNjqfI580Vi37ez1xzMx1egAPJ6AAAAAAAAAAAAAAAAMM+HE9DDA8XWecqiQ0Ywa2mkR0Hz83XoTGjGC8TOkeNB6Ko9UjOBtdPhVnpFDBlGdtPoBAgAAAAAAAAAAAAAAAAGDJgDBho+gB8YGD6BRjBlIGQAAICMmDIAAAAAAAAH/9k="/>
          <p:cNvSpPr>
            <a:spLocks noChangeAspect="1" noChangeArrowheads="1"/>
          </p:cNvSpPr>
          <p:nvPr/>
        </p:nvSpPr>
        <p:spPr bwMode="auto">
          <a:xfrm>
            <a:off x="155575" y="-1790700"/>
            <a:ext cx="2352675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QDw8PERAPFhAQEBYXDhASFBARDxAUFBcXFxYSFhcYHCkgGBwlGxYUJTEhMSkrLjo6GB8zODMsNygtLisBCgoKDg0OGhAQFywkICUvLCwsLCw3LCwsLC4rLCwsLCwsLCwsLCw3LCwsLCwsLSwsLCw0NCwsLCwsLDQsLCwsLP/AABEIARsAsgMBIgACEQEDEQH/xAAcAAEAAgMBAQEAAAAAAAAAAAAABAUBBgcDAgj/xABAEAACAgEBBgQBCQQIBwAAAAAAAQIDEQQFBhIhMUETIlFhcQcUIzJCUoGRoRVyscEkQ1Nic4KSohYzNLPR4fD/xAAYAQEBAQEBAAAAAAAAAAAAAAAAAQIEA//EACYRAQACAgAGAgEFAAAAAAAAAAABAgMREhMhMUFRFGGBBCIjQlL/2gAMAwEAAhEDEQA/AO4AAAAAAAAAAAAAAAAAAAAAAAAAAAAAAAAAAAAAAAAAAAAAAAAAAAAAAAAAAAAAAAAAAAAAAAAEbXa6uiPHbNRTaUV1lOT6Rilzk36I+dqbQr01Nl9rahBc0lxTk28RhFfalJtJLu2kVuxdlzlZ8+1fPVTjiqrrXoq3/VV/33y459W+XKKSN1rGtz2SZ8Qs/Gskk414ysrjeMdMKSXNdfR9OxA2rZrIVSsr4Jyj0qqrjKyXsnZbCJcgnF9Gmibt7z67VO+MtHqKvBeM30Sq433SS4ufTu+pA2bv9r56idE9la3yyai4aWeGstKTnbbCMU8dTpQN8yP8wnD9qyu7VtRl4VOGucLJSqsj7Ph8SLf4n1otoWylOF2lsrcVlSUoW1TXTyyjzz7NJ/EsQY3HpdPOm6M1mLTWcP1T9Guz9j0Kva2zJTfj6ear1UF5ZvPhWpdKror60OvPrHLafVP62DteOrqc+CVdtc3XqaJ4dlFsccVcscn1TUlyaaa5MirIAEAAAAAAAAAAAAAAAAFLKtanW+bnVoeHEfsy1NkeLMl6wrlBr/Gb6xWLordhQ+jtm/rWam9y9+G2UI/7IQ/IsizPhIAARQAAAAANW3gh8y1lO0ocqrnXp9pR7OEpcNGofvCyXC392x/dRtJB25s+Op0up00/q30zhL/NFrPxRYE4FTunr3qdn6LUS+vdpapT/ecFxfrktiAAAAAAAAAAAAAAAACJsz/lteltv/dmSyJp/LddD7/DYvfK4JJfDgTf76JYAAAAAAAAAArN5tZKjRam2tZtVUlSu8rZeWuP4zlFFiNzoRdxq+HZujS6eFmPpwttr9Gi9I2y9IqKKKFjFNUILHTEIqP8iSJnckAAIAAAAAAAAAAAAACu2w/D8LU9qZNXf4M8Kx57KLUJt+lb9SxPmcFJOMknFpqSfNNPqmiq2DqsO3RzcnbpcJOXN20Sz4Nuc8+ScW31lXIotwAQAAAAAA1jbeqd+0NJs+CzCGNVrJc/LGmSdEM9m7VCWPSEjYtVqI1QnZN4hCLlNvolFZbNc3EonZXdtG5Yu2hNWRTWHXp45Wnr/wBLcvjYzUdI2ktoABlQAAAAAAAAAAAAAAAAod59NOHha+lTdulz4tcMcWo0z5204a5tYU4rrmCWVxMvgWJ0NZ2BvxpNbV4tbsis4UZx8z5ZyuFtY+OC3/bFHL6RJvommm+/L15HG9+93Hs7Xu2Ef6Hq5OUEvq12PnOrHpzbXxa7Fjs+qFkU/XqdcYccxvcue+W1Z7Oq/tajp4sc+nd46vAltahZ+ljy6nMbdHFfEiKiPP8AUfHp7lj5E+nWv2pTjPiLl15S/wDB5W7c08IuTs5JNt8Fj5Lq+SOT21pZef1/+9jVt4NrWL6KE55k0kot5k3ySSXX/wBj49PctRmtPh1HaO16dt30bP003LSxfjbTk4zrarg/Jp8SSf0kuv8AdUjoCWOS6LojWfk93Wjs3RqDWdRdierm+blNr6ufSPRfi+5s5zX1vUOivbqAAwoAAAAAAAAAAAAAAAAAAIG3NlV6vT2ae1eWyPXvGXaS90zium8XRamzSXLzVyxntJfZkvZo7yaD8qm7ztqjrqo5t06+lS6yq7v34evwz6HvgvqeGXllpuNqGd+V1Ic7uZ4bMvVleO+D41b4Mt+h0OPSBtjaHCmsl58ku63zi97SvjmFL/o0X0dnXxH8E+XxT9DXdk7Ft2hqIwinwcai5NPh4mm8P2UYyk/ZY6yid+2ZoIaemuitYhXHC6ZfrJ+7eW/ieWW2odOKiSADldAAAAAAAAAAAAAAAAAAAAAAGJLKa9TIA4zKmuOs1VNTjCzTzav03Rw5pqyv71cotNLqs4fRZ8toaVTrsnbdCmqvHHbPPDFN/q/bq+SXUjz2fbqdtbS2jTFeFKydNE5eVWSjBUSnU+slBrPEljOOZH3s1duq2JOhVyVlGq8XUvGeOhxn4dnwTlFfgm8ZO2Jma7lyzSOJ0v5OdPXPTx1VVbhRJSjo1NJWSr4vPqJ91KyUU8dOGuv3NwKjdHUQs2fopwflemqx2xiCTWOzTTX4Fucl7TM7l0xGoAAZUAAAAAAAAAAAAAAAAAAAAACm3t23TotLO65yfF5Kq4PFt9k88NVeOak+fPsk32LiTwm30XU0nYlL2pr/ANp2LOi0uYbKg1yslnFmsw/VrEX6JPuzVY8ykpW6uwbVD53rFBamdThRp64qNGgpa5UVpLr0zLr/AAPnae7krdDRLTTdWt01SensjhqTSf0U4vlOL4pLD+8/V5259D408cQivRGuZPdnhhqXyX66u3SWKEFVKFz8fSLlXp7ZeaXhJ81VNvjSfRymu2FuJo28Wgs2dqZ7V0sc1zWNfRFN8UW8uyKXVptyS9XYutnLbdkbRhqaK74NcM4prD4lz7p913T9xeP7R2Ws+EwAHm0AAAAAAAAAAAAAAAAAAAAQdta/5vROxJys5RprWOK22TxCEc922ufRc2+SYFFvNdPW2vZVDlGMoqW0ro8nVp5ZXgxf37GpR9kpv0zs2m08aoQrriowriowjFYjGMVhJL4EDd7ZPzWnhlJTvsk7NVbz+ltljiazzUUkoxXaMYrsWhZnwgfMOiPoxHoRScU000mmsNPo0+xo2zp/snaK0bz8x1829K39XT6h83UvSM/M0vvL+8b0VO82wq9dpp6ebcW+ddkeU6prnGcX2aaT/BehultdJ7JMLYFTuxr53UYuWNTRJ1apcknZDHnSXSM04zXtLHYtjMxqdKAAgAAAAAAAAAAAAAAAAFHsyb1Wos1Mo4q09k6tIn9qS8l1/wCacI9Gkp/eJ217JeGq65ONt8vDrmsZhlNysWVjMYRnJZ5NxS7knSaaNVcKq1iFcVGEefKMVhIo9QAQDCMgAAAKHbd/zKz59/USUIa5c8wjnENT8I8TUv7rz9kvj4uqjOMoSScZRalF81JNYaa9MFVu5ZKMbNJY27NJJQjJ9baWs0Wdct8Plb7yrmamdwi4ABlQAAAAAAAAAAAAAAAEKuKnqJzznwYKtLtGU8Tnn1fD4X6+rJpE2ZHySnybstnJv1XE1H/ZGK/AllkAAQAQtpbWo0yTvuhDi+rxPm/gurK7T756CySjHV1Zb5cXFBfnJJI3GO0xuIlOKPa+ATBhQq9fDw9TRqV9WX0F/ZYm06pv14bPKv8AGky0I+0KnOm2K+s4PhfpLHlf4PDLAkA8tJqFZXXZH6tkIyj8JJNfxPUgAAAAAAAAAAAAAAAArd2/+j0y7qpKXrmPJ/qmWRrMtu06DxaL5NS8ac6IJZlZXbJzTXZJSlOP+U1/bW8Wo1KcK811PtHPFJe8uX5HTX9Pa878e3jbLWsfba9s706bS5Up8Vi/q6/NLPo+0fxNF2tvprr8xoUaYPpw4nY1+8/5JECvZcuTZPp0rwuXT4p/idlMGKn3P257ZrSqI7EuvbssdkpvrKfFJv8APJ5a/dmUIPMei649zcdLeoLA1Osymsm+bbfZ5/lqGwN7NXs/EOdlCfOqfb9x9Y/w68jpGwN+tHq8R4/Ct5Lw7cRy32jLpL+JoWvqcs4efb+HModRopr4/r8PcXwY8nWekvSma1X6CMSZxDYu9Gr0TUYybr/srE5w5enPMfwN40vyi6e2iziTr1PA/CplzVs8eWMJd25YWHjr3OLJ+kvTt1h01zRLZt3HnRaXHTwIY+HCsfpgsSNsvSeDRRT/AGVUIZ9eCKj/ACJJy27vSGQARQAAAAAAAAAAAABqXyh7vvVURuqT+cabMoJLLsg/r1479E18Pc55srelYSlGL91g7ga5/wAGaNX6jUqhOV6TnD7MZ83KcF9ly5Z+Ge7OnFm1Xhn8PHJi4p3DSP8AiWt/ZPmW8NPo/wAzTN6NdXXq764RlWoTcfDmnGcceqfP3/EorNqL1PW2Xh6PCMe3R57y1ej/ADItm8lX3X8co5xZtL3I9m0vc8/ky1yHR57y04+q/wA1+fQjy3nqX2M/F8jnUtoHtsmuWq1FWmhKKndNRg5NRi5Pom30HybNciG4azeepppVR/Ft/wAy++SrYk9frPntkf6PpJ5isYjO9JOK9+HKl/p9Sn2T8lGtt1s9Pb5KKpR8bU9YNOMZcNWV55ebHTC55z0fe9jbLq0lFemogoVVRxGPf1cm+8m8tv1YyZr61Mt0xwmgA5XsAAAAAAAAAAAAAAAAEPaWu8KDljLS5Ilsr9ZpuPqapEb6s23ro4rvdsazaGplqL3Nyxww6pQistRS9Ob/ADNbv3GS6TsR3uzZMfQiW7Fi+x1TyreHP/JDgdm5kl/WT/JEWW6U/wC0f+k71bsKL7EeW7sX2/QcrEcy7hL3Vn9//aeug2HdRdVfXJeJTZGdbcFJKUGmm0+T5o7lHdmD7HrDdaH3S8vFHleZf0vt194lq6ouS4bOFca7Z74L81jZeyFS8xNjqfI580Vi37ez1xzMx1egAPJ6AAAAAAAAAAAAAAAAMM+HE9DDA8XWecqiQ0Ywa2mkR0Hz83XoTGjGC8TOkeNB6Ko9UjOBtdPhVnpFDBlGdtPoBAgAAAAAAAAAAAAAAAAGDJgDBho+gB8YGD6BRjBlIGQAAICMmDIAAAAAAAAH/9k="/>
          <p:cNvSpPr>
            <a:spLocks noChangeAspect="1" noChangeArrowheads="1"/>
          </p:cNvSpPr>
          <p:nvPr/>
        </p:nvSpPr>
        <p:spPr bwMode="auto">
          <a:xfrm>
            <a:off x="460375" y="-1485900"/>
            <a:ext cx="2352675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IQDw8PERAPFhAQEBYXDhASFBARDxAUFBcXFxYSFhcYHCkgGBwlGxYUJTEhMSkrLjo6GB8zODMsNygtLisBCgoKDg0OGhAQFywkICUvLCwsLCw3LCwsLC4rLCwsLCwsLCwsLCw3LCwsLCwsLSwsLCw0NCwsLCwsLDQsLCwsLP/AABEIARsAsgMBIgACEQEDEQH/xAAcAAEAAgMBAQEAAAAAAAAAAAAABAUBBgcDAgj/xABAEAACAgEBBgQBCQQIBwAAAAAAAQIDEQQFBhIhMUETIlFhcQcUIzJCUoGRoRVyscEkQ1Nic4KSohYzNLPR4fD/xAAYAQEBAQEBAAAAAAAAAAAAAAAAAQIEA//EACYRAQACAgAGAgEFAAAAAAAAAAABAgMREhMhMUFRFGGBBCIjQlL/2gAMAwEAAhEDEQA/AO4AAAAAAAAAAAAAAAAAAAAAAAAAAAAAAAAAAAAAAAAAAAAAAAAAAAAAAAAAAAAAAAAAAAAAAAAEbXa6uiPHbNRTaUV1lOT6Rilzk36I+dqbQr01Nl9rahBc0lxTk28RhFfalJtJLu2kVuxdlzlZ8+1fPVTjiqrrXoq3/VV/33y459W+XKKSN1rGtz2SZ8Qs/Gskk414ysrjeMdMKSXNdfR9OxA2rZrIVSsr4Jyj0qqrjKyXsnZbCJcgnF9Gmibt7z67VO+MtHqKvBeM30Sq433SS4ufTu+pA2bv9r56idE9la3yyai4aWeGstKTnbbCMU8dTpQN8yP8wnD9qyu7VtRl4VOGucLJSqsj7Ph8SLf4n1otoWylOF2lsrcVlSUoW1TXTyyjzz7NJ/EsQY3HpdPOm6M1mLTWcP1T9Guz9j0Kva2zJTfj6ear1UF5ZvPhWpdKror60OvPrHLafVP62DteOrqc+CVdtc3XqaJ4dlFsccVcscn1TUlyaaa5MirIAEAAAAAAAAAAAAAAAAFLKtanW+bnVoeHEfsy1NkeLMl6wrlBr/Gb6xWLordhQ+jtm/rWam9y9+G2UI/7IQ/IsizPhIAARQAAAAANW3gh8y1lO0ocqrnXp9pR7OEpcNGofvCyXC392x/dRtJB25s+Op0up00/q30zhL/NFrPxRYE4FTunr3qdn6LUS+vdpapT/ecFxfrktiAAAAAAAAAAAAAAAACJsz/lteltv/dmSyJp/LddD7/DYvfK4JJfDgTf76JYAAAAAAAAAArN5tZKjRam2tZtVUlSu8rZeWuP4zlFFiNzoRdxq+HZujS6eFmPpwttr9Gi9I2y9IqKKKFjFNUILHTEIqP8iSJnckAAIAAAAAAAAAAAAACu2w/D8LU9qZNXf4M8Kx57KLUJt+lb9SxPmcFJOMknFpqSfNNPqmiq2DqsO3RzcnbpcJOXN20Sz4Nuc8+ScW31lXIotwAQAAAAAA1jbeqd+0NJs+CzCGNVrJc/LGmSdEM9m7VCWPSEjYtVqI1QnZN4hCLlNvolFZbNc3EonZXdtG5Yu2hNWRTWHXp45Wnr/wBLcvjYzUdI2ktoABlQAAAAAAAAAAAAAAAAod59NOHha+lTdulz4tcMcWo0z5204a5tYU4rrmCWVxMvgWJ0NZ2BvxpNbV4tbsis4UZx8z5ZyuFtY+OC3/bFHL6RJvommm+/L15HG9+93Hs7Xu2Ef6Hq5OUEvq12PnOrHpzbXxa7Fjs+qFkU/XqdcYccxvcue+W1Z7Oq/tajp4sc+nd46vAltahZ+ljy6nMbdHFfEiKiPP8AUfHp7lj5E+nWv2pTjPiLl15S/wDB5W7c08IuTs5JNt8Fj5Lq+SOT21pZef1/+9jVt4NrWL6KE55k0kot5k3ySSXX/wBj49PctRmtPh1HaO16dt30bP003LSxfjbTk4zrarg/Jp8SSf0kuv8AdUjoCWOS6LojWfk93Wjs3RqDWdRdierm+blNr6ufSPRfi+5s5zX1vUOivbqAAwoAAAAAAAAAAAAAAAAAAIG3NlV6vT2ae1eWyPXvGXaS90zium8XRamzSXLzVyxntJfZkvZo7yaD8qm7ztqjrqo5t06+lS6yq7v34evwz6HvgvqeGXllpuNqGd+V1Ic7uZ4bMvVleO+D41b4Mt+h0OPSBtjaHCmsl58ku63zi97SvjmFL/o0X0dnXxH8E+XxT9DXdk7Ft2hqIwinwcai5NPh4mm8P2UYyk/ZY6yid+2ZoIaemuitYhXHC6ZfrJ+7eW/ieWW2odOKiSADldAAAAAAAAAAAAAAAAAAAAAAGJLKa9TIA4zKmuOs1VNTjCzTzav03Rw5pqyv71cotNLqs4fRZ8toaVTrsnbdCmqvHHbPPDFN/q/bq+SXUjz2fbqdtbS2jTFeFKydNE5eVWSjBUSnU+slBrPEljOOZH3s1duq2JOhVyVlGq8XUvGeOhxn4dnwTlFfgm8ZO2Jma7lyzSOJ0v5OdPXPTx1VVbhRJSjo1NJWSr4vPqJ91KyUU8dOGuv3NwKjdHUQs2fopwflemqx2xiCTWOzTTX4Fucl7TM7l0xGoAAZUAAAAAAAAAAAAAAAAAAAAACm3t23TotLO65yfF5Kq4PFt9k88NVeOak+fPsk32LiTwm30XU0nYlL2pr/ANp2LOi0uYbKg1yslnFmsw/VrEX6JPuzVY8ykpW6uwbVD53rFBamdThRp64qNGgpa5UVpLr0zLr/AAPnae7krdDRLTTdWt01SensjhqTSf0U4vlOL4pLD+8/V5259D408cQivRGuZPdnhhqXyX66u3SWKEFVKFz8fSLlXp7ZeaXhJ81VNvjSfRymu2FuJo28Wgs2dqZ7V0sc1zWNfRFN8UW8uyKXVptyS9XYutnLbdkbRhqaK74NcM4prD4lz7p913T9xeP7R2Ws+EwAHm0AAAAAAAAAAAAAAAAAAAAQdta/5vROxJys5RprWOK22TxCEc922ufRc2+SYFFvNdPW2vZVDlGMoqW0ro8nVp5ZXgxf37GpR9kpv0zs2m08aoQrriowriowjFYjGMVhJL4EDd7ZPzWnhlJTvsk7NVbz+ltljiazzUUkoxXaMYrsWhZnwgfMOiPoxHoRScU000mmsNPo0+xo2zp/snaK0bz8x1829K39XT6h83UvSM/M0vvL+8b0VO82wq9dpp6ebcW+ddkeU6prnGcX2aaT/BehultdJ7JMLYFTuxr53UYuWNTRJ1apcknZDHnSXSM04zXtLHYtjMxqdKAAgAAAAAAAAAAAAAAAAFHsyb1Wos1Mo4q09k6tIn9qS8l1/wCacI9Gkp/eJ217JeGq65ONt8vDrmsZhlNysWVjMYRnJZ5NxS7knSaaNVcKq1iFcVGEefKMVhIo9QAQDCMgAAAKHbd/zKz59/USUIa5c8wjnENT8I8TUv7rz9kvj4uqjOMoSScZRalF81JNYaa9MFVu5ZKMbNJY27NJJQjJ9baWs0Wdct8Plb7yrmamdwi4ABlQAAAAAAAAAAAAAAAEKuKnqJzznwYKtLtGU8Tnn1fD4X6+rJpE2ZHySnybstnJv1XE1H/ZGK/AllkAAQAQtpbWo0yTvuhDi+rxPm/gurK7T756CySjHV1Zb5cXFBfnJJI3GO0xuIlOKPa+ATBhQq9fDw9TRqV9WX0F/ZYm06pv14bPKv8AGky0I+0KnOm2K+s4PhfpLHlf4PDLAkA8tJqFZXXZH6tkIyj8JJNfxPUgAAAAAAAAAAAAAAAArd2/+j0y7qpKXrmPJ/qmWRrMtu06DxaL5NS8ac6IJZlZXbJzTXZJSlOP+U1/bW8Wo1KcK811PtHPFJe8uX5HTX9Pa878e3jbLWsfba9s706bS5Up8Vi/q6/NLPo+0fxNF2tvprr8xoUaYPpw4nY1+8/5JECvZcuTZPp0rwuXT4p/idlMGKn3P257ZrSqI7EuvbssdkpvrKfFJv8APJ5a/dmUIPMei649zcdLeoLA1Osymsm+bbfZ5/lqGwN7NXs/EOdlCfOqfb9x9Y/w68jpGwN+tHq8R4/Ct5Lw7cRy32jLpL+JoWvqcs4efb+HModRopr4/r8PcXwY8nWekvSma1X6CMSZxDYu9Gr0TUYybr/srE5w5enPMfwN40vyi6e2iziTr1PA/CplzVs8eWMJd25YWHjr3OLJ+kvTt1h01zRLZt3HnRaXHTwIY+HCsfpgsSNsvSeDRRT/AGVUIZ9eCKj/ACJJy27vSGQARQAAAAAAAAAAAABqXyh7vvVURuqT+cabMoJLLsg/r1479E18Pc55srelYSlGL91g7ga5/wAGaNX6jUqhOV6TnD7MZ83KcF9ly5Z+Ge7OnFm1Xhn8PHJi4p3DSP8AiWt/ZPmW8NPo/wAzTN6NdXXq764RlWoTcfDmnGcceqfP3/EorNqL1PW2Xh6PCMe3R57y1ej/ADItm8lX3X8co5xZtL3I9m0vc8/ky1yHR57y04+q/wA1+fQjy3nqX2M/F8jnUtoHtsmuWq1FWmhKKndNRg5NRi5Pom30HybNciG4azeepppVR/Ft/wAy++SrYk9frPntkf6PpJ5isYjO9JOK9+HKl/p9Sn2T8lGtt1s9Pb5KKpR8bU9YNOMZcNWV55ebHTC55z0fe9jbLq0lFemogoVVRxGPf1cm+8m8tv1YyZr61Mt0xwmgA5XsAAAAAAAAAAAAAAAAEPaWu8KDljLS5Ilsr9ZpuPqapEb6s23ro4rvdsazaGplqL3Nyxww6pQistRS9Ob/ADNbv3GS6TsR3uzZMfQiW7Fi+x1TyreHP/JDgdm5kl/WT/JEWW6U/wC0f+k71bsKL7EeW7sX2/QcrEcy7hL3Vn9//aeug2HdRdVfXJeJTZGdbcFJKUGmm0+T5o7lHdmD7HrDdaH3S8vFHleZf0vt194lq6ouS4bOFca7Z74L81jZeyFS8xNjqfI580Vi37ez1xzMx1egAPJ6AAAAAAAAAAAAAAAAMM+HE9DDA8XWecqiQ0Ywa2mkR0Hz83XoTGjGC8TOkeNB6Ko9UjOBtdPhVnpFDBlGdtPoBAgAAAAAAAAAAAAAAAAGDJgDBho+gB8YGD6BRjBlIGQAAICMmDIAAAAAAAAH/9k="/>
          <p:cNvSpPr>
            <a:spLocks noChangeAspect="1" noChangeArrowheads="1"/>
          </p:cNvSpPr>
          <p:nvPr/>
        </p:nvSpPr>
        <p:spPr bwMode="auto">
          <a:xfrm>
            <a:off x="612775" y="-1333500"/>
            <a:ext cx="2352675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IQDw8PERAPFhAQEBYXDhASFBARDxAUFBcXFxYSFhcYHCkgGBwlGxYUJTEhMSkrLjo6GB8zODMsNygtLisBCgoKDg0OGhAQFywkICUvLCwsLCw3LCwsLC4rLCwsLCwsLCwsLCw3LCwsLCwsLSwsLCw0NCwsLCwsLDQsLCwsLP/AABEIARsAsgMBIgACEQEDEQH/xAAcAAEAAgMBAQEAAAAAAAAAAAAABAUBBgcDAgj/xABAEAACAgEBBgQBCQQIBwAAAAAAAQIDEQQFBhIhMUETIlFhcQcUIzJCUoGRoRVyscEkQ1Nic4KSohYzNLPR4fD/xAAYAQEBAQEBAAAAAAAAAAAAAAAAAQIEA//EACYRAQACAgAGAgEFAAAAAAAAAAABAgMREhMhMUFRFGGBBCIjQlL/2gAMAwEAAhEDEQA/AO4AAAAAAAAAAAAAAAAAAAAAAAAAAAAAAAAAAAAAAAAAAAAAAAAAAAAAAAAAAAAAAAAAAAAAAAAEbXa6uiPHbNRTaUV1lOT6Rilzk36I+dqbQr01Nl9rahBc0lxTk28RhFfalJtJLu2kVuxdlzlZ8+1fPVTjiqrrXoq3/VV/33y459W+XKKSN1rGtz2SZ8Qs/Gskk414ysrjeMdMKSXNdfR9OxA2rZrIVSsr4Jyj0qqrjKyXsnZbCJcgnF9Gmibt7z67VO+MtHqKvBeM30Sq433SS4ufTu+pA2bv9r56idE9la3yyai4aWeGstKTnbbCMU8dTpQN8yP8wnD9qyu7VtRl4VOGucLJSqsj7Ph8SLf4n1otoWylOF2lsrcVlSUoW1TXTyyjzz7NJ/EsQY3HpdPOm6M1mLTWcP1T9Guz9j0Kva2zJTfj6ear1UF5ZvPhWpdKror60OvPrHLafVP62DteOrqc+CVdtc3XqaJ4dlFsccVcscn1TUlyaaa5MirIAEAAAAAAAAAAAAAAAAFLKtanW+bnVoeHEfsy1NkeLMl6wrlBr/Gb6xWLordhQ+jtm/rWam9y9+G2UI/7IQ/IsizPhIAARQAAAAANW3gh8y1lO0ocqrnXp9pR7OEpcNGofvCyXC392x/dRtJB25s+Op0up00/q30zhL/NFrPxRYE4FTunr3qdn6LUS+vdpapT/ecFxfrktiAAAAAAAAAAAAAAAACJsz/lteltv/dmSyJp/LddD7/DYvfK4JJfDgTf76JYAAAAAAAAAArN5tZKjRam2tZtVUlSu8rZeWuP4zlFFiNzoRdxq+HZujS6eFmPpwttr9Gi9I2y9IqKKKFjFNUILHTEIqP8iSJnckAAIAAAAAAAAAAAAACu2w/D8LU9qZNXf4M8Kx57KLUJt+lb9SxPmcFJOMknFpqSfNNPqmiq2DqsO3RzcnbpcJOXN20Sz4Nuc8+ScW31lXIotwAQAAAAAA1jbeqd+0NJs+CzCGNVrJc/LGmSdEM9m7VCWPSEjYtVqI1QnZN4hCLlNvolFZbNc3EonZXdtG5Yu2hNWRTWHXp45Wnr/wBLcvjYzUdI2ktoABlQAAAAAAAAAAAAAAAAod59NOHha+lTdulz4tcMcWo0z5204a5tYU4rrmCWVxMvgWJ0NZ2BvxpNbV4tbsis4UZx8z5ZyuFtY+OC3/bFHL6RJvommm+/L15HG9+93Hs7Xu2Ef6Hq5OUEvq12PnOrHpzbXxa7Fjs+qFkU/XqdcYccxvcue+W1Z7Oq/tajp4sc+nd46vAltahZ+ljy6nMbdHFfEiKiPP8AUfHp7lj5E+nWv2pTjPiLl15S/wDB5W7c08IuTs5JNt8Fj5Lq+SOT21pZef1/+9jVt4NrWL6KE55k0kot5k3ySSXX/wBj49PctRmtPh1HaO16dt30bP003LSxfjbTk4zrarg/Jp8SSf0kuv8AdUjoCWOS6LojWfk93Wjs3RqDWdRdierm+blNr6ufSPRfi+5s5zX1vUOivbqAAwoAAAAAAAAAAAAAAAAAAIG3NlV6vT2ae1eWyPXvGXaS90zium8XRamzSXLzVyxntJfZkvZo7yaD8qm7ztqjrqo5t06+lS6yq7v34evwz6HvgvqeGXllpuNqGd+V1Ic7uZ4bMvVleO+D41b4Mt+h0OPSBtjaHCmsl58ku63zi97SvjmFL/o0X0dnXxH8E+XxT9DXdk7Ft2hqIwinwcai5NPh4mm8P2UYyk/ZY6yid+2ZoIaemuitYhXHC6ZfrJ+7eW/ieWW2odOKiSADldAAAAAAAAAAAAAAAAAAAAAAGJLKa9TIA4zKmuOs1VNTjCzTzav03Rw5pqyv71cotNLqs4fRZ8toaVTrsnbdCmqvHHbPPDFN/q/bq+SXUjz2fbqdtbS2jTFeFKydNE5eVWSjBUSnU+slBrPEljOOZH3s1duq2JOhVyVlGq8XUvGeOhxn4dnwTlFfgm8ZO2Jma7lyzSOJ0v5OdPXPTx1VVbhRJSjo1NJWSr4vPqJ91KyUU8dOGuv3NwKjdHUQs2fopwflemqx2xiCTWOzTTX4Fucl7TM7l0xGoAAZUAAAAAAAAAAAAAAAAAAAAACm3t23TotLO65yfF5Kq4PFt9k88NVeOak+fPsk32LiTwm30XU0nYlL2pr/ANp2LOi0uYbKg1yslnFmsw/VrEX6JPuzVY8ykpW6uwbVD53rFBamdThRp64qNGgpa5UVpLr0zLr/AAPnae7krdDRLTTdWt01SensjhqTSf0U4vlOL4pLD+8/V5259D408cQivRGuZPdnhhqXyX66u3SWKEFVKFz8fSLlXp7ZeaXhJ81VNvjSfRymu2FuJo28Wgs2dqZ7V0sc1zWNfRFN8UW8uyKXVptyS9XYutnLbdkbRhqaK74NcM4prD4lz7p913T9xeP7R2Ws+EwAHm0AAAAAAAAAAAAAAAAAAAAQdta/5vROxJys5RprWOK22TxCEc922ufRc2+SYFFvNdPW2vZVDlGMoqW0ro8nVp5ZXgxf37GpR9kpv0zs2m08aoQrriowriowjFYjGMVhJL4EDd7ZPzWnhlJTvsk7NVbz+ltljiazzUUkoxXaMYrsWhZnwgfMOiPoxHoRScU000mmsNPo0+xo2zp/snaK0bz8x1829K39XT6h83UvSM/M0vvL+8b0VO82wq9dpp6ebcW+ddkeU6prnGcX2aaT/BehultdJ7JMLYFTuxr53UYuWNTRJ1apcknZDHnSXSM04zXtLHYtjMxqdKAAgAAAAAAAAAAAAAAAAFHsyb1Wos1Mo4q09k6tIn9qS8l1/wCacI9Gkp/eJ217JeGq65ONt8vDrmsZhlNysWVjMYRnJZ5NxS7knSaaNVcKq1iFcVGEefKMVhIo9QAQDCMgAAAKHbd/zKz59/USUIa5c8wjnENT8I8TUv7rz9kvj4uqjOMoSScZRalF81JNYaa9MFVu5ZKMbNJY27NJJQjJ9baWs0Wdct8Plb7yrmamdwi4ABlQAAAAAAAAAAAAAAAEKuKnqJzznwYKtLtGU8Tnn1fD4X6+rJpE2ZHySnybstnJv1XE1H/ZGK/AllkAAQAQtpbWo0yTvuhDi+rxPm/gurK7T756CySjHV1Zb5cXFBfnJJI3GO0xuIlOKPa+ATBhQq9fDw9TRqV9WX0F/ZYm06pv14bPKv8AGky0I+0KnOm2K+s4PhfpLHlf4PDLAkA8tJqFZXXZH6tkIyj8JJNfxPUgAAAAAAAAAAAAAAAArd2/+j0y7qpKXrmPJ/qmWRrMtu06DxaL5NS8ac6IJZlZXbJzTXZJSlOP+U1/bW8Wo1KcK811PtHPFJe8uX5HTX9Pa878e3jbLWsfba9s706bS5Up8Vi/q6/NLPo+0fxNF2tvprr8xoUaYPpw4nY1+8/5JECvZcuTZPp0rwuXT4p/idlMGKn3P257ZrSqI7EuvbssdkpvrKfFJv8APJ5a/dmUIPMei649zcdLeoLA1Osymsm+bbfZ5/lqGwN7NXs/EOdlCfOqfb9x9Y/w68jpGwN+tHq8R4/Ct5Lw7cRy32jLpL+JoWvqcs4efb+HModRopr4/r8PcXwY8nWekvSma1X6CMSZxDYu9Gr0TUYybr/srE5w5enPMfwN40vyi6e2iziTr1PA/CplzVs8eWMJd25YWHjr3OLJ+kvTt1h01zRLZt3HnRaXHTwIY+HCsfpgsSNsvSeDRRT/AGVUIZ9eCKj/ACJJy27vSGQARQAAAAAAAAAAAABqXyh7vvVURuqT+cabMoJLLsg/r1479E18Pc55srelYSlGL91g7ga5/wAGaNX6jUqhOV6TnD7MZ83KcF9ly5Z+Ge7OnFm1Xhn8PHJi4p3DSP8AiWt/ZPmW8NPo/wAzTN6NdXXq764RlWoTcfDmnGcceqfP3/EorNqL1PW2Xh6PCMe3R57y1ej/ADItm8lX3X8co5xZtL3I9m0vc8/ky1yHR57y04+q/wA1+fQjy3nqX2M/F8jnUtoHtsmuWq1FWmhKKndNRg5NRi5Pom30HybNciG4azeepppVR/Ft/wAy++SrYk9frPntkf6PpJ5isYjO9JOK9+HKl/p9Sn2T8lGtt1s9Pb5KKpR8bU9YNOMZcNWV55ebHTC55z0fe9jbLq0lFemogoVVRxGPf1cm+8m8tv1YyZr61Mt0xwmgA5XsAAAAAAAAAAAAAAAAEPaWu8KDljLS5Ilsr9ZpuPqapEb6s23ro4rvdsazaGplqL3Nyxww6pQistRS9Ob/ADNbv3GS6TsR3uzZMfQiW7Fi+x1TyreHP/JDgdm5kl/WT/JEWW6U/wC0f+k71bsKL7EeW7sX2/QcrEcy7hL3Vn9//aeug2HdRdVfXJeJTZGdbcFJKUGmm0+T5o7lHdmD7HrDdaH3S8vFHleZf0vt194lq6ouS4bOFca7Z74L81jZeyFS8xNjqfI580Vi37ez1xzMx1egAPJ6AAAAAAAAAAAAAAAAMM+HE9DDA8XWecqiQ0Ywa2mkR0Hz83XoTGjGC8TOkeNB6Ko9UjOBtdPhVnpFDBlGdtPoBAgAAAAAAAAAAAAAAAAGDJgDBho+gB8YGD6BRjBlIGQAAICMmDIAAAAAAAAH/9k="/>
          <p:cNvSpPr>
            <a:spLocks noChangeAspect="1" noChangeArrowheads="1"/>
          </p:cNvSpPr>
          <p:nvPr/>
        </p:nvSpPr>
        <p:spPr bwMode="auto">
          <a:xfrm>
            <a:off x="460375" y="-1485900"/>
            <a:ext cx="2352675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6" name="Picture 14" descr="http://peopros.com/wp-content/uploads/2014/07/Amanda-Hourgla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774" t="10427" r="21047" b="8963"/>
          <a:stretch/>
        </p:blipFill>
        <p:spPr bwMode="auto">
          <a:xfrm>
            <a:off x="3320715" y="1478237"/>
            <a:ext cx="2435192" cy="422954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47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Narrow Waist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9344972"/>
              </p:ext>
            </p:extLst>
          </p:nvPr>
        </p:nvGraphicFramePr>
        <p:xfrm>
          <a:off x="5046241" y="1707771"/>
          <a:ext cx="2838450" cy="18923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2774165"/>
              </p:ext>
            </p:extLst>
          </p:nvPr>
        </p:nvGraphicFramePr>
        <p:xfrm>
          <a:off x="4970041" y="3536571"/>
          <a:ext cx="2952750" cy="18605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5"/>
          <p:cNvSpPr/>
          <p:nvPr/>
        </p:nvSpPr>
        <p:spPr>
          <a:xfrm>
            <a:off x="6086420" y="3017756"/>
            <a:ext cx="8386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IP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179091" y="1726821"/>
            <a:ext cx="3048000" cy="3676650"/>
          </a:xfrm>
          <a:prstGeom prst="rect">
            <a:avLst/>
          </a:prstGeom>
          <a:gradFill flip="none" rotWithShape="1">
            <a:gsLst>
              <a:gs pos="0">
                <a:srgbClr val="0C2D83">
                  <a:tint val="66000"/>
                  <a:satMod val="160000"/>
                </a:srgbClr>
              </a:gs>
              <a:gs pos="50000">
                <a:srgbClr val="0C2D83">
                  <a:tint val="44500"/>
                  <a:satMod val="160000"/>
                </a:srgbClr>
              </a:gs>
              <a:gs pos="100000">
                <a:srgbClr val="0C2D8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1800" b="1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1800" b="1" dirty="0">
                <a:latin typeface="Arial" charset="0"/>
              </a:rPr>
              <a:t> HTTP  DNS  FTP  NFS  IM</a:t>
            </a:r>
          </a:p>
          <a:p>
            <a:pPr>
              <a:defRPr/>
            </a:pPr>
            <a:endParaRPr lang="en-US" sz="1800" b="1" dirty="0">
              <a:latin typeface="Arial" charset="0"/>
            </a:endParaRPr>
          </a:p>
          <a:p>
            <a:pPr>
              <a:defRPr/>
            </a:pPr>
            <a:endParaRPr lang="en-US" sz="1800" b="1" dirty="0">
              <a:latin typeface="Arial" charset="0"/>
            </a:endParaRPr>
          </a:p>
          <a:p>
            <a:pPr>
              <a:defRPr/>
            </a:pPr>
            <a:endParaRPr lang="en-US" sz="1800" b="1" dirty="0">
              <a:latin typeface="Arial" charset="0"/>
            </a:endParaRPr>
          </a:p>
          <a:p>
            <a:pPr>
              <a:defRPr/>
            </a:pPr>
            <a:endParaRPr lang="en-US" sz="1800" b="1" dirty="0">
              <a:latin typeface="Arial" charset="0"/>
            </a:endParaRPr>
          </a:p>
          <a:p>
            <a:pPr>
              <a:defRPr/>
            </a:pPr>
            <a:endParaRPr lang="en-US" sz="1800" b="1" dirty="0">
              <a:latin typeface="Arial" charset="0"/>
            </a:endParaRPr>
          </a:p>
          <a:p>
            <a:pPr>
              <a:defRPr/>
            </a:pPr>
            <a:endParaRPr lang="en-US" sz="1800" b="1" dirty="0">
              <a:latin typeface="Arial" charset="0"/>
            </a:endParaRPr>
          </a:p>
          <a:p>
            <a:pPr>
              <a:defRPr/>
            </a:pPr>
            <a:endParaRPr lang="en-US" sz="1800" b="1" dirty="0">
              <a:latin typeface="Arial" charset="0"/>
            </a:endParaRPr>
          </a:p>
          <a:p>
            <a:pPr>
              <a:defRPr/>
            </a:pPr>
            <a:endParaRPr lang="en-US" sz="1800" b="1" dirty="0">
              <a:latin typeface="Arial" charset="0"/>
            </a:endParaRPr>
          </a:p>
          <a:p>
            <a:pPr>
              <a:defRPr/>
            </a:pPr>
            <a:endParaRPr lang="en-US" sz="1800" b="1" dirty="0">
              <a:latin typeface="Arial" charset="0"/>
            </a:endParaRPr>
          </a:p>
          <a:p>
            <a:pPr>
              <a:defRPr/>
            </a:pPr>
            <a:r>
              <a:rPr lang="en-US" sz="1800" b="1" dirty="0" err="1">
                <a:latin typeface="Symbol" pitchFamily="18" charset="2"/>
              </a:rPr>
              <a:t>l</a:t>
            </a:r>
            <a:r>
              <a:rPr lang="en-US" sz="1800" b="1" dirty="0" err="1">
                <a:latin typeface="Arial" charset="0"/>
              </a:rPr>
              <a:t>PPM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 err="1">
                <a:latin typeface="Symbol" pitchFamily="18" charset="2"/>
              </a:rPr>
              <a:t>l</a:t>
            </a:r>
            <a:r>
              <a:rPr lang="en-US" sz="1800" b="1" dirty="0" err="1">
                <a:latin typeface="Arial" charset="0"/>
              </a:rPr>
              <a:t>CDMA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 err="1">
                <a:latin typeface="Arial" charset="0"/>
              </a:rPr>
              <a:t>eNRZ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 err="1">
                <a:latin typeface="Arial" charset="0"/>
              </a:rPr>
              <a:t>ePCM</a:t>
            </a:r>
            <a:endParaRPr lang="en-US" sz="1800" b="1" dirty="0">
              <a:latin typeface="Arial" charset="0"/>
            </a:endParaRPr>
          </a:p>
          <a:p>
            <a:pPr>
              <a:defRPr/>
            </a:pPr>
            <a:endParaRPr lang="en-US" sz="1800" b="1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cxnSp>
        <p:nvCxnSpPr>
          <p:cNvPr id="8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1464841" y="2450154"/>
            <a:ext cx="2438400" cy="2209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9" name="Straight Arrow Connector 14"/>
          <p:cNvCxnSpPr>
            <a:cxnSpLocks noChangeShapeType="1"/>
          </p:cNvCxnSpPr>
          <p:nvPr/>
        </p:nvCxnSpPr>
        <p:spPr bwMode="auto">
          <a:xfrm rot="16200000" flipH="1">
            <a:off x="788566" y="3164529"/>
            <a:ext cx="2419350" cy="838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0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1198141" y="2735904"/>
            <a:ext cx="2419350" cy="16192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1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369466" y="3526479"/>
            <a:ext cx="2438400" cy="571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2" name="Straight Arrow Connector 17"/>
          <p:cNvCxnSpPr>
            <a:cxnSpLocks noChangeShapeType="1"/>
          </p:cNvCxnSpPr>
          <p:nvPr/>
        </p:nvCxnSpPr>
        <p:spPr bwMode="auto">
          <a:xfrm rot="5400000">
            <a:off x="721891" y="3250254"/>
            <a:ext cx="2419350" cy="628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3" name="Straight Arrow Connector 18"/>
          <p:cNvCxnSpPr>
            <a:cxnSpLocks noChangeShapeType="1"/>
          </p:cNvCxnSpPr>
          <p:nvPr/>
        </p:nvCxnSpPr>
        <p:spPr bwMode="auto">
          <a:xfrm rot="5400000">
            <a:off x="1436266" y="3316929"/>
            <a:ext cx="2400300" cy="4762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4" name="Straight Arrow Connector 19"/>
          <p:cNvCxnSpPr>
            <a:cxnSpLocks noChangeShapeType="1"/>
          </p:cNvCxnSpPr>
          <p:nvPr/>
        </p:nvCxnSpPr>
        <p:spPr bwMode="auto">
          <a:xfrm rot="5400000">
            <a:off x="2122066" y="3431229"/>
            <a:ext cx="2362200" cy="209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5" name="Straight Arrow Connector 20"/>
          <p:cNvCxnSpPr>
            <a:cxnSpLocks noChangeShapeType="1"/>
          </p:cNvCxnSpPr>
          <p:nvPr/>
        </p:nvCxnSpPr>
        <p:spPr bwMode="auto">
          <a:xfrm rot="5400000">
            <a:off x="2626891" y="3497904"/>
            <a:ext cx="2400300" cy="1143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6" name="Straight Arrow Connector 21"/>
          <p:cNvCxnSpPr>
            <a:cxnSpLocks noChangeShapeType="1"/>
          </p:cNvCxnSpPr>
          <p:nvPr/>
        </p:nvCxnSpPr>
        <p:spPr bwMode="auto">
          <a:xfrm rot="5400000">
            <a:off x="2322091" y="3212154"/>
            <a:ext cx="2400300" cy="685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7" name="Straight Arrow Connector 22"/>
          <p:cNvCxnSpPr>
            <a:cxnSpLocks noChangeShapeType="1"/>
          </p:cNvCxnSpPr>
          <p:nvPr/>
        </p:nvCxnSpPr>
        <p:spPr bwMode="auto">
          <a:xfrm rot="5400000">
            <a:off x="1931566" y="2821629"/>
            <a:ext cx="2419350" cy="14859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8" name="Straight Arrow Connector 23"/>
          <p:cNvCxnSpPr>
            <a:cxnSpLocks noChangeShapeType="1"/>
          </p:cNvCxnSpPr>
          <p:nvPr/>
        </p:nvCxnSpPr>
        <p:spPr bwMode="auto">
          <a:xfrm rot="5400000">
            <a:off x="1531516" y="2421579"/>
            <a:ext cx="2400300" cy="22669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9" name="Straight Arrow Connector 24"/>
          <p:cNvCxnSpPr>
            <a:cxnSpLocks noChangeShapeType="1"/>
          </p:cNvCxnSpPr>
          <p:nvPr/>
        </p:nvCxnSpPr>
        <p:spPr bwMode="auto">
          <a:xfrm rot="16200000" flipH="1">
            <a:off x="1150516" y="3469329"/>
            <a:ext cx="2400300" cy="1714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0" name="Straight Arrow Connector 25"/>
          <p:cNvCxnSpPr>
            <a:cxnSpLocks noChangeShapeType="1"/>
          </p:cNvCxnSpPr>
          <p:nvPr/>
        </p:nvCxnSpPr>
        <p:spPr bwMode="auto">
          <a:xfrm rot="16200000" flipH="1">
            <a:off x="1569616" y="3050229"/>
            <a:ext cx="2324100" cy="1009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" name="Straight Arrow Connector 26"/>
          <p:cNvCxnSpPr>
            <a:cxnSpLocks noChangeShapeType="1"/>
          </p:cNvCxnSpPr>
          <p:nvPr/>
        </p:nvCxnSpPr>
        <p:spPr bwMode="auto">
          <a:xfrm rot="16200000" flipH="1">
            <a:off x="1864891" y="2754954"/>
            <a:ext cx="2343150" cy="15430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2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1855366" y="3355029"/>
            <a:ext cx="2343150" cy="304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3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2150641" y="3059754"/>
            <a:ext cx="2324100" cy="914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4" name="Straight Arrow Connector 29"/>
          <p:cNvCxnSpPr>
            <a:cxnSpLocks noChangeShapeType="1"/>
          </p:cNvCxnSpPr>
          <p:nvPr/>
        </p:nvCxnSpPr>
        <p:spPr bwMode="auto">
          <a:xfrm rot="5400000">
            <a:off x="1302916" y="2669229"/>
            <a:ext cx="2400300" cy="1771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5" name="Straight Arrow Connector 30"/>
          <p:cNvCxnSpPr>
            <a:cxnSpLocks noChangeShapeType="1"/>
          </p:cNvCxnSpPr>
          <p:nvPr/>
        </p:nvCxnSpPr>
        <p:spPr bwMode="auto">
          <a:xfrm rot="5400000">
            <a:off x="1093366" y="2897829"/>
            <a:ext cx="2362200" cy="12382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6" name="Straight Arrow Connector 31"/>
          <p:cNvCxnSpPr>
            <a:cxnSpLocks noChangeShapeType="1"/>
          </p:cNvCxnSpPr>
          <p:nvPr/>
        </p:nvCxnSpPr>
        <p:spPr bwMode="auto">
          <a:xfrm rot="5400000">
            <a:off x="1712491" y="3078804"/>
            <a:ext cx="2381250" cy="971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7" name="Straight Arrow Connector 32"/>
          <p:cNvCxnSpPr>
            <a:cxnSpLocks noChangeShapeType="1"/>
          </p:cNvCxnSpPr>
          <p:nvPr/>
        </p:nvCxnSpPr>
        <p:spPr bwMode="auto">
          <a:xfrm rot="16200000" flipH="1">
            <a:off x="2426866" y="3355029"/>
            <a:ext cx="2324100" cy="4000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8" name="Right Arrow 33"/>
          <p:cNvSpPr>
            <a:spLocks noChangeArrowheads="1"/>
          </p:cNvSpPr>
          <p:nvPr/>
        </p:nvSpPr>
        <p:spPr bwMode="auto">
          <a:xfrm>
            <a:off x="4512841" y="3243904"/>
            <a:ext cx="742950" cy="368300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0C2D83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43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may waists?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</a:t>
            </a:r>
          </a:p>
          <a:p>
            <a:pPr lvl="1"/>
            <a:r>
              <a:rPr lang="en-US" dirty="0" smtClean="0"/>
              <a:t>The one ring…</a:t>
            </a:r>
          </a:p>
          <a:p>
            <a:r>
              <a:rPr lang="en-US" dirty="0" smtClean="0"/>
              <a:t>802.*</a:t>
            </a:r>
          </a:p>
          <a:p>
            <a:pPr lvl="1"/>
            <a:r>
              <a:rPr lang="en-US" dirty="0" smtClean="0"/>
              <a:t>The lowest layer above hardware, for many</a:t>
            </a:r>
          </a:p>
          <a:p>
            <a:r>
              <a:rPr lang="en-US" dirty="0" smtClean="0"/>
              <a:t>HTTP/HTTPS</a:t>
            </a:r>
          </a:p>
          <a:p>
            <a:pPr lvl="1"/>
            <a:r>
              <a:rPr lang="en-US" dirty="0" smtClean="0"/>
              <a:t>A user layer that works everywhere</a:t>
            </a:r>
          </a:p>
          <a:p>
            <a:pPr lvl="1"/>
            <a:r>
              <a:rPr lang="en-US" dirty="0" smtClean="0"/>
              <a:t>Even where others are blocked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53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a common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Lowered expectations</a:t>
            </a:r>
          </a:p>
          <a:p>
            <a:pPr lvl="1"/>
            <a:r>
              <a:rPr lang="en-US" dirty="0" smtClean="0"/>
              <a:t>Avoiding idioms may be less efficient</a:t>
            </a:r>
          </a:p>
          <a:p>
            <a:pPr lvl="1"/>
            <a:r>
              <a:rPr lang="en-US" dirty="0" smtClean="0"/>
              <a:t>Least common denominator may be weak</a:t>
            </a:r>
          </a:p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Everyone translates, sometimes even when not necessary</a:t>
            </a:r>
            <a:endParaRPr lang="en-US" dirty="0"/>
          </a:p>
          <a:p>
            <a:pPr lvl="1"/>
            <a:r>
              <a:rPr lang="en-US" dirty="0" smtClean="0"/>
              <a:t>Common language is native to no one</a:t>
            </a:r>
          </a:p>
          <a:p>
            <a:pPr lvl="2"/>
            <a:r>
              <a:rPr lang="en-US" dirty="0" smtClean="0"/>
              <a:t>Like Esperanto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3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has stacked</a:t>
            </a:r>
            <a:r>
              <a:rPr lang="en-US" baseline="0" dirty="0" smtClean="0"/>
              <a:t> layering won?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outweigh costs</a:t>
            </a:r>
          </a:p>
          <a:p>
            <a:pPr lvl="1"/>
            <a:r>
              <a:rPr lang="en-US" dirty="0" smtClean="0"/>
              <a:t>There were critics as recently as 1990s, e.g., that IP was not fast enough for network </a:t>
            </a:r>
            <a:r>
              <a:rPr lang="en-US" dirty="0" smtClean="0"/>
              <a:t>disks</a:t>
            </a:r>
          </a:p>
          <a:p>
            <a:r>
              <a:rPr lang="en-US" dirty="0" smtClean="0"/>
              <a:t>Parallels lingua</a:t>
            </a:r>
            <a:r>
              <a:rPr lang="en-US" baseline="0" dirty="0" smtClean="0"/>
              <a:t> franca experience</a:t>
            </a:r>
          </a:p>
          <a:p>
            <a:pPr lvl="1"/>
            <a:r>
              <a:rPr lang="en-US" dirty="0" smtClean="0"/>
              <a:t>Removes “home field advantage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dirty="0" smtClean="0"/>
              <a:t>Nobody “spoke” their “native languages” all that well, anyway</a:t>
            </a:r>
          </a:p>
          <a:p>
            <a:pPr lvl="1"/>
            <a:r>
              <a:rPr lang="en-US" dirty="0" smtClean="0"/>
              <a:t>The lingua franca of networking developed as networking itself developed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65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layers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More</a:t>
            </a:r>
            <a:r>
              <a:rPr lang="en-US" baseline="0" dirty="0" smtClean="0"/>
              <a:t> about dovetailing (peer layers)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More about stacked layers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61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</a:t>
            </a:r>
            <a:r>
              <a:rPr lang="en-US" baseline="0" dirty="0" smtClean="0"/>
              <a:t> of a single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Homogeneity</a:t>
            </a:r>
          </a:p>
          <a:p>
            <a:endParaRPr lang="en-US" dirty="0" smtClean="0"/>
          </a:p>
          <a:p>
            <a:r>
              <a:rPr lang="en-US" dirty="0" smtClean="0"/>
              <a:t>Complexity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79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Dovetailed (peer)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965666" y="1851933"/>
            <a:ext cx="7529810" cy="2969401"/>
            <a:chOff x="2044147" y="2934289"/>
            <a:chExt cx="4016853" cy="1584057"/>
          </a:xfrm>
        </p:grpSpPr>
        <p:sp>
          <p:nvSpPr>
            <p:cNvPr id="4" name="Rectangle 3"/>
            <p:cNvSpPr/>
            <p:nvPr/>
          </p:nvSpPr>
          <p:spPr>
            <a:xfrm>
              <a:off x="3454901" y="2934289"/>
              <a:ext cx="760000" cy="106209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1500" b="1" dirty="0">
                  <a:ln w="11430"/>
                  <a:gradFill>
                    <a:gsLst>
                      <a:gs pos="43000">
                        <a:srgbClr val="00B0F0"/>
                      </a:gs>
                      <a:gs pos="45000">
                        <a:srgbClr val="FF99CC"/>
                      </a:gs>
                    </a:gsLst>
                    <a:lin ang="0" scaled="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G</a:t>
              </a:r>
            </a:p>
          </p:txBody>
        </p:sp>
        <p:cxnSp>
          <p:nvCxnSpPr>
            <p:cNvPr id="5" name="Straight Arrow Connector 11"/>
            <p:cNvCxnSpPr>
              <a:cxnSpLocks noChangeShapeType="1"/>
            </p:cNvCxnSpPr>
            <p:nvPr/>
          </p:nvCxnSpPr>
          <p:spPr bwMode="auto">
            <a:xfrm flipV="1">
              <a:off x="3356572" y="3853434"/>
              <a:ext cx="1005325" cy="952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6" name="Cloud 5"/>
            <p:cNvSpPr/>
            <p:nvPr/>
          </p:nvSpPr>
          <p:spPr>
            <a:xfrm>
              <a:off x="2044147" y="3072104"/>
              <a:ext cx="1312425" cy="1446242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2"/>
                  </a:solidFill>
                </a:rPr>
                <a:t>Net A</a:t>
              </a:r>
              <a:endParaRPr lang="en-US" sz="4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Cloud 6"/>
            <p:cNvSpPr/>
            <p:nvPr/>
          </p:nvSpPr>
          <p:spPr>
            <a:xfrm>
              <a:off x="4348718" y="3229783"/>
              <a:ext cx="1712282" cy="1136414"/>
            </a:xfrm>
            <a:prstGeom prst="cloud">
              <a:avLst/>
            </a:prstGeom>
            <a:solidFill>
              <a:srgbClr val="FF9393"/>
            </a:solidFill>
            <a:ln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2"/>
                  </a:solidFill>
                </a:rPr>
                <a:t>Net B</a:t>
              </a:r>
              <a:endParaRPr lang="en-US" sz="44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4098" name="Picture 2" descr="http://images.clipartpanda.com/person-clip-art-dc7g64q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66" y="3766712"/>
            <a:ext cx="1311718" cy="153882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clker.com/cliparts/v/5/U/J/R/p/fuschia-person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5314" y="3192553"/>
            <a:ext cx="1312372" cy="153882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403405" y="4342958"/>
            <a:ext cx="1201479" cy="633168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0800000">
            <a:off x="2403405" y="4342957"/>
            <a:ext cx="1201479" cy="285211"/>
          </a:xfrm>
          <a:prstGeom prst="triangl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75559" y="4057747"/>
            <a:ext cx="1201479" cy="633168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10800000">
            <a:off x="5975559" y="4057746"/>
            <a:ext cx="1201479" cy="285211"/>
          </a:xfrm>
          <a:prstGeom prst="triangl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18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5666" y="1851933"/>
            <a:ext cx="7529810" cy="2969401"/>
            <a:chOff x="2044147" y="2934289"/>
            <a:chExt cx="4016853" cy="1584057"/>
          </a:xfrm>
        </p:grpSpPr>
        <p:sp>
          <p:nvSpPr>
            <p:cNvPr id="5" name="Rectangle 4"/>
            <p:cNvSpPr/>
            <p:nvPr/>
          </p:nvSpPr>
          <p:spPr>
            <a:xfrm>
              <a:off x="3454901" y="2934289"/>
              <a:ext cx="760000" cy="106209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1500" b="1" dirty="0">
                  <a:ln w="11430"/>
                  <a:gradFill>
                    <a:gsLst>
                      <a:gs pos="43000">
                        <a:srgbClr val="00B0F0"/>
                      </a:gs>
                      <a:gs pos="45000">
                        <a:srgbClr val="FF99CC"/>
                      </a:gs>
                    </a:gsLst>
                    <a:lin ang="0" scaled="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G</a:t>
              </a:r>
            </a:p>
          </p:txBody>
        </p:sp>
        <p:cxnSp>
          <p:nvCxnSpPr>
            <p:cNvPr id="6" name="Straight Arrow Connector 11"/>
            <p:cNvCxnSpPr>
              <a:cxnSpLocks noChangeShapeType="1"/>
            </p:cNvCxnSpPr>
            <p:nvPr/>
          </p:nvCxnSpPr>
          <p:spPr bwMode="auto">
            <a:xfrm flipV="1">
              <a:off x="3356572" y="3853434"/>
              <a:ext cx="1005325" cy="952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7" name="Cloud 6"/>
            <p:cNvSpPr/>
            <p:nvPr/>
          </p:nvSpPr>
          <p:spPr>
            <a:xfrm>
              <a:off x="2044147" y="3072104"/>
              <a:ext cx="1312425" cy="1446242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2"/>
                  </a:solidFill>
                </a:rPr>
                <a:t>Net A</a:t>
              </a:r>
              <a:endParaRPr lang="en-US" sz="44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Cloud 7"/>
            <p:cNvSpPr/>
            <p:nvPr/>
          </p:nvSpPr>
          <p:spPr>
            <a:xfrm>
              <a:off x="4348718" y="3229783"/>
              <a:ext cx="1712282" cy="1136414"/>
            </a:xfrm>
            <a:prstGeom prst="cloud">
              <a:avLst/>
            </a:prstGeom>
            <a:solidFill>
              <a:srgbClr val="FF9393"/>
            </a:solidFill>
            <a:ln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2"/>
                  </a:solidFill>
                </a:rPr>
                <a:t>Net B</a:t>
              </a:r>
              <a:endParaRPr lang="en-US" sz="44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9" name="Picture 2" descr="http://images.clipartpanda.com/person-clip-art-dc7g64q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66" y="3766712"/>
            <a:ext cx="1311718" cy="153882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lker.com/cliparts/v/5/U/J/R/p/fuschia-person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5314" y="3192553"/>
            <a:ext cx="1312372" cy="153882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03405" y="4342958"/>
            <a:ext cx="1201479" cy="633168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403405" y="4342957"/>
            <a:ext cx="1201479" cy="285211"/>
          </a:xfrm>
          <a:prstGeom prst="triangl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75559" y="4057747"/>
            <a:ext cx="1201479" cy="633168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5975559" y="4057746"/>
            <a:ext cx="1201479" cy="285211"/>
          </a:xfrm>
          <a:prstGeom prst="triangl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 rot="21325285">
            <a:off x="3666616" y="4250725"/>
            <a:ext cx="2114224" cy="469674"/>
          </a:xfrm>
          <a:prstGeom prst="stripedRightArrow">
            <a:avLst>
              <a:gd name="adj1" fmla="val 49709"/>
              <a:gd name="adj2" fmla="val 83641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7000">
                <a:srgbClr val="FF9393"/>
              </a:gs>
              <a:gs pos="27000">
                <a:schemeClr val="accent3">
                  <a:lumMod val="75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74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</a:t>
            </a:r>
            <a:r>
              <a:rPr lang="en-US" baseline="0" dirty="0" smtClean="0"/>
              <a:t> – what is translated?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u="sng" dirty="0" smtClean="0"/>
              <a:t>Everything:</a:t>
            </a:r>
          </a:p>
          <a:p>
            <a:endParaRPr lang="en-US" dirty="0" smtClean="0"/>
          </a:p>
          <a:p>
            <a:r>
              <a:rPr lang="en-US" dirty="0" smtClean="0"/>
              <a:t>Message contents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Addresses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498017" y="2866900"/>
            <a:ext cx="1201479" cy="285211"/>
          </a:xfrm>
          <a:prstGeom prst="triangl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touch\AppData\Local\Microsoft\Windows\INetCache\IE\LZCRXE5U\document[1]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9379" y="2461687"/>
            <a:ext cx="778754" cy="100700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8018" y="3152112"/>
            <a:ext cx="1201479" cy="633168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touch\AppData\Local\Microsoft\Windows\INetCache\IE\LZCRXE5U\document[1]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9947" y="2461687"/>
            <a:ext cx="778754" cy="100700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riped Right Arrow 7"/>
          <p:cNvSpPr/>
          <p:nvPr/>
        </p:nvSpPr>
        <p:spPr>
          <a:xfrm>
            <a:off x="5566067" y="2617264"/>
            <a:ext cx="1057112" cy="469674"/>
          </a:xfrm>
          <a:prstGeom prst="stripedRightArrow">
            <a:avLst>
              <a:gd name="adj1" fmla="val 49709"/>
              <a:gd name="adj2" fmla="val 83641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7000">
                <a:srgbClr val="FF9393"/>
              </a:gs>
              <a:gs pos="27000">
                <a:schemeClr val="accent3">
                  <a:lumMod val="75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8018" y="4341897"/>
            <a:ext cx="1201479" cy="633168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79947" y="4341897"/>
            <a:ext cx="1201479" cy="633168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5835425" y="4423644"/>
            <a:ext cx="703598" cy="469674"/>
          </a:xfrm>
          <a:prstGeom prst="stripedRightArrow">
            <a:avLst>
              <a:gd name="adj1" fmla="val 49709"/>
              <a:gd name="adj2" fmla="val 83641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7000">
                <a:srgbClr val="FF9393"/>
              </a:gs>
              <a:gs pos="27000">
                <a:schemeClr val="accent3">
                  <a:lumMod val="75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9301" y="4634665"/>
            <a:ext cx="438912" cy="1695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37095" y="4373513"/>
            <a:ext cx="342206" cy="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61230" y="4634664"/>
            <a:ext cx="438912" cy="1695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19024" y="4373512"/>
            <a:ext cx="342206" cy="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84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85"/>
          <p:cNvCxnSpPr>
            <a:cxnSpLocks noChangeShapeType="1"/>
          </p:cNvCxnSpPr>
          <p:nvPr/>
        </p:nvCxnSpPr>
        <p:spPr bwMode="auto">
          <a:xfrm rot="5400000" flipH="1" flipV="1">
            <a:off x="1345406" y="3410788"/>
            <a:ext cx="1152525" cy="2063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" name="Straight Arrow Connector 90"/>
          <p:cNvCxnSpPr>
            <a:cxnSpLocks noChangeShapeType="1"/>
          </p:cNvCxnSpPr>
          <p:nvPr/>
        </p:nvCxnSpPr>
        <p:spPr bwMode="auto">
          <a:xfrm rot="16200000" flipV="1">
            <a:off x="4448969" y="3280612"/>
            <a:ext cx="690562" cy="952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6" name="Straight Arrow Connector 93"/>
          <p:cNvCxnSpPr>
            <a:cxnSpLocks noChangeShapeType="1"/>
          </p:cNvCxnSpPr>
          <p:nvPr/>
        </p:nvCxnSpPr>
        <p:spPr bwMode="auto">
          <a:xfrm rot="16200000" flipV="1">
            <a:off x="6725444" y="3290137"/>
            <a:ext cx="1071562" cy="2857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7" name="Cloud 6"/>
          <p:cNvSpPr/>
          <p:nvPr/>
        </p:nvSpPr>
        <p:spPr>
          <a:xfrm>
            <a:off x="962461" y="3997369"/>
            <a:ext cx="2526079" cy="76228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Net 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4133274" y="3548455"/>
            <a:ext cx="1312425" cy="1446242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Net 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411434" y="3764857"/>
            <a:ext cx="1712282" cy="1136414"/>
          </a:xfrm>
          <a:prstGeom prst="cloud">
            <a:avLst/>
          </a:prstGeom>
          <a:solidFill>
            <a:srgbClr val="FF9393"/>
          </a:solidFill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Net 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865187" y="2193270"/>
            <a:ext cx="7334250" cy="746823"/>
          </a:xfrm>
          <a:prstGeom prst="cloud">
            <a:avLst/>
          </a:prstGeom>
          <a:solidFill>
            <a:srgbClr val="89CC4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</a:rPr>
              <a:t>Internet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1" y="5257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Remember, we’re thinking layers, not physical connections here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14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Where</a:t>
            </a:r>
            <a:r>
              <a:rPr lang="en-US" sz="2800" baseline="0" dirty="0" smtClean="0"/>
              <a:t> does communication go?</a:t>
            </a:r>
          </a:p>
          <a:p>
            <a:endParaRPr lang="en-US" sz="2800" baseline="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Between the s</a:t>
            </a:r>
            <a:r>
              <a:rPr lang="en-US" sz="2800" baseline="0" dirty="0" smtClean="0"/>
              <a:t>ubnets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Or through the common layer?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65187" y="2193270"/>
            <a:ext cx="7334250" cy="2801427"/>
            <a:chOff x="865187" y="2193270"/>
            <a:chExt cx="7334250" cy="2801427"/>
          </a:xfrm>
        </p:grpSpPr>
        <p:cxnSp>
          <p:nvCxnSpPr>
            <p:cNvPr id="4" name="Straight Arrow Connector 85"/>
            <p:cNvCxnSpPr>
              <a:cxnSpLocks noChangeShapeType="1"/>
            </p:cNvCxnSpPr>
            <p:nvPr/>
          </p:nvCxnSpPr>
          <p:spPr bwMode="auto">
            <a:xfrm rot="5400000" flipH="1" flipV="1">
              <a:off x="1345406" y="3410788"/>
              <a:ext cx="1152525" cy="20637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5" name="Straight Arrow Connector 90"/>
            <p:cNvCxnSpPr>
              <a:cxnSpLocks noChangeShapeType="1"/>
            </p:cNvCxnSpPr>
            <p:nvPr/>
          </p:nvCxnSpPr>
          <p:spPr bwMode="auto">
            <a:xfrm rot="16200000" flipV="1">
              <a:off x="4448969" y="3280612"/>
              <a:ext cx="690562" cy="9525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6" name="Straight Arrow Connector 93"/>
            <p:cNvCxnSpPr>
              <a:cxnSpLocks noChangeShapeType="1"/>
            </p:cNvCxnSpPr>
            <p:nvPr/>
          </p:nvCxnSpPr>
          <p:spPr bwMode="auto">
            <a:xfrm rot="16200000" flipV="1">
              <a:off x="6725444" y="3290137"/>
              <a:ext cx="1071562" cy="28575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7" name="Cloud 6"/>
            <p:cNvSpPr/>
            <p:nvPr/>
          </p:nvSpPr>
          <p:spPr>
            <a:xfrm>
              <a:off x="962461" y="3997369"/>
              <a:ext cx="2526079" cy="76228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Net A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Cloud 7"/>
            <p:cNvSpPr/>
            <p:nvPr/>
          </p:nvSpPr>
          <p:spPr>
            <a:xfrm>
              <a:off x="4133274" y="3548455"/>
              <a:ext cx="1312425" cy="1446242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Net B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Cloud 8"/>
            <p:cNvSpPr/>
            <p:nvPr/>
          </p:nvSpPr>
          <p:spPr>
            <a:xfrm>
              <a:off x="6411434" y="3764857"/>
              <a:ext cx="1712282" cy="1136414"/>
            </a:xfrm>
            <a:prstGeom prst="cloud">
              <a:avLst/>
            </a:prstGeom>
            <a:solidFill>
              <a:srgbClr val="FF9393"/>
            </a:solidFill>
            <a:ln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Net C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Cloud 9"/>
            <p:cNvSpPr/>
            <p:nvPr/>
          </p:nvSpPr>
          <p:spPr>
            <a:xfrm>
              <a:off x="865187" y="2193270"/>
              <a:ext cx="7334250" cy="746823"/>
            </a:xfrm>
            <a:prstGeom prst="cloud">
              <a:avLst/>
            </a:prstGeom>
            <a:solidFill>
              <a:srgbClr val="89CC4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Internet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oup 23"/>
          <p:cNvGrpSpPr/>
          <p:nvPr/>
        </p:nvGrpSpPr>
        <p:grpSpPr>
          <a:xfrm>
            <a:off x="4892158" y="4419600"/>
            <a:ext cx="651903" cy="343547"/>
            <a:chOff x="4892158" y="5447653"/>
            <a:chExt cx="651903" cy="343547"/>
          </a:xfrm>
          <a:solidFill>
            <a:srgbClr val="CCFFCC"/>
          </a:solidFill>
        </p:grpSpPr>
        <p:sp>
          <p:nvSpPr>
            <p:cNvPr id="12" name="Rectangle 11"/>
            <p:cNvSpPr/>
            <p:nvPr/>
          </p:nvSpPr>
          <p:spPr>
            <a:xfrm>
              <a:off x="4892158" y="5447653"/>
              <a:ext cx="651903" cy="343547"/>
            </a:xfrm>
            <a:prstGeom prst="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4892158" y="5447653"/>
              <a:ext cx="651903" cy="154751"/>
            </a:xfrm>
            <a:prstGeom prst="triangle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6781800" y="4304652"/>
            <a:ext cx="651903" cy="343548"/>
            <a:chOff x="6830351" y="5292902"/>
            <a:chExt cx="651903" cy="343548"/>
          </a:xfrm>
        </p:grpSpPr>
        <p:sp>
          <p:nvSpPr>
            <p:cNvPr id="14" name="Rectangle 13"/>
            <p:cNvSpPr/>
            <p:nvPr/>
          </p:nvSpPr>
          <p:spPr>
            <a:xfrm>
              <a:off x="6830351" y="5292903"/>
              <a:ext cx="651903" cy="343547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6830351" y="5292902"/>
              <a:ext cx="651903" cy="154751"/>
            </a:xfrm>
            <a:prstGeom prst="triangl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triped Right Arrow 15"/>
          <p:cNvSpPr/>
          <p:nvPr/>
        </p:nvSpPr>
        <p:spPr>
          <a:xfrm rot="21325285">
            <a:off x="5577556" y="4388780"/>
            <a:ext cx="1147144" cy="254837"/>
          </a:xfrm>
          <a:prstGeom prst="stripedRightArrow">
            <a:avLst>
              <a:gd name="adj1" fmla="val 49709"/>
              <a:gd name="adj2" fmla="val 83641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7000">
                <a:srgbClr val="FF9393"/>
              </a:gs>
              <a:gs pos="27000">
                <a:schemeClr val="accent3">
                  <a:lumMod val="75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images.clipartpanda.com/person-clip-art-dc7g64q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281" y="4234645"/>
            <a:ext cx="734112" cy="8612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ker.com/cliparts/v/5/U/J/R/p/fuschia-person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760" y="4040059"/>
            <a:ext cx="734478" cy="8612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clker.com/cliparts/b/a/2/f/1194984542205677546ppl2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136" y="1850555"/>
            <a:ext cx="718401" cy="84236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clker.com/cliparts/b/a/2/f/1194984542205677546ppl2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9837" y="1850555"/>
            <a:ext cx="718401" cy="84236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>
            <a:stCxn id="20" idx="2"/>
            <a:endCxn id="18" idx="0"/>
          </p:cNvCxnSpPr>
          <p:nvPr/>
        </p:nvCxnSpPr>
        <p:spPr>
          <a:xfrm>
            <a:off x="4397337" y="2692915"/>
            <a:ext cx="0" cy="1541730"/>
          </a:xfrm>
          <a:prstGeom prst="line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9" idx="0"/>
          </p:cNvCxnSpPr>
          <p:nvPr/>
        </p:nvCxnSpPr>
        <p:spPr>
          <a:xfrm>
            <a:off x="7987203" y="2677441"/>
            <a:ext cx="13796" cy="1362618"/>
          </a:xfrm>
          <a:prstGeom prst="line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54800" y="632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3" name="Group 29"/>
          <p:cNvGrpSpPr/>
          <p:nvPr/>
        </p:nvGrpSpPr>
        <p:grpSpPr>
          <a:xfrm>
            <a:off x="4799013" y="2150616"/>
            <a:ext cx="651903" cy="343547"/>
            <a:chOff x="438024" y="429389"/>
            <a:chExt cx="651903" cy="343547"/>
          </a:xfrm>
        </p:grpSpPr>
        <p:sp>
          <p:nvSpPr>
            <p:cNvPr id="33" name="Rectangle 32"/>
            <p:cNvSpPr/>
            <p:nvPr/>
          </p:nvSpPr>
          <p:spPr>
            <a:xfrm>
              <a:off x="438024" y="429389"/>
              <a:ext cx="651903" cy="343547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10800000">
              <a:off x="438024" y="429389"/>
              <a:ext cx="651903" cy="154751"/>
            </a:xfrm>
            <a:prstGeom prst="triangl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30"/>
          <p:cNvGrpSpPr/>
          <p:nvPr/>
        </p:nvGrpSpPr>
        <p:grpSpPr>
          <a:xfrm>
            <a:off x="6903807" y="2108080"/>
            <a:ext cx="651903" cy="343548"/>
            <a:chOff x="2376217" y="274638"/>
            <a:chExt cx="651903" cy="343548"/>
          </a:xfrm>
        </p:grpSpPr>
        <p:sp>
          <p:nvSpPr>
            <p:cNvPr id="36" name="Rectangle 35"/>
            <p:cNvSpPr/>
            <p:nvPr/>
          </p:nvSpPr>
          <p:spPr>
            <a:xfrm>
              <a:off x="2376217" y="274639"/>
              <a:ext cx="651903" cy="343547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rot="10800000">
              <a:off x="2376217" y="274638"/>
              <a:ext cx="651903" cy="154751"/>
            </a:xfrm>
            <a:prstGeom prst="triangl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triped Right Arrow 37"/>
          <p:cNvSpPr/>
          <p:nvPr/>
        </p:nvSpPr>
        <p:spPr>
          <a:xfrm>
            <a:off x="5552037" y="2196791"/>
            <a:ext cx="1261135" cy="254837"/>
          </a:xfrm>
          <a:prstGeom prst="stripedRightArrow">
            <a:avLst>
              <a:gd name="adj1" fmla="val 49709"/>
              <a:gd name="adj2" fmla="val 83641"/>
            </a:avLst>
          </a:prstGeom>
          <a:solidFill>
            <a:srgbClr val="406C36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14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38" grpId="0" animBg="1"/>
      <p:bldP spid="38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C:\Users\touch\AppData\Local\Microsoft\Windows\INetCache\IE\LZCRXE5U\document[1]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07529"/>
            <a:ext cx="480759" cy="62167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</a:t>
            </a:r>
            <a:r>
              <a:rPr lang="en-US" baseline="0" dirty="0" smtClean="0"/>
              <a:t> to subnet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interchange</a:t>
            </a:r>
          </a:p>
          <a:p>
            <a:pPr lvl="1"/>
            <a:r>
              <a:rPr lang="en-US" dirty="0" smtClean="0"/>
              <a:t>Translate to common</a:t>
            </a:r>
          </a:p>
          <a:p>
            <a:pPr lvl="1"/>
            <a:r>
              <a:rPr lang="en-US" dirty="0" smtClean="0"/>
              <a:t>Relay common</a:t>
            </a:r>
          </a:p>
          <a:p>
            <a:pPr lvl="1"/>
            <a:r>
              <a:rPr lang="en-US" dirty="0" smtClean="0"/>
              <a:t>Translate back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0"/>
          <p:cNvGrpSpPr/>
          <p:nvPr/>
        </p:nvGrpSpPr>
        <p:grpSpPr>
          <a:xfrm>
            <a:off x="7288015" y="4685653"/>
            <a:ext cx="651903" cy="343547"/>
            <a:chOff x="7288015" y="4685653"/>
            <a:chExt cx="651903" cy="343547"/>
          </a:xfrm>
        </p:grpSpPr>
        <p:sp>
          <p:nvSpPr>
            <p:cNvPr id="7" name="Rectangle 6"/>
            <p:cNvSpPr/>
            <p:nvPr/>
          </p:nvSpPr>
          <p:spPr>
            <a:xfrm>
              <a:off x="7288015" y="4685653"/>
              <a:ext cx="651903" cy="343547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7288015" y="4709348"/>
              <a:ext cx="651903" cy="154751"/>
            </a:xfrm>
            <a:prstGeom prst="triangl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http://images.clipartpanda.com/person-clip-art-dc7g64qc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7945" y="4234645"/>
            <a:ext cx="734112" cy="8612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ker.com/cliparts/v/5/U/J/R/p/fuschia-person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1424" y="4040059"/>
            <a:ext cx="734478" cy="8612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ker.com/cliparts/b/a/2/f/1194984542205677546ppl2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50555"/>
            <a:ext cx="718401" cy="84236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lker.com/cliparts/b/a/2/f/1194984542205677546ppl2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7501" y="1850555"/>
            <a:ext cx="718401" cy="84236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5"/>
          <p:cNvGrpSpPr/>
          <p:nvPr/>
        </p:nvGrpSpPr>
        <p:grpSpPr>
          <a:xfrm>
            <a:off x="5256677" y="2150616"/>
            <a:ext cx="651903" cy="343547"/>
            <a:chOff x="438024" y="429389"/>
            <a:chExt cx="651903" cy="343547"/>
          </a:xfrm>
        </p:grpSpPr>
        <p:sp>
          <p:nvSpPr>
            <p:cNvPr id="17" name="Rectangle 16"/>
            <p:cNvSpPr/>
            <p:nvPr/>
          </p:nvSpPr>
          <p:spPr>
            <a:xfrm>
              <a:off x="438024" y="429389"/>
              <a:ext cx="651903" cy="343547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438024" y="429389"/>
              <a:ext cx="651903" cy="154751"/>
            </a:xfrm>
            <a:prstGeom prst="triangl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7361471" y="2108080"/>
            <a:ext cx="651903" cy="343548"/>
            <a:chOff x="2376217" y="274638"/>
            <a:chExt cx="651903" cy="343548"/>
          </a:xfrm>
        </p:grpSpPr>
        <p:sp>
          <p:nvSpPr>
            <p:cNvPr id="20" name="Rectangle 19"/>
            <p:cNvSpPr/>
            <p:nvPr/>
          </p:nvSpPr>
          <p:spPr>
            <a:xfrm>
              <a:off x="2376217" y="274639"/>
              <a:ext cx="651903" cy="343547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2376217" y="274638"/>
              <a:ext cx="651903" cy="154751"/>
            </a:xfrm>
            <a:prstGeom prst="triangl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triped Right Arrow 21"/>
          <p:cNvSpPr/>
          <p:nvPr/>
        </p:nvSpPr>
        <p:spPr>
          <a:xfrm>
            <a:off x="6009701" y="2196791"/>
            <a:ext cx="1261135" cy="254837"/>
          </a:xfrm>
          <a:prstGeom prst="stripedRightArrow">
            <a:avLst>
              <a:gd name="adj1" fmla="val 49709"/>
              <a:gd name="adj2" fmla="val 83641"/>
            </a:avLst>
          </a:prstGeom>
          <a:solidFill>
            <a:srgbClr val="406C36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847767" y="2692915"/>
            <a:ext cx="0" cy="1541730"/>
          </a:xfrm>
          <a:prstGeom prst="line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437633" y="2677441"/>
            <a:ext cx="13796" cy="1362618"/>
          </a:xfrm>
          <a:prstGeom prst="line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Up Arrow 28"/>
          <p:cNvSpPr/>
          <p:nvPr/>
        </p:nvSpPr>
        <p:spPr>
          <a:xfrm>
            <a:off x="5428275" y="2692915"/>
            <a:ext cx="439125" cy="1817585"/>
          </a:xfrm>
          <a:prstGeom prst="up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 flipV="1">
            <a:off x="7409475" y="2667000"/>
            <a:ext cx="439125" cy="1817585"/>
          </a:xfrm>
          <a:prstGeom prst="up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10800000" flipV="1">
            <a:off x="5349824" y="1981201"/>
            <a:ext cx="2590095" cy="1"/>
          </a:xfrm>
          <a:prstGeom prst="line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31"/>
          <p:cNvGrpSpPr/>
          <p:nvPr/>
        </p:nvGrpSpPr>
        <p:grpSpPr>
          <a:xfrm>
            <a:off x="5349822" y="4665251"/>
            <a:ext cx="651903" cy="343547"/>
            <a:chOff x="5349822" y="4665251"/>
            <a:chExt cx="651903" cy="343547"/>
          </a:xfrm>
        </p:grpSpPr>
        <p:sp>
          <p:nvSpPr>
            <p:cNvPr id="5" name="Rectangle 4"/>
            <p:cNvSpPr/>
            <p:nvPr/>
          </p:nvSpPr>
          <p:spPr>
            <a:xfrm>
              <a:off x="5349822" y="4665251"/>
              <a:ext cx="651903" cy="343547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5349822" y="4665251"/>
              <a:ext cx="651903" cy="154751"/>
            </a:xfrm>
            <a:prstGeom prst="triangl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" descr="C:\Users\touch\AppData\Local\Microsoft\Windows\INetCache\IE\LZCRXE5U\document[1]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294405" cy="380696"/>
          </a:xfrm>
          <a:prstGeom prst="rect">
            <a:avLst/>
          </a:prstGeom>
          <a:solidFill>
            <a:srgbClr val="CCFFCC"/>
          </a:solidFill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952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4.07407E-6 L 0.175 4.07407E-6 " pathEditMode="relative" ptsTypes="AA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 to subnet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Reduces number of </a:t>
            </a:r>
            <a:r>
              <a:rPr lang="en-US" dirty="0" smtClean="0"/>
              <a:t>translators</a:t>
            </a:r>
          </a:p>
          <a:p>
            <a:pPr lvl="2"/>
            <a:r>
              <a:rPr lang="en-US" dirty="0" smtClean="0"/>
              <a:t>Compared to direct translation</a:t>
            </a:r>
          </a:p>
          <a:p>
            <a:pPr lvl="1"/>
            <a:r>
              <a:rPr lang="en-US" dirty="0"/>
              <a:t>Sub-layers </a:t>
            </a:r>
            <a:r>
              <a:rPr lang="en-US" dirty="0" smtClean="0"/>
              <a:t>can be tuned </a:t>
            </a:r>
            <a:r>
              <a:rPr lang="en-US" dirty="0"/>
              <a:t>to native contexts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Cons:</a:t>
            </a:r>
          </a:p>
          <a:p>
            <a:pPr lvl="1"/>
            <a:r>
              <a:rPr lang="en-US" dirty="0"/>
              <a:t>Twice translated</a:t>
            </a:r>
          </a:p>
          <a:p>
            <a:pPr lvl="1"/>
            <a:r>
              <a:rPr lang="en-US" dirty="0"/>
              <a:t>Like two-step dovetailing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68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in</a:t>
            </a:r>
            <a:r>
              <a:rPr lang="en-US" baseline="0" dirty="0" smtClean="0"/>
              <a:t> the waist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as primary</a:t>
            </a:r>
          </a:p>
          <a:p>
            <a:pPr lvl="1"/>
            <a:r>
              <a:rPr lang="en-US" dirty="0" smtClean="0"/>
              <a:t>Use sub-layers as a transit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1" name="Picture 2" descr="http://images.clipartpanda.com/person-clip-art-dc7g64q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7945" y="4234645"/>
            <a:ext cx="734112" cy="8612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clker.com/cliparts/v/5/U/J/R/p/fuschia-person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1424" y="4040059"/>
            <a:ext cx="734478" cy="8612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clker.com/cliparts/b/a/2/f/1194984542205677546ppl2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50555"/>
            <a:ext cx="718401" cy="84236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clker.com/cliparts/b/a/2/f/1194984542205677546ppl2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7501" y="1850555"/>
            <a:ext cx="718401" cy="84236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5"/>
          <p:cNvGrpSpPr/>
          <p:nvPr/>
        </p:nvGrpSpPr>
        <p:grpSpPr>
          <a:xfrm>
            <a:off x="5256677" y="2150616"/>
            <a:ext cx="651903" cy="343547"/>
            <a:chOff x="438024" y="429389"/>
            <a:chExt cx="651903" cy="343547"/>
          </a:xfrm>
        </p:grpSpPr>
        <p:sp>
          <p:nvSpPr>
            <p:cNvPr id="37" name="Rectangle 36"/>
            <p:cNvSpPr/>
            <p:nvPr/>
          </p:nvSpPr>
          <p:spPr>
            <a:xfrm>
              <a:off x="438024" y="429389"/>
              <a:ext cx="651903" cy="343547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 rot="10800000">
              <a:off x="438024" y="429389"/>
              <a:ext cx="651903" cy="154751"/>
            </a:xfrm>
            <a:prstGeom prst="triangl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7361471" y="2108080"/>
            <a:ext cx="651903" cy="343548"/>
            <a:chOff x="2376217" y="274638"/>
            <a:chExt cx="651903" cy="343548"/>
          </a:xfrm>
        </p:grpSpPr>
        <p:sp>
          <p:nvSpPr>
            <p:cNvPr id="40" name="Rectangle 39"/>
            <p:cNvSpPr/>
            <p:nvPr/>
          </p:nvSpPr>
          <p:spPr>
            <a:xfrm>
              <a:off x="2376217" y="274639"/>
              <a:ext cx="651903" cy="343547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10800000">
              <a:off x="2376217" y="274638"/>
              <a:ext cx="651903" cy="154751"/>
            </a:xfrm>
            <a:prstGeom prst="triangl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triped Right Arrow 41"/>
          <p:cNvSpPr/>
          <p:nvPr/>
        </p:nvSpPr>
        <p:spPr>
          <a:xfrm>
            <a:off x="6009701" y="2196791"/>
            <a:ext cx="1261135" cy="254837"/>
          </a:xfrm>
          <a:prstGeom prst="stripedRightArrow">
            <a:avLst>
              <a:gd name="adj1" fmla="val 49709"/>
              <a:gd name="adj2" fmla="val 83641"/>
            </a:avLst>
          </a:prstGeom>
          <a:solidFill>
            <a:srgbClr val="406C36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855001" y="2692915"/>
            <a:ext cx="0" cy="1541730"/>
          </a:xfrm>
          <a:prstGeom prst="line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44867" y="2677441"/>
            <a:ext cx="13796" cy="1362618"/>
          </a:xfrm>
          <a:prstGeom prst="line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Group 35"/>
          <p:cNvGrpSpPr/>
          <p:nvPr/>
        </p:nvGrpSpPr>
        <p:grpSpPr>
          <a:xfrm>
            <a:off x="5256677" y="4557724"/>
            <a:ext cx="651903" cy="343547"/>
            <a:chOff x="438024" y="429389"/>
            <a:chExt cx="651903" cy="343547"/>
          </a:xfrm>
        </p:grpSpPr>
        <p:sp>
          <p:nvSpPr>
            <p:cNvPr id="35" name="Rectangle 34"/>
            <p:cNvSpPr/>
            <p:nvPr/>
          </p:nvSpPr>
          <p:spPr>
            <a:xfrm>
              <a:off x="438024" y="429389"/>
              <a:ext cx="651903" cy="343547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 rot="10800000">
              <a:off x="438024" y="429389"/>
              <a:ext cx="651903" cy="154751"/>
            </a:xfrm>
            <a:prstGeom prst="triangl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35"/>
          <p:cNvGrpSpPr/>
          <p:nvPr/>
        </p:nvGrpSpPr>
        <p:grpSpPr>
          <a:xfrm>
            <a:off x="7270836" y="4533253"/>
            <a:ext cx="651903" cy="343547"/>
            <a:chOff x="438024" y="429389"/>
            <a:chExt cx="651903" cy="343547"/>
          </a:xfrm>
        </p:grpSpPr>
        <p:sp>
          <p:nvSpPr>
            <p:cNvPr id="43" name="Rectangle 42"/>
            <p:cNvSpPr/>
            <p:nvPr/>
          </p:nvSpPr>
          <p:spPr>
            <a:xfrm>
              <a:off x="438024" y="429389"/>
              <a:ext cx="651903" cy="343547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438024" y="429389"/>
              <a:ext cx="651903" cy="154751"/>
            </a:xfrm>
            <a:prstGeom prst="triangl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Up Arrow 48"/>
          <p:cNvSpPr/>
          <p:nvPr/>
        </p:nvSpPr>
        <p:spPr>
          <a:xfrm>
            <a:off x="5428275" y="2602015"/>
            <a:ext cx="439125" cy="1817585"/>
          </a:xfrm>
          <a:prstGeom prst="up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 flipV="1">
            <a:off x="7409475" y="2576100"/>
            <a:ext cx="439125" cy="1817585"/>
          </a:xfrm>
          <a:prstGeom prst="up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rot="10800000" flipV="1">
            <a:off x="5349824" y="1981201"/>
            <a:ext cx="2590095" cy="1"/>
          </a:xfrm>
          <a:prstGeom prst="line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3" descr="C:\Users\touch\AppData\Local\Microsoft\Windows\INetCache\IE\LZCRXE5U\document[1].gif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07529"/>
            <a:ext cx="480759" cy="62167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touch\AppData\Local\Microsoft\Windows\INetCache\IE\LZCRXE5U\document[1].gif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294405" cy="380696"/>
          </a:xfrm>
          <a:prstGeom prst="rect">
            <a:avLst/>
          </a:prstGeom>
          <a:solidFill>
            <a:srgbClr val="CCFFCC"/>
          </a:solidFill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1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4.07407E-6 L 0.175 4.07407E-6 " pathEditMode="relative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5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in the waist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Pros:</a:t>
            </a:r>
            <a:endParaRPr lang="en-US" dirty="0" smtClean="0"/>
          </a:p>
          <a:p>
            <a:pPr lvl="1"/>
            <a:r>
              <a:rPr lang="en-US" dirty="0" smtClean="0"/>
              <a:t>Sub</a:t>
            </a:r>
            <a:r>
              <a:rPr lang="en-US" dirty="0"/>
              <a:t>-layers for local environments, local relaying</a:t>
            </a:r>
          </a:p>
          <a:p>
            <a:pPr lvl="1"/>
            <a:r>
              <a:rPr lang="en-US" i="1" u="sng" dirty="0"/>
              <a:t>Translate just the </a:t>
            </a:r>
            <a:r>
              <a:rPr lang="en-US" i="1" u="sng" dirty="0" smtClean="0"/>
              <a:t>name</a:t>
            </a:r>
          </a:p>
          <a:p>
            <a:pPr lvl="1"/>
            <a:r>
              <a:rPr lang="en-US" dirty="0" smtClean="0"/>
              <a:t>Use sub-layer as a transit communications service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Cons:</a:t>
            </a:r>
          </a:p>
          <a:p>
            <a:pPr lvl="1"/>
            <a:r>
              <a:rPr lang="en-US" dirty="0"/>
              <a:t>Enables communication only at the common layer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80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Conclusion: stacking</a:t>
            </a:r>
            <a:r>
              <a:rPr lang="en-US" baseline="0" dirty="0" smtClean="0"/>
              <a:t> as transit 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Avoids translation</a:t>
            </a:r>
            <a:endParaRPr lang="en-US" dirty="0"/>
          </a:p>
          <a:p>
            <a:pPr lvl="1"/>
            <a:r>
              <a:rPr lang="en-US" dirty="0" smtClean="0"/>
              <a:t>Except for the names</a:t>
            </a:r>
          </a:p>
          <a:p>
            <a:pPr lvl="1"/>
            <a:r>
              <a:rPr lang="en-US" dirty="0" smtClean="0"/>
              <a:t>And content, as necessary, at the endpoints</a:t>
            </a:r>
          </a:p>
          <a:p>
            <a:endParaRPr lang="en-US" dirty="0" smtClean="0"/>
          </a:p>
          <a:p>
            <a:r>
              <a:rPr lang="en-US" dirty="0" smtClean="0"/>
              <a:t>Supports localization</a:t>
            </a:r>
          </a:p>
          <a:p>
            <a:pPr lvl="1"/>
            <a:r>
              <a:rPr lang="en-US" dirty="0" smtClean="0"/>
              <a:t>Using subnets as transits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79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Homogeneity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</a:t>
            </a:r>
            <a:r>
              <a:rPr lang="en-US" dirty="0" smtClean="0"/>
              <a:t>environment / context optimizations</a:t>
            </a:r>
          </a:p>
          <a:p>
            <a:pPr lvl="1"/>
            <a:r>
              <a:rPr lang="en-US" dirty="0"/>
              <a:t>Prevents customization, e.g., for wireless, satellite, low-power, lightweight devices,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Difficult to pick</a:t>
            </a:r>
          </a:p>
          <a:p>
            <a:pPr lvl="1"/>
            <a:r>
              <a:rPr lang="en-US" dirty="0" smtClean="0"/>
              <a:t>Hard </a:t>
            </a:r>
            <a:r>
              <a:rPr lang="en-US" dirty="0"/>
              <a:t>to pick one everyone will agree 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2052" name="Picture 4" descr="Image result for group agre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0119" y="4433923"/>
            <a:ext cx="2520512" cy="166207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56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layer vs. layering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layer (one layer)</a:t>
            </a:r>
          </a:p>
          <a:p>
            <a:pPr lvl="1"/>
            <a:r>
              <a:rPr lang="en-US" dirty="0" smtClean="0"/>
              <a:t>A homogeneous network</a:t>
            </a:r>
          </a:p>
          <a:p>
            <a:pPr lvl="1"/>
            <a:r>
              <a:rPr lang="en-US" dirty="0"/>
              <a:t>Largest </a:t>
            </a:r>
            <a:r>
              <a:rPr lang="en-US" i="1" u="sng" dirty="0"/>
              <a:t>group that can </a:t>
            </a:r>
            <a:r>
              <a:rPr lang="en-US" i="1" u="sng" dirty="0" smtClean="0"/>
              <a:t>communicate </a:t>
            </a:r>
            <a:r>
              <a:rPr lang="en-US" i="1" u="sng" dirty="0"/>
              <a:t>via transitive closure </a:t>
            </a:r>
            <a:r>
              <a:rPr lang="en-US" dirty="0"/>
              <a:t>with one protocol and one name </a:t>
            </a:r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Largest </a:t>
            </a:r>
            <a:r>
              <a:rPr lang="en-US" i="1" u="sng" dirty="0" smtClean="0"/>
              <a:t>network</a:t>
            </a:r>
            <a:r>
              <a:rPr lang="en-US" dirty="0" smtClean="0"/>
              <a:t> with one protocol and one namespace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Layering (stacked transit using multiple layers)</a:t>
            </a:r>
            <a:endParaRPr lang="en-US" dirty="0"/>
          </a:p>
          <a:p>
            <a:pPr lvl="1"/>
            <a:r>
              <a:rPr lang="en-US" dirty="0" smtClean="0"/>
              <a:t>Creating a homogeneous </a:t>
            </a:r>
            <a:r>
              <a:rPr lang="en-US" i="1" u="sng" dirty="0" smtClean="0"/>
              <a:t>network</a:t>
            </a:r>
            <a:r>
              <a:rPr lang="en-US" dirty="0" smtClean="0"/>
              <a:t> from a set of heterogeneous </a:t>
            </a:r>
            <a:r>
              <a:rPr lang="en-US" i="1" u="sng" dirty="0" smtClean="0"/>
              <a:t>networks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3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Stacking via 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Transiting other layers</a:t>
            </a:r>
          </a:p>
          <a:p>
            <a:pPr lvl="1"/>
            <a:r>
              <a:rPr lang="en-US" dirty="0" smtClean="0"/>
              <a:t>A layer as unifying different networks</a:t>
            </a:r>
          </a:p>
          <a:p>
            <a:pPr lvl="2"/>
            <a:r>
              <a:rPr lang="en-US" dirty="0" smtClean="0"/>
              <a:t>The basic definition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Translating capabilities</a:t>
            </a:r>
          </a:p>
          <a:p>
            <a:pPr lvl="1"/>
            <a:r>
              <a:rPr lang="en-US" dirty="0" smtClean="0"/>
              <a:t>A layer as an adapter between networks</a:t>
            </a:r>
          </a:p>
          <a:p>
            <a:pPr lvl="2"/>
            <a:r>
              <a:rPr lang="en-US" dirty="0" smtClean="0"/>
              <a:t>Takes one capability and turns it into another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33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provided by a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Shared</a:t>
            </a:r>
            <a:r>
              <a:rPr lang="en-US" baseline="0" dirty="0" smtClean="0"/>
              <a:t> state coordination</a:t>
            </a:r>
          </a:p>
          <a:p>
            <a:pPr lvl="1"/>
            <a:endParaRPr lang="en-US" baseline="0" dirty="0" smtClean="0"/>
          </a:p>
          <a:p>
            <a:r>
              <a:rPr lang="en-US" dirty="0" smtClean="0"/>
              <a:t>Any computable function</a:t>
            </a:r>
            <a:endParaRPr lang="en-US" dirty="0"/>
          </a:p>
          <a:p>
            <a:pPr lvl="1"/>
            <a:r>
              <a:rPr lang="en-US" dirty="0" smtClean="0"/>
              <a:t>High-level capabilities built from shared state</a:t>
            </a:r>
            <a:endParaRPr lang="en-US" dirty="0"/>
          </a:p>
          <a:p>
            <a:pPr lvl="1"/>
            <a:r>
              <a:rPr lang="en-US" dirty="0" smtClean="0"/>
              <a:t>Typically that assist communication itself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42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</a:t>
            </a:r>
            <a:r>
              <a:rPr lang="en-US" baseline="0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Emulation</a:t>
            </a:r>
          </a:p>
          <a:p>
            <a:pPr lvl="1"/>
            <a:r>
              <a:rPr lang="en-US" dirty="0" smtClean="0"/>
              <a:t>Act like a single physical link</a:t>
            </a:r>
          </a:p>
          <a:p>
            <a:r>
              <a:rPr lang="en-US" dirty="0" smtClean="0"/>
              <a:t>Splitting</a:t>
            </a:r>
          </a:p>
          <a:p>
            <a:pPr lvl="1"/>
            <a:r>
              <a:rPr lang="en-US" dirty="0" smtClean="0"/>
              <a:t>Large messages over smaller ones</a:t>
            </a:r>
          </a:p>
          <a:p>
            <a:r>
              <a:rPr lang="en-US" dirty="0" smtClean="0"/>
              <a:t>Joining</a:t>
            </a:r>
          </a:p>
          <a:p>
            <a:pPr lvl="1"/>
            <a:r>
              <a:rPr lang="en-US" dirty="0" smtClean="0"/>
              <a:t>Pack many</a:t>
            </a:r>
            <a:r>
              <a:rPr lang="en-US" baseline="0" dirty="0" smtClean="0"/>
              <a:t> small messages in one larger one</a:t>
            </a:r>
          </a:p>
          <a:p>
            <a:pPr lvl="0"/>
            <a:r>
              <a:rPr lang="en-US" dirty="0" smtClean="0"/>
              <a:t>Correction</a:t>
            </a:r>
          </a:p>
          <a:p>
            <a:pPr lvl="1"/>
            <a:r>
              <a:rPr lang="en-US" dirty="0" smtClean="0"/>
              <a:t>Repair the impact of loss, error, reordering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78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defines a layer?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WHO</a:t>
            </a:r>
            <a:r>
              <a:rPr lang="en-US" baseline="0" dirty="0" smtClean="0"/>
              <a:t> can communicate</a:t>
            </a:r>
          </a:p>
          <a:p>
            <a:pPr lvl="1"/>
            <a:r>
              <a:rPr lang="en-US" dirty="0" smtClean="0"/>
              <a:t>Largest</a:t>
            </a:r>
            <a:r>
              <a:rPr lang="en-US" baseline="0" dirty="0" smtClean="0"/>
              <a:t> group using a single set of rules</a:t>
            </a:r>
          </a:p>
          <a:p>
            <a:pPr lvl="1"/>
            <a:endParaRPr lang="en-US" baseline="0" dirty="0" smtClean="0"/>
          </a:p>
          <a:p>
            <a:pPr lvl="0"/>
            <a:r>
              <a:rPr lang="en-US" dirty="0" smtClean="0"/>
              <a:t>HOW they use communication</a:t>
            </a:r>
          </a:p>
          <a:p>
            <a:pPr lvl="1"/>
            <a:r>
              <a:rPr lang="en-US" dirty="0" smtClean="0"/>
              <a:t>Services</a:t>
            </a:r>
            <a:r>
              <a:rPr lang="en-US" baseline="0" dirty="0" smtClean="0"/>
              <a:t> that users can apply to problems</a:t>
            </a:r>
          </a:p>
          <a:p>
            <a:pPr lvl="1"/>
            <a:r>
              <a:rPr lang="en-US" baseline="0" dirty="0" smtClean="0"/>
              <a:t>2-party? Multiparty?</a:t>
            </a:r>
          </a:p>
          <a:p>
            <a:pPr lvl="1"/>
            <a:r>
              <a:rPr lang="en-US" dirty="0" smtClean="0"/>
              <a:t>Reliable? Ordered? Like a wire or like packages?</a:t>
            </a:r>
          </a:p>
          <a:p>
            <a:pPr lvl="1"/>
            <a:endParaRPr lang="en-US" dirty="0"/>
          </a:p>
          <a:p>
            <a:r>
              <a:rPr lang="en-US" dirty="0" smtClean="0"/>
              <a:t>HOW they interact with heterogeneous nets</a:t>
            </a:r>
          </a:p>
          <a:p>
            <a:pPr lvl="1"/>
            <a:r>
              <a:rPr lang="en-US" dirty="0" smtClean="0"/>
              <a:t>The kinds of other networks that a layer can “group”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78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as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Capabilities it provides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Expectations it assumes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Cloud 3"/>
          <p:cNvSpPr/>
          <p:nvPr/>
        </p:nvSpPr>
        <p:spPr>
          <a:xfrm>
            <a:off x="5249008" y="2558562"/>
            <a:ext cx="3191608" cy="172329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-Down Arrow 4"/>
          <p:cNvSpPr/>
          <p:nvPr/>
        </p:nvSpPr>
        <p:spPr>
          <a:xfrm>
            <a:off x="6563458" y="1661747"/>
            <a:ext cx="562708" cy="993531"/>
          </a:xfrm>
          <a:prstGeom prst="upDownArrow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6563458" y="4281855"/>
            <a:ext cx="562708" cy="993531"/>
          </a:xfrm>
          <a:prstGeom prst="up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08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layer is a common language</a:t>
            </a:r>
          </a:p>
          <a:p>
            <a:pPr lvl="1"/>
            <a:r>
              <a:rPr lang="en-US" dirty="0" smtClean="0"/>
              <a:t>But only for nets it can translate to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Name</a:t>
            </a:r>
            <a:r>
              <a:rPr lang="en-US" baseline="0" dirty="0" smtClean="0"/>
              <a:t> translation</a:t>
            </a:r>
          </a:p>
          <a:p>
            <a:pPr lvl="2"/>
            <a:r>
              <a:rPr lang="en-US" baseline="0" dirty="0" smtClean="0"/>
              <a:t>Identify party’s local name, given common one</a:t>
            </a:r>
          </a:p>
          <a:p>
            <a:pPr lvl="1"/>
            <a:r>
              <a:rPr lang="en-US" dirty="0" smtClean="0"/>
              <a:t>Capability translation</a:t>
            </a:r>
          </a:p>
          <a:p>
            <a:pPr lvl="2"/>
            <a:r>
              <a:rPr lang="en-US" dirty="0" smtClean="0"/>
              <a:t>Use the lower net as a communications link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93170" y="1591408"/>
            <a:ext cx="1972807" cy="1679332"/>
            <a:chOff x="5249008" y="2558562"/>
            <a:chExt cx="3191608" cy="2716824"/>
          </a:xfrm>
        </p:grpSpPr>
        <p:sp>
          <p:nvSpPr>
            <p:cNvPr id="4" name="Cloud 3"/>
            <p:cNvSpPr/>
            <p:nvPr/>
          </p:nvSpPr>
          <p:spPr>
            <a:xfrm>
              <a:off x="5249008" y="2558562"/>
              <a:ext cx="3191608" cy="172329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Up-Down Arrow 4"/>
            <p:cNvSpPr/>
            <p:nvPr/>
          </p:nvSpPr>
          <p:spPr>
            <a:xfrm>
              <a:off x="6563458" y="4281855"/>
              <a:ext cx="562708" cy="993531"/>
            </a:xfrm>
            <a:prstGeom prst="upDownArrow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45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layer provides a common language</a:t>
            </a:r>
          </a:p>
          <a:p>
            <a:pPr lvl="1"/>
            <a:r>
              <a:rPr lang="en-US" dirty="0" smtClean="0"/>
              <a:t>A common interface</a:t>
            </a:r>
          </a:p>
          <a:p>
            <a:pPr lvl="1"/>
            <a:r>
              <a:rPr lang="en-US" dirty="0" smtClean="0"/>
              <a:t>A common set of services</a:t>
            </a:r>
          </a:p>
          <a:p>
            <a:pPr lvl="1"/>
            <a:r>
              <a:rPr lang="en-US" dirty="0" smtClean="0"/>
              <a:t>With which users</a:t>
            </a:r>
            <a:r>
              <a:rPr lang="en-US" baseline="0" dirty="0" smtClean="0"/>
              <a:t> can apply</a:t>
            </a:r>
          </a:p>
          <a:p>
            <a:pPr lvl="1"/>
            <a:endParaRPr lang="en-US" dirty="0"/>
          </a:p>
          <a:p>
            <a:r>
              <a:rPr lang="en-US" baseline="0" dirty="0" smtClean="0"/>
              <a:t>Expectations:</a:t>
            </a:r>
          </a:p>
          <a:p>
            <a:pPr lvl="1"/>
            <a:r>
              <a:rPr lang="en-US" dirty="0" smtClean="0"/>
              <a:t>Name</a:t>
            </a:r>
          </a:p>
          <a:p>
            <a:pPr lvl="2"/>
            <a:r>
              <a:rPr lang="en-US" baseline="0" dirty="0" smtClean="0"/>
              <a:t>Users</a:t>
            </a:r>
            <a:r>
              <a:rPr lang="en-US" dirty="0" smtClean="0"/>
              <a:t> must </a:t>
            </a:r>
            <a:r>
              <a:rPr lang="en-US" dirty="0"/>
              <a:t>i</a:t>
            </a:r>
            <a:r>
              <a:rPr lang="en-US" baseline="0" dirty="0" smtClean="0"/>
              <a:t>dentify</a:t>
            </a:r>
            <a:r>
              <a:rPr lang="en-US" dirty="0" smtClean="0"/>
              <a:t> party’s common name</a:t>
            </a:r>
          </a:p>
          <a:p>
            <a:pPr lvl="1"/>
            <a:r>
              <a:rPr lang="en-US" baseline="0" dirty="0" smtClean="0"/>
              <a:t>Capability</a:t>
            </a:r>
          </a:p>
          <a:p>
            <a:pPr lvl="2"/>
            <a:r>
              <a:rPr lang="en-US" dirty="0" smtClean="0"/>
              <a:t>Users must be able to use the services provided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50270" y="2316884"/>
            <a:ext cx="2136530" cy="1753956"/>
            <a:chOff x="5249008" y="1661747"/>
            <a:chExt cx="3191608" cy="2620108"/>
          </a:xfrm>
        </p:grpSpPr>
        <p:sp>
          <p:nvSpPr>
            <p:cNvPr id="4" name="Cloud 3"/>
            <p:cNvSpPr/>
            <p:nvPr/>
          </p:nvSpPr>
          <p:spPr>
            <a:xfrm>
              <a:off x="5249008" y="2558562"/>
              <a:ext cx="3191608" cy="172329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Up-Down Arrow 4"/>
            <p:cNvSpPr/>
            <p:nvPr/>
          </p:nvSpPr>
          <p:spPr>
            <a:xfrm>
              <a:off x="6563458" y="1661747"/>
              <a:ext cx="562708" cy="993531"/>
            </a:xfrm>
            <a:prstGeom prst="upDownArrow">
              <a:avLst/>
            </a:prstGeom>
            <a:solidFill>
              <a:srgbClr val="00B0F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6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</a:t>
            </a:r>
            <a:r>
              <a:rPr lang="en-US" baseline="0" dirty="0" smtClean="0"/>
              <a:t> you can do with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Unify</a:t>
            </a:r>
            <a:r>
              <a:rPr lang="en-US" baseline="0" dirty="0" smtClean="0"/>
              <a:t> heterogeneous networks</a:t>
            </a:r>
          </a:p>
          <a:p>
            <a:pPr lvl="1"/>
            <a:r>
              <a:rPr lang="en-US" dirty="0" smtClean="0"/>
              <a:t>As we’ve seen</a:t>
            </a:r>
          </a:p>
          <a:p>
            <a:pPr lvl="1"/>
            <a:r>
              <a:rPr lang="en-US" dirty="0" smtClean="0"/>
              <a:t>Bridge </a:t>
            </a:r>
            <a:r>
              <a:rPr lang="en-US" i="1" u="sng" dirty="0" smtClean="0"/>
              <a:t>communications</a:t>
            </a:r>
            <a:r>
              <a:rPr lang="en-US" dirty="0" smtClean="0"/>
              <a:t> between other layers</a:t>
            </a:r>
          </a:p>
          <a:p>
            <a:pPr lvl="0"/>
            <a:r>
              <a:rPr lang="en-US" dirty="0" smtClean="0"/>
              <a:t>Create new services</a:t>
            </a:r>
          </a:p>
          <a:p>
            <a:pPr lvl="1"/>
            <a:r>
              <a:rPr lang="en-US" baseline="0" dirty="0" smtClean="0"/>
              <a:t>Does not have to join heterogeneous nets</a:t>
            </a:r>
          </a:p>
          <a:p>
            <a:pPr lvl="1"/>
            <a:r>
              <a:rPr lang="en-US" dirty="0" smtClean="0"/>
              <a:t>Can bridge </a:t>
            </a:r>
            <a:r>
              <a:rPr lang="en-US" i="1" u="sng" dirty="0" smtClean="0"/>
              <a:t>capabilities</a:t>
            </a:r>
            <a:r>
              <a:rPr lang="en-US" dirty="0" smtClean="0"/>
              <a:t> between other layers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Cloud 5"/>
          <p:cNvSpPr/>
          <p:nvPr/>
        </p:nvSpPr>
        <p:spPr>
          <a:xfrm>
            <a:off x="4220307" y="2070928"/>
            <a:ext cx="1758461" cy="105507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7010400" y="2007075"/>
            <a:ext cx="1758461" cy="1055077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4648201" y="1369619"/>
            <a:ext cx="3522784" cy="1055077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clipartlord.com/wp-content/uploads/2015/01/bridg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9537" y="1648899"/>
            <a:ext cx="2877771" cy="61084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/>
          <p:cNvSpPr/>
          <p:nvPr/>
        </p:nvSpPr>
        <p:spPr>
          <a:xfrm>
            <a:off x="4985237" y="4922567"/>
            <a:ext cx="3305909" cy="52753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4876799" y="4036619"/>
            <a:ext cx="3522784" cy="1055077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 descr="C:\Users\touch\Desktop\imageedit_1_69836902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0404" y="3986483"/>
            <a:ext cx="1015574" cy="101557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77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Adapt capabilities</a:t>
            </a:r>
          </a:p>
          <a:p>
            <a:pPr lvl="1"/>
            <a:r>
              <a:rPr lang="en-US" dirty="0" err="1" smtClean="0"/>
              <a:t>Lossy</a:t>
            </a:r>
            <a:r>
              <a:rPr lang="en-US" dirty="0" smtClean="0"/>
              <a:t> -&gt; reliable</a:t>
            </a:r>
          </a:p>
          <a:p>
            <a:pPr lvl="1"/>
            <a:r>
              <a:rPr lang="en-US" dirty="0" smtClean="0"/>
              <a:t>Reordered -&gt; ordered</a:t>
            </a:r>
          </a:p>
          <a:p>
            <a:pPr lvl="1"/>
            <a:r>
              <a:rPr lang="en-US" dirty="0" smtClean="0"/>
              <a:t>Jittery -&gt; periodic</a:t>
            </a:r>
          </a:p>
          <a:p>
            <a:pPr lvl="1"/>
            <a:r>
              <a:rPr lang="en-US" dirty="0" smtClean="0"/>
              <a:t>Stream -&gt; message</a:t>
            </a:r>
          </a:p>
          <a:p>
            <a:pPr lvl="1"/>
            <a:r>
              <a:rPr lang="en-US" dirty="0" smtClean="0"/>
              <a:t>Message -&gt; stream</a:t>
            </a:r>
          </a:p>
          <a:p>
            <a:pPr lvl="1"/>
            <a:r>
              <a:rPr lang="en-US" dirty="0" smtClean="0"/>
              <a:t>Multiple stream -&gt; 1</a:t>
            </a:r>
          </a:p>
          <a:p>
            <a:pPr lvl="1"/>
            <a:r>
              <a:rPr lang="en-US" dirty="0" smtClean="0"/>
              <a:t>1 stream -&gt; multiple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Cloud 4"/>
          <p:cNvSpPr/>
          <p:nvPr/>
        </p:nvSpPr>
        <p:spPr>
          <a:xfrm>
            <a:off x="4985237" y="4334609"/>
            <a:ext cx="3305909" cy="111549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4876799" y="2981542"/>
            <a:ext cx="3522784" cy="1660796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C:\Users\touch\Desktop\imageedit_1_69836902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0404" y="3304153"/>
            <a:ext cx="1015574" cy="101557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/>
          <p:nvPr/>
        </p:nvSpPr>
        <p:spPr>
          <a:xfrm>
            <a:off x="4985236" y="2083151"/>
            <a:ext cx="3305909" cy="1115498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35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Homogeneity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Locked-in once deployed</a:t>
            </a:r>
          </a:p>
          <a:p>
            <a:pPr lvl="1"/>
            <a:r>
              <a:rPr lang="en-US" dirty="0" smtClean="0"/>
              <a:t>No incremental evolution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Needs a “flag day” to change</a:t>
            </a:r>
          </a:p>
          <a:p>
            <a:pPr lvl="1"/>
            <a:r>
              <a:rPr lang="en-US" dirty="0" smtClean="0"/>
              <a:t>First major change to </a:t>
            </a:r>
            <a:r>
              <a:rPr lang="en-US" dirty="0" err="1" smtClean="0"/>
              <a:t>Multics</a:t>
            </a:r>
            <a:r>
              <a:rPr lang="en-US" dirty="0" smtClean="0"/>
              <a:t>: June 14, 1966</a:t>
            </a:r>
          </a:p>
          <a:p>
            <a:pPr lvl="1"/>
            <a:r>
              <a:rPr lang="en-US" dirty="0" smtClean="0"/>
              <a:t>Internet shift from NCP to TCP: Jan. 3, 1983</a:t>
            </a:r>
            <a:endParaRPr lang="en-US" dirty="0"/>
          </a:p>
        </p:txBody>
      </p:sp>
      <p:pic>
        <p:nvPicPr>
          <p:cNvPr id="4" name="Picture 2" descr="http://goodamericanpost.files.wordpress.com/2010/07/istock_000005053535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194" y="2401285"/>
            <a:ext cx="2426606" cy="181995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73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layer</a:t>
            </a:r>
            <a:r>
              <a:rPr lang="en-US" baseline="0" dirty="0" smtClean="0"/>
              <a:t>s interact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8057"/>
            <a:ext cx="5090746" cy="42916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Common (upper) layer</a:t>
            </a:r>
          </a:p>
          <a:p>
            <a:pPr lvl="1"/>
            <a:r>
              <a:rPr lang="en-US" dirty="0" smtClean="0"/>
              <a:t>Translates its (common) names to that of the lower layer</a:t>
            </a:r>
          </a:p>
          <a:p>
            <a:pPr lvl="1"/>
            <a:r>
              <a:rPr lang="en-US" dirty="0" smtClean="0"/>
              <a:t>Creates its own (common) services from those provided by the lower</a:t>
            </a:r>
          </a:p>
          <a:p>
            <a:r>
              <a:rPr lang="en-US" dirty="0" smtClean="0"/>
              <a:t>Various (lower) layers</a:t>
            </a:r>
          </a:p>
          <a:p>
            <a:pPr lvl="1"/>
            <a:r>
              <a:rPr lang="en-US" dirty="0" smtClean="0"/>
              <a:t>Expect upper layer to use its names</a:t>
            </a:r>
          </a:p>
          <a:p>
            <a:pPr lvl="1"/>
            <a:r>
              <a:rPr lang="en-US" dirty="0" smtClean="0"/>
              <a:t>Expect upper layer to use its services</a:t>
            </a:r>
          </a:p>
          <a:p>
            <a:pPr lvl="1"/>
            <a:r>
              <a:rPr lang="en-US" dirty="0" smtClean="0"/>
              <a:t>Provides some set of communications capabilities within its network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969977" y="1696916"/>
            <a:ext cx="2480926" cy="3376247"/>
            <a:chOff x="5249008" y="1248508"/>
            <a:chExt cx="3191608" cy="4343401"/>
          </a:xfrm>
        </p:grpSpPr>
        <p:sp>
          <p:nvSpPr>
            <p:cNvPr id="4" name="Cloud 3"/>
            <p:cNvSpPr/>
            <p:nvPr/>
          </p:nvSpPr>
          <p:spPr>
            <a:xfrm>
              <a:off x="5249008" y="3868616"/>
              <a:ext cx="3191608" cy="172329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Up-Down Arrow 4"/>
            <p:cNvSpPr/>
            <p:nvPr/>
          </p:nvSpPr>
          <p:spPr>
            <a:xfrm>
              <a:off x="6563458" y="2971801"/>
              <a:ext cx="562708" cy="993531"/>
            </a:xfrm>
            <a:prstGeom prst="upDownArrow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rgbClr val="00B0F0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5249008" y="1248508"/>
              <a:ext cx="3191608" cy="1723293"/>
            </a:xfrm>
            <a:prstGeom prst="cloud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13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Things that make you go hmm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Upper layer also</a:t>
            </a:r>
          </a:p>
          <a:p>
            <a:pPr lvl="1"/>
            <a:r>
              <a:rPr lang="en-US" dirty="0" smtClean="0"/>
              <a:t>Expects its names</a:t>
            </a:r>
          </a:p>
          <a:p>
            <a:pPr lvl="1"/>
            <a:r>
              <a:rPr lang="en-US" dirty="0" smtClean="0"/>
              <a:t>Provides its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Lower layer also</a:t>
            </a:r>
          </a:p>
          <a:p>
            <a:pPr lvl="1"/>
            <a:r>
              <a:rPr lang="en-US" dirty="0" smtClean="0"/>
              <a:t>Translates its names</a:t>
            </a:r>
          </a:p>
          <a:p>
            <a:pPr lvl="1"/>
            <a:r>
              <a:rPr lang="en-US" dirty="0" smtClean="0"/>
              <a:t>Creates its services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43001" y="3140930"/>
            <a:ext cx="2480926" cy="2042581"/>
            <a:chOff x="5249008" y="344106"/>
            <a:chExt cx="3191608" cy="2627695"/>
          </a:xfrm>
        </p:grpSpPr>
        <p:sp>
          <p:nvSpPr>
            <p:cNvPr id="8" name="Up-Down Arrow 7"/>
            <p:cNvSpPr/>
            <p:nvPr/>
          </p:nvSpPr>
          <p:spPr>
            <a:xfrm>
              <a:off x="6563458" y="344106"/>
              <a:ext cx="562708" cy="993531"/>
            </a:xfrm>
            <a:prstGeom prst="upDownArrow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rgbClr val="00B0F0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loud 8"/>
            <p:cNvSpPr/>
            <p:nvPr/>
          </p:nvSpPr>
          <p:spPr>
            <a:xfrm>
              <a:off x="5249008" y="1248508"/>
              <a:ext cx="3191608" cy="1723293"/>
            </a:xfrm>
            <a:prstGeom prst="cloud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5446474" y="3225901"/>
            <a:ext cx="2480926" cy="2111863"/>
            <a:chOff x="5249008" y="3868616"/>
            <a:chExt cx="3191608" cy="2716824"/>
          </a:xfrm>
        </p:grpSpPr>
        <p:sp>
          <p:nvSpPr>
            <p:cNvPr id="11" name="Cloud 10"/>
            <p:cNvSpPr/>
            <p:nvPr/>
          </p:nvSpPr>
          <p:spPr>
            <a:xfrm>
              <a:off x="5249008" y="3868616"/>
              <a:ext cx="3191608" cy="172329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-Down Arrow 11"/>
            <p:cNvSpPr/>
            <p:nvPr/>
          </p:nvSpPr>
          <p:spPr>
            <a:xfrm>
              <a:off x="6563458" y="5591909"/>
              <a:ext cx="562708" cy="993531"/>
            </a:xfrm>
            <a:prstGeom prst="upDownArrow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rgbClr val="00B0F0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29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Common layer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Each heterogeneous layer</a:t>
            </a:r>
          </a:p>
        </p:txBody>
      </p:sp>
      <p:grpSp>
        <p:nvGrpSpPr>
          <p:cNvPr id="5" name="Group 18"/>
          <p:cNvGrpSpPr/>
          <p:nvPr/>
        </p:nvGrpSpPr>
        <p:grpSpPr>
          <a:xfrm>
            <a:off x="1134208" y="2568672"/>
            <a:ext cx="2480926" cy="2833935"/>
            <a:chOff x="1134208" y="2700556"/>
            <a:chExt cx="2480926" cy="2833935"/>
          </a:xfrm>
        </p:grpSpPr>
        <p:grpSp>
          <p:nvGrpSpPr>
            <p:cNvPr id="6" name="Group 4"/>
            <p:cNvGrpSpPr/>
            <p:nvPr/>
          </p:nvGrpSpPr>
          <p:grpSpPr>
            <a:xfrm>
              <a:off x="1134208" y="3422628"/>
              <a:ext cx="2480926" cy="2111863"/>
              <a:chOff x="5249008" y="1248508"/>
              <a:chExt cx="3191608" cy="2716824"/>
            </a:xfrm>
          </p:grpSpPr>
          <p:sp>
            <p:nvSpPr>
              <p:cNvPr id="7" name="Up-Down Arrow 6"/>
              <p:cNvSpPr/>
              <p:nvPr/>
            </p:nvSpPr>
            <p:spPr>
              <a:xfrm>
                <a:off x="6563458" y="2971801"/>
                <a:ext cx="562708" cy="993531"/>
              </a:xfrm>
              <a:prstGeom prst="upDownArrow">
                <a:avLst/>
              </a:prstGeom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rgbClr val="00B0F0"/>
                  </a:gs>
                </a:gsLst>
              </a:gra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loud 7"/>
              <p:cNvSpPr/>
              <p:nvPr/>
            </p:nvSpPr>
            <p:spPr>
              <a:xfrm>
                <a:off x="5249008" y="1248508"/>
                <a:ext cx="3191608" cy="1723293"/>
              </a:xfrm>
              <a:prstGeom prst="cloud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Up-Down Arrow 15"/>
            <p:cNvSpPr/>
            <p:nvPr/>
          </p:nvSpPr>
          <p:spPr>
            <a:xfrm>
              <a:off x="2159646" y="2700556"/>
              <a:ext cx="437409" cy="772299"/>
            </a:xfrm>
            <a:prstGeom prst="upDownArrow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rgbClr val="00B0F0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5427784" y="2556035"/>
            <a:ext cx="2480926" cy="2808982"/>
            <a:chOff x="5462954" y="2233424"/>
            <a:chExt cx="2480926" cy="2808982"/>
          </a:xfrm>
        </p:grpSpPr>
        <p:grpSp>
          <p:nvGrpSpPr>
            <p:cNvPr id="12" name="Group 8"/>
            <p:cNvGrpSpPr/>
            <p:nvPr/>
          </p:nvGrpSpPr>
          <p:grpSpPr>
            <a:xfrm>
              <a:off x="5462954" y="2233424"/>
              <a:ext cx="2480926" cy="2036683"/>
              <a:chOff x="5249008" y="2971801"/>
              <a:chExt cx="3191608" cy="2620108"/>
            </a:xfrm>
          </p:grpSpPr>
          <p:sp>
            <p:nvSpPr>
              <p:cNvPr id="10" name="Cloud 9"/>
              <p:cNvSpPr/>
              <p:nvPr/>
            </p:nvSpPr>
            <p:spPr>
              <a:xfrm>
                <a:off x="5249008" y="3868616"/>
                <a:ext cx="3191608" cy="1723293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Up-Down Arrow 10"/>
              <p:cNvSpPr/>
              <p:nvPr/>
            </p:nvSpPr>
            <p:spPr>
              <a:xfrm>
                <a:off x="6563458" y="2971801"/>
                <a:ext cx="562708" cy="993531"/>
              </a:xfrm>
              <a:prstGeom prst="upDownArrow">
                <a:avLst/>
              </a:prstGeom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rgbClr val="00B0F0"/>
                  </a:gs>
                </a:gsLst>
              </a:gra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Up-Down Arrow 16"/>
            <p:cNvSpPr/>
            <p:nvPr/>
          </p:nvSpPr>
          <p:spPr>
            <a:xfrm>
              <a:off x="6490968" y="4270107"/>
              <a:ext cx="437409" cy="772299"/>
            </a:xfrm>
            <a:prstGeom prst="upDownArrow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rgbClr val="00B0F0"/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84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what really defines a layer?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Largest set that can communicate with:</a:t>
            </a:r>
          </a:p>
          <a:p>
            <a:pPr lvl="1"/>
            <a:r>
              <a:rPr lang="en-US" dirty="0" smtClean="0"/>
              <a:t>Single name space</a:t>
            </a:r>
          </a:p>
          <a:p>
            <a:pPr lvl="1"/>
            <a:r>
              <a:rPr lang="en-US" dirty="0" smtClean="0"/>
              <a:t>Single protocol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network with:</a:t>
            </a:r>
          </a:p>
          <a:p>
            <a:pPr lvl="1"/>
            <a:r>
              <a:rPr lang="en-US" dirty="0" smtClean="0"/>
              <a:t>Common expectations</a:t>
            </a:r>
          </a:p>
          <a:p>
            <a:pPr lvl="1"/>
            <a:r>
              <a:rPr lang="en-US" dirty="0" smtClean="0"/>
              <a:t>Common capabilities</a:t>
            </a:r>
          </a:p>
        </p:txBody>
      </p:sp>
      <p:pic>
        <p:nvPicPr>
          <p:cNvPr id="3074" name="Picture 2" descr="http://cdn.shopify.com/s/files/1/0238/7617/products/the-lord-of-the-rings-ring-1_32cbfae8-fc2f-4ef1-b4a2-146c1b1166b1_1024x102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145" t="18574" r="2030" b="20358"/>
          <a:stretch/>
        </p:blipFill>
        <p:spPr bwMode="auto">
          <a:xfrm>
            <a:off x="3025140" y="3379043"/>
            <a:ext cx="3103098" cy="20415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28238" y="4399800"/>
            <a:ext cx="287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 layer is </a:t>
            </a:r>
            <a:br>
              <a:rPr lang="en-US" sz="2400" dirty="0" smtClean="0"/>
            </a:br>
            <a:r>
              <a:rPr lang="en-US" sz="2400" dirty="0" smtClean="0"/>
              <a:t>its own “one ring”</a:t>
            </a:r>
            <a:endParaRPr lang="en-US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30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“Lowest” (touch the physical layer)</a:t>
            </a:r>
          </a:p>
          <a:p>
            <a:pPr lvl="1"/>
            <a:r>
              <a:rPr lang="en-US" dirty="0" smtClean="0"/>
              <a:t>Ethernet, ATM</a:t>
            </a:r>
            <a:endParaRPr lang="en-US" dirty="0" smtClean="0"/>
          </a:p>
          <a:p>
            <a:pPr lvl="0"/>
            <a:r>
              <a:rPr lang="en-US" dirty="0" smtClean="0"/>
              <a:t>Above Ethernet</a:t>
            </a:r>
            <a:endParaRPr lang="en-US" dirty="0" smtClean="0"/>
          </a:p>
          <a:p>
            <a:pPr lvl="1"/>
            <a:r>
              <a:rPr lang="en-US" dirty="0" smtClean="0"/>
              <a:t>IP, </a:t>
            </a:r>
            <a:r>
              <a:rPr lang="en-US" dirty="0" smtClean="0"/>
              <a:t>ARP, </a:t>
            </a:r>
            <a:r>
              <a:rPr lang="en-US" dirty="0" err="1" smtClean="0"/>
              <a:t>PPPoE</a:t>
            </a:r>
            <a:endParaRPr lang="en-US" dirty="0" smtClean="0"/>
          </a:p>
          <a:p>
            <a:r>
              <a:rPr lang="en-US" dirty="0" smtClean="0"/>
              <a:t>Above IP</a:t>
            </a:r>
            <a:endParaRPr lang="en-US" dirty="0" smtClean="0"/>
          </a:p>
          <a:p>
            <a:pPr lvl="1"/>
            <a:r>
              <a:rPr lang="en-US" dirty="0" smtClean="0"/>
              <a:t>TCP, UDP, ICMP</a:t>
            </a:r>
            <a:endParaRPr lang="en-US" dirty="0" smtClean="0"/>
          </a:p>
          <a:p>
            <a:r>
              <a:rPr lang="en-US" dirty="0" smtClean="0"/>
              <a:t>Above TCP</a:t>
            </a:r>
            <a:endParaRPr lang="en-US" dirty="0" smtClean="0"/>
          </a:p>
          <a:p>
            <a:pPr lvl="1"/>
            <a:r>
              <a:rPr lang="en-US" dirty="0" smtClean="0"/>
              <a:t>HTTP, SMTP, IMAP, DNS, NFS, NTP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92713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expectations and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HTTP</a:t>
            </a:r>
          </a:p>
          <a:p>
            <a:pPr lvl="1"/>
            <a:r>
              <a:rPr lang="en-US" dirty="0" smtClean="0"/>
              <a:t>Provides request/response messaging</a:t>
            </a:r>
          </a:p>
          <a:p>
            <a:pPr lvl="1"/>
            <a:r>
              <a:rPr lang="en-US" dirty="0" smtClean="0"/>
              <a:t>Expects reliable, ordered stream of bytes</a:t>
            </a:r>
          </a:p>
          <a:p>
            <a:r>
              <a:rPr lang="en-US" dirty="0" smtClean="0"/>
              <a:t>TCP</a:t>
            </a:r>
          </a:p>
          <a:p>
            <a:pPr lvl="1"/>
            <a:r>
              <a:rPr lang="en-US" dirty="0" smtClean="0"/>
              <a:t>Provides reliable, ordered stream of bytes</a:t>
            </a:r>
          </a:p>
          <a:p>
            <a:pPr lvl="1"/>
            <a:r>
              <a:rPr lang="en-US" dirty="0" smtClean="0"/>
              <a:t>Expects messaging</a:t>
            </a:r>
          </a:p>
          <a:p>
            <a:pPr lvl="2"/>
            <a:r>
              <a:rPr lang="en-US" dirty="0" smtClean="0"/>
              <a:t>Delivered within 2 minutes if delivered</a:t>
            </a:r>
          </a:p>
          <a:p>
            <a:pPr lvl="2"/>
            <a:r>
              <a:rPr lang="en-US" dirty="0" smtClean="0"/>
              <a:t>If lost, because of congestion (competition)</a:t>
            </a:r>
          </a:p>
          <a:p>
            <a:pPr lvl="2"/>
            <a:r>
              <a:rPr lang="en-US" dirty="0" smtClean="0"/>
              <a:t>Mostly without </a:t>
            </a:r>
            <a:r>
              <a:rPr lang="en-US" dirty="0" smtClean="0"/>
              <a:t>errors</a:t>
            </a:r>
          </a:p>
          <a:p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Provides messaging without errors (can be lost)</a:t>
            </a:r>
          </a:p>
          <a:p>
            <a:pPr lvl="1"/>
            <a:r>
              <a:rPr lang="en-US" dirty="0" smtClean="0"/>
              <a:t>Expects a shared wire (originally)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30176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</a:t>
            </a:r>
            <a:r>
              <a:rPr lang="en-US" baseline="0" dirty="0" smtClean="0"/>
              <a:t> inside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</a:t>
            </a:r>
          </a:p>
          <a:p>
            <a:pPr lvl="1"/>
            <a:r>
              <a:rPr lang="en-US" dirty="0" smtClean="0"/>
              <a:t>Ethernet</a:t>
            </a:r>
          </a:p>
          <a:p>
            <a:pPr lvl="2"/>
            <a:r>
              <a:rPr lang="en-US" dirty="0" smtClean="0"/>
              <a:t>IP</a:t>
            </a:r>
          </a:p>
          <a:p>
            <a:pPr lvl="3"/>
            <a:r>
              <a:rPr lang="en-US" dirty="0" smtClean="0"/>
              <a:t>TCP</a:t>
            </a:r>
          </a:p>
          <a:p>
            <a:pPr lvl="4"/>
            <a:r>
              <a:rPr lang="en-US" dirty="0" smtClean="0"/>
              <a:t>HTTP</a:t>
            </a:r>
          </a:p>
        </p:txBody>
      </p:sp>
      <p:pic>
        <p:nvPicPr>
          <p:cNvPr id="1026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4078" y="1462185"/>
            <a:ext cx="5458922" cy="40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59158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Messages spread</a:t>
            </a:r>
            <a:r>
              <a:rPr lang="en-US" baseline="0" dirty="0" smtClean="0"/>
              <a:t> across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datagram =</a:t>
            </a:r>
          </a:p>
          <a:p>
            <a:pPr lvl="1"/>
            <a:r>
              <a:rPr lang="en-US" dirty="0" smtClean="0"/>
              <a:t>IP fragment 1</a:t>
            </a:r>
          </a:p>
          <a:p>
            <a:pPr lvl="1"/>
            <a:r>
              <a:rPr lang="en-US" dirty="0" smtClean="0"/>
              <a:t>IP fragment 2</a:t>
            </a:r>
          </a:p>
        </p:txBody>
      </p:sp>
      <p:pic>
        <p:nvPicPr>
          <p:cNvPr id="2050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6836" y="1661801"/>
            <a:ext cx="4599964" cy="41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95592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Layering allows us to create powerful networks </a:t>
            </a:r>
            <a:r>
              <a:rPr lang="en-US" smtClean="0"/>
              <a:t>from components</a:t>
            </a:r>
          </a:p>
          <a:p>
            <a:r>
              <a:rPr lang="en-US" dirty="0" smtClean="0"/>
              <a:t>Stacking layers for transit </a:t>
            </a:r>
          </a:p>
          <a:p>
            <a:pPr lvl="1"/>
            <a:r>
              <a:rPr lang="en-US" dirty="0" smtClean="0"/>
              <a:t>Transit is the win for heterogeneity</a:t>
            </a:r>
          </a:p>
          <a:p>
            <a:r>
              <a:rPr lang="en-US" dirty="0" smtClean="0"/>
              <a:t>Layers have requirements</a:t>
            </a:r>
          </a:p>
          <a:p>
            <a:pPr lvl="1"/>
            <a:r>
              <a:rPr lang="en-US" dirty="0" smtClean="0"/>
              <a:t>What they expect </a:t>
            </a:r>
          </a:p>
          <a:p>
            <a:r>
              <a:rPr lang="en-US" dirty="0" smtClean="0"/>
              <a:t>Layers create capabilities</a:t>
            </a:r>
          </a:p>
          <a:p>
            <a:pPr lvl="1"/>
            <a:r>
              <a:rPr lang="en-US" dirty="0" smtClean="0"/>
              <a:t>What they provide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55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large, flat layer</a:t>
            </a:r>
          </a:p>
          <a:p>
            <a:pPr lvl="1"/>
            <a:r>
              <a:rPr lang="en-US" dirty="0" smtClean="0"/>
              <a:t>Difficult</a:t>
            </a:r>
            <a:r>
              <a:rPr lang="en-US" baseline="0" dirty="0" smtClean="0"/>
              <a:t> to manage</a:t>
            </a:r>
          </a:p>
          <a:p>
            <a:pPr lvl="1"/>
            <a:r>
              <a:rPr lang="en-US" baseline="0" dirty="0" smtClean="0"/>
              <a:t>Difficult to route (determine paths)</a:t>
            </a:r>
          </a:p>
          <a:p>
            <a:pPr lvl="1"/>
            <a:r>
              <a:rPr lang="en-US" baseline="0" dirty="0" smtClean="0"/>
              <a:t>Difficult to coordinate resources</a:t>
            </a:r>
          </a:p>
          <a:p>
            <a:pPr lvl="0"/>
            <a:r>
              <a:rPr lang="en-US" dirty="0" smtClean="0"/>
              <a:t>And its one, large</a:t>
            </a:r>
            <a:r>
              <a:rPr lang="en-US" baseline="0" dirty="0" smtClean="0"/>
              <a:t> name space</a:t>
            </a:r>
          </a:p>
          <a:p>
            <a:pPr lvl="1"/>
            <a:r>
              <a:rPr lang="en-US" dirty="0" smtClean="0"/>
              <a:t>See above…</a:t>
            </a:r>
          </a:p>
          <a:p>
            <a:pPr lvl="1"/>
            <a:endParaRPr lang="en-US" dirty="0" smtClean="0"/>
          </a:p>
          <a:p>
            <a:pPr marL="57150" lvl="0" indent="0" algn="ctr">
              <a:buNone/>
            </a:pPr>
            <a:r>
              <a:rPr lang="en-US" dirty="0" smtClean="0"/>
              <a:t>Groups of layers can be easier…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87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r>
              <a:rPr lang="en-US" baseline="0" dirty="0" smtClean="0"/>
              <a:t> to have multiple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Abstraction</a:t>
            </a:r>
          </a:p>
          <a:p>
            <a:endParaRPr lang="en-US" dirty="0" smtClean="0"/>
          </a:p>
          <a:p>
            <a: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Emulation</a:t>
            </a:r>
          </a:p>
          <a:p>
            <a: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Containment</a:t>
            </a:r>
          </a:p>
          <a:p>
            <a:endParaRPr lang="en-US" dirty="0" smtClean="0"/>
          </a:p>
          <a:p>
            <a:r>
              <a:rPr lang="en-US" dirty="0" smtClean="0"/>
              <a:t>Scale</a:t>
            </a:r>
            <a:endParaRPr lang="en-US" baseline="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7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Simplification</a:t>
            </a:r>
          </a:p>
          <a:p>
            <a:pPr lvl="1"/>
            <a:r>
              <a:rPr lang="en-US" dirty="0" smtClean="0"/>
              <a:t>Extract key features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See: Picasso -&gt;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42" name="Picture 2" descr="https://encrypted-tbn1.gstatic.com/images?q=tbn:ANd9GcSELQ5yN2-F1AEu-hCzC7CHZopUd5NZ7wNT2N4W4jQP9Olu1C4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48787"/>
            <a:ext cx="4314825" cy="37433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89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39347</TotalTime>
  <Words>2138</Words>
  <Application>Microsoft Macintosh PowerPoint</Application>
  <PresentationFormat>On-screen Show (4:3)</PresentationFormat>
  <Paragraphs>548</Paragraphs>
  <Slides>68</Slides>
  <Notes>37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Default Theme</vt:lpstr>
      <vt:lpstr>Network Layering CS 118 Computer Network Fundamentals  Peter Reiher </vt:lpstr>
      <vt:lpstr>Outline</vt:lpstr>
      <vt:lpstr>What is a layer?</vt:lpstr>
      <vt:lpstr>Limits of a single layer</vt:lpstr>
      <vt:lpstr>Homogeneity 1</vt:lpstr>
      <vt:lpstr>Homogeneity 2</vt:lpstr>
      <vt:lpstr>Complexity</vt:lpstr>
      <vt:lpstr>Reasons to have multiple layers</vt:lpstr>
      <vt:lpstr>Abstraction</vt:lpstr>
      <vt:lpstr>Abstraction and Layering</vt:lpstr>
      <vt:lpstr>IEEE 802</vt:lpstr>
      <vt:lpstr>Emulation</vt:lpstr>
      <vt:lpstr>Emulation and Layering</vt:lpstr>
      <vt:lpstr>Containment</vt:lpstr>
      <vt:lpstr>Containment and Layering</vt:lpstr>
      <vt:lpstr>Scale</vt:lpstr>
      <vt:lpstr>Scale and Layering</vt:lpstr>
      <vt:lpstr>Connections and layering</vt:lpstr>
      <vt:lpstr>Translation gateways</vt:lpstr>
      <vt:lpstr>Benefits of adapters</vt:lpstr>
      <vt:lpstr>Issues with adapters</vt:lpstr>
      <vt:lpstr>Lost in translation</vt:lpstr>
      <vt:lpstr>Semantic gaps</vt:lpstr>
      <vt:lpstr>State problems</vt:lpstr>
      <vt:lpstr>Mutual modeling</vt:lpstr>
      <vt:lpstr>Scale of translation</vt:lpstr>
      <vt:lpstr>Stacked layers</vt:lpstr>
      <vt:lpstr>Stacked layers</vt:lpstr>
      <vt:lpstr>Internet model</vt:lpstr>
      <vt:lpstr>IP Layer</vt:lpstr>
      <vt:lpstr>Metcalfe’s Law</vt:lpstr>
      <vt:lpstr>Internet principle</vt:lpstr>
      <vt:lpstr>Benefits of a common layer</vt:lpstr>
      <vt:lpstr>The Hourglass Principle</vt:lpstr>
      <vt:lpstr>The Narrow Waist</vt:lpstr>
      <vt:lpstr>How may waists?</vt:lpstr>
      <vt:lpstr>Issues with a common layer</vt:lpstr>
      <vt:lpstr>Why has stacked layering won?</vt:lpstr>
      <vt:lpstr>How layers are used</vt:lpstr>
      <vt:lpstr>Dovetailed (peer) layers</vt:lpstr>
      <vt:lpstr>Translation</vt:lpstr>
      <vt:lpstr>Peer – what is translated?</vt:lpstr>
      <vt:lpstr>Stacked layers</vt:lpstr>
      <vt:lpstr>Stacked layers</vt:lpstr>
      <vt:lpstr>Subnet to subnet</vt:lpstr>
      <vt:lpstr>Subnet to subnet</vt:lpstr>
      <vt:lpstr>Staying in the waist</vt:lpstr>
      <vt:lpstr>Staying in the waist</vt:lpstr>
      <vt:lpstr>Conclusion: stacking as transit wins</vt:lpstr>
      <vt:lpstr>A layer vs. layering</vt:lpstr>
      <vt:lpstr>Stacking via transit</vt:lpstr>
      <vt:lpstr>Services provided by a layer</vt:lpstr>
      <vt:lpstr>Useful functions</vt:lpstr>
      <vt:lpstr>What defines a layer?</vt:lpstr>
      <vt:lpstr>Layers as building blocks</vt:lpstr>
      <vt:lpstr>Layer expectations</vt:lpstr>
      <vt:lpstr>Layer capabilities</vt:lpstr>
      <vt:lpstr>Things you can do with layers</vt:lpstr>
      <vt:lpstr>Glue layers</vt:lpstr>
      <vt:lpstr>How layers interact</vt:lpstr>
      <vt:lpstr>Things that make you go hmm…</vt:lpstr>
      <vt:lpstr>What’s the difference?</vt:lpstr>
      <vt:lpstr>So what really defines a layer?</vt:lpstr>
      <vt:lpstr>Examples of layers</vt:lpstr>
      <vt:lpstr>Different expectations and capabilities</vt:lpstr>
      <vt:lpstr>Messages inside messages</vt:lpstr>
      <vt:lpstr>Messages spread across messages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86</cp:revision>
  <cp:lastPrinted>2014-01-03T23:50:58Z</cp:lastPrinted>
  <dcterms:created xsi:type="dcterms:W3CDTF">2016-01-21T21:20:39Z</dcterms:created>
  <dcterms:modified xsi:type="dcterms:W3CDTF">2016-01-21T21:32:30Z</dcterms:modified>
</cp:coreProperties>
</file>