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422" r:id="rId26"/>
    <p:sldId id="385" r:id="rId27"/>
    <p:sldId id="386" r:id="rId28"/>
    <p:sldId id="387" r:id="rId29"/>
    <p:sldId id="388" r:id="rId30"/>
    <p:sldId id="389" r:id="rId31"/>
    <p:sldId id="390" r:id="rId32"/>
    <p:sldId id="423" r:id="rId33"/>
    <p:sldId id="424" r:id="rId34"/>
    <p:sldId id="425" r:id="rId35"/>
    <p:sldId id="428" r:id="rId36"/>
    <p:sldId id="426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29" r:id="rId59"/>
    <p:sldId id="412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0" r:id="rId68"/>
    <p:sldId id="430" r:id="rId69"/>
    <p:sldId id="421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8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1/19/16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1/19/16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1/19/16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1/19/16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1/19/16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1/19/16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1/19/16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77122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Lecture</a:t>
            </a:r>
            <a:r>
              <a:rPr lang="en-US" sz="1200" baseline="0" dirty="0" smtClean="0">
                <a:latin typeface="Times New Roman" pitchFamily="-107" charset="0"/>
              </a:rPr>
              <a:t> 7</a:t>
            </a:r>
            <a:endParaRPr lang="en-US" sz="1200" dirty="0" smtClean="0">
              <a:latin typeface="Times New Roman" pitchFamily="-107" charset="0"/>
            </a:endParaRP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3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.usc.edu" TargetMode="External"/><Relationship Id="rId3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.usc.edu" TargetMode="External"/><Relationship Id="rId3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gif"/><Relationship Id="rId3" Type="http://schemas.openxmlformats.org/officeDocument/2006/relationships/image" Target="../media/image42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Network Topologies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</a:t>
            </a:r>
            <a:r>
              <a:rPr lang="en-US" baseline="0" dirty="0" smtClean="0"/>
              <a:t> 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Grid of squares</a:t>
            </a:r>
          </a:p>
          <a:p>
            <a:pPr lvl="1"/>
            <a:r>
              <a:rPr lang="en-US" dirty="0" smtClean="0"/>
              <a:t>Tend to wrap ends around (2D torus)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nemesis.tel.uva.es/images/tCO/contenidos/tema4/imagenes_tema4_7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3558" y="2815752"/>
            <a:ext cx="2971800" cy="28384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accessmaps.com/images/maps/us/ny/manhattan/manhatta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0821" b="27452"/>
          <a:stretch/>
        </p:blipFill>
        <p:spPr bwMode="auto">
          <a:xfrm>
            <a:off x="5324580" y="1681044"/>
            <a:ext cx="2905019" cy="37615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278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dimension </a:t>
            </a:r>
            <a:br>
              <a:rPr lang="en-US" dirty="0" smtClean="0"/>
            </a:br>
            <a:r>
              <a:rPr lang="en-US" dirty="0" smtClean="0"/>
              <a:t>is a set of rings</a:t>
            </a:r>
          </a:p>
          <a:p>
            <a:pPr lvl="1"/>
            <a:r>
              <a:rPr lang="en-US" dirty="0" smtClean="0"/>
              <a:t>1D = ring</a:t>
            </a:r>
          </a:p>
          <a:p>
            <a:pPr lvl="1"/>
            <a:r>
              <a:rPr lang="en-US" dirty="0" smtClean="0"/>
              <a:t>2D =</a:t>
            </a:r>
            <a:r>
              <a:rPr lang="en-US" dirty="0" smtClean="0"/>
              <a:t> Manhattan</a:t>
            </a:r>
          </a:p>
          <a:p>
            <a:pPr lvl="2">
              <a:buNone/>
            </a:pPr>
            <a:r>
              <a:rPr lang="en-US" sz="2800" dirty="0" smtClean="0"/>
              <a:t>network</a:t>
            </a:r>
            <a:endParaRPr lang="en-US" dirty="0" smtClean="0"/>
          </a:p>
          <a:p>
            <a:pPr lvl="1"/>
            <a:r>
              <a:rPr lang="en-US" dirty="0" smtClean="0"/>
              <a:t>3D (see right)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AutoShape 2" descr="data:image/jpeg;base64,/9j/4AAQSkZJRgABAQAAAQABAAD/2wCEAAkGBxQSEBQUEhQWFRUVGB0YGBgYFh0aGxoYGRgZHCAeGBgZHSggGh0lGx8fITEiJikuMC4vGh8zODMsNyotLi4BCgoKDg0OGxAQGzAkICYtLC80LDQ1NS8uLDIsLC0sLC8sLCwsLCw0LzQsLCwsNCw0LDQsLCwsLC8sNCwsLCwsLP/AABEIANEA8QMBEQACEQEDEQH/xAAbAAACAwEBAQAAAAAAAAAAAAAABQMEBgIBB//EAE4QAAIBAgMEBAYNCwMDBAMAAAECAwARBBIhBRMxQQYiUWEVMlNxcoEUIzNCUpGSk6GxstHSFjRDVGJzgqLBwtNjs8MklKMHRIPwZHTi/8QAGgEBAAMBAQEAAAAAAAAAAAAAAAIDBAUBBv/EAEQRAAECAwMHCAYLAAIBBQAAAAEAAgMEERIhMRNBUWFxkbEFIjJSgaHB0RQVM0JiciM0U4KSorLC0uHwJPEGJUNUc+L/2gAMAwEAAhEDEQA/APuNERREURFERREURFERREURFEVbaGPigjMk0ixovFnYAfGefdVkKDEjODIbSToC8JAxSRdvYnEfmeFOTlNiSYUPekeUysPOq+etxk4EH6xEv6rece01DR2EqNonAL0ptRRmz4KQ8491LHfuEm8ex7ypryvJ5uo8a6g91kcU5+pMNgbYGJjY5GikjYxyxPbNG45EjRgQQwYaEEGqJqWMBwFQ5pFQ4YEf64jMV611UzrKpIoiKIiiIoiKIiiIoiKIiiIoiKIiiIoiKIiiIoiKIiiIoiKIiiIoiKIiiIoiRbW6QFZDh8KgxGJ0uuayRA8GnfXILahRdm5DnW+XkgWZaObLNOd2poz7cBn0KJdmGK4wHR1VcYjGSeyJ1uQ7i0cQ42hj4IBbxjdjbU0j8oUYYcEWGZ9J1udn2YDQokBotOP9K7FJLOMyNuoz4vVBdh8I5tFB5C164TXRo4tMNlua6pOu+4DsqsLHzEyLbHWGZrqk677gDmFKqHEbZGGYLi3QBvEkGma3IpqQfNcGpNjRIbrEbPg4eIzHuK2ycGdiRMkWF+hzQafexs7a0OorPDbBG1S+Hw80gxGGsQU3IZoHFnBlykgLKQT6NuddnLGLyfcCbDxTNc8GuOare9dEyIhxQ2NEa2oOBtUocObW+/uT/fY9uEWGi9OV5CPUqKD8dcysU5gFbYkG4ve7YA3vJPBBwmOPHEwJ6OGY/ampZi9Ybv7TKyIwhOO148GI8GYs8caR6OHjH13pYidbuT0mUGEDe4+FEeCsV+vP64Ivw0sP6/cE9KlfsB+J3mg7Pxg4Yxf4sMD9l1pYidbuT0iTOME9jz4goMGPHCbDP6UDr9Up+qlIukbv7S3IHFjxscDxaEeycevGDDyehOyn4mi/rSsUZhv/AKTJyDsIjxtaDwd4Lw7dlX3XBYhe9N3KPiR838tMq4YtPFe+gwnezjsO2reIp3rpOlWFvZ5d03ZMrRH/AMgF/VTLszmm27ionkqapVrLQ+Eh36SU3ilDC6kMDzBuPjFWg1wWFzS00cKFV8diyllQZpH8VeXeWPJRVEeMWUa0VccB4nUFjmZgw6MYKvOA4k6h/SgOBexZ8Q4bjcZQg/hItbz3qsSsV15iG1qpTdTiqfRIpFp0Z1rVQAdlMNtSk2F6aI5aKFHxcqm18OAYyOTGVmEa9hGYkGutA5PmGj/llsPab3DSGCru6lc6sl47zVkTpDRgRpGjXrVjfbTk1WLCYcdkkkkzesIEUepjV9mQZi57tgDR3lx7lp5y5XbGKw8ka42OIxyuI1ngLZVkbxRLG9yoY9UMGYXsDa9emWl4zHOl3GrRWy6l4GNCMaY0oLq0wS0RitLXNU0URFERREURFERREURFERRFmMZtSXFytBgmyxocs+K4hSOMcAOjy9reKnedB04cvDlmCLMCpPRZp1u0N0DF2oXqBJNwTrZGyosNHu4Vyi5ZidWdjxZ2OrMeZNY5iYiR324hrwA0AZhqUgAMFHtXrskPJzmf92lrj1sQPMTXMmvpHNg6bzsHmaDZVYZz6VzJce9eflGO80GyqXjGTYwkYZtzhwbGcAF5CDYiAEWC8t4b9w51badE6Fw06dnmvpMjBkwMuLUTqZm6LVL6/CO05lC+z4Ii6RwrIxFpJZHJkJIH6QqzE2seQHVt3HS0NzS0jHfvWGdmYk5DMKKeYfdFzRsAu7cVVillbExSsFLYeOSMgsRnEpiIa+U2sEt3knharZObcIESWeKuq2/UAaGmuvYQVypR7jWHEPOZdtBwd2jHXVOfC0nkk+dP+OpLcusHtZnnERRQcpc2kJsoIA0yDiT28j2URNqIiiIoiKIiiIoihxboEYyAFQNQRe/dbmTwA50IqvWuLTUFZLEYCEXdMOsDWuWhnaI+vdoFPrvVD4cNoLjdTOLltPK8eGwmK600X84Bw76nco9nSYyNjKGSbMB1ZjaQKL2USIoUcfgams8uyJTLHEjA4gZhXjdis8q+TmRl40IwnuGLSXADNVrjUawHY5ksScTzEbRBZiSUw80uSAAG4yqiZJyBa7MW7bLwrtQ+VTDaGQWiG6l5xcdNHZhqbTXVXRuTXhpiw3CIwZxm+ZuI7blrBKNxDiFQRiP3q8NyTY6ZV97ZrW0tauTOkgiYztN+sHHz7Fw54ZMNmB7hv+U3O8+xPq1roLOdPtcGE99JPh0X0jiYj9ABPqro8lXTFrMGvJ/AVB+C0dc5TRREURFERREURFERREURZbE4p9oO0OHYphUJWadTYykaGKBuS8mkHmXW5HVZDbJNESKKxDe1p934na9De06FCtq4YLR4PCpFGscShEQWVVFgAOwVzYkR0Rxe81JzqQFFNUF6spt1jJvADbfzR4QEcQl80lj2kZx6q5o58R7tJDOwXnvJ3KXIYD52NNEVyYNPuD+bu5PMZMIY1SMAG2WNQNFAFr2HvVFvoGlxXRAAFAj3ue4ucak3pUi2Fvr4knUk95Ovrr1RXJhGcPzAI847/N/U1UYQMQRM9KbRr2KkwGmMIucAjaMb9hw2rjG4oRIWOvYOZJ4Af/dNTyq1XKn0PctinZjdmjYk9+aPh3AaDuAoi2tERREURFERREURI8fid49h4iHT9phoT5hwHfc8gaIq00QYWbh9xvVcWG2I2y7BVRoLYzLD8PI1XdWK1IOkcyyDckBl0L37eIA7DzJ83aai5ocKFWwY0SC8PhuIIzhNejkrxrFhpjninjbcsRqLDrROefV6yniQGB4VTZp9G68Ef9hbJqFCnJd0UNAIue0YEOutAZtBGFSNKfbFcmFQdWS8Z86Er9Nr+uoybiYIBxFx7DRcHk9xMu0OxbVp2tNPCqUYw+ydpxRDWPBDfycLb6RWSJfOELufOld2H9BJuecYnNHygguPaaDetRvdTQtLXMU0URFERREURFERREURZfH4hsfK+GgYrh4zlxMymxZucETDn8Nh4vDidOpCY2TYI0QVeb2tOb4nDgM+OGMDzrgtHhcOkaKkahEQBVUCwAHAAVzXvc9xc41JzqYFFLUUXLuACTwAv8VeOIAqV45waCTmWZ2lEV2fHNYlonTFEcyM+dx8hmFYILSJZrjj0t5qeKt/8bHNbDd/7jXDtfUj8xCvRYUTySvvXsGVUy5LZN1G+l0PEsTfv7hXQBqoOaWkg4hTeBh5WX/x/wCOi8R4GHlZf/H/AI6Isr0oh3c4UuzKIwwzZdCzOD4oA4KOPf2mi9AJNAvOiO0IlxBLSxqN2wuXUe+TtNQyjNIWj0KZ+zduPktj4Zw/l4fnF++mUZpCehzH2btx8keGcP5eH5xfvplGaQnocx9m7cfJHhnD+Xh+cX76ZRmkJ6HMfZu3HyR4Zw/l4fnF++mUZpCehzH2btx8keGcP5eH5xfvplGaQnocx9m7cfJVtobWhaPLHiIwzsqDJIubruq9XU9ax0040ERpwIXjpWO0VcxwGwrpdiAAASyADQC0fD5uprOvfAw8rL/4/wDHRFFi9l5I3YSyXVSRcR8QCfgURYUfHzJPEk6knvJ1oi0uyZN/JhUTVcKDJK3IOyMixg/CsxY9gA7aoJtRABmx8l04bchKPe/GIAGjUCCXbLgBpqdCv47ai4MYp3BIXLIqrqztIMgRRzZnWw9Kp8ny7o02+A26pDq5gCLydQskr5yAcnHjM1h28U4tU/RfZjQQe2kNPKxlnYcDK/EL+yosi9yiuhPTDY0TmdBost2DxOJ1lbmigvTisakiiIoiKIiiIoiKIs3tzHPPMcDhXKvYHETLxgjbgFPKZx4vYLt2X6UrBZBh+lRhUe63rEafhGfSbtKg41NkJ1szZ8eHhSGFQkcYyqo5D6ySdSTqSSTWKNGfGiGJENScSpAACgVqql6iiKjtxrYeS3Flyjzuco+k1lnTSXfTOKb7vFYuUXESr6ZxT8V3irioAuW2lrW7q0gACi2NFkADMqOyolRplQBVWRQABYACCKwA5CgAAoFN73PcXONSc6423t2HChd4SzvcRxIM0shHKNBqfPwF9SK1y0pEmCbNwGLjc0bT/icyrLgFcwMzvGrSRmJyLlCwYqewsuhPmqmK1rXkNNRpwqvQsd0zH/VD90v25arUgSDUKPohgY2xDXjRgIzxQEAlkty8/wARqGTboCv9Lj/aO3nzWw8FQeRi+bX7q9sN0Lz0qP13byjwVB5GL5tfupYboT0qP13byjwVB5GL5tfupYboT0qP13byjwVB5GL5tfupYboT0qP13byjwVB5GL5tfupYboT0qP13byq20NnQqgKxRgiSMghFBB3qcDagY0Zl46ZjOFC802lNakqUrwe3opsQ0MOaTd33kiC8aMLdRnvYvr4ovaxvatUSTiQoQiRLq4A4kaaaNZxzVUQ4E0Ct7S9xl9BvsmsqkvmM8eZSMxW/NePqPKouFoUrRWwIghRA8tDqZjh2+WdfQ+jGGWPCRKihRlv5763PaTxvzo1oaKBI8eJHeXxDUn/btSz2GdcdtNJrXw8AdYTylnjOVpAOBVM7Kp7c5HKt0YtkaQqfSxW849VoIIbtdW0dQA0rmFzPS23Xlpv+Uj+RW1rGtyKIiiIoiKIiiKhisUzPuobZhq7kXCA8NObHkPXWSLGe5+ShY5zmHmdW9Yo0d7omRgY5ycG9mc6B2lJ+kOJmgEaQTNJip2yxRuFyG3jO+VQVRBqSO4c63SPJ7nvykSK6w291wv8AhFwvOAvuxwCj6PFYQRFJOggUO4Cm/erfRXCpBC0ZvvQS87N40kjcZCeYbl2AAcqjE5QM3EJeLJbdZzNGamrXnNa3q2VjZSrCKPGI8RpBzFdz9J8MGKo5mccVhRpSPPuwQPXaqTHZgDXZfwXaZyZMkWnNsjS4hv6qdy58L4hvcsFJ55ZI4x8QLt9FeZR5wbvu8176HLt9pHH3QXcQ0d6N5j24JhUHfJI5+IIv10rFOYJZ5Pbi557APE8FT2lFjSI1eXDdaRR1YH4rd9by8OrWaZyhDGuIvcO6/TqWOcicncxphxDVw95ow53UwuV04bHfrOH/AO2b/NWqzF0jd/a15WR+zd+MfwWa2XtbG4ieZMI8EsRbr4ndMIg27RfajvTvGFuABAtqdbVuiSMaXZajOaHZmUNTtvFkd+pREXk93uP/ABN/gr+x9hYvDM0gGHnmfx5pXkEjC97A5WCr2IoCjsquYnJmMAw2Q0YNFQBxqdZJOtehnJ+mIOxp8WpqdoYxfGwat+7xCk/FIqfXWS3EGLe/zopejybujGI2tP7S7gsn0n2kz4kZsPOjbtRlKBybNIdN0zafcaZamLTurwT1da9nFYfvWT+YNWh6ObTwcaCMTxiQ6uHO7Yt2BZAGsOAFvrNeiNDOdQicmTbBUwyRpF43ioWlU31GtWrCRTFe0RUMVi2L7qEAuLFmPioD224seS+uskWM4vyULHOTg3+9AWKNMPMTIwKF2cnBo16Scw7TcuHhnQZlk3tuKMqrf0So0PnvUSyYhi0HWtRAFdhGHbVQdDmoQttfb+EgCuwjA7aq7hcQsiB14H4x2g9hB0rTCiNiMD24Fa4MZsZgezApb0m2lFBCGlcLeSMKOLORIpyoo1drDgNa1y8tFjuswxXgBpJwA1qwkDFLfYeJx+uIz4XCn9ArWnlH+tIh9rUj9GhvqbtyrdlYEn7Kj4nW90fKDifiN2gZ1GhdjcFo8HhEiRY4kVEUWVVAAA7gK5sSI+I4veak5ypgUXG0vcZfQb7JqCLGdHNk7+S7D2tPG/aPEL/U91hzoib9IcW+Il9gYdirMobEyrxhhb3oPASyWIXmBduQrpykNsFnpUUVGDQfedp+VuJ0mg0qDjU2QmE2GSE4VY1CojbtVHAKY2AH0CuJORHPjw4rzUlxqdoPisc0A2LBd8RG9p/pNa0LeiiIoiKIiiKvtDE7uNmtc8FHaxNgPWSKpmIuShl2JzDSTcBvWeaj5GEX0qcw0k3Ab1VDphMM8kzWCAySv2m12Nhx7APMKnIyj+bCbe5x3k/7sC8loGQhUJqcSdJOJ/2ZZvZ2JdZd/JFvMfi19qh4ex8KD1RI2uQX6zn3zmwByi2/lCaYwNlIF4b+Z2dx1Zhq2ldOTksq0xopssGJ4NaM54Ymil2xscnLJin9kTcREBlhyLqy5OLDhqxbXLoK4kxBdZyuLhm0jOP9nAUJyedAblJBgYW57i9zc4tUuriA2l+lNMJtEqiiOONUt1QpIFu4BdK2Q3NcwOZgVnEfLgRbVa3101U3hST4CfKP4amvVDiNtugW6JdmVFGc6sxsB4vDmewAmiLjpPtmPDyYfPmZizlI0XNJIQhFkQak3bjwHMijJKNNRmWBzWklzjc1txAqe3DE5gVhmQTGhXXAk/lIHFVxsifGnNjju4b3XCRtxFv/AHMin2zX3i9XhfNXU9Jgyt0te7rkfoGbab9FFroXY7k3hwDxl900aIxBC7o9UBESwyyAW6vZzrmOcXEkmpKmpd3P5SL5lv8ALXiKvgJZ5I1fPEL303THgSPK1TAi5WGH0pVUS0bLQhEpSvnRd4fZp35mkZXfIEWyFQoBYk2LNcnNa/YO81cr1cxOGSRcsiK6nkyhh8RrwtBuKnDivhm0wkHVcspLsyEMxwyNBro0MrRgkc92AUIv2qb27LVVkGe7ds/1FuHKkwRSLR4+IA9/S714do42AePFiATZQ4ySXPDrIMrW9EaDjVUaJEgtqDWpoNNT/q7FVHmJBzRaBhOJABHPbU/CaO1mjjcCvdj9IctomTdzEkkSkqzseLKQCr/wk2FqSwbDbYPSxNc5zlUw+SHy0G0wiI3EvbfecS4YjtGoJ9svaRleRSFG7sCQSesb6agcBb47cq1qlI5NtN7IlhwG7mdmGYsxEUUtmz5mA65sASinNc65eNSgyglpgek1ayIC4DOSKVAGaoNQTdcaVXNYcjMuY3B941OHS3ih21VzCdFgpMsshmxRynfSLcLlYNlijBtElxwU3N9Sa1zE66I3JQxYZ1Rn1uOJO3sAXQDaXnFNt3P5SL5lv8tYlJV8XLOhjGeI53ye5Np1WN/ddeH01TFi2C0UxNO4nwVEaNkywU6TqbLifBSYnDTujLvYhmUi+5bmLeVq5XpdtbG+xIo8NhFD4mQEQo3AfClmI4It7k8yQBqa2ycs2JWJFNIbcTn1Aaz3YnBRc6lwxV/YOyFwsWXMXdiXlkbxpJG4s3Z2AcgAOVVzUyY77VKAXAZgMw/2JvXrRRdba8RD8GWM/wA6j+tcuc6DToc3iAsXKF0NrtD2fqA8UwrWtyKIiiIoiKIl2IG8xMae9iG8b0jdU/uPqFY4n0kw1mZvOO03DxKwRfpZpjMzBaO03N8TuSnaY9mY5cPxgwuWafseU9aKM9oW29Yfu+2u/BPo0sY3vvq1uoYOd29EfeWw840U3RlxuHxcnjYgmQniRHciNB5ktp2se2uNAvFs4n/BdblM2Igl29GGKdvvHtPcAvC5Zi7eM3LsA4KPN9ZJ52q5cxcQxBRYcLk+a5vp3VXChNhNstwqTvvVUGC2C2yzCpOyprdqXRNhc6AVYrVmcViXmmQxtkOdViJW4Ul1s7LpfWxtpoANNakwtDgXCoreNIz3otJsrYSYfFq2Z5ZmicyTSG7t1k07EUckUACvJueiR5hkPosDXENFwxArrOs34rA762xtfdce9oWlrxb0URFEVDYX5unr+0aySPsG9vErDyb9Wb28Sr9a1uSza+J/RqdSLsRyXuPa3DuAJuDaiKgBRFG0N3DH3oNh3nn57aes1U6EHRA85q0G3PuuVDoAdFbEJ6INBrOfddvS/pE6GIo6q5fQBhe1uLer6yPPU3NDhQhbIMeJAeHw3EHSEj2Jg3aUYeWaRcLKbHIcrPJYsI5JQcwUqHOli3AntulJr0R3RDiei432ezAnQThTBbIzIc3CMZgsvb0mjAjC0NF9xGF9RnW8x2ESCBN0iokDKwVQAAt7NYD9kmsfKMR7xl3kktINc+g9xK+fnxYhCKPcIPZg78pKbVoW9FES/avjYf8AfD/bkrJNdKF837XLDO9OD8/7XKHpFtwYVFshlnlOSCFT1pH858VQNWc6KNewHrSkoZhxqbLRe5xwA8ScAMSVsc6ij6PbGaHNLOwkxU1jK4HVAHCOIHVY15czqTqalNzQiUhwhSG3AZ9p1nuwFyNbS84p1WJSS/b/AObSH4Nm+Swb+lY5/wCruOih3EFYOU/qrzoodxB8EwrYt6KIiiIoiKIk8GLWOLE4p/FBdif9OEEf2k+us/J8N0eIS3F7qDs5o8+1c+SNrKRj7zjubzRwJ7VH0MwbR4RXlHt2IJnm/eS9Yj+FbIO5BXW5RitfHLWdFvNGxt3eanaVuYKBLdgRFo4cMzsvsfeowFtWieNUJzKeMbhv4geQrlwLmWdFy6fKvOmMqMHgOHaL9xqOxO/A48rJ/J+CrlzkeBx5WT+T8FESfpVgt3CLSOQzhSDlsRlY8lB4gfVRFlcPjolmjzSIuWRCbuBYB1OtzppUDFYDQkb1qZIzL2hzIbiDnDSRwWz/ACgwnsq/smCwitffJa5fUXzcdBWTKM9JrUUs47T/AEsvqudM5ayL6BmNk0vdhhqV78o8H+tYf55PxVqy0PrDetvq2c+xf+E+SPyjwf61h/nk/FTLQ+sN6erZz7F/4T5I/KPB/rWH+eT8VMtD6w3p6tnPsX/hPkqOxekGEWBA2JgB10MyA+MeRNZZOIxsFoJAN/ErFyfyXOtl2h0F4N/unSdSvflHg/1rD/PJ+KtWWh9Yb1t9Wzn2L/wnyUGz8AJU3u9c7wlrjIQQTpY5NRlsB3AVYDVY3NLSQRQhWPA48rJ/J+Ci8R4HHlZP5PwURYvbCWxEgLFrHKCbXsOA0AHM/GaIu9je2yxwLfNvo5nPwI4sxuT+01lA7z2VTE5zg0aa7l05IGFBiR3YWSway667YL9y+gYiIOjKeDAg+Yi1TiMD2Fpzii5EWGIjHMOBBG9V9jyloIyeOUA+kuh+kGqZN5fAaTjS/aLj3qiQiF8swnGlDtFx7wrlaVrWd6YbXGH9jhVMszy+1QqRnkIRxpfxVFxmc6KONTZIPmntINGMdVzjg0UI7STcALye0jFNtLnQiMzq/lcOJCm2BsVo3bEYlhJi5BZmHiRpe4ihB8VAeJ4sdTyA1zU017RBgikMYDOT1na+4C4a9bW5zinlYVJFEVLbYvhpv3bfZNZp0Vl4nyngsfKArKxPlPBW4zdQe0Ve01AK1MNWgrqpKSKIiiKvtCfdxO/wVJ9YFVR4mThOfoBKomYuSgviaAT3JL0i2Y7bJmgjF5Dh2UAcWbJwHeTp662cjWZaLBt4NLa+J8VCXg5KXbD0NA7ky2VtiDERLJFIpUjtF17mHFSOBB4V7HlosF5Y9prx2aVpDgRckmM29gocbmWRWldHDpDeWRmBiygxx5jfKOzgO6rIXJkw/nhlAfePNG80Cm+YLmtY41Da0Git5TXZG0p5nJfDNBFbqmV13jG4/RLfItr8Wv8As15MQIUJoDYgc7PQXD7xpU7BTWqwScybVkUlnum3uCfvB9h6IslgYQ00XVBJkTlfTOL/AEV5ZGhWCNEAoHHetxHg4/ZTjIlhEmmUc2k7qyNaPSXXe63i5Y2TEUzjxbNLLc50uV72FH5NPkj7q1WRoW3LxOsd6PYUfk0+SPupZGhMvE6x3o9hR+TT5I+6lkaEy8TrHeqOw8HGYEuiHj70fCPdWWRaDAb28SsXJ0xFMs0l5z5zpKvewo/Jp8kfdWqyNC25eJ1jvUeyRaFQNAL/AGjUlUTW8qxPOqAF2VQWCjMQLsxsAL8SToBzqTWOd0RXP2DFFJUUXznpECcRMAbHMbG17G3G3OvDWlynDLWvBeKjOMK6qpz/AOn2FCJMRc3ZbseLMAeJ8xGnK4qLGBiumZp8citwFwaMANXniVramsyX7I03qfBlb4ms/wDdWSUuts0OPfzvFYZHm5Rmh7u/neKqbb29unWCBN9inF1jBsEXykzfo4x8bHRQTXZlpPKNMWKbMMZ9OpoznuGJWwupcMVSw+w9zJFNM++xMkoDykWsoSQiOJfeRg8uZ1NzWLlSbypgw2CywPub91150nXmwFywzbaPgn4/2uWorxdBFERRFU2sL4eYdsb/AGTWeaFYDx8J4LLOistEHwu4FS4M3jQ/sj6hVkE1htOoK2AawmnUOCmqxWooiKIl+2tUVPKSIvqzBj/KDWSdvYGdZzR31PcCsPKF8NsPrOaO+p7gUwrWtyU43ozg5nLy4WB3PFmiUk+ckXPrrXDn5qG2yyI4DQCVEtacQvcPgYoZ4lhjSNd1L1UQKPHh5KAKoiRokU2ojiTrNeK9AAwTWq16iiLPdNvcE/eD7D0Rc9E9k5F3zjrMOoD71Tz85+gdlyKImkH51L+7j+uSsjPrL/lbxcsMP65E+VnFyv1rW5FERRFQ2F+bp6/tGskj7BvbxKw8m/Vm9vEq/WtblU2V7kvnb7RoiX9M8G8uClEQvKmWaMdskLrIo9ZW3rrbydFbDmW2+iatOxwsndWqi8VCZbNxqTwxzRm6SIHU9zC48xrNGhOhRHQ34gkbl6DUVWMx2DabGyRpxLG55AC1yfN9ZA51WvVtcFhVijVEFlUfH2k95OtEUskgUFmIAAuSTYADmSeAr0Ak0GKLGQ7WlxeImTZ5CxNlLYp1NhYFD7HRh7aTl0fxBlPjcK1QpOFJxXumjVxskQxjhSrz7ouw6WxYIQpMRLJxsnuI8FpNibGiwqFYwSWN3kc5pJG+FI51Y/QOAAGlQmZqJMOq/AYAXADQB/ta3BoC92r42H/fD/bkrmTXShfN+1yxTvTg/P8AtcmFa1uRREURV9oe5Seg31Gqo/snbDwVEz7F+w8EbPPtMfoL9kV5L+ybsHBJX2DPlHBWKuV6KIiiJfjdcRAvZnf5K5f76yRr48NvzHcKeKwzHOmYLdFp24U/cmFa1uRRFUxWGYuroyqVVl6yFgQxQ8mWx6o+OiLzdz+Ui+Zb/LRFWilnMsiZ4uoEN902ubN/q91Usi2ormUwA76+SzsjF0Z8OnRDTvr5LrE7NeUoJnRkR8+VYyuYgEAElzpre1tbWq5aEzoiXI4XEzFiABFGSSbAAGTUnlWWECZp4GhvFyww/rkT5WcXJZ+UzTnLgIDiBe2/dt3hwdRpIQWksR7xSO+u56A2CKzT7Hwi9+64DtI2LXar0VWxy4lAGxW04sNfgsUMajzBsQXLeoCoOm5GFhCrrc48G2fFXwZWYjmkNpOwVSpOkWJQg4WV9pLexU4Qxm1zfLiECxj1pbTjUGzfJ8c2Sws+JtXNG0G+mw9i2P5JmYQJiFrbsC4AnYK47Vd6M9IcRPBbD4UEIzIzSzqhVwxJVo1DMCLjjbiCLg1zjKx5QCEQDdUOB5rgbwW6Qs3J0pJMlWW49Toa0nG/EkDimoTaTHVsJGOVlkkPxkqPoqP0x0DeVtJ5NbgIju1rfAqzs/B4qNArTwtbsw7A6m+vt9voq0VzrBEMMk2ARtNfAKbE79EZt5Ecqk+5NyF/K15FfYYXaASs0Z+ThufoBO5ZqCHF4EZoVE2FkJkaOOMl4GfrNuozIM8ZYk5QcwLGwI0rqsiw5+G0xHBsSgvPRcKXVOYgXVNxAvooQnEsDqXEV2VVN8bgmd5JMRjElY9ZY4sTD5huwhJtfjc1U/kaZea3dj2032l0JflDINLQxp2tqe9Bwzy6YSPaTf6k+Jkw8Y77PeVvUnrqPquDDvjx6amm0e7m/mWj1vEOEKH+AKeP/wBPGmjtjsbiZiTmyLId0ttQMkmfPbtb4hVhm2wWWJQFnx1q8/ePR+6BtVPphdEESJDYae7Zo3c2le0lMRsJ0mEaYvEAmMnOSjNZGAy6pbL1r8K+fMNwmukb28Ds1rKZ2H6xtugsoYdKCoHNdjjjzla8E41T1cfcdkmGQ/ShU1qycQYP7l1PS5Jw50vTY8jjVU9ojaCvDmOFlG86tg8bZsj8fGFrX+is0xlA6HWh5122hWOa9VPMO1lGm3dSy4Vsux6JpSqt+HcRHff4GWw5wuk1+/LdW+itOVeOkw9l62egSz/ZTDdjgW99471ZwPSfCytkEoSTycgMb37MrgX9V6k2OxxpW/cqY3Jc1CbbLat0jnDeKpxVqwKvtE+0yeg32TVMx7J2w8FRNXQH/KeCMAPao/QX6hXsD2Tdg4JLexZsHBWKtV6KIiiJeNcX6EP23/8A4rJjNbG8T/Sw9Kd2M/U7/wDKYVrW5FERREURL8L+dT+hF/yVjhfWYmxv7lgg/XIuxn7kwrYt6W7b21HhVUvdnc5Y4kGaSRuxF5954DmRWmWlXxyQ24DEnADWf8TmXhcAshjoc0rT7VAtkj3eDjOdCxd8iONPZEtx6IudNM1InKEGTjOZKi+yKxPedeRRo90Y/Ea3kUoqpKVfNTzoTQK2ASa3AVde7NQadexPI8Fi8SPbZPYcXKKG29tyzy2sp7kHrrn0ixL3GnHtK7pjScrdCblHdZ3R7G5+3cr2A6M4WE5lhUvxzv13v253uak2Cxt4CzxuU5qKLLnkDQLhuFArU+0VRitmYjjltpfWxuRrbW3eO2rVgWa2NEI51njDKHjKTqFFpCre1uDmFmUZlueIIHIUkZm1ye2C8VoSWnRUm0NhuO3aufyaP+Ow7eJWi8LL8B/5fxUXQUmE2isjlAGBChje2gJIF7E2uQbduU9lEUm0fcZPQb7JqmY9i/YeCzzfsH/KeC9wPuUfoL9Qr2B7JuwcFKW9izYOCnq1XIoiKIl+K0xMB7VkH2D/AErJFumYZ1OHA+CwxrpuEdTx+k+CvswAJJsBqSeQrWtyRbQ2mrNAQr2EoOoAuMj8ibjjztWSa6UL5/2uWGd6cH5x+lyveFl+A/8AL+Kta3JD0hebEHIseH3NtTNFvXza3yoJFUaWsc3boK0wxKFn07XOOgUA3kE9yshR40F1qE4tOpJ4OjWLjwythsbiHQEloBljzKDa0DHOUGmguQdNe2RmoMFv/Hl2/eLnH9QHdRbGxWTkX/lvIJwcA0AHS4AVO2tQmK7Dw82CadJsXIGiZhnxk+hANwyiS1wRYjhpUI/LEX0d0SG1g5pPQbo1grlcqy75VkVj+k1rtYwqDsOKYQ9EIgi7ufFxGw1XFynW3wZGZT5iCKuh8pxC0W2Mdd1Gj9IB3FeQmcwbAvIcZiMJPFFiZBPBO27jnyhJEkIJVJgtlYMBZXUDWwI1Bq10KBMw3PgtsvaKluIIzltbxTEgk3Xg3UU6kGhWmrmKaKIl+D1xM57BGvxKW/urJBvmIh+UdxPisMC+ajHRZHcT+5MK1rciiIoiKIl+F/Op/Qi/5KxwvrMTY39ywQfrkXYz9yg27tvcZY403uIlvuogbXtxZz7yMc2PmFzpXYlZXK1e82WDF3gNJOYeC2udRR7C2Dunaedt9ipBZ5SNFXiI4V95GDy4sdSSalNTmUaIUMWYYwGk6XHOeGARraXnFKelEiw7RwmIk9yRWDnkha6q7crBmAueGeuBFLWzYcR7uOi/+1u5Mo+JMS7PaPhtI1hjnFwH4gaZ6LYKbi44V0VjIoqu0cXu10sXbRR39p7hxPxcSKIk6LYdvMk8STqSe8nWiLmCIKoUcvvquDCEJgYMypgQRBhiG3AedVxi8SI0LNy5cyeQHeTViuUfQmQtLiWbVmEZPxy6DuA0FEWk2j7jJ6DfZNUzHsX7DwWeb9g/5TwXuB9yj9BfqFewPZN2DgpS3sWbBwU9Wq5FERREv2gPbsOf22HxxP8AdWSP7aEdZ/SVhmvbwT8R/Q5QbVxOZt2PFHj954hf6n1DW5rWtyoyxBipPvTmHnsR/Wq4kIPLScxr3EeKqiwWxC0n3TXuI8V3VitSvbeNyjdqesw1I96vC/nPAes8qItFsWRUwcbMQqqlyToAovc9wArwkAVKkxjnuDWipNyS7Hv4NxEliFnaaVAeSSMSvxjX11z4xpKRHaQ7vVv/AJS4NhvZnbDDSdYbQ99y1qiwAroAUFFnAoKLO9Mmzew4R48uLiI7lhbfMfUqEfxCulycKZWIcAx35uaO8qL8w1rR1zlNFES/ZmsmIP8Aq2+KOOskte+Kfi4NasMpfEjH4+DWphWtbkURFERRFmdrbZ9j4iRI13mImWNYYgbZmG8uWPvUUas3Id5ApyfK5aaiucaMaGVdo6Vw0k5h4LnwzSbi7GfuV/YGxdxmkkbe4mWxllI424Kg97GvAL6zqTWyamsrRjBZY3AeJ0k5z4Lc1tE3rGpJbjYlbERqwDK8UiEEXBF4zYg8QRescQD0llc7XDvasbnmHOwntNDZdfsLSlY2XiMH+ZkTQfq0jWK/uZTwHDqtpx11qyw+H0Lxo8ivpPSpac+tCy/rgXH5m+IvUmBMuJBmKZLlkCOxDKEcrYgKRckXOvZxAFXNdaFaUXNjwck8stB2sXj/AHBWfB0vYnyz+CpKlHg6XsT5Z/BRFldvO2/ZGt7XYAA3F2UNfUDWxt3a9poia9BfHn9GP65aItNtH3GT0G+yapmPYv2Hgs837B/yngvcD7lH6C/UK9geybsHBSlvYs2Dgp6tVyKIiiJN0lnaMQMtsxmVFvwvIrICe4E39VY5o0fCPxcWlYJ00fBPx8WuXKbMlAt1PW5uSdST1OJOvrrYt668HS9ifLP4KIo8Rg5URmshygm2c8hf4FEWHxOItmkkYC5uxOgv3d3AAdwqLnBoqVZBgxIzwyGCScwWg2PhpcdDEJFMeDUDqnR8QQdCw97Fflxb4qovjY3N4/0utWHycCGkOjaRgzZpdrwC0u219oKjmyLbuMij6qjPexI0lo3uC+X5SqYBGktG9wCvk1rW5ZrYB9l4l8afclUw4UHmma8kv/yMAF/ZQH31dOa/40ESw6R5z9vut7ATXWdSg282lpq5imiiJfsfXfHtmf6CF/pWSUvtn43d13gsEheIh+N3dd4JhWtb0URFES7bu10wsO8e5JISNF8aSRtFRBzYn+p4A1olZZ8xEsN2k5gBiTqC8caBJ+i2zZFxOImxJDYmRI8xHCNSXIij/YFhc++IueVozE6IkV0tCuhMAI0uJrVztZoNguGeuOC9xmYjTmDe+1XgFqapW1FES/aOkuHb/UK/Kjf+oFZJi6JCd8RG9pWGaujQXfERvafEJhWtblS2T7m372X/AHpKIrGJxCRozyMqIouzMQAAOZJ0AqTGOe4NaKk5kXuHnWRFdGDI4DKw1BUi4IPYRR7HMcWuFCLkWB6SD/q5/Ov+0lRXoNDVddD9hQyPMGEmgjtaeVeJk+C4vw51TkGa95810PWszpb+Bn8VoMX0aw6xuwEt1UkXxExFwL6gyWPmNVTEBmSdjgc50bVmneU5h0tEabNC13ut0H4V7hujOHZFYiW7KCbYiYC5F9AJLDzCvYMBmTbjgM50bV7KcpzDYDGgtuaPdbo+VSfkrhuyX/uZ/wDJVmQZr3nzWj1rM6W/gZ/FH5K4bsl/7mf/ACUyDNe8+aetZnS38DP4o/JXDdkv/cz/AOSmQZr3nzT1rM6W/gZ/FK9vbEhg9jtGHucTCOtNI4tnB4O5HEDWsk1Da10IjrjOdBXH5XnY0bINfSmUbg1ozO0ALX10VeiiKttL3GX0G+yaIvmMsKtbMAcpuLjge2ouaHYhWwo8SFXJuIqKGmcL6P0f/NovRqSqRtbUwr8KVf5Qz/21km7zDbpcO6p8FhnbzCZpeO6rvBJdsTHHzPgor7hNMZKDYG//ALdCOLsPHI8VTbi2n0Eu0SkMTL+meg3951D3dJvwC1nnGgWniiCqFUBVUAAAWAAFgABwAFctzi4km8lTXdeIiiJfsbxZP30v+41ZJPou+Z36isMh0H/O/wDUUwrWtyKIo8ROsaM7sFRAWZibAKBcknkAKkxjnuDWipN1EWc2DA2Lm9nTrZQCMJGeKRMNZWB4SSD5K2HEmujNPbLw/RYZv986T1Rqb3m/MFBt5tFN8L+dT+hF/wAlcCF9ZibG/uWOD9ci7GfuTCti3ooiX7c0izeTdH9SuL/y3rJO3QrXVLTuIr3LDyjdBt9VzTucK91UwrWtyzMnSFIAYUVp8SzzFII7ZiN8/Wcnqxpf3zEDsvwrbLSTorco42WDFxw2DOTqHcol1Ls66w3R553WbaDLKynNHAt9xEeRsfdnHw3FhfRRVr51kJphyosg4uPSd/Eah2kryzW9y0lc1TXz/pCpONmAFyWQADiSY47CiLXbC2WMPHbQu2rnv7B3Dl6zzoitbR9xk9BvsmqZj2L9h4LPN+wf8p4L3A+5R+gv1CvYHsm7BwUpb2LNg4KerVciiIoiQ9LvFw3/AO3D9usM7jC+ccCudyh0oP8A9jeDk5xOISNGeRlRFF2ZiAAO0k6CugxjnuDWipOZdGtEp2Ntt8VJmihIwuXqzOcplY8DFGRfJb3zWvcWBGta5iUbLto930leiL7O04V1CtM6iHV2JltL3GX0G+yaxKSwextnHEShBcKNXbsXu7zwHrOtqIvoUMQVQqiyqLADkBRFlNu458Ti0wuDcK8YYzyjXchgFsvIykE2HK9z2HVDlIbHMmZjAVLWZ3nCp0NGc560CxRW25hgB6IcabaDxK0eytnR4eJYolyovrJJ1JY8SxOpJ4k1VHjvjvMR5qT/AK7UtgFBQK3VS9RREURUNjeI/wC+l/3GrJJ9F3zO/UVhkOg/53/qKv1rW5FEWW2mPZ+KOFGuGw5DYnTSSTRkhvwKjR34+8Xma6sH/hwcv77rm6hgXbcze06FA840zLQYzGLHa4JLcFFr6cTqRoNNe8dtcpTSrD7TAxErZH1WPTq3Fs/HrVjhfWYmxv7lgg/XIuxn7lc8Ljycn8n462LegbYXMoyOCzBR4nE+Z76C58wNEVjahTcSbxlRMhzMxACgjiSdBUXQDHaYTRUuu3qqPDESE5hzgjesxs/auJ2hEnsa+HhKjPiWUF3Pvhh4zwF9N4+mugbjXSgQYcpDaZrnRKXsBuB+Nw1+6DtIVMq98SC0m40Fdox70y2BswYNGSOByWd2aTMjNJd2IZ3Z8zNlI1NZ5maizDrUQ4YDAAaABcFqDQMEzbGOBcwuAP2o/wAdZiQBUoSAKleJjWIBELkEXBDR2IPZ16AhwqMEa4OAc01BVTAbM/6mXESLYsRkU2JUCNVJNiRckEebz2Hq9TiiJVtTaK5JUCs1lYEi1gcvDUgm3d5uNxVMx7F+w8FnmvYP+U8FzhNqgRoN2+ige87B+3XsD2Tdg4KUt7FmwcFL4XHk5P5Px1arlNgtoCRmUKwKgE3y++vbgx7DRFcoiy/THHjNDDEBNiFkSYQKwDEISdSdEBPM951sahElTEdBc82WF/SIuua49uGAXOniDEgtz267muUMGx5ppBLtCNpmVs0cKFBh4jyOUveV/wBtxpfRVrqvnWwmmHKiyDcXHpO/iNQ7SVus1vctH7LfyEnyo/x1zVNVcVjWcSRLC+fJwJQeMCAb5+FxyqAiNLyzOL96rEVheYdbwAaaj/0p9j7OEEQQanizdrfdyHcKmrElxu1JcZI2HwTZY1OWfFjUIeccHJ5e1vFTvbSupDl4cswRpgVJ6LNOt2hurF2oXqBJNw3q70c2dHC0ohXKiERjmSVuzMzHVmLsbk8SK4uXfMzMSO81Nzd2jVU0pqWKVAfHixBgKNHZee807E7q5dBFERREURL9jcJR2TSfS1/61jk8Hj43carBIXCIPjf3mvimFbFvSjpPtRoIfagGnlYRQKeBlbgWt71Rd27lNbJKXbGic+5jRVx1DRrOA1lRcaBSbI2emCwwTMSFuzu2rO7Es7tzLMxJt3gDlVc1MOmIpiG7QMwAuAGwL1ooKKgzl2LtoW5fBUcB9/eTytWdeqNYgGZubAA+q/31W2EGvc/Oad1fNVNgtbEdEGLgBur5qQmrFas6+1HOISSONpshtFGpALkgi92IC343PBR23FWwWNe8Nc6yNJzbr/7XhNAtBhujzzus20GWVlOaPDpfcRHkSD7s4+GwsL6KK2vnWQmmHKiyM7j0nfxGodpKiG1vcmeCO7mkiPB/bU9fjj1Nr/FXBg/RxnQjgecO3pDff2rFL/Qx3wTgecO3pDsN/amNbF0Esx7b59wvDQzEcl5L52+q/aKxRzln5BuHvbNG08Fzpk+kP9Gbhi86B1druFdITICtouXRApcF7RFS2niyihV8dvF7gOLHzX+Mgd9ESfdDLl5EEcddeOp4nvqL2hzS057lCIwPaWnAim9dItgB2aUa0NaGjMvWNDGhozXKDH4sRIWOp4KO1jwH9T2AE1JSXPRLFKiYiSV1UDKzuxCgaNqSdAOXcABUmMc9wa0VJzIu/CWIx+mEvh8MbXxTr15B/wDjxtwBH6RxbXRTxrp5CBKXx+e/qDAfOR+kdpChUuwwVnC7GiwskCQrbM7u7MSzu27a7SO12Y3PP1WFcflCaizExCLzgTQYACybgBcAsUwKR4IGlx/KfNaCproIoiWbcIjT2RmVTCCSWbKpTTMpJ0HaL8wKoiy8SI9roIq8YDrA4jy1rFOQnXRofSbm0g4jxGtJI5pdqgFC8GBJ1PizYgDQgc4YieJ8dhwyg3PbaYMnfc+Lvaw66XOcNHRB0lXseIoq03LQS5MLABGgVUAWNFFhc6KoA7TXIm5lwDorzVx3knDvUZmMIEIvpsGknAdpUuzcNu4lUm7cWPaxN2Pxk1XLwjChhpxz7Tee9JSCYMEMN5znSTee9WavWhFERREURL9liz4gf6t/jjQ1klrnxR8XFoWGTuiRh8fFrUwrWtyzOyR7Kx82JOseGvhoOzPpvpBpxzWjHdG3bXTj/wDHlWwR0n0c7Z7g3c7tGhQF7qpltBHllyLlyoqubki7MXA4A8Mt/OQeQrmKaj8HSfsfKP4aIjwdJ+x8o/hoiSdJ0eNVQ5bSXvYk3C201A0N9e4Ec6Il/R/86h9I/ZaiL6HRFVx+D3gFiVdTmRxxU+bmCNCOYqiPAyoFDQi8HQfLSM6zTMuIzRQ0cLwdB8RpGcKAjEsMt4k7XGZj/ChFgfOT66qpNOFnmjWKncCPE9qpInXCybLfiFSexpFN5ParOCwixLlW/G5JNyzHiWPMmr4MFsFtlu/OTpOtaJeXZAZYZtJzk5yTpVirVeiiJHHhpJCZOp1iQOsdFUkAeL6/OTRFJ4Ok/Y+Ufw0RHg6T9j5R/DRFkdtMxnYNbqdUAG4HC54DU/0HnJFc6M7DixEheYFxEVKRlju8/W67R8GYDQFr25a61pgzcSCxzYd1cTnpormGzHOoloOK3VZlJL8Rrioe5JD9MYrJEvmWag4/pCwxb5yGNDXnvaEwrWtyUba6QR4cqlmlnf3OCMZpG5XI4Ig5u1gLHWtctJvjAu6LBi44DzOoXqJcAqOF2DJiHWbaBVypzR4dCTDEeRa/u0gHvmFgb5QONXvnGQWmHK3A3F56TtnVGoXnOcy8DSb3JvNgCHLwvu2bVhbMjHtK3Fj3gj11w3y5Di+E6yTjnB2jTrBWV8o4PMSC6yTiKVadouv1gjXVEOBYuHmcOy+KAuVV7wLkk95NGS7i8PiuqRgKUA7L79aQ5V5eIkZ1ojAAUA10qb9ZOxXq1LaiiIoiKIiiJfhdMTOPhCN/oZf7RWSFdMRBpDTxHgsMHmzUUaQ08R4LnpJtH2Ng8ROOMUTuAebBTYfHaupJwMvMMhaSB33ra40FUdHNmDDYSGHiUQBj8Jzq7HvZyWPnpOR8vHfE0ncMw7BcjRQUUqG2IlJ0Aij+1NWYCq9VPZnSFMTMUw6tLEoObEC26zA2yoxPth43K3A011rbGknwIdqKQHH3feppIzdt5UQ6puTmsSksr04/Q/x/2URZrZWzIpMVHnUnM2tnYe9PwSLcKqdBY41IW2FyjMwmBjHXDU08RVbT8lML5Nvnpfx15kGaO8qz1rNdYfhb5I/JTC+Tb56X8dMgzR3lPWs11h+Fvkj8lML5Nvnpfx0yDNHeU9azXWH4W+SPyUwvk2+el/HTIM0d5T1rNdYfhb5I/JTC+Tb56X8dMgzR3lPWs11h+Fvkj8lML5Nvnpfx0yDNHeU9azXWH4W+Su7EiCQIq6BbqNSdAxA1Op07atAoKLA9xe4uOJvV6vVFFEXznpA4GImJNgGJJ7rV4SAKlSYxz3BrRUm4BPOgjgrKQQQctiDce+oCCKhHscxxa8UIzG4rVV6opPjcdHDO8s0iRxxxKCzkKAXdtLnmco0qiBBiR50thgkhouGsnyWAGs64n3WD8xPkFQ8I4rG6YVThoDxxEqe2ONfcIG1HLryC2uimu3kJeVvjm2/qA3D5nDg3eFsqXYJpsXYUOFDbsEu9jJK5zSyEc5JDq3m4C+gFZJmbizBFs3DBouaNg/xOdehoCZ1mUkURFERREURFERREURL5urioz8ONk9akMPoLfTWN/NmmnrNI3UI8VgfzJxh6zSO0EEd1pedI9meysJPBmymVCobsJGh9RtXVk5j0eOyLStCDRbnCoos5F0kx84eLD4RBLGcjzNMDhw3PIVGZz3W05992SkXElsc00WTa2X0bX7xWgwXwbLo7LiKgVAJ4kDaL82lQ7K6HyPPIdo4l8USsbGMEpDfNJYMgPXAIuAbL1jdak2chy90q2h67jV/Zmb2CutRjxjGoCA1owAFB2m8ntK3EUYVQqgKoFgALAAcgBwFc9zi41OKqXVeIsr04/Q/x/wBlEUnRLZNgJ3GpHtY7FPvvORw7vPaiLTURFERREURFERRFU2V7kvnb7RoisTRhlKtwYEHzEWr1ri0gjMiznQvGhIlwMpC4jCqIyp0LxJ1UljHvkZAOHA3B1FdLlKEXPM0y9jzWugm8tOsHeLwoMN1kpJteFnxciqLsz2A7T93O/IXrmKas4yDDYBQY8WkGI5pcuJmvwbDL1j2AoMwvxPOyFyZMRudAadvu9pNB21XQZykCBDmhbb+YfK7HsNQp9n9I8XjLph8OuHdAu9fEk9XNqN3ALO4I1BcoPPYitjYEtB9vEtOHusv3vIpuBWSPCc2jmVsGtHG6tMbtKn2D0cjM8k+IY4qZHyrJKB1cqrfdxgZE61+AvpxrMOU3xMoyE0Q2VpRuJoPedi68kY01LmSptxIjjmdTcB4krVVQtyKIiiIoiKIiiIoiKIiiIoiX7a6qLJ5Jw59HxW/lJPqrHOc1gidUg9mB7iVg5Q5rGxR7jgezB3cSqvSmZt1HGrFN/KkJcGxVXJvY8iQMoPawq6MeaAM5ou/ya1piOiEVsNLgNJGHYMTqCa4XDJEipGoVFFlUcAKtADRQLFEiPivL3mpOdV5FdZmdVDBkVfGsQVaQ8/SFeqC5bHOGCmPrNcgZxqBx5VAxGhwaTeVAxWB4YTecBsUm/k8l/OKmpqjjtnNiJYjIgWNMxYZgcxOWy2HLQ381uehE5oiKIiiIoiKIiiIoiX4XeouXdg2J1DjW7E9lEUu/k8l/OKIqG1tmJigBPhUky6qSwzKe1WHWU94IrRAmo0A1hOIruO0YFeFoOKS7I6EYR80rrI4duopxEzBVGlmu+pJvcHsA7auh8sx3ttscKHOGtH7aqmEYcVgew1B2rQ4TZuEwSM0cUOHUDrMFVNP2m5+uqJicjRb4zydpWmFBL3BsNtScwVHZEu9nmxlikJiWOMsCpdULuZCp1VTmst9SBfS4rA1wq6KbhThfVb59zZWWbAcQXNLnO0NuApXSAKnMDcmexUIgUni93Pnclv62qMk0iCCcTfvNfFcHk9pEu0uxdVx+8a+KvVqW1FERREURFERREURFERREURcyIGBUi4IsR2g145ocC04FRc0PaWuwKUwYdZYnws4zZQBroWS/UcHtFhqODLWOX6JgRMW94zH/AGcLPyXMxJd+Trz4eB0tzHXdcddaqFDjMNoR7MiHBswScDXxgbJJbTW6k9hNXfSM+Id/ku6fQ5i+uSdovLOzFzdlCFzP0vw6D2zPE/JJUMRJ9Jxkt3gkVCLNsY3A10f7jgqI/J8yxhfCZlfkIdXsF47Qr2x1Vry7xJHfiyMGULyVLe9H0nWktCpWI41ccdA1DVxN65cGSiwHF8cfSHHNT4RXMO83lMq1LQiiIoiKIiiIoiKIiiIoijlnVBdmCjvIH114SBipNY51zRVK5+lGDXT2RGx7EbO3yUuSe61VmPDGdbWclzjr8mRrIoN5oFx+UOb3HDYmXsO73S/KmKfRevMtXotJ7uNFL1fZ9rFY3ttHcy0l+bGK50iw0czcSTMUcjsGRVzHvYXv21jq+C/Q1x20Pdjx2rD/AOnSES8veHnU1gO293OOoX6KplB0djziSdnxMgNwZSCqntSMAIp7wt++togitXXnX5YLa/lGJZLIQENpzNxO1xq476Kxtg5gsI4ymx7oxqx+Lq/xVROG2BBGLuAx8u1fPz5thsuMXm/5R0u67aUxArYugiiIoiKIiiIoiKIiiIoiKIiiIoiq43BCSxuUdfFdeI+PQg8waojQBEoa0IwIxH9almmJYRaEGjhg4YjzGkFQ7nE8N7EB8IRnN8Re1VWJrC23bQ140VOTnTdbbtsmv6qKTDbORLk3d20Z31JHZ2Adw0q2FLthkuxJxJx/61BXS8q2C63Ul/WOP9DULlVxHRrCObth4r8bhApv6S2NSMGGcwXXZynNsFBEdTRWo3FRfkxCPEfER+jiZvqLkV5kG5id5U/WcY9NrDtY3yQNguPFxuKHcWjb7URP00yR6x7vJPT2HpQGbnDg4IOyMRyx83rigP8Ax0yb+ue7yQTcvnl273/yXo2Ziv11j54I/wCgFLD+t3BPSpX7AficvfBuK/XT8wle2H9buXnpMr9h+YrnwTiv16T1Qw/1Q15k39fuC99Llf8A44/E7zC98DTHxsdiPUsI/wCKmTd1j3eS89MgjCA3e4/uXn5PE+Ni8W3/AMoT/bVaZHS4/wC2L31iB0YMMfdr+olB6LwHxzO/p4mY/RntTINz13nzT1pHHRDRsY3+Kkh6L4NeGGhJ7WjDH42Br0QIY90KLuVJx2MV28jgmcMKoLIoUdgAH1VYABgsTnueauNVJXqiuJog6lWAKkWINRexr2lrhUFQiQ2xGljxUFUFgnj6sbJIvLeEhl7swBzesA1kEOYh81hDhrrUdorXisQhTULmw3Bzc1qoI7RWvcVNgsGVLO7Z5G0LWsAo4Ko5AfSdTVsGAWEveauOfVoGrjnVsvLFjjEiG084nAAZgBmHE3lXK0LWiiIoiKIiiIoiKIiiIoiKIiiIoiKIiiIoiKIiiIoiKIiiIoiKIiiIoiKIiiIoiKIiiIoiKIiiIoiKIiiIoiKIiiIoiKIiiL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324350" cy="37433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://upload.wikimedia.org/wikipedia/commons/thumb/3/3f/2x2x2torus.svg/2000px-2x2x2tor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77171" y="1695110"/>
            <a:ext cx="4324350" cy="37433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450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Hypercube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blipFill rotWithShape="1">
            <a:blip r:embed="rId2"/>
            <a:stretch>
              <a:fillRect t="-3125" r="-302" b="-426"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www.tjhsst.edu/%7Edhyatt/arch/hype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51291" y="3437277"/>
            <a:ext cx="2571750" cy="23050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tjhsst.edu/%7Edhyatt/arch/hyper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3801" y="1417638"/>
            <a:ext cx="3550751" cy="201963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018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Multistage Interconnection Net (MIN)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Stages of nodes</a:t>
            </a:r>
          </a:p>
          <a:p>
            <a:pPr lvl="1"/>
            <a:r>
              <a:rPr lang="en-US" dirty="0" smtClean="0"/>
              <a:t>Either new nodes, or nodes “reused”</a:t>
            </a:r>
          </a:p>
          <a:p>
            <a:pPr lvl="1"/>
            <a:r>
              <a:rPr lang="en-US" dirty="0" smtClean="0"/>
              <a:t>Entire stage “switches” at the same time</a:t>
            </a:r>
          </a:p>
          <a:p>
            <a:r>
              <a:rPr lang="en-US" dirty="0" smtClean="0"/>
              <a:t>Phased switching implications</a:t>
            </a:r>
          </a:p>
          <a:p>
            <a:pPr lvl="1"/>
            <a:r>
              <a:rPr lang="en-US" dirty="0" smtClean="0"/>
              <a:t>Fixed message size (“cells”)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Rearrangeable</a:t>
            </a:r>
            <a:r>
              <a:rPr lang="en-US" dirty="0" smtClean="0"/>
              <a:t>” vs. “not”</a:t>
            </a:r>
            <a:endParaRPr lang="en-US" dirty="0"/>
          </a:p>
          <a:p>
            <a:r>
              <a:rPr lang="en-US" dirty="0" smtClean="0"/>
              <a:t>E.g., butterfly/banyan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Not usually used as general relays, but often used “inside the black box” to emulate a link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487488"/>
            <a:ext cx="4038600" cy="4292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AutoShape 6" descr="Image result for banyan tre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851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Crossbar</a:t>
                </a:r>
              </a:p>
              <a:p>
                <a:pPr lvl="1"/>
                <a:r>
                  <a:rPr lang="en-US" dirty="0" smtClean="0"/>
                  <a:t>Original phone switch</a:t>
                </a:r>
              </a:p>
              <a:p>
                <a:pPr lvl="1"/>
                <a:r>
                  <a:rPr lang="en-US" dirty="0" smtClean="0"/>
                  <a:t>The “anti-MIN”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scale problem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564" t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88056"/>
            <a:ext cx="4338483" cy="4291643"/>
          </a:xfrm>
        </p:spPr>
        <p:txBody>
          <a:bodyPr/>
          <a:lstStyle/>
          <a:p>
            <a:r>
              <a:rPr lang="en-US" dirty="0" smtClean="0"/>
              <a:t>Clos</a:t>
            </a:r>
          </a:p>
          <a:p>
            <a:pPr lvl="1"/>
            <a:r>
              <a:rPr lang="en-US" dirty="0" smtClean="0"/>
              <a:t>3-stage: in, middle, out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http://upload.wikimedia.org/wikipedia/commons/0/05/Three-stage_clos_net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32376" y="2801629"/>
            <a:ext cx="3524250" cy="24003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1.gstatic.com/images?q=tbn:ANd9GcSDHAqUihSV4ZewoVBNeE0dRY9Iy_VwCdrl2JyJBnXy_mrMKug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7459" y="3479439"/>
            <a:ext cx="2125509" cy="21255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244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</a:t>
            </a:r>
            <a:r>
              <a:rPr lang="en-US" baseline="0" dirty="0" smtClean="0"/>
              <a:t> mesh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Lacking a pattern</a:t>
                </a:r>
              </a:p>
              <a:p>
                <a:pPr lvl="1"/>
                <a:r>
                  <a:rPr lang="en-US" dirty="0" smtClean="0"/>
                  <a:t>Euclidean or NOT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Recall from your math</a:t>
                </a:r>
              </a:p>
              <a:p>
                <a:pPr lvl="1"/>
                <a:r>
                  <a:rPr lang="en-US" dirty="0" smtClean="0"/>
                  <a:t>Euclidean means the triangle inequality: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Affects path selection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564" t="-1420" r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pubs.rsc.org/services/images/RSCpubs.ePlatform.Service.FreeContent.ImageService.svc/ImageService/Articleimage/2009/SM/b820264h/b820264h-f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55911" y="1672139"/>
            <a:ext cx="3600450" cy="360997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541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topology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Naming</a:t>
            </a:r>
          </a:p>
          <a:p>
            <a:pPr lvl="1"/>
            <a:r>
              <a:rPr lang="en-US" dirty="0" smtClean="0"/>
              <a:t>Node labels can describe location</a:t>
            </a:r>
          </a:p>
          <a:p>
            <a:pPr lvl="1"/>
            <a:r>
              <a:rPr lang="en-US" dirty="0" smtClean="0"/>
              <a:t>Location can indicate route</a:t>
            </a:r>
          </a:p>
          <a:p>
            <a:r>
              <a:rPr lang="en-US" dirty="0" smtClean="0"/>
              <a:t>Use cases</a:t>
            </a:r>
          </a:p>
          <a:p>
            <a:pPr lvl="1"/>
            <a:r>
              <a:rPr lang="en-US" dirty="0" smtClean="0"/>
              <a:t>Distributed problems can be mapped to nodes</a:t>
            </a:r>
          </a:p>
          <a:p>
            <a:pPr lvl="1"/>
            <a:r>
              <a:rPr lang="en-US" dirty="0" smtClean="0"/>
              <a:t>Communication patterns can align to topology</a:t>
            </a:r>
          </a:p>
          <a:p>
            <a:pPr lvl="2"/>
            <a:r>
              <a:rPr lang="en-US" dirty="0" smtClean="0"/>
              <a:t>E.g., ATM cash machines and the bank map well to a hub-and-spoke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945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and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Limits of a single link</a:t>
            </a:r>
          </a:p>
          <a:p>
            <a:pPr lvl="1"/>
            <a:r>
              <a:rPr lang="en-US" dirty="0" smtClean="0"/>
              <a:t>Power limits distance</a:t>
            </a:r>
          </a:p>
          <a:p>
            <a:pPr lvl="1"/>
            <a:r>
              <a:rPr lang="en-US" dirty="0" smtClean="0"/>
              <a:t>Can fix with repeaters, but they’re not free</a:t>
            </a:r>
          </a:p>
          <a:p>
            <a:r>
              <a:rPr lang="en-US" dirty="0" smtClean="0"/>
              <a:t>Limits of a shared link</a:t>
            </a:r>
          </a:p>
          <a:p>
            <a:pPr lvl="1"/>
            <a:r>
              <a:rPr lang="en-US" dirty="0" smtClean="0"/>
              <a:t>Protocol limits distance</a:t>
            </a:r>
          </a:p>
          <a:p>
            <a:pPr lvl="1"/>
            <a:r>
              <a:rPr lang="en-US" dirty="0" smtClean="0"/>
              <a:t>Fan-out power limits node count</a:t>
            </a:r>
          </a:p>
          <a:p>
            <a:r>
              <a:rPr lang="en-US" dirty="0" smtClean="0"/>
              <a:t>Limits of relaying</a:t>
            </a:r>
          </a:p>
          <a:p>
            <a:pPr lvl="1"/>
            <a:r>
              <a:rPr lang="en-US" dirty="0" smtClean="0"/>
              <a:t>No distance limit (relay using nodes)</a:t>
            </a:r>
          </a:p>
          <a:p>
            <a:pPr lvl="1"/>
            <a:r>
              <a:rPr lang="en-US" dirty="0" smtClean="0"/>
              <a:t>No node count limit (fan-out using nodes)</a:t>
            </a:r>
          </a:p>
          <a:p>
            <a:pPr lvl="1"/>
            <a:r>
              <a:rPr lang="en-US" dirty="0" smtClean="0"/>
              <a:t>Complexity (nodes do more work) </a:t>
            </a:r>
          </a:p>
          <a:p>
            <a:pPr lvl="1"/>
            <a:r>
              <a:rPr lang="en-US" dirty="0" smtClean="0"/>
              <a:t>Overhead (communication takes more time)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290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Wide-area network</a:t>
            </a:r>
          </a:p>
          <a:p>
            <a:pPr lvl="1"/>
            <a:r>
              <a:rPr lang="en-US" dirty="0" smtClean="0"/>
              <a:t>Typically inter-city to global</a:t>
            </a:r>
          </a:p>
          <a:p>
            <a:pPr lvl="1"/>
            <a:r>
              <a:rPr lang="en-US" dirty="0" smtClean="0"/>
              <a:t>100-20,000 km</a:t>
            </a:r>
          </a:p>
        </p:txBody>
      </p:sp>
      <p:sp>
        <p:nvSpPr>
          <p:cNvPr id="4" name="Cloud 3"/>
          <p:cNvSpPr/>
          <p:nvPr/>
        </p:nvSpPr>
        <p:spPr>
          <a:xfrm>
            <a:off x="2302042" y="3232484"/>
            <a:ext cx="4499811" cy="2558716"/>
          </a:xfrm>
          <a:prstGeom prst="clou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5738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Metropolitan …</a:t>
            </a:r>
          </a:p>
          <a:p>
            <a:pPr lvl="1"/>
            <a:r>
              <a:rPr lang="en-US" dirty="0" smtClean="0"/>
              <a:t>Several buildings to a city and its suburbs</a:t>
            </a:r>
          </a:p>
          <a:p>
            <a:pPr lvl="1"/>
            <a:r>
              <a:rPr lang="en-US" dirty="0" smtClean="0"/>
              <a:t>0.1-100 km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libertyparkusafd.org/lp/Hale/Special%20Reports/CyberSpace/An%20Atlas%20of%20Cyberspaces-%20ISP%20Backbone%20Maps_files/london_man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57618" y="3220452"/>
            <a:ext cx="4181475" cy="23907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84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network topology?</a:t>
            </a:r>
          </a:p>
          <a:p>
            <a:endParaRPr lang="en-US" dirty="0" smtClean="0"/>
          </a:p>
          <a:p>
            <a:r>
              <a:rPr lang="en-US" dirty="0" smtClean="0"/>
              <a:t>Types of network topologies</a:t>
            </a:r>
          </a:p>
          <a:p>
            <a:endParaRPr lang="en-US" dirty="0" smtClean="0"/>
          </a:p>
          <a:p>
            <a:r>
              <a:rPr lang="en-US" dirty="0" smtClean="0"/>
              <a:t>Issues in relaying messages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area network</a:t>
            </a:r>
          </a:p>
          <a:p>
            <a:pPr lvl="1"/>
            <a:r>
              <a:rPr lang="en-US" dirty="0" smtClean="0"/>
              <a:t>Inter-desktop to intra-building</a:t>
            </a:r>
          </a:p>
          <a:p>
            <a:pPr lvl="1"/>
            <a:r>
              <a:rPr lang="en-US" dirty="0" smtClean="0"/>
              <a:t>The first *AN</a:t>
            </a:r>
          </a:p>
          <a:p>
            <a:pPr lvl="1"/>
            <a:r>
              <a:rPr lang="en-US" dirty="0" smtClean="0"/>
              <a:t>1-100 m</a:t>
            </a:r>
          </a:p>
          <a:p>
            <a:pPr lvl="1"/>
            <a:r>
              <a:rPr lang="en-US" dirty="0" smtClean="0"/>
              <a:t>WLAN = wireless</a:t>
            </a:r>
          </a:p>
        </p:txBody>
      </p:sp>
      <p:pic>
        <p:nvPicPr>
          <p:cNvPr id="3074" name="Picture 2" descr="http://www.bb-elec.com/Images/whitepaper-images/TA-MakeSmarter-Fig2-network-diagram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81948"/>
            <a:ext cx="2756067" cy="313044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2933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*ANs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DAN</a:t>
            </a:r>
          </a:p>
          <a:p>
            <a:pPr lvl="1"/>
            <a:r>
              <a:rPr lang="en-US" dirty="0" smtClean="0"/>
              <a:t>Desktop</a:t>
            </a:r>
          </a:p>
          <a:p>
            <a:pPr lvl="1"/>
            <a:r>
              <a:rPr lang="en-US" dirty="0" smtClean="0"/>
              <a:t>Interconnecting devices inside a PC</a:t>
            </a:r>
          </a:p>
          <a:p>
            <a:r>
              <a:rPr lang="en-US" dirty="0" smtClean="0"/>
              <a:t>PAN / BAN</a:t>
            </a:r>
          </a:p>
          <a:p>
            <a:pPr lvl="1"/>
            <a:r>
              <a:rPr lang="en-US" dirty="0" smtClean="0"/>
              <a:t>Personal / body</a:t>
            </a:r>
          </a:p>
          <a:p>
            <a:pPr lvl="1"/>
            <a:r>
              <a:rPr lang="en-US" dirty="0" smtClean="0"/>
              <a:t>Devices within one person’s space</a:t>
            </a:r>
          </a:p>
          <a:p>
            <a:pPr lvl="1"/>
            <a:r>
              <a:rPr lang="en-US" dirty="0" smtClean="0"/>
              <a:t>Phone, watch, tablet, sensors</a:t>
            </a:r>
          </a:p>
          <a:p>
            <a:r>
              <a:rPr lang="en-US" dirty="0" smtClean="0"/>
              <a:t>SAN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LAN or DAN focused on storage devices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CAN</a:t>
            </a:r>
          </a:p>
          <a:p>
            <a:pPr lvl="1"/>
            <a:r>
              <a:rPr lang="en-US" dirty="0" smtClean="0"/>
              <a:t>Car or campus</a:t>
            </a:r>
          </a:p>
          <a:p>
            <a:pPr lvl="1"/>
            <a:r>
              <a:rPr lang="en-US" dirty="0" smtClean="0"/>
              <a:t>Car is maxi PAN</a:t>
            </a:r>
          </a:p>
          <a:p>
            <a:pPr lvl="1"/>
            <a:r>
              <a:rPr lang="en-US" dirty="0" smtClean="0"/>
              <a:t>Campus is mini MAN</a:t>
            </a:r>
          </a:p>
          <a:p>
            <a:r>
              <a:rPr lang="en-US" dirty="0" smtClean="0"/>
              <a:t>HAN</a:t>
            </a:r>
          </a:p>
          <a:p>
            <a:pPr lvl="1"/>
            <a:r>
              <a:rPr lang="en-US" dirty="0" smtClean="0"/>
              <a:t>Home</a:t>
            </a:r>
          </a:p>
          <a:p>
            <a:pPr lvl="1"/>
            <a:r>
              <a:rPr lang="en-US" dirty="0" smtClean="0"/>
              <a:t>LAN with privacy limits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6787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without a “AN”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Intranet</a:t>
            </a:r>
          </a:p>
          <a:p>
            <a:pPr lvl="1"/>
            <a:r>
              <a:rPr lang="en-US" dirty="0" smtClean="0"/>
              <a:t>Network internal to a corporation</a:t>
            </a:r>
          </a:p>
          <a:p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Network of heterogeneous networks (“inter”)</a:t>
            </a:r>
          </a:p>
          <a:p>
            <a:r>
              <a:rPr lang="en-US" dirty="0" smtClean="0"/>
              <a:t>Access / Aggregation</a:t>
            </a:r>
          </a:p>
          <a:p>
            <a:pPr lvl="1"/>
            <a:r>
              <a:rPr lang="en-US" dirty="0" smtClean="0"/>
              <a:t>Connects multiple LANs and WAN</a:t>
            </a:r>
          </a:p>
          <a:p>
            <a:r>
              <a:rPr lang="en-US" dirty="0" smtClean="0"/>
              <a:t>Interplanetary</a:t>
            </a:r>
          </a:p>
          <a:p>
            <a:pPr lvl="1"/>
            <a:r>
              <a:rPr lang="en-US" dirty="0" smtClean="0"/>
              <a:t>Very large delays</a:t>
            </a:r>
          </a:p>
          <a:p>
            <a:pPr lvl="1"/>
            <a:r>
              <a:rPr lang="en-US" dirty="0" smtClean="0"/>
              <a:t>Intermittent links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67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Relaying and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Nodes in a topology must relay messages</a:t>
            </a:r>
          </a:p>
          <a:p>
            <a:r>
              <a:rPr lang="en-US" dirty="0" smtClean="0"/>
              <a:t>Except for simple topologies, choices must be made</a:t>
            </a:r>
          </a:p>
          <a:p>
            <a:pPr lvl="1"/>
            <a:r>
              <a:rPr lang="en-US" dirty="0" smtClean="0"/>
              <a:t>Multiple outgoing links</a:t>
            </a:r>
          </a:p>
          <a:p>
            <a:pPr lvl="1"/>
            <a:r>
              <a:rPr lang="en-US" dirty="0" smtClean="0"/>
              <a:t>Which to send it on?</a:t>
            </a:r>
            <a:endParaRPr lang="en-US" dirty="0"/>
          </a:p>
        </p:txBody>
      </p:sp>
      <p:grpSp>
        <p:nvGrpSpPr>
          <p:cNvPr id="4" name="Group 15"/>
          <p:cNvGrpSpPr/>
          <p:nvPr/>
        </p:nvGrpSpPr>
        <p:grpSpPr>
          <a:xfrm>
            <a:off x="4572000" y="4267200"/>
            <a:ext cx="3276600" cy="990600"/>
            <a:chOff x="4572000" y="4267200"/>
            <a:chExt cx="3276600" cy="990600"/>
          </a:xfrm>
        </p:grpSpPr>
        <p:sp>
          <p:nvSpPr>
            <p:cNvPr id="5" name="Rectangle 4"/>
            <p:cNvSpPr/>
            <p:nvPr/>
          </p:nvSpPr>
          <p:spPr>
            <a:xfrm>
              <a:off x="5638800" y="4267200"/>
              <a:ext cx="1143000" cy="990600"/>
            </a:xfrm>
            <a:prstGeom prst="rect">
              <a:avLst/>
            </a:prstGeom>
            <a:solidFill>
              <a:srgbClr val="A6A6A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572000" y="4802188"/>
              <a:ext cx="1066800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781800" y="4267200"/>
              <a:ext cx="1066800" cy="5334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81800" y="4800600"/>
              <a:ext cx="1066800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81800" y="4803776"/>
              <a:ext cx="1066800" cy="45402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59280"/>
            <a:ext cx="3211286" cy="17983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00" y="4343400"/>
            <a:ext cx="609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48600" y="3886200"/>
            <a:ext cx="483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Lucida Handwriting"/>
                <a:cs typeface="Lucida Handwriting"/>
              </a:rPr>
              <a:t>?</a:t>
            </a:r>
            <a:endParaRPr lang="en-US" sz="2800" b="1" dirty="0">
              <a:latin typeface="Lucida Handwriting"/>
              <a:cs typeface="Lucida Handwriting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4505980"/>
            <a:ext cx="483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Lucida Handwriting"/>
                <a:cs typeface="Lucida Handwriting"/>
              </a:rPr>
              <a:t>?</a:t>
            </a:r>
            <a:endParaRPr lang="en-US" sz="2800" b="1" dirty="0">
              <a:latin typeface="Lucida Handwriting"/>
              <a:cs typeface="Lucida Handwriting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11554" y="5062210"/>
            <a:ext cx="483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Lucida Handwriting"/>
                <a:cs typeface="Lucida Handwriting"/>
              </a:rPr>
              <a:t>?</a:t>
            </a:r>
            <a:endParaRPr lang="en-US" sz="2800" b="1" dirty="0"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do you do when you get a message?</a:t>
            </a:r>
          </a:p>
          <a:p>
            <a:pPr lvl="1"/>
            <a:r>
              <a:rPr lang="en-US" dirty="0" smtClean="0"/>
              <a:t>Deliver it if it’s for you</a:t>
            </a:r>
          </a:p>
          <a:p>
            <a:pPr lvl="1"/>
            <a:r>
              <a:rPr lang="en-US" dirty="0" smtClean="0"/>
              <a:t>Otherwise, relay it!</a:t>
            </a:r>
          </a:p>
          <a:p>
            <a:pPr lvl="1"/>
            <a:endParaRPr lang="en-US" dirty="0"/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(for now, assume everyone knows a-priori)</a:t>
            </a:r>
          </a:p>
          <a:p>
            <a:endParaRPr lang="en-US" dirty="0" smtClean="0"/>
          </a:p>
          <a:p>
            <a:r>
              <a:rPr lang="en-US" dirty="0" smtClean="0"/>
              <a:t>When?</a:t>
            </a:r>
          </a:p>
          <a:p>
            <a:endParaRPr lang="en-US" dirty="0"/>
          </a:p>
          <a:p>
            <a:r>
              <a:rPr lang="en-US" dirty="0" smtClean="0"/>
              <a:t>What about collisions?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98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when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message starts to come in </a:t>
            </a:r>
          </a:p>
          <a:p>
            <a:pPr lvl="1"/>
            <a:r>
              <a:rPr lang="en-US" dirty="0" smtClean="0"/>
              <a:t>And it isn’t for you</a:t>
            </a:r>
          </a:p>
          <a:p>
            <a:r>
              <a:rPr lang="en-US" i="1" dirty="0" smtClean="0"/>
              <a:t>When </a:t>
            </a:r>
            <a:r>
              <a:rPr lang="en-US" dirty="0" smtClean="0"/>
              <a:t>do you start sending it out?</a:t>
            </a:r>
          </a:p>
          <a:p>
            <a:r>
              <a:rPr lang="en-US" dirty="0" smtClean="0"/>
              <a:t>As soon as you know where to send it?</a:t>
            </a:r>
          </a:p>
          <a:p>
            <a:pPr lvl="1"/>
            <a:r>
              <a:rPr lang="en-US" dirty="0" smtClean="0"/>
              <a:t>Possibly before you’ve gotten all of it</a:t>
            </a:r>
          </a:p>
          <a:p>
            <a:r>
              <a:rPr lang="en-US" dirty="0" smtClean="0"/>
              <a:t>Or only when the entire message has arrived?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Cut-through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 only long enough to decide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90569" y="4070555"/>
            <a:ext cx="1703439" cy="235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/>
                </a:solidFill>
              </a:rPr>
              <a:t>Message  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1704" y="2991463"/>
            <a:ext cx="2271252" cy="235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/>
                </a:solidFill>
              </a:rPr>
              <a:t>Message  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9369" y="5378243"/>
            <a:ext cx="2271252" cy="235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/>
                </a:solidFill>
              </a:rPr>
              <a:t>Message    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15730" y="2871020"/>
            <a:ext cx="0" cy="2310579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8814" y="3885889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22955" y="2730908"/>
            <a:ext cx="796413" cy="75708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Node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2956" y="4921044"/>
            <a:ext cx="796413" cy="75708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Node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26195" y="4255221"/>
            <a:ext cx="1135626" cy="235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2956" y="3817372"/>
            <a:ext cx="796413" cy="75708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Node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34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and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“stops” inside the node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51704" y="2991463"/>
            <a:ext cx="2271252" cy="235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/>
                </a:solidFill>
              </a:rPr>
              <a:t>Message  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9369" y="5378243"/>
            <a:ext cx="2271252" cy="235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/>
                </a:solidFill>
              </a:rPr>
              <a:t>Message    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15730" y="2871020"/>
            <a:ext cx="0" cy="2310579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8814" y="3885889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22955" y="2730908"/>
            <a:ext cx="796413" cy="757085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Node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22956" y="4921044"/>
            <a:ext cx="796413" cy="757085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Node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2956" y="3817372"/>
            <a:ext cx="796413" cy="757085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Node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9323" y="4417074"/>
            <a:ext cx="663677" cy="68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930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messages arrive at a node</a:t>
            </a:r>
          </a:p>
          <a:p>
            <a:pPr lvl="1"/>
            <a:r>
              <a:rPr lang="en-US" dirty="0" smtClean="0"/>
              <a:t>More than one seeks the same output</a:t>
            </a:r>
          </a:p>
          <a:p>
            <a:pPr lvl="1"/>
            <a:r>
              <a:rPr lang="en-US" dirty="0" smtClean="0"/>
              <a:t>(output) contention, collision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7496" y="3478161"/>
            <a:ext cx="2389239" cy="238923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6078" y="4063178"/>
            <a:ext cx="2271252" cy="235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/>
                </a:solidFill>
              </a:rPr>
              <a:t>Message  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244" y="4925960"/>
            <a:ext cx="2271252" cy="235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/>
                </a:solidFill>
              </a:rPr>
              <a:t>Message   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172" name="Picture 4" descr="http://flashvhtml.com/html/img/action/explosion/Explosion_Sequence_A%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03110" y="3281492"/>
            <a:ext cx="1869871" cy="186987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20284547" flipV="1">
            <a:off x="3015563" y="4537209"/>
            <a:ext cx="2164300" cy="2473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V="1">
            <a:off x="3087331" y="4061684"/>
            <a:ext cx="1868128" cy="2473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66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Delete one</a:t>
            </a:r>
          </a:p>
          <a:p>
            <a:pPr lvl="1"/>
            <a:r>
              <a:rPr lang="en-US" dirty="0" smtClean="0"/>
              <a:t>Which one?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Save one</a:t>
            </a:r>
          </a:p>
          <a:p>
            <a:pPr lvl="1"/>
            <a:r>
              <a:rPr lang="en-US" dirty="0" smtClean="0"/>
              <a:t>Which one?</a:t>
            </a:r>
            <a:endParaRPr lang="en-US" dirty="0"/>
          </a:p>
          <a:p>
            <a:pPr lvl="1"/>
            <a:r>
              <a:rPr lang="en-US" dirty="0" smtClean="0"/>
              <a:t>How long?</a:t>
            </a:r>
            <a:endParaRPr lang="en-US" dirty="0"/>
          </a:p>
        </p:txBody>
      </p:sp>
      <p:pic>
        <p:nvPicPr>
          <p:cNvPr id="8194" name="Picture 2" descr="Choose Wise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14" b="79273"/>
          <a:stretch/>
        </p:blipFill>
        <p:spPr bwMode="auto">
          <a:xfrm>
            <a:off x="1178130" y="2704198"/>
            <a:ext cx="3344709" cy="251016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netcourse.ecnu.edu.cn/net/ross/book/emerge/Fif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552364"/>
            <a:ext cx="3790950" cy="115252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1600" y="5214364"/>
            <a:ext cx="2646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Require storage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A </a:t>
            </a:r>
            <a:r>
              <a:rPr lang="en-US" sz="2800" i="1" dirty="0" smtClean="0">
                <a:latin typeface="Times New Roman"/>
                <a:cs typeface="Times New Roman"/>
              </a:rPr>
              <a:t>buffer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791200" y="5029200"/>
            <a:ext cx="1524000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106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you’ve got a bunch of nodes </a:t>
            </a:r>
          </a:p>
          <a:p>
            <a:r>
              <a:rPr lang="en-US" dirty="0" smtClean="0"/>
              <a:t>And you can connect the nodes with channels</a:t>
            </a:r>
          </a:p>
          <a:p>
            <a:r>
              <a:rPr lang="en-US" dirty="0" smtClean="0"/>
              <a:t>So you can communicate to everyone with fewer total channels</a:t>
            </a:r>
          </a:p>
          <a:p>
            <a:pPr lvl="1"/>
            <a:r>
              <a:rPr lang="en-US" dirty="0" smtClean="0"/>
              <a:t>And avoid limitations of broadcast media</a:t>
            </a:r>
          </a:p>
          <a:p>
            <a:r>
              <a:rPr lang="en-US" dirty="0" smtClean="0"/>
              <a:t>Which nodes do you connect?</a:t>
            </a:r>
          </a:p>
          <a:p>
            <a:r>
              <a:rPr lang="en-US" dirty="0" smtClean="0"/>
              <a:t>That’s the question of network topology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Buffered vs. </a:t>
            </a:r>
            <a:r>
              <a:rPr lang="en-US" dirty="0" err="1" smtClean="0"/>
              <a:t>bufferless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5985"/>
            <a:ext cx="8229600" cy="431631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92369" y="1341438"/>
            <a:ext cx="5786211" cy="442214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35601" y="4921250"/>
            <a:ext cx="879474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</a:rPr>
              <a:t>Maximum</a:t>
            </a:r>
          </a:p>
          <a:p>
            <a:pPr algn="r"/>
            <a:r>
              <a:rPr lang="en-US" sz="1200" b="1" dirty="0" err="1" smtClean="0">
                <a:solidFill>
                  <a:schemeClr val="tx2"/>
                </a:solidFill>
              </a:rPr>
              <a:t>Unbuffered</a:t>
            </a:r>
            <a:endParaRPr lang="en-US" sz="1200" b="1" dirty="0">
              <a:solidFill>
                <a:schemeClr val="tx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978580" y="1495425"/>
            <a:ext cx="0" cy="180975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77075" y="1938635"/>
            <a:ext cx="1411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Opportunity</a:t>
            </a:r>
            <a:br>
              <a:rPr lang="en-US" dirty="0" smtClean="0"/>
            </a:br>
            <a:r>
              <a:rPr lang="en-US" dirty="0" smtClean="0"/>
              <a:t>for buffering</a:t>
            </a:r>
            <a:br>
              <a:rPr lang="en-US" dirty="0" smtClean="0"/>
            </a:br>
            <a:r>
              <a:rPr lang="en-US" dirty="0" smtClean="0"/>
              <a:t>to do better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200650" y="3724275"/>
            <a:ext cx="57150" cy="590550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9962" y="4314825"/>
            <a:ext cx="20912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Limit of </a:t>
            </a:r>
            <a:r>
              <a:rPr lang="en-US" dirty="0" err="1" smtClean="0"/>
              <a:t>unbuffered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29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Store and forward provides an opportunity</a:t>
            </a:r>
          </a:p>
          <a:p>
            <a:pPr lvl="1"/>
            <a:r>
              <a:rPr lang="en-US" dirty="0" smtClean="0"/>
              <a:t>Messages can be managed as a set</a:t>
            </a:r>
          </a:p>
          <a:p>
            <a:pPr lvl="1"/>
            <a:r>
              <a:rPr lang="en-US" dirty="0" smtClean="0"/>
              <a:t>Messages can be reordered</a:t>
            </a:r>
          </a:p>
          <a:p>
            <a:pPr lvl="1"/>
            <a:r>
              <a:rPr lang="en-US" dirty="0" smtClean="0"/>
              <a:t>Messages can be dropped</a:t>
            </a:r>
            <a:endParaRPr lang="en-US" dirty="0"/>
          </a:p>
        </p:txBody>
      </p:sp>
      <p:pic>
        <p:nvPicPr>
          <p:cNvPr id="5122" name="Picture 2" descr="http://comps.gograph.com/waiting-in-queue_gg41728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9556" b="14746"/>
          <a:stretch/>
        </p:blipFill>
        <p:spPr bwMode="auto">
          <a:xfrm flipH="1">
            <a:off x="2800452" y="3672349"/>
            <a:ext cx="3333750" cy="201168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684029"/>
            <a:ext cx="775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Critical issue – what do you do when buffer is full?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57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short foray into </a:t>
            </a:r>
            <a:r>
              <a:rPr lang="en-US" dirty="0" err="1" smtClean="0"/>
              <a:t>queueing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Queueing</a:t>
            </a:r>
            <a:r>
              <a:rPr lang="en-US" dirty="0" smtClean="0"/>
              <a:t> theory is mathematical theory of handling lines</a:t>
            </a:r>
          </a:p>
          <a:p>
            <a:r>
              <a:rPr lang="en-US" dirty="0" smtClean="0"/>
              <a:t>Highly applicable to networking</a:t>
            </a:r>
          </a:p>
          <a:p>
            <a:r>
              <a:rPr lang="en-US" dirty="0" smtClean="0"/>
              <a:t>In particular, to the issue of handling messages as they arrive at a node</a:t>
            </a:r>
          </a:p>
          <a:p>
            <a:r>
              <a:rPr lang="en-US" dirty="0" smtClean="0"/>
              <a:t>A fundamental question –</a:t>
            </a:r>
          </a:p>
          <a:p>
            <a:pPr lvl="1"/>
            <a:r>
              <a:rPr lang="en-US" dirty="0" smtClean="0"/>
              <a:t>Under what circumstances will we need to drop a message?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that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Informally, if you can’t keep up with the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can we formalize that idea?</a:t>
            </a:r>
          </a:p>
          <a:p>
            <a:r>
              <a:rPr lang="en-US" dirty="0" smtClean="0"/>
              <a:t>Through </a:t>
            </a:r>
            <a:r>
              <a:rPr lang="en-US" dirty="0" err="1" smtClean="0"/>
              <a:t>queueing</a:t>
            </a:r>
            <a:r>
              <a:rPr lang="en-US" dirty="0" smtClean="0"/>
              <a:t> theory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7100"/>
            <a:ext cx="2406650" cy="180266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</a:t>
            </a:r>
            <a:r>
              <a:rPr lang="en-US" dirty="0" err="1" smtClean="0"/>
              <a:t>queueing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We have a server</a:t>
            </a:r>
          </a:p>
          <a:p>
            <a:r>
              <a:rPr lang="en-US" dirty="0" smtClean="0"/>
              <a:t>It has an input queue</a:t>
            </a:r>
          </a:p>
          <a:p>
            <a:r>
              <a:rPr lang="en-US" dirty="0" smtClean="0"/>
              <a:t>The server takes work out of the input queue and sends it to an output</a:t>
            </a:r>
          </a:p>
          <a:p>
            <a:pPr lvl="1"/>
            <a:r>
              <a:rPr lang="en-US" dirty="0" smtClean="0"/>
              <a:t>Taking some amount of time to do so</a:t>
            </a:r>
          </a:p>
          <a:p>
            <a:pPr lvl="1"/>
            <a:r>
              <a:rPr lang="en-US" dirty="0" smtClean="0"/>
              <a:t>On average, W seconds to complete a piece of work</a:t>
            </a:r>
          </a:p>
          <a:p>
            <a:r>
              <a:rPr lang="en-US" dirty="0" smtClean="0"/>
              <a:t>Work arrives at some rate </a:t>
            </a:r>
            <a:r>
              <a:rPr lang="en-US" dirty="0" err="1" smtClean="0"/>
              <a:t>λ</a:t>
            </a:r>
            <a:r>
              <a:rPr lang="en-US" dirty="0" smtClean="0"/>
              <a:t> items per second</a:t>
            </a:r>
          </a:p>
          <a:p>
            <a:r>
              <a:rPr lang="en-US" dirty="0" smtClean="0"/>
              <a:t>When are we in trouble?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trouble?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Trouble could be dropping any message</a:t>
            </a:r>
          </a:p>
          <a:p>
            <a:r>
              <a:rPr lang="en-US" dirty="0" smtClean="0"/>
              <a:t>Or it could be getting into a state where we’ll never catch up</a:t>
            </a:r>
          </a:p>
          <a:p>
            <a:pPr lvl="1"/>
            <a:r>
              <a:rPr lang="en-US" dirty="0" smtClean="0"/>
              <a:t>And messages will always need to be dropped</a:t>
            </a:r>
          </a:p>
          <a:p>
            <a:r>
              <a:rPr lang="en-US" dirty="0" smtClean="0"/>
              <a:t>Clearly, the latter is worse than the former</a:t>
            </a:r>
          </a:p>
          <a:p>
            <a:r>
              <a:rPr lang="en-US" dirty="0" smtClean="0"/>
              <a:t>If we occasionally drop a message, maybe we can recover</a:t>
            </a:r>
          </a:p>
          <a:p>
            <a:r>
              <a:rPr lang="en-US" dirty="0" smtClean="0"/>
              <a:t>If we always are dropping messages, that implies an unstable system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2800" dirty="0" smtClean="0"/>
              <a:t>Under what conditions will our system be stable?</a:t>
            </a:r>
          </a:p>
          <a:p>
            <a:r>
              <a:rPr lang="en-US" sz="2800" dirty="0" smtClean="0"/>
              <a:t>Say our arrival rate at the network element in question is </a:t>
            </a:r>
            <a:r>
              <a:rPr lang="en-US" sz="2800" dirty="0" err="1" smtClean="0"/>
              <a:t>λ</a:t>
            </a:r>
            <a:r>
              <a:rPr lang="en-US" sz="2800" dirty="0" smtClean="0"/>
              <a:t> messages per second </a:t>
            </a:r>
          </a:p>
          <a:p>
            <a:r>
              <a:rPr lang="en-US" sz="2800" dirty="0" smtClean="0"/>
              <a:t>And we can forward a message in time W</a:t>
            </a:r>
          </a:p>
          <a:p>
            <a:r>
              <a:rPr lang="en-US" sz="2800" dirty="0" smtClean="0"/>
              <a:t>Both on average</a:t>
            </a:r>
          </a:p>
          <a:p>
            <a:r>
              <a:rPr lang="en-US" sz="2800" dirty="0" smtClean="0"/>
              <a:t>How many messages will be in the system, on average?</a:t>
            </a:r>
          </a:p>
          <a:p>
            <a:r>
              <a:rPr lang="en-US" sz="2800" dirty="0" smtClean="0"/>
              <a:t>L = λW</a:t>
            </a:r>
          </a:p>
          <a:p>
            <a:r>
              <a:rPr lang="en-US" sz="2800" dirty="0" smtClean="0"/>
              <a:t>So if we can handle L messages, we’ll be stable</a:t>
            </a:r>
          </a:p>
          <a:p>
            <a:pPr lvl="1"/>
            <a:r>
              <a:rPr lang="en-US" sz="2400" dirty="0" smtClean="0"/>
              <a:t>BUT we might still drop some messages</a:t>
            </a: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Tail drop</a:t>
            </a:r>
          </a:p>
          <a:p>
            <a:pPr lvl="1"/>
            <a:r>
              <a:rPr lang="en-US" dirty="0" smtClean="0"/>
              <a:t>Delete arrivals to a full queue</a:t>
            </a:r>
          </a:p>
          <a:p>
            <a:r>
              <a:rPr lang="en-US" dirty="0" smtClean="0"/>
              <a:t>Head drop</a:t>
            </a:r>
          </a:p>
          <a:p>
            <a:pPr lvl="1"/>
            <a:r>
              <a:rPr lang="en-US" dirty="0" smtClean="0"/>
              <a:t>New arrivals push oldest members out</a:t>
            </a:r>
          </a:p>
          <a:p>
            <a:r>
              <a:rPr lang="en-US" dirty="0" smtClean="0"/>
              <a:t>Random drop</a:t>
            </a:r>
          </a:p>
          <a:p>
            <a:pPr lvl="1"/>
            <a:r>
              <a:rPr lang="en-US" dirty="0" smtClean="0"/>
              <a:t>Delete randomly from both new arrivals and existing members</a:t>
            </a:r>
          </a:p>
          <a:p>
            <a:r>
              <a:rPr lang="en-US" dirty="0" smtClean="0"/>
              <a:t>Random early drop</a:t>
            </a:r>
          </a:p>
          <a:p>
            <a:pPr lvl="1"/>
            <a:r>
              <a:rPr lang="en-US" dirty="0" smtClean="0"/>
              <a:t>Random drop before the queue reaches its limit</a:t>
            </a:r>
          </a:p>
          <a:p>
            <a:pPr lvl="1"/>
            <a:r>
              <a:rPr lang="en-US" dirty="0" smtClean="0"/>
              <a:t>Increase probability of drop as space decreases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51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messages are “more equal” than others</a:t>
            </a:r>
          </a:p>
          <a:p>
            <a:pPr lvl="1"/>
            <a:r>
              <a:rPr lang="en-US" dirty="0" smtClean="0"/>
              <a:t>See George Orwell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Messages are associated with priority</a:t>
            </a:r>
          </a:p>
          <a:p>
            <a:pPr lvl="1"/>
            <a:r>
              <a:rPr lang="en-US" dirty="0" smtClean="0"/>
              <a:t>Priority biases decisions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s://drawception.com/pub/panels/2013/11-20/4FFRdp7Fa7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63548" y="2022987"/>
            <a:ext cx="3731341" cy="31094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84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endParaRPr lang="en-US" dirty="0"/>
          </a:p>
        </p:txBody>
      </p:sp>
      <p:pic>
        <p:nvPicPr>
          <p:cNvPr id="9218" name="Picture 2" descr="http://web.opalsoft.net/qos/images/qos-1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" b="38505"/>
          <a:stretch/>
        </p:blipFill>
        <p:spPr bwMode="auto">
          <a:xfrm>
            <a:off x="3581400" y="3821210"/>
            <a:ext cx="4888374" cy="212239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of service</a:t>
            </a:r>
          </a:p>
          <a:p>
            <a:pPr lvl="1"/>
            <a:r>
              <a:rPr lang="en-US" dirty="0" smtClean="0"/>
              <a:t>Guarantees to a node about their messages</a:t>
            </a:r>
          </a:p>
          <a:p>
            <a:pPr lvl="1"/>
            <a:r>
              <a:rPr lang="en-US" dirty="0" smtClean="0"/>
              <a:t>Per-message or long-term average behavior</a:t>
            </a:r>
          </a:p>
          <a:p>
            <a:pPr lvl="1"/>
            <a:r>
              <a:rPr lang="en-US" dirty="0" smtClean="0"/>
              <a:t>Fixed guarantees or statistical</a:t>
            </a:r>
          </a:p>
          <a:p>
            <a:pPr lvl="1"/>
            <a:r>
              <a:rPr lang="en-US" dirty="0" smtClean="0"/>
              <a:t>Complex set of queues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8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Parties and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Shannon talked about parties</a:t>
            </a:r>
          </a:p>
          <a:p>
            <a:pPr lvl="1"/>
            <a:r>
              <a:rPr lang="en-US" dirty="0" smtClean="0"/>
              <a:t>Entities that wished to communicate</a:t>
            </a:r>
          </a:p>
          <a:p>
            <a:pPr lvl="1"/>
            <a:r>
              <a:rPr lang="en-US" dirty="0" smtClean="0"/>
              <a:t>Generally a sender and receiver</a:t>
            </a:r>
          </a:p>
          <a:p>
            <a:pPr lvl="1"/>
            <a:r>
              <a:rPr lang="en-US" dirty="0" smtClean="0"/>
              <a:t>Very general</a:t>
            </a:r>
          </a:p>
          <a:p>
            <a:pPr lvl="2"/>
            <a:r>
              <a:rPr lang="en-US" dirty="0" smtClean="0"/>
              <a:t>Machines, people, whatever</a:t>
            </a:r>
          </a:p>
          <a:p>
            <a:r>
              <a:rPr lang="en-US" dirty="0" smtClean="0"/>
              <a:t>In networking, we usually talk about </a:t>
            </a:r>
            <a:r>
              <a:rPr lang="en-US" i="1" dirty="0" smtClean="0"/>
              <a:t>nodes</a:t>
            </a:r>
          </a:p>
          <a:p>
            <a:pPr lvl="1"/>
            <a:r>
              <a:rPr lang="en-US" dirty="0" smtClean="0"/>
              <a:t>Physical machines used to move information</a:t>
            </a:r>
          </a:p>
          <a:p>
            <a:r>
              <a:rPr lang="en-US" dirty="0" smtClean="0"/>
              <a:t>We’ll be changing to talk primarily about nodes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the question of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Where do we relay the message to?</a:t>
            </a:r>
          </a:p>
          <a:p>
            <a:r>
              <a:rPr lang="en-US" dirty="0" smtClean="0"/>
              <a:t>Post office does it by looking at the address</a:t>
            </a:r>
          </a:p>
          <a:p>
            <a:r>
              <a:rPr lang="en-US" dirty="0" smtClean="0"/>
              <a:t>Implies a need for naming</a:t>
            </a:r>
          </a:p>
          <a:p>
            <a:pPr lvl="1"/>
            <a:r>
              <a:rPr lang="en-US" dirty="0" smtClean="0"/>
              <a:t>Specifying who to deliver something to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00200"/>
            <a:ext cx="2667000" cy="1493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429000"/>
            <a:ext cx="2819400" cy="18356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4114800"/>
            <a:ext cx="2590800" cy="107365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and relaying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a message arrives at a relay node</a:t>
            </a:r>
          </a:p>
          <a:p>
            <a:r>
              <a:rPr lang="en-US" dirty="0" smtClean="0"/>
              <a:t>It’s not for that node</a:t>
            </a:r>
          </a:p>
          <a:p>
            <a:r>
              <a:rPr lang="en-US" dirty="0" smtClean="0"/>
              <a:t>How does the relay node know where to send it?</a:t>
            </a:r>
          </a:p>
          <a:p>
            <a:r>
              <a:rPr lang="en-US" dirty="0" smtClean="0"/>
              <a:t>A problem (partially) in naming</a:t>
            </a:r>
          </a:p>
          <a:p>
            <a:r>
              <a:rPr lang="en-US" dirty="0" smtClean="0"/>
              <a:t>The message can be associated with a name</a:t>
            </a:r>
          </a:p>
          <a:p>
            <a:r>
              <a:rPr lang="en-US" dirty="0" smtClean="0"/>
              <a:t>Which can allow the relay node to know how to relay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Name space</a:t>
            </a:r>
          </a:p>
          <a:p>
            <a:pPr lvl="1"/>
            <a:r>
              <a:rPr lang="en-US" dirty="0" smtClean="0"/>
              <a:t>A set of possible names</a:t>
            </a:r>
          </a:p>
          <a:p>
            <a:pPr lvl="1"/>
            <a:r>
              <a:rPr lang="en-US" dirty="0" smtClean="0"/>
              <a:t>Usually indicated by syntax or semantic range</a:t>
            </a:r>
          </a:p>
          <a:p>
            <a:pPr lvl="1"/>
            <a:r>
              <a:rPr lang="en-US" dirty="0" smtClean="0"/>
              <a:t>E.g., N.N.N.N, where N=0..255</a:t>
            </a:r>
          </a:p>
          <a:p>
            <a:endParaRPr lang="en-US" dirty="0" smtClean="0"/>
          </a:p>
          <a:p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An instance within a name space</a:t>
            </a:r>
          </a:p>
          <a:p>
            <a:endParaRPr lang="en-US" dirty="0" smtClean="0"/>
          </a:p>
          <a:p>
            <a:r>
              <a:rPr lang="en-US" dirty="0" smtClean="0"/>
              <a:t>Identifier</a:t>
            </a:r>
          </a:p>
          <a:p>
            <a:pPr lvl="1"/>
            <a:r>
              <a:rPr lang="en-US" dirty="0" smtClean="0"/>
              <a:t>Another way to say “name”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62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vs.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Naming:</a:t>
            </a:r>
          </a:p>
          <a:p>
            <a:pPr lvl="1"/>
            <a:r>
              <a:rPr lang="en-US" dirty="0" smtClean="0"/>
              <a:t>The</a:t>
            </a:r>
            <a:r>
              <a:rPr lang="en-US" baseline="0" dirty="0" smtClean="0"/>
              <a:t> act of assigning an identifier to an item</a:t>
            </a:r>
          </a:p>
          <a:p>
            <a:pPr lvl="1"/>
            <a:endParaRPr lang="en-US" baseline="0" dirty="0" smtClean="0"/>
          </a:p>
          <a:p>
            <a:pPr lvl="0"/>
            <a:r>
              <a:rPr lang="en-US" dirty="0" smtClean="0"/>
              <a:t>Identification:</a:t>
            </a:r>
          </a:p>
          <a:p>
            <a:pPr lvl="1"/>
            <a:r>
              <a:rPr lang="en-US" dirty="0" smtClean="0"/>
              <a:t>The act of selecting</a:t>
            </a:r>
            <a:r>
              <a:rPr lang="en-US" baseline="0" dirty="0" smtClean="0"/>
              <a:t> a subset of items based on a name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17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“named”?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Place (source or sink of data)</a:t>
            </a:r>
          </a:p>
          <a:p>
            <a:pPr lvl="1"/>
            <a:r>
              <a:rPr lang="en-US" dirty="0" smtClean="0"/>
              <a:t>Endpoint, node, process (inside an OS)</a:t>
            </a:r>
          </a:p>
          <a:p>
            <a:pPr lvl="1"/>
            <a:r>
              <a:rPr lang="en-US" dirty="0" smtClean="0"/>
              <a:t>Location</a:t>
            </a:r>
          </a:p>
          <a:p>
            <a:r>
              <a:rPr lang="en-US" dirty="0" smtClean="0"/>
              <a:t>Communications medium (path of data)</a:t>
            </a:r>
          </a:p>
          <a:p>
            <a:pPr lvl="1"/>
            <a:r>
              <a:rPr lang="en-US" dirty="0" smtClean="0"/>
              <a:t>Channel / link</a:t>
            </a:r>
          </a:p>
          <a:p>
            <a:pPr lvl="1"/>
            <a:r>
              <a:rPr lang="en-US" dirty="0" smtClean="0"/>
              <a:t>Path (sequence of adjacent links)</a:t>
            </a:r>
          </a:p>
          <a:p>
            <a:r>
              <a:rPr lang="en-US" dirty="0" smtClean="0"/>
              <a:t>Information (the data itself)</a:t>
            </a:r>
          </a:p>
          <a:p>
            <a:pPr lvl="1"/>
            <a:r>
              <a:rPr lang="en-US" dirty="0" smtClean="0"/>
              <a:t>Group of data, e.g., a record or file</a:t>
            </a:r>
          </a:p>
          <a:p>
            <a:pPr lvl="0"/>
            <a:r>
              <a:rPr lang="en-US" dirty="0" smtClean="0"/>
              <a:t>A behavior (the way data evolves)</a:t>
            </a:r>
          </a:p>
          <a:p>
            <a:pPr lvl="1"/>
            <a:r>
              <a:rPr lang="en-US" dirty="0" smtClean="0"/>
              <a:t>A sequence of events, an algorithm, etc.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31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to know these things…</a:t>
            </a:r>
          </a:p>
          <a:p>
            <a:pPr lvl="1"/>
            <a:r>
              <a:rPr lang="en-US" dirty="0" smtClean="0"/>
              <a:t>A-priori knowledge</a:t>
            </a:r>
          </a:p>
          <a:p>
            <a:pPr lvl="1"/>
            <a:r>
              <a:rPr lang="en-US" dirty="0" smtClean="0"/>
              <a:t>A directory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Basically, some </a:t>
            </a:r>
            <a:r>
              <a:rPr lang="en-US" i="1" u="sng" dirty="0" smtClean="0"/>
              <a:t>other</a:t>
            </a:r>
            <a:r>
              <a:rPr lang="en-US" dirty="0" smtClean="0"/>
              <a:t> way</a:t>
            </a:r>
          </a:p>
          <a:p>
            <a:pPr marL="0" indent="0" algn="ctr">
              <a:buNone/>
            </a:pPr>
            <a:r>
              <a:rPr lang="en-US" dirty="0" smtClean="0"/>
              <a:t>Not associated directly with the message itself</a:t>
            </a:r>
            <a:endParaRPr lang="en-US" dirty="0"/>
          </a:p>
        </p:txBody>
      </p:sp>
      <p:pic>
        <p:nvPicPr>
          <p:cNvPr id="20482" name="Picture 2" descr="Image result for cerebro x-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65928" y="3316935"/>
            <a:ext cx="1950798" cy="129816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phone book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phone book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QSEhAQDxQUEBAQFRASFhcYFBASGRUWFRcYGBcXGRUaHCggGBonHRQUITIhJSorLi4vGCAzODUtNygtLisBCgoKDg0OGxAQGywkICQsLCwsLyw3NCwsLDQ0NCwsLCwsLCwsNCwsLywsLCwsLCwsLC0sLCwsLDQsLCwsLCwsLP/AABEIANwA5QMBEQACEQEDEQH/xAAcAAEAAgMBAQEAAAAAAAAAAAAABwgEBQYDAQL/xABHEAABAwEDBwUNBgYBBQEAAAABAAIDBAURIQYHEjFBUWEXcYGT0hMUIjIzNFRydJGhsrMjQlNigpIVJENSsdPBY3OiwtEW/8QAGwEBAAIDAQEAAAAAAAAAAAAAAAEEAgMGBQf/xAA7EQACAQIBBgwFBAICAwAAAAAAAQIDBBEFEiExUdEGExQWMkFhcYGRobEiNFJywkLB4fBT0jPxFUNi/9oADAMBAAIRAxEAPwCZLXtSKlifUVDxHFGL3OPuAA1kk3AAYklAQhlZneqZnOZQfykOoPIa6Vw343tZfuF54oTgR/WWnNMSZpppicfDlkk+Ym5AYqEhAEAQBAEAQBAEAQBAEAQBAEAQBAEAQBAEAQAG7EYIDdWTlbW0xBgqpmgXeC55kYbtnc33t9wBQgl7ILOuyqcymrg2nqHkNY8EiOVxwDccY3E6gSQd95AQgk5AV3zw5UOqqx1Mw/y1G4sA2OmGEjzxBvYN1zt6Eo4FCQgCAIAgCAIAgCAIAgCAIAgCAIAgCAIAgCAIAgCAIAgPhF+BQFic0GVbqykMc7tKopC2NzicXscD3N543Nc0naWE7UMSvdTMXvfI7xpHPeedxJJ95KGR5oDZ5N2DLXTtp4LhgXPeb9GNgwLjvxIAG0nnIo39/Ts6XGT8F1t/3rMoRzngiToM0VKABJNUPdtIdGwdA0Td7yuQqcJrlv4YxS8X+5YVutp6cklF+JU9ZH2Fhzlu9kfJ7yeTxHJJRfiVPWR9hOct3sj5PeOTxHJJRfiVPWR9hFwku9kfJ7xyeJyktlWC1zmPq6trmktcDHMCCDcQR3DA3r1lc5YaTVOGD061/ua82ltPz/DrA9Mqv2Tf6FPKMs/4o+a/3GbS2j+HWB6ZVfsm/wBCcoyz/ij5r/cZtLaP4dYHplV+yb/QnKMs/wCKPmv9xm0to/h1gemVX7Jv9Ccoyz/ij5r/AHGbS2j+HWB6ZVfsm/0JyjLP+KPmv9xm0tpsbCySsese6KlqqmSRrdMtN8Z0QQCRpxC/EjVvVe6yllS2gp1acUnox1+0mSqdNvBM3nJJRfiVPWR9hUOcl3sj5PeZ8niOSSi/Eqesj7Cc5bvZHye8cniOSSi/Eqesj7Cc5bvZHye8cniOSSi/Eqesj7Cc5bvZHye8cniOSSi/Eqesj7Cc5bvZHye8cniOSSi/Eqesj7Cc5bvZHye8cniOSSi/Eqesj7Cc5bvZHye8cniOSSi/Eqesj7Cc5bvZHye8cniOSSi/Eqesj7Cc5bvZHye8cniOSSi/Eqesj7Cc5bvZHye8cniOSSi/Eqesj7Cc5bvZHye8cnianKDNNoxukoJXve0X9yk0Dp3bGvAFzt1+B3hX7LhM3NRrxSW1Y6O9adHcYyt8FimReD0fC5dhGWKxRWPqkGysW25aXuhhOj3TQ0uOjpXfMUINahIQEk5jvK1/qU3zSLkeFb+Cn3y/E32/SZLa4suBAEAUgjPOzkeHsfaMAAkjbfO3VpsH9T12jXvHEC/qcgZTwatamp9F7Hs7n6MrVqf6kRAuuKwQBAEAQGfYNrPpKiGpjxdE68j+5pwc3paSFpubeNxSlSlqa8n1PwZKea8SytBWMmijmiOlHK1r2neHC8L5nWpSpVJU5a08C/FprFHutJkEAQBAEAQBAEAQBAApRDKzW151We01X1XL6vZfLw+2Psjzpa2YitEBAEAQEk5jvK1/qU3zSLkOFXQp98vxN9v0mS2uMLgQBAEBy2dCp0LMq/ziOP8AfI1p+BK9fIcM+9p9mL8k2aq3RK+r6CUggCAIAgCAlfMvlDhJZ8h8XSlh5ib5GdBOkPWduXK8I7HHC5j3S/Z/t5FihPTmkqLkS0EAQBAEAQBAEAQBAApIKzW351We01X1XL6tY/Lw+2Psjzpa2YitkBAEAQEk5jvK1/qU3zSLkOFXQp98vxN9v0mS2uMLgQBAEBH+eup0aGJn4tRGDzNY9/8AlrV0fBqGNzKWyL9WkV7h6EQou1KoQBAEAQBAZNl176eaKeI3SQuD27jdrB4EXg8CVhVpQrQdOeprB/3s1oY4PFFlrGtNlTBFUReJK0OA2g7WniDeDzL5ldW87erKlPWn/X4noRlnLEzFXMggCAIAgCAIAgCABSQVmtvzqs9pqvquX1ax+Xh9sfZHnS1sxFbICAIAgJJzHeVr/UpvmkXIcKuhT75fib7fpMltcYXAgCAICPc9lKXUcMg1QztLuAex7Qf3Fo6V0nBqaVxKL64v0afsV7haEyFl2hVCAIAgCAIAgJNzMZRaEj7PkPgy3yw37HgeGzpA0h6rt65rhHZZ8FcRWlaH3dT8NXithvoTweaS8uMLYQBAEAQBAEAQBAApIKzW351We01X1XL6tY/Lw+2Psjzpa2YitkBAEAQEk5jvK1/qU3zSLkOFXQp98vxN9v0mS2uMLgQBAEBi2rZ7KiGWnmF8crSx2/HaDsINxHELfb150KsakNaeJjKOKwK35Q2NJR1ElNN4zDe12x7D4rxwPwII2L6Ta3ULqkqsNT9H1rw9sChKOa8Ga5WCAgCAIAgCA9aWpdE9ksR0ZI3Ne07nNN4PwWM4RnFwksU1gwWTyatllZTQ1MeHdB4Tf7Htwe3oIPRcV81vrSVrXlSfV6rqfkX4SzlibNUzMIAgCAIAgCAIAFJBWa2/Oqz2mq+q5fVrH5eH2x9kedLWzEVsgIAgCAknMd5Wv9Sm+aRchwq6FPvl+Jvt+kyW1xhcCAIAgCA4zOlk6yppHz3tZNSNfI1xuALBi9hPG68cQN5Xu5CvpUK6pa4z0NdvU9/YaK0MViQOu8KgUAIAgCAIAgJBzPZQ9xqHUchuiqsWflmA/wDZou52t3rwOEFlx1Hj1rhr7v4enxZuozweBNS4YuBAEAQBAEAQBAApIKzW351We01X1XL6tY/Lw+2Psjzpa2YitkBAEAQEk5jvK1/qU3zSLkOFXQp98vxN9v0mS2uMLgQBAEAUgiHPBlVpu/h0J8CMh05H3njFsfM3WeNw2FdlwfydmQ5TPW+j3db8dS7O8qVp4vNRGS6U0BAEBubEyVq6xj5KaEyMjvvN7WhxH3W6RGk7gFUub+3tpKNWWDf9xeGpGUYuWo0xFxIOBF4IN4II1gjYVbMQgCA+xvLSHNJa5pDmkawQbwRxBAKNJpp6mCx+RtvCupIqjASXaEoH3ZG3aWG44OHBwXzfKdm7S4lT6ta7v7o8C9TnnRxN2vPNgQBAEAQBAEACkgrNbfnVZ7TVfVcvq1j8vD7Y+yPOlrZiK2QEAQBASTmO8rX+pTfNIuQ4VdCn3y/E32/SZLa4wuBAEAQHM5f5Tigpi5pHfEt7IW6/C2vI/tbeDzkDavVyTk93dbT0Vplu737Y7DVVnmor295JLnEuc4kknEknEknaSV9DwS0IpHxAfCVIJDyEzcPqNGorQYqbBzY8Wvl4naxnxPAYrn8qZbjQxp0NM+t60t79O83U6Tel6iTpbcpaWopbOGjE6Vh7m1oAYwDBjTd4ukQ4DeW8Vy8bS5uKU7p6Unp2vbhtw6zfnxi1Ej3O5kloONoU7fAeQJ2j7rjgJeY6jxuO03dFkDKOfHk1R6V0e1bPDqNNaGDzkRiulNAQBAdtmoyi72q+4SG6CruYb9TZf6bunxTzt3LxcuWXKLfPj0oae9da/fz2m2lPNkTquCLoUAIAgCAIAgAUkFZrb86rPaar6rl9Wsfl4fbH2R50tbMRWyAgCAICScx3la/1Kb5pFyHCroU++X4m+36TJbXGFwIAgPKqqGxMfLK4Mjja57nHUGtF5K2Uqcqk1GKxbeCIbwWJXPLDKF1fUvndeGeJE0/cjBw/UdZ4m7YF9IsLONpQVNa9be1/xqRQnJyeJpVcMT9wQue5rI2ue95DWtaC4uJ1AAayok1FOUnglrYJhyDzbth0KmvAknwcyLBzItxdse/4DicVyGVMvOpjSt9EdTfW+7YvVlmnR65Hd2xaTKaGWomN0cTS47zsDRxJIA4lc/a287irGlDW2b5SUViyttsWrJVTyVMp+0kdpYHxAPEa07A0AAHhevpdChChTVKGpLz2495QbxeJNeb7KZto0zoKm588bdCZrrrpWEaIku46juPOFxWVrCVlXVWloi3jHDqezw6uzuLVOeesGRTlzkw6z6gx4mCS98Ljje3a0n+5t9x4XHaurybfq8o5/wCpaJLt29z3rqK845rwOdV8wCAfD4XKQWHzf5Q9+0bJHG+eL7KX12jxuZwuPOSNi+d5XseS3DS6L0ru2eGou0p50TpF5RtCAIAgCAIAFJBWa2/Oqz2mq+q5fVrH5eH2x9kedLWzEVsgIAgCAknMd5Wv9Sm+aRchwq6FPvl+Jvt+kyW1xhcCAKQR3nY78maykpKeaSA3PlexukHkG9sYAxuBGkeOjuK6XIPJaTdatOKlqSfVtfjqXiVq2c9CRF7clq0m7vSp6mX/AOLp/wDyFqtdWPmjRmS2G3srNtXzEaUQpmbXSuaMODGkuJ4EDnVSvlyypLRLOeyO96PcyjSm+oljI/IuCzxpM+1qCLnSuAv4tYPuN4DE7SVyWUcrVrx4PRHYv32sswpKJ0q8s2kMZ38pu7TChiP2VOb5CNTpf7eIaD7ydy7bg/YcTT4+a+KWrsX8+3eU608XhsI7XQmkz7CtaSknjqYTc+M6sQHNPjMdwI/4Oxabm3hcUnSqan6bH4EptPFE519NBbVngsNwkGnG43F0MzcLiBtBvaRtHQuGpVK2SrtqXVoeyS/ulbC20qkSBK+jfDJJDM0slicWOG4j/IOBB2ghd7TqRqQU4PGL0oqatB4LIgIDq82mUPedY0PN0FToxSbhj4DzzON3M4ry8sWXKrZ4L4o6V+68V6o2U55siwC+eF4KAEAQBAEACkgrNbfnVZ7TVfVcvq1j8vD7Y+yPOlrZiK2QEAQBASTmO8rX+pTfNIuQ4VdCn3y/E32/SZLa4wuBAEAQBSAoAQHN5fZSChpXSNu7vJfHCPznW67c0Y+4bV6uSLB3ddRfRWmXds8dRqqzzYleHOJJJJJJJJJvJJxJJ2lfQykEB9a0kgAEkkAAC8knAADab07wWBzdZMmgpdGQkzzESyC/wWG4AMA1YAC87TwAXz/LN+ruvjDox0La+3cXaUM1GnzrZI98R9+QNvqIG+G0DGWIY9Lm4kbxeNyu5BylxU+IqP4Xq7HufWYVqePxIhQFdoVT6oB8IUoE+5scou/KRrZDfUU2jFJvcLvAeecDE72uXAZcsVbXGdFfDLSv3X96i5RnnLA69eKbggCAIAgAUkFZrb86rPaar6rl9Wsfl4fbH2R50tbMRWyAgCAICScx3la/1Kb5pFyHCroU++X4m+36TJbXGFwIAgCAIAgPj3AAkkAAEknAADWSVlGLk8EQ3gV3y7yjNfVPlaT3CO+OEfkB8fnccebRGxfR8mWKs7dQ/U9Mu/Z4b9pRnLOlic6r5gFIJRzRZI6RFo1DfBF4p2kazqMt27WG9J3Fcvwgylmx5NTen9W7f/2b6MMXnMlpceWwmIINzo5I96Td8wN/lahxvA1RSnEt4NOJHSNy7zImUuVU+Km/jj6rb3rU/B7SlVhmvE4Ze2aggOhyDyg7xrI5XG6GT7Kb1HHxv0m53MCNqoZTs+V27gta0x79njq8jOEs2WJYoG/EYgr5u1g8C8FBIQBAEACkgrNbfnVZ7TVfVcvq1j8vD7Y+yPOlrZiK2QEAQBASTmO8rX+pTfNIuQ4VdCn3y/E32/SZLa4wuBAEAQBAEBHOeHKXuUQoYj9pUC+W77sOrR53m8cwdvC6fg7YZ8+UzWiOrtf8e+BWrz/SiGl2RWCgHS5BZLOr6jRcCKaK50zhhhsjB/udd0C87l52U8oRs6Ocuk+jv7l6szhDPeBYOKINa1rAGtaA0AYAAYAAbl87nNyk5N6WXksD9rAkIDFtSzo6iKSCZulHK0tcNvAg7CDcQd4C329edCoqkHg0YyipLBlcspbDkoqh9PLjo4sddcJGG/RcPdiNhBC+kWl3C6oqrDxWx7P71FGUXF4M1asmJ8UgnLNJlF3zS97SG+ak0W8XRHybucXFp9UHauH4QWPEVuNjqnp7n1/s/Et0Z4rA7pc8bwgCAIAFJBWa2/Oqz2mq+q5fVrH5eH2x9kedLWzEVsgIAgCAknMd5Wv9Sm+aRchwq6FPvl+Jvt+kyW1xhcCAIAgCAwrbtRlLBLUy+JE0uIwvcdTWj8xJAHEqzaW87itGlDW3/wBvwMZSzViytlr2lJUzS1ExvklcXHc0bGjgBcOhfS6NGNCnGlDUtH8+OsoN4vExFsIMqyrOkqZY4IG6Ukrg0DdvJOwAAkncFrrVoUabqzeCX99SUm3gixmTFgx0NOynixu8J7rrjI8+M8+7AbAANi+cX95O7rOrLwWxbP71l6EVFYG1VIzCAIAgOXzgZKivp7mXCphvdC44XnbGT/a67oIB2L18kZRdnW+LoS17+9exqq085dpX2RhaS1wLXNJaQcCCDcQRsIIK+gpprFamUj4gNxkjbjqKqiqBfoA6EoH3oneMLt4wcOLQql9aK6oSpPXrXY+rc+wyjLNeJZGKUOa17CHNeA5pGIIcLwRwIXzWcHCTjJYNF9PE/SwJCAIAFJBWa2/Oqz2mq+q5fVrH5eH2x9kedLWzEVsgIAgCAknMd5Wv9Sm+aRchwq6FPvl+Jvt+kyW1xhcCAIAgCkEM54MpO6zChiP2VOdKQj70t3i8Q0H3k7l2/B+x4qjx81plq7F/Pt3lOtPF4IjpdAaT4pBOebDJDvSLvidv81OBgdcUZxDODjgXdA2LhsuZT5RU4qm/gj6vb4dX8lujTw0vWdyufN4QBAEAQBARTneyS12jTt3CoaB0CX/Ad0Heuv4P5SxXJaj+3/X915FWtDD4kRUupK4QEzZnMoe6wOoZD9pTDSjv+9CTq/STdzOauO4RWOZUVxHVLX3/AMr1xLNCejNJFXMFkIAgAUkFZrb86rPaar6rl9Wsfl4fbH2R50tbMRWyAgCAICScx3la/wBSm+aRchwq6FPvl+Jvt+kyW1xhcCAIAgMO2q7uFPUVGvuMUsn7Gkj/AArFrR46tCn9TS8zGTwTZWF8jnEuedJ7iXOJ1lzjeSeJJK+oYJaI6jzz4gJDzT5I93kFdOL4IXfZNP8AUlH3uLWn3u5iufy7lLiIcRTfxS19i3v27zdShnPF6iaFxBcCgBAEAQBAEB+XsDgWuAc1wIIOIIOBBG5ZRk4tNEMr7nAyVNBUXMBNNNe6E67t8ZO9vxF3FfRMlZQV5RxfTXS3+PoyjUhmM5hekYGxyetd9JUw1MeJidiNWmw4Pb0tJ6bjsWi6to3NGVKXX6PqfgyU814llKKqZLHHNEdKOVrXtO9rheCvmdWlKlNwlrTwZ6CeKxPZaiQgAUkFZrb86rPaar6rl9Wsfl4fbH2R50tbMRWyAgCAICScx3la/wBSm+aRchwq6FPvl+Jvt+kyW1xhcCAIAgMW1aETwzQPwbNHJGTuD2kX/Fb7eq6NWNRfpafkYyWKwK2W3Y81JI6KpYY3NNwJB0XjY5jtTgeHTivplvcU7mGfSeK9V3ooNNazaZH5ITV8jQGujpgQZJSCBo7QwnxnnhfdrKqZQylSs4Ntpy6lv2L36jKEHJlg6KkZDGyGJoZHG0Ma0bANS+eVqs6s3Obxb0svJJLBHstRIQBAEAQBAEAQGrymsKOtp308uAdi12sxvHivHN8QSNqu2N7O0rKpDxW1bDCcM5YFdbZsuWlmkp6hujJGehwOp7TtadYP/K+jW9encU1VpvFP+4PtRRazXgzCW0glvMxlDpNks+Q4x3yw37WE/aM6CQ4cHHcuT4SWWlXMevRLv6n46vDtLFCf6SUFyZaCABSQVmtvzqs9pqvquX1ax+Xh9sfZHnS1sxFbICAIAgJJzHeVr/UpvmkXIcKuhT75fib7fpMltcYXAgCAIApSIOVygy+oaa9j5O+JBf4EQEpBGwu8Vp5yvYtcjXlb4ks1bXo/l+WBqlVgjh7TzvzuwpaeOEbDIXSm71W6IHxXuUeDdFf802+7QvXF+xqdd9SOfqc4lovN/fJZwZHAB8Wkq/DIljH/ANePe3vMONntPxDnBtFpv76c7g6OBw+RZSyNYyWDp+Te8jjJ7TpbFzuytIbWwtlb/fFfG4focS13vavMueDVKSxoSaex6V5616myNd9ZJ9h25BWR91pZBI3AEanNO5zTi0rlrqzrWs8yqsPZ9z6yxGalqNiqxmcllXnBpqIujF9RUDAxsIuafzv1N5sTwXs2GRK90lN/DHa+vuXX7dppnWUdBHNo51K6QnuXcqZuwNZpuHO594PQAujo8HrOn0sZPteC8lh7mh1ps1X/AO8tHX33J+yC73aCtf8AiLH/ABL13mPGT2mfR5z7Qju0pI5h+eJv+WaJWipkCxnqi49z34kqtNdZ1VkZ34zc2sp3R/nid3Qc5Y64joLl5VfgzJaaM8ex6PVaPY2K42o39p0dBbcIEcrXSMF7Hswliv1hzHXHRO1pHNccVQoVL3JVT446HrT1Pua69j/YzahUWhkb2pmxr4nERsZUs2OY9jT0teQR8eddJRy9Z1FjKTi9jX7pGh0ZoysmcgrTjnhqGsZTuhe118kjDeNThdHpEggkdK1XmWLCdKVNyck1hoW/DUTGnPHEm5cK8OouIKCQFJBWa2/Oqz2mq+q5fVrH5eH2x9kedLWzEVsgIAgCA3OSGVMlnzOkY0SRyBrZWHDSaLyC133XC83bMTfvHk5TyfTvYZkng1pT2fwzOE3F4k25P5YUlYB3GVrZDrieQyQfpPjc7bwuFu8l3Ns/jjo2rSvPq8S5GrGRv7l5pmY9ZWRwtL5pGRNG17msHvcQttKhUqvNppt9mkhyS1nF27nTpIQ5tNpVcgw8G9kYPGQjEeqCvcteDtzU01fgXbpflvwNMq66iMMpMs6utvEsnc4j/SjvYy7821/6iRwC6i0yZbWq+COL2vS/48DRKpKWs50L0McTA+qAEAQBAZ1i2tLSStnp3lkjde0Pbta9v3mnd0i43Fabi3p3FN06qxXt2rYyU2nijvMqc6LpqeOKjDoJZG/bPvxjOosjdx16ewEXY33eFY8H40qznWakk/hW3ta/bb2a9s6zawRGq6Q0hQAgCAID9RSua4PY5zHtxa5pLXNPBwxCSSksJaV2g77JvOpUQ3MrG99xjDSwbKOnxX9Nx4rwbzIFCrjKi8x7P0714YrsN0KzWskixcuaGpuDJ2xvOGhL9k6/cNLB36SVzNzke8oaZQbW2OlemrxwN8asWdG3EXjELzGmtZsxPzLIGgueQ1o1kkNA5yVlGDk8I6Q2kcFlZnOgga6OiLaqfEBwxiYd5d/U5m4cQuhsOD9ao864WbHZ+p+HV4+RonWX6SGnyl7nyPOk+RznuOAvc43uOHEldzRioxzY6loRUYW0BAEAQHi/WtE+kSfki/XisU8AZLK+VoubNK0bhLKB7gVrdKm9LivJbicWY8ji46TiXO3klx95xWa0LBaiAgCA2thZOVNYbqWJzxfcXnwWN53nDoF54Ktc3tC2WNWWHZrfl/V2kxi5aiQrHzPjB1bUEnDwIQGgcDI8EkczQueueE2GihDxluW83xt9rOops3FnMHm+nxfJM4/NcvJnl2+m8c/DuS3GxUYHjaGbKz5QdCN8Dtjo5H4fpde0+5bKPCC9g9LUlsa3YMOhFkW5Z5FTWe4Oce7U7zc2UAi47Gvb912vgbuhdVk7KlK9WjRJa1+6fWvX3K06bgcwvSMAgAF+AxJ2DEngBtKkEn5KZqS9rZbRc6PSuIhYQHAf9R+w/lHv2LmL/hEqcnC2WP8A9PV4Lf5G+FDHSztIc3lnNF3ezXcXPmcfeXLxJZcvpPHjPJLcbuJhsMCvzWUEgPc2y07jtZI53/jJpBb6XCK8g/iwku1bsDF0IvUcXbmaipivdSvZVMF50bu5ScwBJa73jmXt2vCK3q6KqcH5revJmqVGS1aThKqmfE90crXRyN1tc0tcOgr3oTjOOdF4rajSeSkHwhSD2gqXxi6KR8Y3Me9g9zSFhKEJaZJPvWIPzUTuk8o58l2rTc5937iVMYxh0Ul3aPYHmpB6x6lup6gz9rYQEAQBAbjJrJWWv7573cwSU4idouvGnplwuDthGhtwx2LysoZQpWco8anhLHSurDDeZwg5ajV2rZU1M7QqonwO1DSbcD6r/Fd0ErdRr0q6zqUlJdn7rWvEhprWYd63EH1nhENb4TjgAMSTwAxKNYLFjE6ixMgK6puIhMDD96a+LDgwjTPuXmXOWLOhrnnPZHT66vUzjTm+okTJ7NXTQ3PqnGrkF3gkaEQPqA3u/USOC5y74RV6nw0VmLzl59Xgse03xoLrO9hiaxoYwBjWi4AAAAbgBqXPSnKTxk8Wb0sD9LEkIAgMS1rOZUwy08wvjlaWnhfqcNxBuIO8LfbXE6FRVIa0YyimsGVkrKZ0UkkL/Hie+N3OxxafiF9Pp1FUgpx1NJ+ek8/DDQeSyB3eZ+xBPVunkF7KRrXgHUZXkhh6A1559FeHwgu3Rt1Tjrno8Fr89HqbaMc6XcTguDLoQBAEBrrasKnq2aFVE2UDUSLnN9V48JvQVbtr2vbSzqUmvZ961MwlBS1kbW9micL30E2kNfc5cDzCRouPSBzrp7XhJCWi4jh2x3fz4FeVBronAWvk/U0pPfMEkYH3i0uZ1jb2/Fe9QvLe4/4pp9nX5PT6GpxktaNYHA6sVZwZifHOA1m5MGDpcnsh6ysIMcRiiP8AUlDo23flBGk/oF3Fedd5VtbZfFLF7Fpe5eLM405SNPV03cpZob9LuMssV911+g4tvu2X3Xr07afGUoz2pPzWJg9B5reQEAQBASTmO8rX+pTfNIuQ4VdCn3y/E32/SZLT2AghwDgdYIvB6Fxyk08UW8DWSZNUbje6kpif+xD2VaWULpLBVJeb3mPFx2GbSUUcQuhjZEPyMaz/AAFoqVqlR4zk33vH3JzUj3WsyCgBAEAQBAFKBw1s5r6apnmqHzVDHTOLyGmENBO6+Mn4r3qHCCvRpRpxjFpLDTjvNDoJvEw+R6k/HqvfB/qW7nNcfRD13kcnW06fJLJOKzmysgfJJ3VzXOL9AnwRcANFow1rzMo5SqXri5pLN2Y/uzZTpqBvl5psCAIAgCAIApTINfVWFTSG+WmgkO90MTj7yFYheXENEJyXc2YuEX1H7o7Gp4jfDTwxHeyKNh94CVLuvUWE5yfe2FCK1Izgq5kVmt3zut9pqvqvX1aw+Wp/bH2R58tbMNWzEIDbZWWW6lrKqncLu5yv0eMbjpRn9pahBqUJNlYNv1FEZHUjxGZQ0OvYx94bfd4wN3jFUbzJ9G7wVVY4ata193cZRk46jcco1pekN6mDsqjzdsfo9XvM+OntHKNaXpDepg7Kc3bH6PV7xx09o5RrS9Ib1MHZTm7Y/R6veOOntHKNaXpDepg7Kc3bH6PV7xx09o5RrS9Ib1MHZTm7Y/R6veOOntHKNaXpDepg7Kc3bH6PV7xx09o5RrS9Ib1MHZTm7Y/R6veOOntHKNaXpDepg7Kc3bH6PV7xx09o5RrS9Ib1MHZTm7Y/R6veOOntHKNaXpDepg7Kc3bH6PV7xx09o5RrS9Ib1MHZTm7Y/R6veOOntHKNaXpDepg7Kc3bH6PV7xx09o5RrS9Ib1MHZTm7Y/R6veOOntHKNaXpDepg7Kc3bH6PV7xx09o5RrS9Ib1MHZTm7Y/R6veOOntHKNaXpDepg7Kc3bH6PV7xx09o5RrS9Ib1MHZTm7Y/R6veOOntHKNaXpDepg7Kc3bH6PV7xx09o5RrS9Ib1MHZTm7Y/R6veOOntHKNaXpDepg7Kc3bH6PV7xx09o5RrS9Ib1MHZTm7Y/R6veOOntHKNaXpDepg7Kc3bH6PV7xx09o5R7S/Hb1MHZTm7Y/R6veOOntOXnlc98kjze+R75HG669zyXON2zElexSpqnBQWpaF4GpvE/K2AkjNNkY2tZVTTi6Jroo4zvcA4ydADo/ihB3edbIM17G1FMB35C3RuwAmjvv0CdjgSS0nDEg67wIK/wBRA6N7o5GujkYdFzXAtc07iDiEMj8IAgCAIAgCAIAgCAIAgCAIAgCAIAgCAIAgCAIAgCAIDeZJZKVFoyiKnbcxpAklIOhEOJ+867U0YngMQILM2BY0dHBFTQC6OIXDe4nFznHa4kknnQg2KA0OUuSVJXD+bha9wFweL2SNG4PbcbuGpAQdnAyNhoHEQPmePzujN37WBCTiEJCAIAgCAIAgCAIAgCAIAgCAIAgCAIAgCAIAgP3AzScGnUSgJmyJzYUUsbaifu0xwOg6QNZv1Ma1x5ibkIJUoKKOFjYoGMijYLmta0NaOYBCDJQH/9k="/>
          <p:cNvSpPr>
            <a:spLocks noChangeAspect="1" noChangeArrowheads="1"/>
          </p:cNvSpPr>
          <p:nvPr/>
        </p:nvSpPr>
        <p:spPr bwMode="auto">
          <a:xfrm>
            <a:off x="155575" y="-1790700"/>
            <a:ext cx="3905250" cy="37433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QSEhAQDxQUEBAQFRASFhcYFBASGRUWFRcYGBcXGRUaHCggGBonHRQUITIhJSorLi4vGCAzODUtNygtLisBCgoKDg0OGxAQGywkICQsLCwsLyw3NCwsLDQ0NCwsLCwsLCwsNCwsLywsLCwsLCwsLC0sLCwsLDQsLCwsLCwsLP/AABEIANwA5QMBEQACEQEDEQH/xAAcAAEAAgMBAQEAAAAAAAAAAAAABwgEBQYDAQL/xABHEAABAwEDBwUNBgYBBQEAAAABAAIDBAURIQYHEjFBUWEXcYGT0hMUIjIzNFRydJGhsrMjQlNigpIVJENSsdPBY3OiwtEW/8QAGwEBAAIDAQEAAAAAAAAAAAAAAAEEAgMGBQf/xAA7EQACAQIBBgwFBAICAwAAAAAAAQIDBBEFEiExUdEGExQWMkFhcYGRobEiNFJywkLB4fBT0jPxFUNi/9oADAMBAAIRAxEAPwCZLXtSKlifUVDxHFGL3OPuAA1kk3AAYklAQhlZneqZnOZQfykOoPIa6Vw343tZfuF54oTgR/WWnNMSZpppicfDlkk+Ym5AYqEhAEAQBAEAQBAEAQBAEAQBAEAQBAEAQBAEAQAG7EYIDdWTlbW0xBgqpmgXeC55kYbtnc33t9wBQgl7ILOuyqcymrg2nqHkNY8EiOVxwDccY3E6gSQd95AQgk5AV3zw5UOqqx1Mw/y1G4sA2OmGEjzxBvYN1zt6Eo4FCQgCAIAgCAIAgCAIAgCAIAgCAIAgCAIAgCAIAgCAIAgPhF+BQFic0GVbqykMc7tKopC2NzicXscD3N543Nc0naWE7UMSvdTMXvfI7xpHPeedxJJ95KGR5oDZ5N2DLXTtp4LhgXPeb9GNgwLjvxIAG0nnIo39/Ts6XGT8F1t/3rMoRzngiToM0VKABJNUPdtIdGwdA0Td7yuQqcJrlv4YxS8X+5YVutp6cklF+JU9ZH2Fhzlu9kfJ7yeTxHJJRfiVPWR9hOct3sj5PeOTxHJJRfiVPWR9hFwku9kfJ7xyeJyktlWC1zmPq6trmktcDHMCCDcQR3DA3r1lc5YaTVOGD061/ua82ltPz/DrA9Mqv2Tf6FPKMs/4o+a/3GbS2j+HWB6ZVfsm/wBCcoyz/ij5r/cZtLaP4dYHplV+yb/QnKMs/wCKPmv9xm0to/h1gemVX7Jv9Ccoyz/ij5r/AHGbS2j+HWB6ZVfsm/0JyjLP+KPmv9xm0tpsbCySsese6KlqqmSRrdMtN8Z0QQCRpxC/EjVvVe6yllS2gp1acUnox1+0mSqdNvBM3nJJRfiVPWR9hUOcl3sj5PeZ8niOSSi/Eqesj7Cc5bvZHye8cniOSSi/Eqesj7Cc5bvZHye8cniOSSi/Eqesj7Cc5bvZHye8cniOSSi/Eqesj7Cc5bvZHye8cniOSSi/Eqesj7Cc5bvZHye8cniOSSi/Eqesj7Cc5bvZHye8cniOSSi/Eqesj7Cc5bvZHye8cniOSSi/Eqesj7Cc5bvZHye8cniOSSi/Eqesj7Cc5bvZHye8cniOSSi/Eqesj7Cc5bvZHye8cnianKDNNoxukoJXve0X9yk0Dp3bGvAFzt1+B3hX7LhM3NRrxSW1Y6O9adHcYyt8FimReD0fC5dhGWKxRWPqkGysW25aXuhhOj3TQ0uOjpXfMUINahIQEk5jvK1/qU3zSLkeFb+Cn3y/E32/SZLa4suBAEAUgjPOzkeHsfaMAAkjbfO3VpsH9T12jXvHEC/qcgZTwatamp9F7Hs7n6MrVqf6kRAuuKwQBAEAQGfYNrPpKiGpjxdE68j+5pwc3paSFpubeNxSlSlqa8n1PwZKea8SytBWMmijmiOlHK1r2neHC8L5nWpSpVJU5a08C/FprFHutJkEAQBAEAQBAEAQBAApRDKzW151We01X1XL6vZfLw+2Psjzpa2YitEBAEAQEk5jvK1/qU3zSLkOFXQp98vxN9v0mS2uMLgQBAEBy2dCp0LMq/ziOP8AfI1p+BK9fIcM+9p9mL8k2aq3RK+r6CUggCAIAgCAlfMvlDhJZ8h8XSlh5ib5GdBOkPWduXK8I7HHC5j3S/Z/t5FihPTmkqLkS0EAQBAEAQBAEAQBAApIKzW351We01X1XL6tY/Lw+2Psjzpa2YitkBAEAQEk5jvK1/qU3zSLkOFXQp98vxN9v0mS2uMLgQBAEBH+eup0aGJn4tRGDzNY9/8AlrV0fBqGNzKWyL9WkV7h6EQou1KoQBAEAQBAZNl176eaKeI3SQuD27jdrB4EXg8CVhVpQrQdOeprB/3s1oY4PFFlrGtNlTBFUReJK0OA2g7WniDeDzL5ldW87erKlPWn/X4noRlnLEzFXMggCAIAgCAIAgCABSQVmtvzqs9pqvquX1ax+Xh9sfZHnS1sxFbICAIAgJJzHeVr/UpvmkXIcKuhT75fib7fpMltcYXAgCAICPc9lKXUcMg1QztLuAex7Qf3Fo6V0nBqaVxKL64v0afsV7haEyFl2hVCAIAgCAIAgJNzMZRaEj7PkPgy3yw37HgeGzpA0h6rt65rhHZZ8FcRWlaH3dT8NXithvoTweaS8uMLYQBAEAQBAEAQBAApIKzW351We01X1XL6tY/Lw+2Psjzpa2YitkBAEAQEk5jvK1/qU3zSLkOFXQp98vxN9v0mS2uMLgQBAEBi2rZ7KiGWnmF8crSx2/HaDsINxHELfb150KsakNaeJjKOKwK35Q2NJR1ElNN4zDe12x7D4rxwPwII2L6Ta3ULqkqsNT9H1rw9sChKOa8Ga5WCAgCAIAgCA9aWpdE9ksR0ZI3Ne07nNN4PwWM4RnFwksU1gwWTyatllZTQ1MeHdB4Tf7Htwe3oIPRcV81vrSVrXlSfV6rqfkX4SzlibNUzMIAgCAIAgCAIAFJBWa2/Oqz2mq+q5fVrH5eH2x9kedLWzEVsgIAgCAknMd5Wv9Sm+aRchwq6FPvl+Jvt+kyW1xhcCAIAgCA4zOlk6yppHz3tZNSNfI1xuALBi9hPG68cQN5Xu5CvpUK6pa4z0NdvU9/YaK0MViQOu8KgUAIAgCAIAgJBzPZQ9xqHUchuiqsWflmA/wDZou52t3rwOEFlx1Hj1rhr7v4enxZuozweBNS4YuBAEAQBAEAQBAApIKzW351We01X1XL6tY/Lw+2Psjzpa2YitkBAEAQEk5jvK1/qU3zSLkOFXQp98vxN9v0mS2uMLgQBAEAUgiHPBlVpu/h0J8CMh05H3njFsfM3WeNw2FdlwfydmQ5TPW+j3db8dS7O8qVp4vNRGS6U0BAEBubEyVq6xj5KaEyMjvvN7WhxH3W6RGk7gFUub+3tpKNWWDf9xeGpGUYuWo0xFxIOBF4IN4II1gjYVbMQgCA+xvLSHNJa5pDmkawQbwRxBAKNJpp6mCx+RtvCupIqjASXaEoH3ZG3aWG44OHBwXzfKdm7S4lT6ta7v7o8C9TnnRxN2vPNgQBAEAQBAEACkgrNbfnVZ7TVfVcvq1j8vD7Y+yPOlrZiK2QEAQBASTmO8rX+pTfNIuQ4VdCn3y/E32/SZLa4wuBAEAQHM5f5Tigpi5pHfEt7IW6/C2vI/tbeDzkDavVyTk93dbT0Vplu737Y7DVVnmor295JLnEuc4kknEknEknaSV9DwS0IpHxAfCVIJDyEzcPqNGorQYqbBzY8Wvl4naxnxPAYrn8qZbjQxp0NM+t60t79O83U6Tel6iTpbcpaWopbOGjE6Vh7m1oAYwDBjTd4ukQ4DeW8Vy8bS5uKU7p6Unp2vbhtw6zfnxi1Ej3O5kloONoU7fAeQJ2j7rjgJeY6jxuO03dFkDKOfHk1R6V0e1bPDqNNaGDzkRiulNAQBAdtmoyi72q+4SG6CruYb9TZf6bunxTzt3LxcuWXKLfPj0oae9da/fz2m2lPNkTquCLoUAIAgCAIAgAUkFZrb86rPaar6rl9Wsfl4fbH2R50tbMRWyAgCAICScx3la/1Kb5pFyHCroU++X4m+36TJbXGFwIAgPKqqGxMfLK4Mjja57nHUGtF5K2Uqcqk1GKxbeCIbwWJXPLDKF1fUvndeGeJE0/cjBw/UdZ4m7YF9IsLONpQVNa9be1/xqRQnJyeJpVcMT9wQue5rI2ue95DWtaC4uJ1AAayok1FOUnglrYJhyDzbth0KmvAknwcyLBzItxdse/4DicVyGVMvOpjSt9EdTfW+7YvVlmnR65Hd2xaTKaGWomN0cTS47zsDRxJIA4lc/a287irGlDW2b5SUViyttsWrJVTyVMp+0kdpYHxAPEa07A0AAHhevpdChChTVKGpLz2495QbxeJNeb7KZto0zoKm588bdCZrrrpWEaIku46juPOFxWVrCVlXVWloi3jHDqezw6uzuLVOeesGRTlzkw6z6gx4mCS98Ljje3a0n+5t9x4XHaurybfq8o5/wCpaJLt29z3rqK845rwOdV8wCAfD4XKQWHzf5Q9+0bJHG+eL7KX12jxuZwuPOSNi+d5XseS3DS6L0ru2eGou0p50TpF5RtCAIAgCAIAFJBWa2/Oqz2mq+q5fVrH5eH2x9kedLWzEVsgIAgCAknMd5Wv9Sm+aRchwq6FPvl+Jvt+kyW1xhcCAKQR3nY78maykpKeaSA3PlexukHkG9sYAxuBGkeOjuK6XIPJaTdatOKlqSfVtfjqXiVq2c9CRF7clq0m7vSp6mX/AOLp/wDyFqtdWPmjRmS2G3srNtXzEaUQpmbXSuaMODGkuJ4EDnVSvlyypLRLOeyO96PcyjSm+oljI/IuCzxpM+1qCLnSuAv4tYPuN4DE7SVyWUcrVrx4PRHYv32sswpKJ0q8s2kMZ38pu7TChiP2VOb5CNTpf7eIaD7ydy7bg/YcTT4+a+KWrsX8+3eU608XhsI7XQmkz7CtaSknjqYTc+M6sQHNPjMdwI/4Oxabm3hcUnSqan6bH4EptPFE519NBbVngsNwkGnG43F0MzcLiBtBvaRtHQuGpVK2SrtqXVoeyS/ulbC20qkSBK+jfDJJDM0slicWOG4j/IOBB2ghd7TqRqQU4PGL0oqatB4LIgIDq82mUPedY0PN0FToxSbhj4DzzON3M4ry8sWXKrZ4L4o6V+68V6o2U55siwC+eF4KAEAQBAEACkgrNbfnVZ7TVfVcvq1j8vD7Y+yPOlrZiK2QEAQBASTmO8rX+pTfNIuQ4VdCn3y/E32/SZLa4wuBAEAQBSAoAQHN5fZSChpXSNu7vJfHCPznW67c0Y+4bV6uSLB3ddRfRWmXds8dRqqzzYleHOJJJJJJJJJvJJxJJ2lfQykEB9a0kgAEkkAAC8knAADab07wWBzdZMmgpdGQkzzESyC/wWG4AMA1YAC87TwAXz/LN+ruvjDox0La+3cXaUM1GnzrZI98R9+QNvqIG+G0DGWIY9Lm4kbxeNyu5BylxU+IqP4Xq7HufWYVqePxIhQFdoVT6oB8IUoE+5scou/KRrZDfUU2jFJvcLvAeecDE72uXAZcsVbXGdFfDLSv3X96i5RnnLA69eKbggCAIAgAUkFZrb86rPaar6rl9Wsfl4fbH2R50tbMRWyAgCAICScx3la/1Kb5pFyHCroU++X4m+36TJbXGFwIAgCAIAgPj3AAkkAAEknAADWSVlGLk8EQ3gV3y7yjNfVPlaT3CO+OEfkB8fnccebRGxfR8mWKs7dQ/U9Mu/Z4b9pRnLOlic6r5gFIJRzRZI6RFo1DfBF4p2kazqMt27WG9J3Fcvwgylmx5NTen9W7f/2b6MMXnMlpceWwmIINzo5I96Td8wN/lahxvA1RSnEt4NOJHSNy7zImUuVU+Km/jj6rb3rU/B7SlVhmvE4Ze2aggOhyDyg7xrI5XG6GT7Kb1HHxv0m53MCNqoZTs+V27gta0x79njq8jOEs2WJYoG/EYgr5u1g8C8FBIQBAEACkgrNbfnVZ7TVfVcvq1j8vD7Y+yPOlrZiK2QEAQBASTmO8rX+pTfNIuQ4VdCn3y/E32/SZLa4wuBAEAQBAEBHOeHKXuUQoYj9pUC+W77sOrR53m8cwdvC6fg7YZ8+UzWiOrtf8e+BWrz/SiGl2RWCgHS5BZLOr6jRcCKaK50zhhhsjB/udd0C87l52U8oRs6Ocuk+jv7l6szhDPeBYOKINa1rAGtaA0AYAAYAAbl87nNyk5N6WXksD9rAkIDFtSzo6iKSCZulHK0tcNvAg7CDcQd4C329edCoqkHg0YyipLBlcspbDkoqh9PLjo4sddcJGG/RcPdiNhBC+kWl3C6oqrDxWx7P71FGUXF4M1asmJ8UgnLNJlF3zS97SG+ak0W8XRHybucXFp9UHauH4QWPEVuNjqnp7n1/s/Et0Z4rA7pc8bwgCAIAFJBWa2/Oqz2mq+q5fVrH5eH2x9kedLWzEVsgIAgCAknMd5Wv9Sm+aRchwq6FPvl+Jvt+kyW1xhcCAIAgCAwrbtRlLBLUy+JE0uIwvcdTWj8xJAHEqzaW87itGlDW3/wBvwMZSzViytlr2lJUzS1ExvklcXHc0bGjgBcOhfS6NGNCnGlDUtH8+OsoN4vExFsIMqyrOkqZY4IG6Ukrg0DdvJOwAAkncFrrVoUabqzeCX99SUm3gixmTFgx0NOynixu8J7rrjI8+M8+7AbAANi+cX95O7rOrLwWxbP71l6EVFYG1VIzCAIAgOXzgZKivp7mXCphvdC44XnbGT/a67oIB2L18kZRdnW+LoS17+9exqq085dpX2RhaS1wLXNJaQcCCDcQRsIIK+gpprFamUj4gNxkjbjqKqiqBfoA6EoH3oneMLt4wcOLQql9aK6oSpPXrXY+rc+wyjLNeJZGKUOa17CHNeA5pGIIcLwRwIXzWcHCTjJYNF9PE/SwJCAIAFJBWa2/Oqz2mq+q5fVrH5eH2x9kedLWzEVsgIAgCAknMd5Wv9Sm+aRchwq6FPvl+Jvt+kyW1xhcCAIAgCkEM54MpO6zChiP2VOdKQj70t3i8Q0H3k7l2/B+x4qjx81plq7F/Pt3lOtPF4IjpdAaT4pBOebDJDvSLvidv81OBgdcUZxDODjgXdA2LhsuZT5RU4qm/gj6vb4dX8lujTw0vWdyufN4QBAEAQBARTneyS12jTt3CoaB0CX/Ad0Heuv4P5SxXJaj+3/X915FWtDD4kRUupK4QEzZnMoe6wOoZD9pTDSjv+9CTq/STdzOauO4RWOZUVxHVLX3/AMr1xLNCejNJFXMFkIAgAUkFZrb86rPaar6rl9Wsfl4fbH2R50tbMRWyAgCAICScx3la/wBSm+aRchwq6FPvl+Jvt+kyW1xhcCAIAgMO2q7uFPUVGvuMUsn7Gkj/AArFrR46tCn9TS8zGTwTZWF8jnEuedJ7iXOJ1lzjeSeJJK+oYJaI6jzz4gJDzT5I93kFdOL4IXfZNP8AUlH3uLWn3u5iufy7lLiIcRTfxS19i3v27zdShnPF6iaFxBcCgBAEAQBAEB+XsDgWuAc1wIIOIIOBBG5ZRk4tNEMr7nAyVNBUXMBNNNe6E67t8ZO9vxF3FfRMlZQV5RxfTXS3+PoyjUhmM5hekYGxyetd9JUw1MeJidiNWmw4Pb0tJ6bjsWi6to3NGVKXX6PqfgyU814llKKqZLHHNEdKOVrXtO9rheCvmdWlKlNwlrTwZ6CeKxPZaiQgAUkFZrb86rPaar6rl9Wsfl4fbH2R50tbMRWyAgCAICScx3la/wBSm+aRchwq6FPvl+Jvt+kyW1xhcCAIAgMW1aETwzQPwbNHJGTuD2kX/Fb7eq6NWNRfpafkYyWKwK2W3Y81JI6KpYY3NNwJB0XjY5jtTgeHTivplvcU7mGfSeK9V3ooNNazaZH5ITV8jQGujpgQZJSCBo7QwnxnnhfdrKqZQylSs4Ntpy6lv2L36jKEHJlg6KkZDGyGJoZHG0Ma0bANS+eVqs6s3Obxb0svJJLBHstRIQBAEAQBAEAQGrymsKOtp308uAdi12sxvHivHN8QSNqu2N7O0rKpDxW1bDCcM5YFdbZsuWlmkp6hujJGehwOp7TtadYP/K+jW9encU1VpvFP+4PtRRazXgzCW0glvMxlDpNks+Q4x3yw37WE/aM6CQ4cHHcuT4SWWlXMevRLv6n46vDtLFCf6SUFyZaCABSQVmtvzqs9pqvquX1ax+Xh9sfZHnS1sxFbICAIAgJJzHeVr/UpvmkXIcKuhT75fib7fpMltcYXAgCAIApSIOVygy+oaa9j5O+JBf4EQEpBGwu8Vp5yvYtcjXlb4ks1bXo/l+WBqlVgjh7TzvzuwpaeOEbDIXSm71W6IHxXuUeDdFf802+7QvXF+xqdd9SOfqc4lovN/fJZwZHAB8Wkq/DIljH/ANePe3vMONntPxDnBtFpv76c7g6OBw+RZSyNYyWDp+Te8jjJ7TpbFzuytIbWwtlb/fFfG4focS13vavMueDVKSxoSaex6V5616myNd9ZJ9h25BWR91pZBI3AEanNO5zTi0rlrqzrWs8yqsPZ9z6yxGalqNiqxmcllXnBpqIujF9RUDAxsIuafzv1N5sTwXs2GRK90lN/DHa+vuXX7dppnWUdBHNo51K6QnuXcqZuwNZpuHO594PQAujo8HrOn0sZPteC8lh7mh1ps1X/AO8tHX33J+yC73aCtf8AiLH/ABL13mPGT2mfR5z7Qju0pI5h+eJv+WaJWipkCxnqi49z34kqtNdZ1VkZ34zc2sp3R/nid3Qc5Y64joLl5VfgzJaaM8ex6PVaPY2K42o39p0dBbcIEcrXSMF7Hswliv1hzHXHRO1pHNccVQoVL3JVT446HrT1Pua69j/YzahUWhkb2pmxr4nERsZUs2OY9jT0teQR8eddJRy9Z1FjKTi9jX7pGh0ZoysmcgrTjnhqGsZTuhe118kjDeNThdHpEggkdK1XmWLCdKVNyck1hoW/DUTGnPHEm5cK8OouIKCQFJBWa2/Oqz2mq+q5fVrH5eH2x9kedLWzEVsgIAgCA3OSGVMlnzOkY0SRyBrZWHDSaLyC133XC83bMTfvHk5TyfTvYZkng1pT2fwzOE3F4k25P5YUlYB3GVrZDrieQyQfpPjc7bwuFu8l3Ns/jjo2rSvPq8S5GrGRv7l5pmY9ZWRwtL5pGRNG17msHvcQttKhUqvNppt9mkhyS1nF27nTpIQ5tNpVcgw8G9kYPGQjEeqCvcteDtzU01fgXbpflvwNMq66iMMpMs6utvEsnc4j/SjvYy7821/6iRwC6i0yZbWq+COL2vS/48DRKpKWs50L0McTA+qAEAQBAZ1i2tLSStnp3lkjde0Pbta9v3mnd0i43Fabi3p3FN06qxXt2rYyU2nijvMqc6LpqeOKjDoJZG/bPvxjOosjdx16ewEXY33eFY8H40qznWakk/hW3ta/bb2a9s6zawRGq6Q0hQAgCAID9RSua4PY5zHtxa5pLXNPBwxCSSksJaV2g77JvOpUQ3MrG99xjDSwbKOnxX9Nx4rwbzIFCrjKi8x7P0714YrsN0KzWskixcuaGpuDJ2xvOGhL9k6/cNLB36SVzNzke8oaZQbW2OlemrxwN8asWdG3EXjELzGmtZsxPzLIGgueQ1o1kkNA5yVlGDk8I6Q2kcFlZnOgga6OiLaqfEBwxiYd5d/U5m4cQuhsOD9ao864WbHZ+p+HV4+RonWX6SGnyl7nyPOk+RznuOAvc43uOHEldzRioxzY6loRUYW0BAEAQHi/WtE+kSfki/XisU8AZLK+VoubNK0bhLKB7gVrdKm9LivJbicWY8ji46TiXO3klx95xWa0LBaiAgCA2thZOVNYbqWJzxfcXnwWN53nDoF54Ktc3tC2WNWWHZrfl/V2kxi5aiQrHzPjB1bUEnDwIQGgcDI8EkczQueueE2GihDxluW83xt9rOops3FnMHm+nxfJM4/NcvJnl2+m8c/DuS3GxUYHjaGbKz5QdCN8Dtjo5H4fpde0+5bKPCC9g9LUlsa3YMOhFkW5Z5FTWe4Oce7U7zc2UAi47Gvb912vgbuhdVk7KlK9WjRJa1+6fWvX3K06bgcwvSMAgAF+AxJ2DEngBtKkEn5KZqS9rZbRc6PSuIhYQHAf9R+w/lHv2LmL/hEqcnC2WP8A9PV4Lf5G+FDHSztIc3lnNF3ezXcXPmcfeXLxJZcvpPHjPJLcbuJhsMCvzWUEgPc2y07jtZI53/jJpBb6XCK8g/iwku1bsDF0IvUcXbmaipivdSvZVMF50bu5ScwBJa73jmXt2vCK3q6KqcH5revJmqVGS1aThKqmfE90crXRyN1tc0tcOgr3oTjOOdF4rajSeSkHwhSD2gqXxi6KR8Y3Me9g9zSFhKEJaZJPvWIPzUTuk8o58l2rTc5937iVMYxh0Ul3aPYHmpB6x6lup6gz9rYQEAQBAbjJrJWWv7573cwSU4idouvGnplwuDthGhtwx2LysoZQpWco8anhLHSurDDeZwg5ajV2rZU1M7QqonwO1DSbcD6r/Fd0ErdRr0q6zqUlJdn7rWvEhprWYd63EH1nhENb4TjgAMSTwAxKNYLFjE6ixMgK6puIhMDD96a+LDgwjTPuXmXOWLOhrnnPZHT66vUzjTm+okTJ7NXTQ3PqnGrkF3gkaEQPqA3u/USOC5y74RV6nw0VmLzl59Xgse03xoLrO9hiaxoYwBjWi4AAAAbgBqXPSnKTxk8Wb0sD9LEkIAgMS1rOZUwy08wvjlaWnhfqcNxBuIO8LfbXE6FRVIa0YyimsGVkrKZ0UkkL/Hie+N3OxxafiF9Pp1FUgpx1NJ+ek8/DDQeSyB3eZ+xBPVunkF7KRrXgHUZXkhh6A1559FeHwgu3Rt1Tjrno8Fr89HqbaMc6XcTguDLoQBAEBrrasKnq2aFVE2UDUSLnN9V48JvQVbtr2vbSzqUmvZ961MwlBS1kbW9micL30E2kNfc5cDzCRouPSBzrp7XhJCWi4jh2x3fz4FeVBronAWvk/U0pPfMEkYH3i0uZ1jb2/Fe9QvLe4/4pp9nX5PT6GpxktaNYHA6sVZwZifHOA1m5MGDpcnsh6ysIMcRiiP8AUlDo23flBGk/oF3Fedd5VtbZfFLF7Fpe5eLM405SNPV03cpZob9LuMssV911+g4tvu2X3Xr07afGUoz2pPzWJg9B5reQEAQBASTmO8rX+pTfNIuQ4VdCn3y/E32/SZLT2AghwDgdYIvB6Fxyk08UW8DWSZNUbje6kpif+xD2VaWULpLBVJeb3mPFx2GbSUUcQuhjZEPyMaz/AAFoqVqlR4zk33vH3JzUj3WsyCgBAEAQBAFKBw1s5r6apnmqHzVDHTOLyGmENBO6+Mn4r3qHCCvRpRpxjFpLDTjvNDoJvEw+R6k/HqvfB/qW7nNcfRD13kcnW06fJLJOKzmysgfJJ3VzXOL9AnwRcANFow1rzMo5SqXri5pLN2Y/uzZTpqBvl5psCAIAgCAIApTINfVWFTSG+WmgkO90MTj7yFYheXENEJyXc2YuEX1H7o7Gp4jfDTwxHeyKNh94CVLuvUWE5yfe2FCK1Izgq5kVmt3zut9pqvqvX1aw+Wp/bH2R58tbMNWzEIDbZWWW6lrKqncLu5yv0eMbjpRn9pahBqUJNlYNv1FEZHUjxGZQ0OvYx94bfd4wN3jFUbzJ9G7wVVY4ata193cZRk46jcco1pekN6mDsqjzdsfo9XvM+OntHKNaXpDepg7Kc3bH6PV7xx09o5RrS9Ib1MHZTm7Y/R6veOOntHKNaXpDepg7Kc3bH6PV7xx09o5RrS9Ib1MHZTm7Y/R6veOOntHKNaXpDepg7Kc3bH6PV7xx09o5RrS9Ib1MHZTm7Y/R6veOOntHKNaXpDepg7Kc3bH6PV7xx09o5RrS9Ib1MHZTm7Y/R6veOOntHKNaXpDepg7Kc3bH6PV7xx09o5RrS9Ib1MHZTm7Y/R6veOOntHKNaXpDepg7Kc3bH6PV7xx09o5RrS9Ib1MHZTm7Y/R6veOOntHKNaXpDepg7Kc3bH6PV7xx09o5RrS9Ib1MHZTm7Y/R6veOOntHKNaXpDepg7Kc3bH6PV7xx09o5RrS9Ib1MHZTm7Y/R6veOOntHKNaXpDepg7Kc3bH6PV7xx09o5RrS9Ib1MHZTm7Y/R6veOOntHKNaXpDepg7Kc3bH6PV7xx09o5RrS9Ib1MHZTm7Y/R6veOOntHKNaXpDepg7Kc3bH6PV7xx09o5R7S/Hb1MHZTm7Y/R6veOOntOXnlc98kjze+R75HG669zyXON2zElexSpqnBQWpaF4GpvE/K2AkjNNkY2tZVTTi6Jroo4zvcA4ydADo/ihB3edbIM17G1FMB35C3RuwAmjvv0CdjgSS0nDEg67wIK/wBRA6N7o5GujkYdFzXAtc07iDiEMj8IAgCAIAgCAIAgCAIAgCAIAgCAIAgCAIAgCAIAgCAIDeZJZKVFoyiKnbcxpAklIOhEOJ+867U0YngMQILM2BY0dHBFTQC6OIXDe4nFznHa4kknnQg2KA0OUuSVJXD+bha9wFweL2SNG4PbcbuGpAQdnAyNhoHEQPmePzujN37WBCTiEJCAIAgCAIAgCAIAgCAIAgCAIAgCAIAgCAIAgP3AzScGnUSgJmyJzYUUsbaifu0xwOg6QNZv1Ma1x5ibkIJUoKKOFjYoGMijYLmta0NaOYBCDJQH/9k="/>
          <p:cNvSpPr>
            <a:spLocks noChangeAspect="1" noChangeArrowheads="1"/>
          </p:cNvSpPr>
          <p:nvPr/>
        </p:nvSpPr>
        <p:spPr bwMode="auto">
          <a:xfrm>
            <a:off x="307975" y="-1638300"/>
            <a:ext cx="3905250" cy="37433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4" name="Picture 14" descr="http://cdn.playbuzz.com/cdn/3ada115c-2d7f-4abd-a88b-60cc12785df6/73295ced-d5f9-467a-8d06-1b6eeb8ba3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67422" y="2898102"/>
            <a:ext cx="1541402" cy="147749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9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aseline="0" dirty="0" smtClean="0"/>
              <a:t>Support shared channels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Support</a:t>
            </a:r>
            <a:r>
              <a:rPr lang="en-US" dirty="0" smtClean="0"/>
              <a:t>  r</a:t>
            </a:r>
            <a:r>
              <a:rPr lang="en-US" baseline="0" dirty="0" smtClean="0"/>
              <a:t>elaying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Support layering</a:t>
            </a:r>
          </a:p>
          <a:p>
            <a:endParaRPr lang="en-US" dirty="0" smtClean="0"/>
          </a:p>
          <a:p>
            <a:r>
              <a:rPr lang="en-US" dirty="0" smtClean="0"/>
              <a:t>Provide other information</a:t>
            </a:r>
          </a:p>
          <a:p>
            <a:endParaRPr lang="en-US" dirty="0"/>
          </a:p>
          <a:p>
            <a:r>
              <a:rPr lang="en-US" dirty="0" smtClean="0"/>
              <a:t>Support naming itself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00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r>
              <a:rPr lang="en-US" baseline="0" dirty="0" smtClean="0"/>
              <a:t> shared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baseline="0" dirty="0" smtClean="0"/>
              <a:t> identifier (N:1)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Destination identifier (1:N)</a:t>
            </a:r>
          </a:p>
          <a:p>
            <a:endParaRPr lang="en-US" dirty="0"/>
          </a:p>
          <a:p>
            <a:r>
              <a:rPr lang="en-US" dirty="0" smtClean="0"/>
              <a:t>Group identifier (all, some, any)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62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vs. Destination</a:t>
            </a:r>
            <a:r>
              <a:rPr lang="en-US" baseline="0" dirty="0" smtClean="0"/>
              <a:t>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Distinct</a:t>
            </a:r>
          </a:p>
          <a:p>
            <a:pPr lvl="1"/>
            <a:r>
              <a:rPr lang="en-US" dirty="0" smtClean="0"/>
              <a:t>Source in the context of a destination</a:t>
            </a:r>
          </a:p>
          <a:p>
            <a:pPr lvl="2"/>
            <a:r>
              <a:rPr lang="en-US" dirty="0" smtClean="0"/>
              <a:t>“</a:t>
            </a:r>
            <a:r>
              <a:rPr lang="en-US" i="1" u="sng" dirty="0" smtClean="0"/>
              <a:t>Reza’s</a:t>
            </a:r>
            <a:r>
              <a:rPr lang="en-US" dirty="0" smtClean="0"/>
              <a:t> professor named Peter”</a:t>
            </a:r>
          </a:p>
          <a:p>
            <a:pPr lvl="1"/>
            <a:r>
              <a:rPr lang="en-US" dirty="0" smtClean="0"/>
              <a:t>Destination in the context of a source</a:t>
            </a:r>
          </a:p>
          <a:p>
            <a:pPr lvl="2"/>
            <a:r>
              <a:rPr lang="en-US" dirty="0" smtClean="0"/>
              <a:t>“</a:t>
            </a:r>
            <a:r>
              <a:rPr lang="en-US" i="1" u="sng" dirty="0" smtClean="0"/>
              <a:t>Peter’s </a:t>
            </a:r>
            <a:r>
              <a:rPr lang="en-US" dirty="0" smtClean="0"/>
              <a:t>student named Nora”</a:t>
            </a:r>
          </a:p>
          <a:p>
            <a:pPr lvl="1"/>
            <a:r>
              <a:rPr lang="en-US" dirty="0" smtClean="0"/>
              <a:t>Allows localized naming</a:t>
            </a:r>
          </a:p>
          <a:p>
            <a:pPr lvl="1"/>
            <a:r>
              <a:rPr lang="en-US" dirty="0" smtClean="0"/>
              <a:t>Easier to ensure unique names</a:t>
            </a:r>
          </a:p>
          <a:p>
            <a:r>
              <a:rPr lang="en-US" dirty="0" smtClean="0"/>
              <a:t>One name for both</a:t>
            </a:r>
          </a:p>
          <a:p>
            <a:pPr lvl="1"/>
            <a:r>
              <a:rPr lang="en-US" dirty="0" smtClean="0"/>
              <a:t>Avoids need for context</a:t>
            </a:r>
          </a:p>
          <a:p>
            <a:pPr lvl="1"/>
            <a:r>
              <a:rPr lang="en-US" dirty="0" smtClean="0"/>
              <a:t>Requires coordination of all names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4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</a:t>
            </a:r>
            <a:r>
              <a:rPr lang="en-US" baseline="0" dirty="0" smtClean="0"/>
              <a:t> group 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</a:p>
          <a:p>
            <a:pPr lvl="1"/>
            <a:r>
              <a:rPr lang="en-US" dirty="0" smtClean="0"/>
              <a:t>Broadcast</a:t>
            </a:r>
          </a:p>
          <a:p>
            <a:pPr lvl="0"/>
            <a:r>
              <a:rPr lang="en-US" dirty="0" smtClean="0"/>
              <a:t>Some</a:t>
            </a:r>
          </a:p>
          <a:p>
            <a:pPr lvl="1"/>
            <a:r>
              <a:rPr lang="en-US" dirty="0" smtClean="0"/>
              <a:t>Multicast</a:t>
            </a:r>
          </a:p>
          <a:p>
            <a:pPr lvl="0"/>
            <a:r>
              <a:rPr lang="en-US" dirty="0" smtClean="0"/>
              <a:t>Any</a:t>
            </a:r>
          </a:p>
          <a:p>
            <a:pPr lvl="1"/>
            <a:r>
              <a:rPr lang="en-US" dirty="0" err="1" smtClean="0"/>
              <a:t>Anycast</a:t>
            </a: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09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 and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Shannon talked about channels</a:t>
            </a:r>
          </a:p>
          <a:p>
            <a:pPr lvl="1"/>
            <a:r>
              <a:rPr lang="en-US" dirty="0" smtClean="0"/>
              <a:t>Logical connections between two parties</a:t>
            </a:r>
          </a:p>
          <a:p>
            <a:r>
              <a:rPr lang="en-US" dirty="0" smtClean="0"/>
              <a:t>Physical networks tend to talk about </a:t>
            </a:r>
            <a:r>
              <a:rPr lang="en-US" i="1" dirty="0" smtClean="0"/>
              <a:t>links</a:t>
            </a:r>
            <a:r>
              <a:rPr lang="en-US" dirty="0" smtClean="0"/>
              <a:t>, instead</a:t>
            </a:r>
          </a:p>
          <a:p>
            <a:pPr lvl="1"/>
            <a:r>
              <a:rPr lang="en-US" dirty="0" smtClean="0"/>
              <a:t>A physical connection between two nodes</a:t>
            </a:r>
          </a:p>
          <a:p>
            <a:r>
              <a:rPr lang="en-US" dirty="0" smtClean="0"/>
              <a:t>We’ll be changing to talk primarily about links</a:t>
            </a:r>
          </a:p>
          <a:p>
            <a:r>
              <a:rPr lang="en-US" dirty="0" smtClean="0"/>
              <a:t>In network topologies, links connect nodes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</a:t>
            </a:r>
            <a:r>
              <a:rPr lang="en-US" dirty="0" smtClean="0"/>
              <a:t>everywhere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rarely actually </a:t>
            </a:r>
            <a:r>
              <a:rPr lang="en-US" dirty="0" smtClean="0"/>
              <a:t>true</a:t>
            </a:r>
          </a:p>
          <a:p>
            <a:pPr lvl="1"/>
            <a:r>
              <a:rPr lang="en-US" dirty="0" smtClean="0"/>
              <a:t>At best, true within part of a network</a:t>
            </a:r>
          </a:p>
          <a:p>
            <a:r>
              <a:rPr lang="en-US" dirty="0"/>
              <a:t>All within </a:t>
            </a:r>
            <a:r>
              <a:rPr lang="en-US" dirty="0" smtClean="0"/>
              <a:t>a range of names</a:t>
            </a:r>
          </a:p>
          <a:p>
            <a:pPr lvl="1"/>
            <a:r>
              <a:rPr lang="en-US" dirty="0" smtClean="0"/>
              <a:t>I.e., all names between Jenny and Morton</a:t>
            </a:r>
          </a:p>
          <a:p>
            <a:pPr lvl="1"/>
            <a:r>
              <a:rPr lang="en-US" dirty="0" smtClean="0"/>
              <a:t>The metric is internal to the name space</a:t>
            </a:r>
          </a:p>
          <a:p>
            <a:pPr lvl="1"/>
            <a:r>
              <a:rPr lang="en-US" dirty="0" smtClean="0"/>
              <a:t>Assumes an ordered name space</a:t>
            </a:r>
            <a:endParaRPr lang="en-US" dirty="0"/>
          </a:p>
          <a:p>
            <a:r>
              <a:rPr lang="en-US" dirty="0"/>
              <a:t>All within </a:t>
            </a:r>
            <a:r>
              <a:rPr lang="en-US" dirty="0" smtClean="0"/>
              <a:t>some metric</a:t>
            </a:r>
          </a:p>
          <a:p>
            <a:pPr lvl="1"/>
            <a:r>
              <a:rPr lang="en-US" dirty="0" smtClean="0"/>
              <a:t>Where the metric is external to the names</a:t>
            </a:r>
          </a:p>
          <a:p>
            <a:pPr lvl="1"/>
            <a:r>
              <a:rPr lang="en-US" dirty="0" smtClean="0"/>
              <a:t>E.g., within 3 hops, within 2 </a:t>
            </a:r>
            <a:r>
              <a:rPr lang="en-US" dirty="0" err="1" smtClean="0"/>
              <a:t>ms</a:t>
            </a:r>
            <a:r>
              <a:rPr lang="en-US" dirty="0" smtClean="0"/>
              <a:t>, within 600m</a:t>
            </a:r>
            <a:endParaRPr lang="en-US" dirty="0"/>
          </a:p>
          <a:p>
            <a:pPr rtl="0" eaLnBrk="1" fontAlgn="base" hangingPunct="1"/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15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selected members</a:t>
            </a:r>
          </a:p>
          <a:p>
            <a:pPr lvl="1"/>
            <a:r>
              <a:rPr lang="en-US" dirty="0" smtClean="0"/>
              <a:t>Indicated by the source</a:t>
            </a:r>
          </a:p>
          <a:p>
            <a:pPr lvl="1"/>
            <a:r>
              <a:rPr lang="en-US" dirty="0" smtClean="0"/>
              <a:t>Indicated by an external membership protocol</a:t>
            </a:r>
          </a:p>
          <a:p>
            <a:pPr lvl="1"/>
            <a:endParaRPr lang="en-US" dirty="0"/>
          </a:p>
          <a:p>
            <a:r>
              <a:rPr lang="en-US" dirty="0"/>
              <a:t>A subset of such a group (N of 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Exactly N of M</a:t>
            </a:r>
          </a:p>
          <a:p>
            <a:pPr lvl="1"/>
            <a:r>
              <a:rPr lang="en-US" dirty="0" smtClean="0"/>
              <a:t>At least N of M</a:t>
            </a:r>
            <a:endParaRPr lang="en-US" dirty="0"/>
          </a:p>
          <a:p>
            <a:pPr rtl="0" eaLnBrk="1" fontAlgn="base" hangingPunct="1"/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27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member</a:t>
            </a:r>
          </a:p>
          <a:p>
            <a:pPr lvl="1"/>
            <a:r>
              <a:rPr lang="en-US" dirty="0" smtClean="0"/>
              <a:t>Any available party responds</a:t>
            </a:r>
          </a:p>
          <a:p>
            <a:pPr lvl="1"/>
            <a:r>
              <a:rPr lang="en-US" dirty="0" smtClean="0"/>
              <a:t>More than one can “offer”; originator selects</a:t>
            </a:r>
          </a:p>
          <a:p>
            <a:r>
              <a:rPr lang="en-US" dirty="0" smtClean="0"/>
              <a:t>Any ONE member</a:t>
            </a:r>
          </a:p>
          <a:p>
            <a:pPr lvl="1"/>
            <a:r>
              <a:rPr lang="en-US" dirty="0" smtClean="0"/>
              <a:t>At most one party responds</a:t>
            </a:r>
          </a:p>
          <a:p>
            <a:pPr lvl="1"/>
            <a:r>
              <a:rPr lang="en-US" dirty="0" smtClean="0"/>
              <a:t>The network (or the receivers) select</a:t>
            </a:r>
          </a:p>
          <a:p>
            <a:pPr lvl="1"/>
            <a:r>
              <a:rPr lang="en-US" dirty="0" smtClean="0"/>
              <a:t>Originator is given no choice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01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relaying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Structure in the name can help</a:t>
            </a:r>
          </a:p>
          <a:p>
            <a:pPr lvl="1"/>
            <a:r>
              <a:rPr lang="en-US" dirty="0" smtClean="0"/>
              <a:t>Name space is a hierarchy </a:t>
            </a:r>
            <a:br>
              <a:rPr lang="en-US" dirty="0" smtClean="0"/>
            </a:br>
            <a:r>
              <a:rPr lang="en-US" dirty="0" smtClean="0"/>
              <a:t>that matches the network topology</a:t>
            </a:r>
          </a:p>
          <a:p>
            <a:pPr lvl="2"/>
            <a:r>
              <a:rPr lang="en-US" dirty="0" smtClean="0"/>
              <a:t>E.g., IPv6</a:t>
            </a:r>
          </a:p>
          <a:p>
            <a:pPr lvl="2"/>
            <a:r>
              <a:rPr lang="en-US" dirty="0" smtClean="0"/>
              <a:t>E.g., telephone country codes, area codes, exchanges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Name space can match geographic areas</a:t>
            </a:r>
          </a:p>
          <a:p>
            <a:pPr lvl="2"/>
            <a:r>
              <a:rPr lang="en-US" dirty="0" smtClean="0"/>
              <a:t>Where you are determines part of your name</a:t>
            </a:r>
          </a:p>
          <a:p>
            <a:pPr lvl="2"/>
            <a:r>
              <a:rPr lang="en-US" dirty="0" smtClean="0"/>
              <a:t>E.g., DNS country code suffixes (.us, .</a:t>
            </a:r>
            <a:r>
              <a:rPr lang="en-US" dirty="0" err="1" smtClean="0"/>
              <a:t>jp</a:t>
            </a:r>
            <a:r>
              <a:rPr lang="en-US" dirty="0" smtClean="0"/>
              <a:t>, .in)</a:t>
            </a:r>
          </a:p>
          <a:p>
            <a:pPr lvl="2"/>
            <a:r>
              <a:rPr lang="en-US" dirty="0" smtClean="0"/>
              <a:t>Zip codes on letters</a:t>
            </a:r>
          </a:p>
          <a:p>
            <a:pPr lvl="2"/>
            <a:r>
              <a:rPr lang="en-US" dirty="0" smtClean="0"/>
              <a:t>E.g., telephone country codes, area codes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54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</a:t>
            </a:r>
          </a:p>
          <a:p>
            <a:pPr lvl="1"/>
            <a:r>
              <a:rPr lang="en-US" dirty="0" smtClean="0"/>
              <a:t>I.e., unstructured</a:t>
            </a:r>
          </a:p>
          <a:p>
            <a:r>
              <a:rPr lang="en-US" dirty="0" smtClean="0"/>
              <a:t>Structured</a:t>
            </a:r>
          </a:p>
          <a:p>
            <a:pPr lvl="1"/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Semantics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Single-level</a:t>
            </a:r>
          </a:p>
          <a:p>
            <a:pPr lvl="1"/>
            <a:r>
              <a:rPr lang="en-US" dirty="0" smtClean="0"/>
              <a:t>One organization for the entire name space</a:t>
            </a:r>
          </a:p>
          <a:p>
            <a:r>
              <a:rPr lang="en-US" dirty="0" smtClean="0"/>
              <a:t>Multi-level</a:t>
            </a:r>
          </a:p>
          <a:p>
            <a:pPr lvl="1"/>
            <a:r>
              <a:rPr lang="en-US" dirty="0" smtClean="0"/>
              <a:t>A sequence of organizations</a:t>
            </a:r>
          </a:p>
          <a:p>
            <a:pPr lvl="1"/>
            <a:r>
              <a:rPr lang="en-US" dirty="0" smtClean="0"/>
              <a:t>Organizations can repeat or vary</a:t>
            </a:r>
          </a:p>
          <a:p>
            <a:pPr lvl="1"/>
            <a:r>
              <a:rPr lang="en-US" dirty="0" smtClean="0"/>
              <a:t>Levels can represent a hierarchy (subdivision)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46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Size</a:t>
            </a:r>
            <a:endParaRPr lang="en-US" sz="1800" dirty="0"/>
          </a:p>
          <a:p>
            <a:pPr lvl="1"/>
            <a:r>
              <a:rPr lang="en-US" sz="1600" dirty="0" smtClean="0"/>
              <a:t>1-N Characters (var. charset)</a:t>
            </a:r>
            <a:endParaRPr lang="en-US" sz="1600" dirty="0"/>
          </a:p>
          <a:p>
            <a:r>
              <a:rPr lang="en-US" sz="1800" dirty="0"/>
              <a:t>Organization</a:t>
            </a:r>
          </a:p>
          <a:p>
            <a:pPr lvl="1"/>
            <a:r>
              <a:rPr lang="en-US" sz="1600" dirty="0" smtClean="0"/>
              <a:t>2-3 level hierarchy of flat</a:t>
            </a:r>
          </a:p>
          <a:p>
            <a:pPr lvl="2"/>
            <a:r>
              <a:rPr lang="en-US" sz="1400" dirty="0" smtClean="0"/>
              <a:t>Right, left, middle in US, most of EU</a:t>
            </a:r>
          </a:p>
          <a:p>
            <a:pPr lvl="2"/>
            <a:r>
              <a:rPr lang="en-US" sz="1400" dirty="0" smtClean="0"/>
              <a:t>Left, right in </a:t>
            </a:r>
            <a:r>
              <a:rPr lang="en-US" sz="1400" dirty="0" smtClean="0"/>
              <a:t>Japan</a:t>
            </a:r>
          </a:p>
          <a:p>
            <a:r>
              <a:rPr lang="en-US" sz="1800" dirty="0" smtClean="0"/>
              <a:t>Content</a:t>
            </a:r>
          </a:p>
          <a:p>
            <a:pPr lvl="1"/>
            <a:r>
              <a:rPr lang="en-US" sz="1600" dirty="0" smtClean="0"/>
              <a:t>Surname (family)</a:t>
            </a:r>
          </a:p>
          <a:p>
            <a:pPr lvl="2"/>
            <a:r>
              <a:rPr lang="en-US" sz="1400" dirty="0" smtClean="0"/>
              <a:t>Usually flat</a:t>
            </a:r>
          </a:p>
          <a:p>
            <a:pPr lvl="2"/>
            <a:r>
              <a:rPr lang="en-US" sz="1400" dirty="0" smtClean="0"/>
              <a:t>Can change (marriage)</a:t>
            </a:r>
          </a:p>
          <a:p>
            <a:pPr lvl="1"/>
            <a:r>
              <a:rPr lang="en-US" sz="1600" dirty="0" smtClean="0"/>
              <a:t>Given name</a:t>
            </a:r>
          </a:p>
          <a:p>
            <a:pPr lvl="2"/>
            <a:r>
              <a:rPr lang="en-US" sz="1400" dirty="0" smtClean="0"/>
              <a:t>Flat</a:t>
            </a:r>
          </a:p>
          <a:p>
            <a:pPr lvl="1"/>
            <a:r>
              <a:rPr lang="en-US" sz="1600" dirty="0" smtClean="0"/>
              <a:t>Nickname</a:t>
            </a:r>
          </a:p>
          <a:p>
            <a:pPr lvl="2"/>
            <a:r>
              <a:rPr lang="en-US" sz="1400" dirty="0" smtClean="0"/>
              <a:t>Flat</a:t>
            </a:r>
            <a:endParaRPr lang="en-US" sz="1400" dirty="0"/>
          </a:p>
          <a:p>
            <a:r>
              <a:rPr lang="en-US" sz="1800" dirty="0" smtClean="0"/>
              <a:t>Broad/multicast </a:t>
            </a:r>
            <a:r>
              <a:rPr lang="en-US" sz="1800" dirty="0"/>
              <a:t>support?</a:t>
            </a:r>
          </a:p>
          <a:p>
            <a:pPr lvl="1"/>
            <a:r>
              <a:rPr lang="en-US" sz="1600" dirty="0" smtClean="0"/>
              <a:t>Geographically limited (hey you all!); geo-limited multicast (all the brown-eyed people)</a:t>
            </a:r>
          </a:p>
          <a:p>
            <a:r>
              <a:rPr lang="en-US" sz="1800" dirty="0" smtClean="0"/>
              <a:t>Example</a:t>
            </a:r>
            <a:endParaRPr lang="en-US" sz="1800" dirty="0"/>
          </a:p>
          <a:p>
            <a:pPr lvl="1"/>
            <a:r>
              <a:rPr lang="en-US" sz="1600" dirty="0" smtClean="0"/>
              <a:t>Henry Jones, Jr.</a:t>
            </a:r>
            <a:endParaRPr lang="en-US" sz="1600" dirty="0"/>
          </a:p>
        </p:txBody>
      </p:sp>
      <p:pic>
        <p:nvPicPr>
          <p:cNvPr id="7170" name="Picture 2" descr="http://cdn.luxedb.com/wp-content/uploads/2011/06/Bonhams-to-Sell-Indiana-Jones%E2%80%99-Bullwhip-2-718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47358" y="1563837"/>
            <a:ext cx="1939442" cy="276159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21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Size</a:t>
            </a:r>
            <a:endParaRPr lang="en-US" dirty="0"/>
          </a:p>
          <a:p>
            <a:pPr lvl="1"/>
            <a:r>
              <a:rPr lang="en-US" dirty="0" smtClean="0"/>
              <a:t>1-N Characters (var. charset)</a:t>
            </a:r>
            <a:endParaRPr lang="en-US" dirty="0"/>
          </a:p>
          <a:p>
            <a:r>
              <a:rPr lang="en-US" dirty="0"/>
              <a:t>Organization</a:t>
            </a:r>
          </a:p>
          <a:p>
            <a:pPr lvl="1"/>
            <a:r>
              <a:rPr lang="en-US" dirty="0" smtClean="0"/>
              <a:t>4-6 level hierarchy of flat</a:t>
            </a:r>
          </a:p>
          <a:p>
            <a:pPr lvl="2"/>
            <a:r>
              <a:rPr lang="en-US" dirty="0" smtClean="0"/>
              <a:t>Country, region, city, street, unit, subunit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Flat in general</a:t>
            </a:r>
          </a:p>
          <a:p>
            <a:pPr lvl="1"/>
            <a:r>
              <a:rPr lang="en-US" dirty="0" smtClean="0"/>
              <a:t>Units</a:t>
            </a:r>
          </a:p>
          <a:p>
            <a:pPr lvl="2"/>
            <a:r>
              <a:rPr lang="en-US" dirty="0" smtClean="0"/>
              <a:t>Geographic in US</a:t>
            </a:r>
          </a:p>
          <a:p>
            <a:pPr lvl="2"/>
            <a:r>
              <a:rPr lang="en-US" dirty="0" smtClean="0"/>
              <a:t>Chronological in Japan</a:t>
            </a:r>
          </a:p>
          <a:p>
            <a:r>
              <a:rPr lang="en-US" dirty="0" smtClean="0"/>
              <a:t>Broad/multicast </a:t>
            </a:r>
            <a:r>
              <a:rPr lang="en-US" dirty="0"/>
              <a:t>support?</a:t>
            </a:r>
          </a:p>
          <a:p>
            <a:pPr lvl="1"/>
            <a:r>
              <a:rPr lang="en-US" dirty="0" smtClean="0"/>
              <a:t>No broadcast; no multicast</a:t>
            </a:r>
          </a:p>
          <a:p>
            <a:r>
              <a:rPr lang="en-US" dirty="0" smtClean="0"/>
              <a:t>Example</a:t>
            </a:r>
            <a:endParaRPr lang="en-US" dirty="0"/>
          </a:p>
          <a:p>
            <a:pPr lvl="1"/>
            <a:r>
              <a:rPr lang="en-US" dirty="0" smtClean="0"/>
              <a:t>123 Main Street, Apt. 33, Boston, MA, USA</a:t>
            </a:r>
            <a:endParaRPr lang="en-US" dirty="0"/>
          </a:p>
        </p:txBody>
      </p:sp>
      <p:pic>
        <p:nvPicPr>
          <p:cNvPr id="8194" name="Picture 2" descr="http://watermarked.cutcaster.com/cutcaster-photo-100697303-City-str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36861" y="1462185"/>
            <a:ext cx="3258957" cy="325068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29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Size</a:t>
            </a:r>
            <a:endParaRPr lang="en-US" dirty="0"/>
          </a:p>
          <a:p>
            <a:pPr lvl="1"/>
            <a:r>
              <a:rPr lang="en-US" dirty="0" smtClean="0"/>
              <a:t>3 groups: Latitude, longitude, altitude</a:t>
            </a:r>
            <a:endParaRPr lang="en-US" dirty="0"/>
          </a:p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2-level independent</a:t>
            </a:r>
            <a:endParaRPr lang="en-US" dirty="0"/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Latitude and longitude</a:t>
            </a:r>
          </a:p>
          <a:p>
            <a:pPr lvl="2"/>
            <a:r>
              <a:rPr lang="en-US" dirty="0" smtClean="0"/>
              <a:t>Degrees, minutes, seconds</a:t>
            </a:r>
          </a:p>
          <a:p>
            <a:pPr lvl="2"/>
            <a:r>
              <a:rPr lang="en-US" dirty="0" smtClean="0"/>
              <a:t>Or degrees and fractions</a:t>
            </a:r>
          </a:p>
          <a:p>
            <a:pPr lvl="1"/>
            <a:r>
              <a:rPr lang="en-US" dirty="0" smtClean="0"/>
              <a:t>Altitude</a:t>
            </a:r>
          </a:p>
          <a:p>
            <a:pPr lvl="2"/>
            <a:r>
              <a:rPr lang="en-US" dirty="0" smtClean="0"/>
              <a:t>Meters</a:t>
            </a:r>
          </a:p>
          <a:p>
            <a:r>
              <a:rPr lang="en-US" dirty="0" smtClean="0"/>
              <a:t>Broad/multicast </a:t>
            </a:r>
            <a:r>
              <a:rPr lang="en-US" dirty="0"/>
              <a:t>support?</a:t>
            </a:r>
          </a:p>
          <a:p>
            <a:pPr lvl="1"/>
            <a:r>
              <a:rPr lang="en-US" dirty="0" smtClean="0"/>
              <a:t>Geographic broadcast; no multicast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34° 1’ 16.86”, </a:t>
            </a:r>
            <a:r>
              <a:rPr lang="en-US" dirty="0"/>
              <a:t>-</a:t>
            </a:r>
            <a:r>
              <a:rPr lang="en-US" dirty="0" smtClean="0"/>
              <a:t>118</a:t>
            </a:r>
            <a:r>
              <a:rPr lang="en-US" dirty="0"/>
              <a:t> </a:t>
            </a:r>
            <a:r>
              <a:rPr lang="en-US" dirty="0" smtClean="0"/>
              <a:t>°17’ 27.5352” (elevation unknown)</a:t>
            </a:r>
            <a:endParaRPr lang="en-US" dirty="0"/>
          </a:p>
        </p:txBody>
      </p:sp>
      <p:pic>
        <p:nvPicPr>
          <p:cNvPr id="9218" name="Picture 2" descr="http://facweb.bhc.edu/academics/science/harwoodr/GEOG101/Study/images/Globe2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88273" y="1582738"/>
            <a:ext cx="3133725" cy="303847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96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44" name="Picture 4" descr="http://www.edrawsoft.com/images/examples/geo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790" y="1238695"/>
            <a:ext cx="6430420" cy="4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6110" y="333564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.us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06402" y="287397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.ca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52070" y="3453315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</a:t>
            </a:r>
            <a:r>
              <a:rPr lang="en-US" sz="2400" b="1" dirty="0" err="1" smtClean="0"/>
              <a:t>jp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31075" y="421856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</a:t>
            </a:r>
            <a:r>
              <a:rPr lang="en-US" sz="2400" b="1" dirty="0" err="1" smtClean="0"/>
              <a:t>br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90022" y="4466357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.au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8771" y="3802688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.in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3778" y="3453315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</a:t>
            </a:r>
            <a:r>
              <a:rPr lang="en-US" sz="2400" b="1" dirty="0" err="1" smtClean="0"/>
              <a:t>cn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68029" y="277777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</a:t>
            </a:r>
            <a:r>
              <a:rPr lang="en-US" sz="2400" b="1" dirty="0" err="1" smtClean="0"/>
              <a:t>ru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14494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6110" y="261891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67781" y="261891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39649" y="2618919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1360" y="3717631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A1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10862" y="4754199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A1z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9634" y="4754199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A1x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09691" y="3717631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A8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99194" y="4754199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A8y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99964" y="475419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A8r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80094" y="3717631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E3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72673" y="3717631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E9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40525" y="371763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W2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98134" y="475419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W2r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48378" y="475419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W2c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47608" y="4754199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W2p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719064" y="371763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W5</a:t>
            </a:r>
            <a:endParaRPr lang="en-US" sz="2400" b="1" dirty="0"/>
          </a:p>
        </p:txBody>
      </p:sp>
      <p:cxnSp>
        <p:nvCxnSpPr>
          <p:cNvPr id="20" name="Straight Connector 19"/>
          <p:cNvCxnSpPr>
            <a:stCxn id="7" idx="0"/>
            <a:endCxn id="4" idx="2"/>
          </p:cNvCxnSpPr>
          <p:nvPr/>
        </p:nvCxnSpPr>
        <p:spPr>
          <a:xfrm flipV="1">
            <a:off x="1710863" y="3080584"/>
            <a:ext cx="928989" cy="6370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0"/>
            <a:endCxn id="4" idx="2"/>
          </p:cNvCxnSpPr>
          <p:nvPr/>
        </p:nvCxnSpPr>
        <p:spPr>
          <a:xfrm flipH="1" flipV="1">
            <a:off x="2639852" y="3080584"/>
            <a:ext cx="759342" cy="6370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0"/>
            <a:endCxn id="7" idx="2"/>
          </p:cNvCxnSpPr>
          <p:nvPr/>
        </p:nvCxnSpPr>
        <p:spPr>
          <a:xfrm flipH="1" flipV="1">
            <a:off x="1710863" y="4179296"/>
            <a:ext cx="366446" cy="5749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0"/>
            <a:endCxn id="7" idx="2"/>
          </p:cNvCxnSpPr>
          <p:nvPr/>
        </p:nvCxnSpPr>
        <p:spPr>
          <a:xfrm flipV="1">
            <a:off x="1244897" y="4179296"/>
            <a:ext cx="465966" cy="5749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0"/>
            <a:endCxn id="10" idx="2"/>
          </p:cNvCxnSpPr>
          <p:nvPr/>
        </p:nvCxnSpPr>
        <p:spPr>
          <a:xfrm flipV="1">
            <a:off x="3049579" y="4179296"/>
            <a:ext cx="349615" cy="5749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0"/>
            <a:endCxn id="10" idx="2"/>
          </p:cNvCxnSpPr>
          <p:nvPr/>
        </p:nvCxnSpPr>
        <p:spPr>
          <a:xfrm flipH="1" flipV="1">
            <a:off x="3399194" y="4179296"/>
            <a:ext cx="375263" cy="5749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0"/>
            <a:endCxn id="5" idx="2"/>
          </p:cNvCxnSpPr>
          <p:nvPr/>
        </p:nvCxnSpPr>
        <p:spPr>
          <a:xfrm flipV="1">
            <a:off x="4460780" y="3080584"/>
            <a:ext cx="301926" cy="6370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0"/>
            <a:endCxn id="5" idx="2"/>
          </p:cNvCxnSpPr>
          <p:nvPr/>
        </p:nvCxnSpPr>
        <p:spPr>
          <a:xfrm flipH="1" flipV="1">
            <a:off x="4762706" y="3080584"/>
            <a:ext cx="390653" cy="6370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0"/>
            <a:endCxn id="6" idx="2"/>
          </p:cNvCxnSpPr>
          <p:nvPr/>
        </p:nvCxnSpPr>
        <p:spPr>
          <a:xfrm flipV="1">
            <a:off x="6463691" y="3080584"/>
            <a:ext cx="413363" cy="6370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0"/>
            <a:endCxn id="6" idx="2"/>
          </p:cNvCxnSpPr>
          <p:nvPr/>
        </p:nvCxnSpPr>
        <p:spPr>
          <a:xfrm flipH="1" flipV="1">
            <a:off x="6877054" y="3080584"/>
            <a:ext cx="1165176" cy="6370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0"/>
            <a:endCxn id="15" idx="2"/>
          </p:cNvCxnSpPr>
          <p:nvPr/>
        </p:nvCxnSpPr>
        <p:spPr>
          <a:xfrm flipV="1">
            <a:off x="5757305" y="4179296"/>
            <a:ext cx="706386" cy="5749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0"/>
            <a:endCxn id="15" idx="2"/>
          </p:cNvCxnSpPr>
          <p:nvPr/>
        </p:nvCxnSpPr>
        <p:spPr>
          <a:xfrm flipH="1" flipV="1">
            <a:off x="6463691" y="4179296"/>
            <a:ext cx="859" cy="5749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0"/>
            <a:endCxn id="34" idx="2"/>
          </p:cNvCxnSpPr>
          <p:nvPr/>
        </p:nvCxnSpPr>
        <p:spPr>
          <a:xfrm flipV="1">
            <a:off x="2639852" y="1923850"/>
            <a:ext cx="2080375" cy="69506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0"/>
            <a:endCxn id="34" idx="2"/>
          </p:cNvCxnSpPr>
          <p:nvPr/>
        </p:nvCxnSpPr>
        <p:spPr>
          <a:xfrm flipH="1" flipV="1">
            <a:off x="4720227" y="1923850"/>
            <a:ext cx="42479" cy="69506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67781" y="146218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</a:t>
            </a:r>
            <a:endParaRPr lang="en-US" sz="2400" b="1" dirty="0"/>
          </a:p>
        </p:txBody>
      </p:sp>
      <p:cxnSp>
        <p:nvCxnSpPr>
          <p:cNvPr id="35" name="Straight Connector 34"/>
          <p:cNvCxnSpPr>
            <a:stCxn id="6" idx="0"/>
            <a:endCxn id="34" idx="2"/>
          </p:cNvCxnSpPr>
          <p:nvPr/>
        </p:nvCxnSpPr>
        <p:spPr>
          <a:xfrm flipH="1" flipV="1">
            <a:off x="4720227" y="1923850"/>
            <a:ext cx="2156827" cy="69506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0"/>
            <a:endCxn id="15" idx="2"/>
          </p:cNvCxnSpPr>
          <p:nvPr/>
        </p:nvCxnSpPr>
        <p:spPr>
          <a:xfrm flipH="1" flipV="1">
            <a:off x="6463691" y="4179296"/>
            <a:ext cx="717722" cy="5749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11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simple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Ring</a:t>
            </a:r>
          </a:p>
          <a:p>
            <a:r>
              <a:rPr lang="en-US" dirty="0" smtClean="0"/>
              <a:t>Hub and spoke</a:t>
            </a:r>
          </a:p>
          <a:p>
            <a:r>
              <a:rPr lang="en-US" dirty="0" smtClean="0"/>
              <a:t>Regular mesh</a:t>
            </a:r>
          </a:p>
          <a:p>
            <a:r>
              <a:rPr lang="en-US" dirty="0" smtClean="0"/>
              <a:t>Manhattan network</a:t>
            </a:r>
          </a:p>
          <a:p>
            <a:r>
              <a:rPr lang="en-US" dirty="0" smtClean="0"/>
              <a:t>Torus</a:t>
            </a:r>
          </a:p>
          <a:p>
            <a:r>
              <a:rPr lang="en-US" dirty="0" smtClean="0"/>
              <a:t>Hypercube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Telephone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6-N digits</a:t>
            </a:r>
          </a:p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3-4 level</a:t>
            </a:r>
            <a:r>
              <a:rPr lang="en-US" baseline="0" dirty="0" smtClean="0"/>
              <a:t> hierarchy of f</a:t>
            </a:r>
            <a:r>
              <a:rPr lang="en-US" dirty="0" smtClean="0"/>
              <a:t>lat, variable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Flat variable country code</a:t>
            </a:r>
          </a:p>
          <a:p>
            <a:pPr lvl="1"/>
            <a:r>
              <a:rPr lang="en-US" dirty="0" smtClean="0"/>
              <a:t>Flat variable region code</a:t>
            </a:r>
          </a:p>
          <a:p>
            <a:pPr lvl="1"/>
            <a:r>
              <a:rPr lang="en-US" dirty="0" smtClean="0"/>
              <a:t>Flat </a:t>
            </a:r>
            <a:r>
              <a:rPr lang="en-US" dirty="0"/>
              <a:t>variable </a:t>
            </a:r>
            <a:r>
              <a:rPr lang="en-US" dirty="0" smtClean="0"/>
              <a:t>exchange code</a:t>
            </a:r>
          </a:p>
          <a:p>
            <a:pPr lvl="1"/>
            <a:r>
              <a:rPr lang="en-US" dirty="0" smtClean="0"/>
              <a:t>Flat </a:t>
            </a:r>
            <a:r>
              <a:rPr lang="en-US" dirty="0"/>
              <a:t>variable </a:t>
            </a:r>
            <a:r>
              <a:rPr lang="en-US" dirty="0" smtClean="0"/>
              <a:t>line number</a:t>
            </a:r>
          </a:p>
          <a:p>
            <a:pPr lvl="0"/>
            <a:r>
              <a:rPr lang="en-US" dirty="0" smtClean="0"/>
              <a:t>Broad/multicast support?</a:t>
            </a:r>
          </a:p>
          <a:p>
            <a:pPr lvl="1"/>
            <a:r>
              <a:rPr lang="en-US" baseline="0" dirty="0" smtClean="0"/>
              <a:t>No broadcast; no</a:t>
            </a:r>
            <a:r>
              <a:rPr lang="en-US" dirty="0" smtClean="0"/>
              <a:t> </a:t>
            </a:r>
            <a:r>
              <a:rPr lang="en-US" baseline="0" dirty="0" smtClean="0"/>
              <a:t>multicast</a:t>
            </a:r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/>
              <a:t>+49-89-636-48018</a:t>
            </a:r>
            <a:endParaRPr lang="en-US" dirty="0" smtClean="0"/>
          </a:p>
        </p:txBody>
      </p:sp>
      <p:pic>
        <p:nvPicPr>
          <p:cNvPr id="12290" name="Picture 2" descr="http://3.bp.blogspot.com/-IRpnIuutti4/Txf-XmEkzzI/AAAAAAAAAJA/_RwVzyOs59A/s1600/Telephone-key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95676" y="1462185"/>
            <a:ext cx="2733675" cy="37433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44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6 bytes</a:t>
            </a:r>
          </a:p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2-level</a:t>
            </a:r>
            <a:r>
              <a:rPr lang="en-US" baseline="0" dirty="0" smtClean="0"/>
              <a:t> hierarchy of f</a:t>
            </a:r>
            <a:r>
              <a:rPr lang="en-US" dirty="0" smtClean="0"/>
              <a:t>lat, fixed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Flat 3-byte OUI</a:t>
            </a:r>
          </a:p>
          <a:p>
            <a:pPr lvl="2"/>
            <a:r>
              <a:rPr lang="en-US" dirty="0" smtClean="0"/>
              <a:t>Organizationally Unique Identifier</a:t>
            </a:r>
          </a:p>
          <a:p>
            <a:pPr lvl="2"/>
            <a:r>
              <a:rPr lang="en-US" dirty="0"/>
              <a:t>E.g., </a:t>
            </a:r>
            <a:r>
              <a:rPr lang="en-US" dirty="0" smtClean="0"/>
              <a:t>F0-F6-1C = Apple (one of many!)</a:t>
            </a:r>
          </a:p>
          <a:p>
            <a:pPr lvl="1"/>
            <a:r>
              <a:rPr lang="en-US" dirty="0" smtClean="0"/>
              <a:t>Flat 3-byte NIC</a:t>
            </a:r>
          </a:p>
          <a:p>
            <a:pPr lvl="2"/>
            <a:r>
              <a:rPr lang="en-US" dirty="0" smtClean="0"/>
              <a:t>Network Interface Controller</a:t>
            </a:r>
          </a:p>
          <a:p>
            <a:pPr lvl="0"/>
            <a:r>
              <a:rPr lang="en-US" dirty="0" smtClean="0"/>
              <a:t>Broad/multicast support?</a:t>
            </a:r>
          </a:p>
          <a:p>
            <a:pPr lvl="1"/>
            <a:r>
              <a:rPr lang="en-US" baseline="0" dirty="0" smtClean="0"/>
              <a:t>Global broadcast; global multicast as configured</a:t>
            </a:r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F0-F6-1C-24-E3-15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4589495" y="1200549"/>
            <a:ext cx="4321225" cy="2593372"/>
            <a:chOff x="4392725" y="1171226"/>
            <a:chExt cx="4524375" cy="2715292"/>
          </a:xfrm>
        </p:grpSpPr>
        <p:pic>
          <p:nvPicPr>
            <p:cNvPr id="1026" name="Picture 2" descr="MAC-48 Address.sv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33837" b="1367"/>
            <a:stretch/>
          </p:blipFill>
          <p:spPr bwMode="auto">
            <a:xfrm>
              <a:off x="4392725" y="1417638"/>
              <a:ext cx="4524375" cy="246888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955468" y="1293146"/>
              <a:ext cx="193184" cy="772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23916" y="1171226"/>
              <a:ext cx="193184" cy="894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41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IPv4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4 bytes</a:t>
            </a:r>
          </a:p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2-level hierarchy of flat, variable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Flat high-order network part</a:t>
            </a:r>
          </a:p>
          <a:p>
            <a:pPr lvl="2"/>
            <a:r>
              <a:rPr lang="en-US" dirty="0" smtClean="0"/>
              <a:t>Assigned by </a:t>
            </a:r>
            <a:r>
              <a:rPr lang="en-US" dirty="0" smtClean="0"/>
              <a:t>IANA</a:t>
            </a:r>
          </a:p>
          <a:p>
            <a:pPr lvl="2"/>
            <a:r>
              <a:rPr lang="en-US" dirty="0" smtClean="0"/>
              <a:t>Of variable length</a:t>
            </a:r>
            <a:endParaRPr lang="en-US" dirty="0" smtClean="0"/>
          </a:p>
          <a:p>
            <a:pPr lvl="1"/>
            <a:r>
              <a:rPr lang="en-US" dirty="0" smtClean="0"/>
              <a:t>Flat low-order host part</a:t>
            </a:r>
          </a:p>
          <a:p>
            <a:pPr lvl="2"/>
            <a:r>
              <a:rPr lang="en-US" dirty="0" smtClean="0"/>
              <a:t>Assigned locally, either statically or via </a:t>
            </a:r>
            <a:r>
              <a:rPr lang="en-US" dirty="0" smtClean="0"/>
              <a:t>automation</a:t>
            </a:r>
          </a:p>
          <a:p>
            <a:pPr lvl="2"/>
            <a:r>
              <a:rPr lang="en-US" dirty="0" smtClean="0"/>
              <a:t>Of variable length</a:t>
            </a:r>
            <a:endParaRPr lang="en-US" dirty="0" smtClean="0"/>
          </a:p>
          <a:p>
            <a:r>
              <a:rPr lang="en-US" dirty="0" smtClean="0"/>
              <a:t>Broad/multicast support?</a:t>
            </a:r>
          </a:p>
          <a:p>
            <a:pPr lvl="1"/>
            <a:r>
              <a:rPr lang="en-US" dirty="0" smtClean="0"/>
              <a:t>One-hop broadcast; global multicast as</a:t>
            </a:r>
            <a:r>
              <a:rPr lang="en-US" baseline="0" dirty="0" smtClean="0"/>
              <a:t> configured</a:t>
            </a:r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128.9.160.161</a:t>
            </a:r>
          </a:p>
        </p:txBody>
      </p:sp>
      <p:pic>
        <p:nvPicPr>
          <p:cNvPr id="2052" name="Picture 4" descr="http://www.tcpipguide.com/free/diagrams/ipnethostmid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324171" cy="15444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69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8 bytes</a:t>
            </a:r>
          </a:p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3-level hierarchy of flat, fixed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Flat, multi-level 6-byte site prefix</a:t>
            </a:r>
          </a:p>
          <a:p>
            <a:pPr lvl="2"/>
            <a:r>
              <a:rPr lang="en-US" dirty="0" smtClean="0"/>
              <a:t>Assigned by IANA, variable</a:t>
            </a:r>
          </a:p>
          <a:p>
            <a:pPr lvl="2"/>
            <a:r>
              <a:rPr lang="en-US" dirty="0" smtClean="0"/>
              <a:t>Assigned to ISPs hierarchically</a:t>
            </a:r>
          </a:p>
          <a:p>
            <a:pPr lvl="1"/>
            <a:r>
              <a:rPr lang="en-US" dirty="0" smtClean="0"/>
              <a:t>Flat 2-byte subnet</a:t>
            </a:r>
          </a:p>
          <a:p>
            <a:pPr lvl="2"/>
            <a:r>
              <a:rPr lang="en-US" dirty="0" smtClean="0"/>
              <a:t>Assigned locally, either statically or via automation</a:t>
            </a:r>
          </a:p>
          <a:p>
            <a:pPr lvl="1"/>
            <a:r>
              <a:rPr lang="en-US" dirty="0" smtClean="0"/>
              <a:t>Flat 8-byte interface ID</a:t>
            </a:r>
          </a:p>
          <a:p>
            <a:pPr lvl="2"/>
            <a:r>
              <a:rPr lang="en-US" dirty="0" smtClean="0"/>
              <a:t>Derived from Ethernet MAC address</a:t>
            </a:r>
          </a:p>
          <a:p>
            <a:r>
              <a:rPr lang="en-US" dirty="0" smtClean="0"/>
              <a:t>Broad/multicast</a:t>
            </a:r>
            <a:r>
              <a:rPr lang="en-US" baseline="0" dirty="0" smtClean="0"/>
              <a:t> support?</a:t>
            </a:r>
          </a:p>
          <a:p>
            <a:pPr lvl="1"/>
            <a:r>
              <a:rPr lang="en-US" baseline="0" dirty="0" smtClean="0"/>
              <a:t>One-hop broadcast; multicast to preassigned groups or as configured</a:t>
            </a:r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/>
              <a:t>2001:0:9d38:6ab8:3c1f:108d:b898:6b35</a:t>
            </a:r>
            <a:endParaRPr lang="en-US" dirty="0" smtClean="0"/>
          </a:p>
        </p:txBody>
      </p:sp>
      <p:sp>
        <p:nvSpPr>
          <p:cNvPr id="3" name="AutoShape 2" descr="Image result for ipv6 addres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images.techhive.com/images/idge/imported/article/nww/2007/08/17fig07-100299183-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74722" y="1268555"/>
            <a:ext cx="3554878" cy="170324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4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Host names (hosts.txt)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1-N characters</a:t>
            </a:r>
          </a:p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Variable-level sequence of flat, variable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Labels separated by “.”</a:t>
            </a:r>
          </a:p>
          <a:p>
            <a:pPr lvl="1"/>
            <a:r>
              <a:rPr lang="en-US" dirty="0" smtClean="0"/>
              <a:t>Organized right to left</a:t>
            </a:r>
          </a:p>
          <a:p>
            <a:pPr lvl="2"/>
            <a:r>
              <a:rPr lang="en-US" dirty="0" smtClean="0"/>
              <a:t>Assigned and managed </a:t>
            </a:r>
            <a:r>
              <a:rPr lang="en-US" i="1" u="sng" dirty="0" smtClean="0"/>
              <a:t>globally</a:t>
            </a:r>
          </a:p>
          <a:p>
            <a:r>
              <a:rPr lang="en-US" dirty="0" smtClean="0"/>
              <a:t>Broad/multicast</a:t>
            </a:r>
            <a:r>
              <a:rPr lang="en-US" baseline="0" dirty="0" smtClean="0"/>
              <a:t> support?</a:t>
            </a:r>
          </a:p>
          <a:p>
            <a:pPr lvl="1"/>
            <a:r>
              <a:rPr lang="en-US" baseline="0" dirty="0" smtClean="0"/>
              <a:t>No broadcast; no multicast</a:t>
            </a:r>
            <a:endParaRPr lang="en-US" dirty="0" smtClean="0"/>
          </a:p>
          <a:p>
            <a:r>
              <a:rPr lang="en-US" dirty="0" smtClean="0"/>
              <a:t>Example</a:t>
            </a:r>
            <a:endParaRPr lang="en-US" dirty="0" smtClean="0"/>
          </a:p>
          <a:p>
            <a:pPr lvl="1"/>
            <a:r>
              <a:rPr lang="en-US" dirty="0" err="1" smtClean="0">
                <a:hlinkClick r:id="rId2"/>
              </a:rPr>
              <a:t>lever.</a:t>
            </a:r>
            <a:r>
              <a:rPr lang="en-US" dirty="0" err="1" smtClean="0"/>
              <a:t>cs.ucla.edu</a:t>
            </a:r>
            <a:endParaRPr lang="en-US" dirty="0" smtClean="0"/>
          </a:p>
          <a:p>
            <a:pPr lvl="1"/>
            <a:r>
              <a:rPr lang="en-US" dirty="0" smtClean="0"/>
              <a:t>Each level can have different number of characters</a:t>
            </a:r>
            <a:endParaRPr lang="en-US" dirty="0" smtClean="0"/>
          </a:p>
        </p:txBody>
      </p:sp>
      <p:sp>
        <p:nvSpPr>
          <p:cNvPr id="3" name="AutoShape 2" descr="Image result for ipv6 addres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bio3d.colorado.edu/tor/sadocs/dns/dn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0951"/>
            <a:ext cx="3762699" cy="204182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98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Size</a:t>
            </a:r>
          </a:p>
          <a:p>
            <a:pPr lvl="1"/>
            <a:r>
              <a:rPr lang="en-US" i="1" u="sng" dirty="0" smtClean="0"/>
              <a:t>1-63 byte labels, 1-253 bytes total</a:t>
            </a:r>
          </a:p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Variable-level </a:t>
            </a:r>
            <a:r>
              <a:rPr lang="en-US" i="1" u="sng" dirty="0" smtClean="0"/>
              <a:t>hierarchy</a:t>
            </a:r>
            <a:r>
              <a:rPr lang="en-US" dirty="0" smtClean="0"/>
              <a:t> of flat, variable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Labels separated by “.”</a:t>
            </a:r>
          </a:p>
          <a:p>
            <a:pPr lvl="1"/>
            <a:r>
              <a:rPr lang="en-US" i="1" u="sng" dirty="0" smtClean="0"/>
              <a:t>Delegated</a:t>
            </a:r>
            <a:r>
              <a:rPr lang="en-US" dirty="0" smtClean="0"/>
              <a:t> right to left</a:t>
            </a:r>
          </a:p>
          <a:p>
            <a:pPr lvl="2"/>
            <a:r>
              <a:rPr lang="en-US" dirty="0" smtClean="0"/>
              <a:t>Assigned and managed </a:t>
            </a:r>
            <a:r>
              <a:rPr lang="en-US" i="1" u="sng" dirty="0" smtClean="0"/>
              <a:t>locally</a:t>
            </a:r>
          </a:p>
          <a:p>
            <a:r>
              <a:rPr lang="en-US" dirty="0" smtClean="0"/>
              <a:t>Broad/multicast</a:t>
            </a:r>
            <a:r>
              <a:rPr lang="en-US" baseline="0" dirty="0" smtClean="0"/>
              <a:t> support?</a:t>
            </a:r>
          </a:p>
          <a:p>
            <a:pPr lvl="1"/>
            <a:r>
              <a:rPr lang="en-US" baseline="0" dirty="0" smtClean="0"/>
              <a:t>No broadcast; no multicast</a:t>
            </a:r>
            <a:endParaRPr lang="en-US" dirty="0" smtClean="0"/>
          </a:p>
          <a:p>
            <a:r>
              <a:rPr lang="en-US" dirty="0" smtClean="0"/>
              <a:t>Example</a:t>
            </a:r>
            <a:endParaRPr lang="en-US" dirty="0" smtClean="0"/>
          </a:p>
          <a:p>
            <a:pPr lvl="1"/>
            <a:r>
              <a:rPr lang="en-US" dirty="0" err="1" smtClean="0">
                <a:hlinkClick r:id="rId2"/>
              </a:rPr>
              <a:t>lever.</a:t>
            </a:r>
            <a:r>
              <a:rPr lang="en-US" dirty="0" err="1" smtClean="0"/>
              <a:t>cs.ucla.edu</a:t>
            </a:r>
            <a:endParaRPr lang="en-US" dirty="0" smtClean="0"/>
          </a:p>
          <a:p>
            <a:pPr lvl="1"/>
            <a:r>
              <a:rPr lang="en-US" dirty="0" smtClean="0"/>
              <a:t>Again, possibly different number of characters at each level</a:t>
            </a:r>
            <a:endParaRPr lang="en-US" dirty="0" smtClean="0"/>
          </a:p>
        </p:txBody>
      </p:sp>
      <p:sp>
        <p:nvSpPr>
          <p:cNvPr id="3" name="AutoShape 2" descr="Image result for ipv6 addres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bio3d.colorado.edu/tor/sadocs/dns/dn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47901" y="3270951"/>
            <a:ext cx="3762699" cy="204182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25201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TCP, UDP, SCTP,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Size</a:t>
            </a:r>
          </a:p>
          <a:p>
            <a:pPr lvl="1"/>
            <a:r>
              <a:rPr lang="en-US" dirty="0" smtClean="0"/>
              <a:t>2 4 </a:t>
            </a:r>
            <a:r>
              <a:rPr lang="en-US" dirty="0"/>
              <a:t>byte </a:t>
            </a:r>
            <a:r>
              <a:rPr lang="en-US" dirty="0" smtClean="0"/>
              <a:t>labels, plus IPv4 or IPv6</a:t>
            </a:r>
            <a:endParaRPr lang="en-US" dirty="0"/>
          </a:p>
          <a:p>
            <a:r>
              <a:rPr lang="en-US" dirty="0"/>
              <a:t>Organization</a:t>
            </a:r>
          </a:p>
          <a:p>
            <a:pPr lvl="1"/>
            <a:r>
              <a:rPr lang="en-US" dirty="0" smtClean="0"/>
              <a:t>Three groups of flat</a:t>
            </a:r>
            <a:endParaRPr lang="en-US" dirty="0"/>
          </a:p>
          <a:p>
            <a:r>
              <a:rPr lang="en-US" dirty="0"/>
              <a:t>Content</a:t>
            </a:r>
          </a:p>
          <a:p>
            <a:pPr lvl="1"/>
            <a:r>
              <a:rPr lang="en-US" dirty="0" smtClean="0"/>
              <a:t>System (registered)</a:t>
            </a:r>
          </a:p>
          <a:p>
            <a:pPr lvl="2"/>
            <a:r>
              <a:rPr lang="en-US" dirty="0" smtClean="0"/>
              <a:t>0-1023, “privileged”</a:t>
            </a:r>
          </a:p>
          <a:p>
            <a:pPr lvl="1"/>
            <a:r>
              <a:rPr lang="en-US" dirty="0" smtClean="0"/>
              <a:t>User (registered)</a:t>
            </a:r>
          </a:p>
          <a:p>
            <a:pPr lvl="2"/>
            <a:r>
              <a:rPr lang="en-US" dirty="0" smtClean="0"/>
              <a:t>1024-49151</a:t>
            </a:r>
          </a:p>
          <a:p>
            <a:pPr lvl="1"/>
            <a:r>
              <a:rPr lang="en-US" dirty="0" smtClean="0"/>
              <a:t>Dynamic (self-assigned)</a:t>
            </a:r>
          </a:p>
          <a:p>
            <a:pPr lvl="2"/>
            <a:r>
              <a:rPr lang="en-US" dirty="0" smtClean="0"/>
              <a:t>49152-65535</a:t>
            </a:r>
            <a:endParaRPr lang="en-US" dirty="0"/>
          </a:p>
          <a:p>
            <a:r>
              <a:rPr lang="en-US" dirty="0" smtClean="0"/>
              <a:t>Broad/multicast </a:t>
            </a:r>
            <a:r>
              <a:rPr lang="en-US" dirty="0"/>
              <a:t>support?</a:t>
            </a:r>
          </a:p>
          <a:p>
            <a:pPr lvl="1"/>
            <a:r>
              <a:rPr lang="en-US" dirty="0"/>
              <a:t>No broadcast; no multicast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 smtClean="0"/>
              <a:t>80 for HTTP, 53 for DNS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telescript.denayer.wenk.be/%7Ehcr/cn/idoceo/images/socke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45511"/>
            <a:ext cx="4762500" cy="27051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33668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Size</a:t>
            </a:r>
            <a:endParaRPr lang="en-US" dirty="0"/>
          </a:p>
          <a:p>
            <a:pPr lvl="1"/>
            <a:r>
              <a:rPr lang="en-US" dirty="0" smtClean="0"/>
              <a:t>20 bytes</a:t>
            </a:r>
            <a:endParaRPr lang="en-US" dirty="0"/>
          </a:p>
          <a:p>
            <a:r>
              <a:rPr lang="en-US" dirty="0"/>
              <a:t>Organization</a:t>
            </a:r>
          </a:p>
          <a:p>
            <a:pPr lvl="1"/>
            <a:r>
              <a:rPr lang="en-US" dirty="0" smtClean="0"/>
              <a:t>3-level hierarchy </a:t>
            </a:r>
            <a:r>
              <a:rPr lang="en-US" dirty="0"/>
              <a:t>of flat, </a:t>
            </a:r>
            <a:r>
              <a:rPr lang="en-US" dirty="0" smtClean="0"/>
              <a:t>fixed</a:t>
            </a:r>
            <a:endParaRPr lang="en-US" dirty="0"/>
          </a:p>
          <a:p>
            <a:r>
              <a:rPr lang="en-US" dirty="0"/>
              <a:t>Content</a:t>
            </a:r>
          </a:p>
          <a:p>
            <a:pPr lvl="1"/>
            <a:r>
              <a:rPr lang="en-US" dirty="0" smtClean="0"/>
              <a:t>13-byte switch part</a:t>
            </a:r>
          </a:p>
          <a:p>
            <a:pPr lvl="2"/>
            <a:r>
              <a:rPr lang="en-US" dirty="0" smtClean="0"/>
              <a:t>Three hierarchies</a:t>
            </a:r>
            <a:endParaRPr lang="en-US" dirty="0"/>
          </a:p>
          <a:p>
            <a:pPr lvl="1"/>
            <a:r>
              <a:rPr lang="en-US" dirty="0" smtClean="0"/>
              <a:t>6-byte interface part</a:t>
            </a:r>
          </a:p>
          <a:p>
            <a:pPr lvl="2"/>
            <a:r>
              <a:rPr lang="en-US" dirty="0" smtClean="0"/>
              <a:t>Borrows Ethernet MAC</a:t>
            </a:r>
          </a:p>
          <a:p>
            <a:pPr lvl="1"/>
            <a:r>
              <a:rPr lang="en-US" dirty="0" smtClean="0"/>
              <a:t>1-byte selector part</a:t>
            </a:r>
          </a:p>
          <a:p>
            <a:pPr lvl="2"/>
            <a:r>
              <a:rPr lang="en-US" dirty="0" smtClean="0"/>
              <a:t>Multiple endpoints within an interface</a:t>
            </a:r>
            <a:endParaRPr lang="en-US" dirty="0"/>
          </a:p>
          <a:p>
            <a:r>
              <a:rPr lang="en-US" dirty="0"/>
              <a:t>Broad/multicast support?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broadcast (emulation); </a:t>
            </a:r>
            <a:r>
              <a:rPr lang="en-US" dirty="0"/>
              <a:t>no </a:t>
            </a:r>
            <a:r>
              <a:rPr lang="en-US" dirty="0" smtClean="0"/>
              <a:t>multicast</a:t>
            </a:r>
          </a:p>
          <a:p>
            <a:r>
              <a:rPr lang="en-US" dirty="0" smtClean="0"/>
              <a:t>Example</a:t>
            </a:r>
            <a:endParaRPr lang="en-US" dirty="0"/>
          </a:p>
          <a:p>
            <a:pPr lvl="1"/>
            <a:r>
              <a:rPr lang="en-US" dirty="0" smtClean="0"/>
              <a:t>47.00918100000001604799FD01.0050A219F03B.0</a:t>
            </a:r>
            <a:endParaRPr lang="en-US" dirty="0"/>
          </a:p>
        </p:txBody>
      </p:sp>
      <p:pic>
        <p:nvPicPr>
          <p:cNvPr id="6146" name="Picture 2" descr="Cc976977.INDC10(en-us,TechNet.10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12097" y="3315666"/>
            <a:ext cx="3525174" cy="170750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c976977.INDC09(en-us,TechNet.10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16245" y="1600200"/>
            <a:ext cx="4672798" cy="118538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39929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Names also p</a:t>
            </a:r>
            <a:r>
              <a:rPr lang="en-US" dirty="0" smtClean="0"/>
              <a:t>rovide </a:t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 do more than identify</a:t>
            </a:r>
          </a:p>
          <a:p>
            <a:pPr lvl="1"/>
            <a:r>
              <a:rPr lang="en-US" dirty="0" smtClean="0"/>
              <a:t>Cell area code – where/when you first got it</a:t>
            </a:r>
          </a:p>
          <a:p>
            <a:pPr lvl="1"/>
            <a:r>
              <a:rPr lang="en-US" dirty="0" smtClean="0"/>
              <a:t>Social security – where/when you were born</a:t>
            </a:r>
          </a:p>
          <a:p>
            <a:pPr lvl="1"/>
            <a:r>
              <a:rPr lang="en-US" dirty="0" smtClean="0"/>
              <a:t>People – lineage (typ. paternal)</a:t>
            </a:r>
          </a:p>
          <a:p>
            <a:pPr lvl="1"/>
            <a:r>
              <a:rPr lang="en-US" dirty="0" smtClean="0"/>
              <a:t>Ethernet – who made your device and when</a:t>
            </a:r>
          </a:p>
          <a:p>
            <a:pPr lvl="1"/>
            <a:r>
              <a:rPr lang="en-US" dirty="0" smtClean="0"/>
              <a:t>IPv6 – who your ISP is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31458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build more scalable networks by connecting nodes and relaying messages</a:t>
            </a:r>
          </a:p>
          <a:p>
            <a:r>
              <a:rPr lang="en-US" dirty="0" smtClean="0"/>
              <a:t>Nodes are connected in some topology</a:t>
            </a:r>
          </a:p>
          <a:p>
            <a:pPr lvl="1"/>
            <a:r>
              <a:rPr lang="en-US" dirty="0" smtClean="0"/>
              <a:t>Different topologies have different characteristics</a:t>
            </a:r>
          </a:p>
          <a:p>
            <a:r>
              <a:rPr lang="en-US" dirty="0" smtClean="0"/>
              <a:t>Relaying needs more shared rules</a:t>
            </a:r>
          </a:p>
          <a:p>
            <a:pPr lvl="1"/>
            <a:r>
              <a:rPr lang="en-US" dirty="0" smtClean="0"/>
              <a:t>And often also a place to wait</a:t>
            </a:r>
          </a:p>
          <a:p>
            <a:r>
              <a:rPr lang="en-US" dirty="0" smtClean="0"/>
              <a:t>Naming is one way to enable relaying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55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Connected in a circle</a:t>
            </a:r>
          </a:p>
          <a:p>
            <a:pPr lvl="1"/>
            <a:r>
              <a:rPr lang="en-US" dirty="0" smtClean="0"/>
              <a:t>N links</a:t>
            </a:r>
          </a:p>
          <a:p>
            <a:pPr lvl="1"/>
            <a:r>
              <a:rPr lang="en-US" dirty="0" smtClean="0"/>
              <a:t>Can tolerate 1 link or node failure</a:t>
            </a:r>
          </a:p>
          <a:p>
            <a:pPr lvl="1"/>
            <a:r>
              <a:rPr lang="en-US" dirty="0" smtClean="0"/>
              <a:t>Links can be simplex</a:t>
            </a:r>
            <a:br>
              <a:rPr lang="en-US" dirty="0" smtClean="0"/>
            </a:br>
            <a:r>
              <a:rPr lang="en-US" dirty="0" smtClean="0"/>
              <a:t>(one direction)</a:t>
            </a:r>
          </a:p>
          <a:p>
            <a:r>
              <a:rPr lang="en-US" dirty="0" smtClean="0"/>
              <a:t>Managing failures</a:t>
            </a:r>
          </a:p>
          <a:p>
            <a:pPr lvl="1"/>
            <a:r>
              <a:rPr lang="en-US" dirty="0" smtClean="0"/>
              <a:t>“Pass through” on node failure</a:t>
            </a:r>
          </a:p>
          <a:p>
            <a:pPr lvl="1"/>
            <a:r>
              <a:rPr lang="en-US" dirty="0" smtClean="0"/>
              <a:t>Dual-ring (duplex)</a:t>
            </a:r>
            <a:br>
              <a:rPr lang="en-US" dirty="0" smtClean="0"/>
            </a:br>
            <a:r>
              <a:rPr lang="en-US" dirty="0" smtClean="0"/>
              <a:t>allowing ends to “heal”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s://encrypted-tbn3.gstatic.com/images?q=tbn:ANd9GcRV9rXAKmpSc6NVYZJKAY_Mr2eMNVeUBfNiLdm4-zV-Vj-5Uaw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677975"/>
            <a:ext cx="4200525" cy="37433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008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</a:t>
            </a:r>
            <a:r>
              <a:rPr lang="en-US" baseline="0" dirty="0" smtClean="0"/>
              <a:t> and spoke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Node as a switch</a:t>
            </a:r>
          </a:p>
          <a:p>
            <a:pPr lvl="1"/>
            <a:r>
              <a:rPr lang="en-US" dirty="0" smtClean="0"/>
              <a:t>One or multiple levels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s://encrypted-tbn0.gstatic.com/images?q=tbn:ANd9GcSsro16ZQKxiVSx3RuGIw3kuhQm7XHqnBebs4GdJJag_PQS39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0190" y="2687097"/>
            <a:ext cx="3645610" cy="286544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omnivoracious.com/images/2008/10/09/election_krebs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537" r="15292"/>
          <a:stretch/>
        </p:blipFill>
        <p:spPr bwMode="auto">
          <a:xfrm>
            <a:off x="4733778" y="2042755"/>
            <a:ext cx="4023360" cy="3657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715000"/>
            <a:ext cx="690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Failure of the hub disconnects entire network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70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pattern</a:t>
            </a:r>
          </a:p>
          <a:p>
            <a:pPr lvl="1"/>
            <a:r>
              <a:rPr lang="en-US" dirty="0" smtClean="0"/>
              <a:t>Nodes where lines meet</a:t>
            </a:r>
            <a:endParaRPr lang="en-US" dirty="0"/>
          </a:p>
        </p:txBody>
      </p:sp>
      <p:sp>
        <p:nvSpPr>
          <p:cNvPr id="4" name="AutoShape 2" descr="data:image/jpeg;base64,/9j/4AAQSkZJRgABAQAAAQABAAD/2wCEAAkGBxISEhQUEhQWFRQXFhUVFhgXFhYWFBUcGBkWGBcUFhkdHSggGRwlHBgYITEhJSksLy4uGB82ODMsNygtLi0BCgoKBQUFDgUFDisZExkrKysrKysrKysrKysrKysrKysrKysrKysrKysrKysrKysrKysrKysrKysrKysrKysrK//AABEIAKcA/gMBIgACEQEDEQH/xAAbAAEBAAMBAQEAAAAAAAAAAAAABgEEBQMCB//EAEoQAAIBAwAHAggKBwcDBQAAAAECAwAEEQUGEiExQVETYRQWIlJUYnGTFSMyM0JVgZLS0wckU3KRlNElNEOCpLHUocPhREVzwcL/xAAUAQEAAAAAAAAAAAAAAAAAAAAA/8QAFBEBAAAAAAAAAAAAAAAAAAAAAP/aAAwDAQACEQMRAD8A/caUpQKmdcrJ17O9gXantctsjjNCcdtB7SBtL0ZR1INNWMUGvYXkc0aSxsGR1DqRwIYZBrZqU0KPArt7Q7oJ9ue1PJGzme2HTBIdR0ZgNy1VUGaUpQc7WDS6WlvJM4LbI8lB8qRjuSNerMxCj21q6p6JeCItMQ1xMxmuGHAuwHkL6qABR3L3mudGPDr7a421kxC9Jbkjym7xEpwPWc813VdBmlKUGCKi9Ws2F4+j2+YlDXFkeAUZ+Oth+6fKHc3dutan9ddCPc2+YTs3MLCe3bpIm8KfVbep7moO+KzXJ1X02t5bRzqNksCHQ7mjddzxsORDA11qBSlcvWTS4tLd5dku+5IowcNLI52YohuOCzEDODjjQcnTp8Muksl+Zj2J7s794zmG3/zEbTeqoGPK3VIrj6raHNtCRI23PI7TTvjG3I+M49VQAoHRRXZoFKUoJ7XDR0jolxbj9ZtmMsY/aLj423Pc65G/gdk8q6uiNJR3MMc0Rykihh1GeII5EHcRyIrbqSsv1C+MPC2vGaSHkI58ZlhHc4HaDv2+7IV1KUoFedxOsas7sFVQWYk4CgDJJPIAV95qV0/+u3K2K/Mx7E14RzGdqK29rkBmHmj1hQfeqVu8zyX8y7LzALAhBBht1PkDB4M5+Mbh8pQfk1UVgLis0ClKUClKUClK09LaRjtoZJpTsxxqXY9w6dTyoJvXWPwqa2s4iVm7Rboyrjbto4jjtFyMbTkmMZ3YL5BAwdoarz/Wd9/pP+PXpqdo+QK9zcLi5uSJJBziQD4q3B6Ip3+sWPPFUVBM+K8/1nff6T/j08V5/rO+/wBJ+RVNSgkv0dzFIXs5Bie0cxyHnKG8tLnqe0ySSfpBuPGq2pDXOM2skekohkwjs7pR9O2LZZu8xnLju2hzqshkDKGU5UgEEcCDvB/hQfdKUoFeN3cJGjySMFRFZ3Y7gqqCWY9wAzXqajdbG8OuY9GofiwFuL0jlEG8iD2yMN/RQeooOdqnoOa6E94J7izW6mMscUJjA2AAiSuHjbDuBk4xu2edd3xUm+s77+Nt+RVLGoAAAwBuAHAdwr6oJkaqzfWd9/G2/Irk6c0TJZNBeSXE93FBJtSpN2R7JHUxtcR7Ea+Um1tHOfJ2uB3i8r4ljDAqwBUggg7wQdxBoMxsCAQcg7wRwIPAivqpXVKQ20kmj5D80O0tmP07djgL3tG2UPdsHnVVQKUpQKj/ANIhMyQ2UX94nmRo25wCFlke57tkAAdSwHOqm9ukijeSRgqIrOxPAKoySfsFTWplm8ry6QnUrLchREhG+G3XJijPQtku3e2OVB7eLt39Zz+6t/wV6x6Dux/7hKfbDB+GqGlBOvoe++jpAj228R/2IrQ1EYwvdWk52rlJWmeTGDcpMcxz4ycYwY8cuzFWNS2u1jIojvbZS1xa5bZHGaE/PQd5I8pR5yigqaVq6Nv0nijlibajkUOpHMEZFbVApSlByF1psCM+GW3v4vxU8aLD0y29/F+KvRdXrMf+lg9zH/Sh1es/RYPcx/hoPjxosfTLb38X4q4VxcJpO8SKJlktLUpNMykMks3GGEMNxCY22APEp9vbbVWxPG0g6/NJ/SuLLbpoy7SSNQlnclYpVUBUhm4RTY4APnYY9Qn2BZUpSgUpSg+ZEDAggEEEEHgQeINRWrmkU0dJLYXMiRxJ8bZySOqK8LEjsctjLRsCOPyWX2m1dwASSAAMkncABxJPKpbVy2F5I9/MoKuOztUYA7EIOe0weDSnyv3QlB1PGiw9Mtvfxfip40WHplt7+L8Vb3wfD+yj+4v9K+W0ZCeMUZzxyi7/APpQcjS+utjDDJItxDKyqSsccsbSSNwVFAJJJOB9tNSdDPbwtJPg3Vw3b3BHDaIAEY9VFwo9hPOtjTGq9rcQyRGKNNtCodEQOh+i6HG5lOCPZWvqbpaSWN4bj+9WzdjN6+7Mcy+q67/bkcqCipSlApSlBPa4aPkZEuLcZubZu1jHDtF/xYD3OmRv57J5VsWOtVlLGkguYQHUMA0iKwyM4ZScgjmDXhrdfyBUtrc4uLkmND+yQfO3B7kU7uW0yDnW1Zat2kUaRrBEQqhQWjVmOBjLEjJJ60Hp4w2fpUHvo/xU8YbP0qD30f4q+joO19Hh90n9K+PF6z9Ft/cx/hoJ3TNwmkrmOzicPbR7E926MGVsNmG2yN2WZdpvVA67rQCpLSUCaOuEuYkVLaUpBdKi7KoSSIbjAGBhm2GPRlP0d9bQZpSlApSsUEbodho+9e0Y4trkvPak7ljf5U9vnhvOZF7i3TfUx6RhY4WWMnoHUn/epY2sek7stIivaWjNHGGAZJ5yNmR8cCsYJQetteaK6jalaNIwbO35/wCEnPjyoO52y+cP4inbL5w/iKnfEDRXoNv7paeIGivQbf3a0FLSlKBWnpbRsdzDJDKNqORSjDuPToedblKCb1M0jIyva3DbV1akRyNjHaqRmK4A6Oo39GVhVJUZrxIbae0u4VL3BkFsYVxt3MchyyDO7aQjbBO4ANkgHI3zrHcfVt3961/PoKSlTJ1mufqy8+9afn08Z7n6rvPvWn59B860t4VImj0O6QdpdEfRgBxse2VhsfuhzyqmjQAAAAADAA4ADgKmf0f4ktzdMczXLtJN1jZfIFvv4CMLsY3bwxwCTVRQKUpQDUfrghtJo9JRjIQCG7A3bUDMPje9oidodxYdCLCvOeJXUqwDKwKsCMggjBBHTFBmGQMoZSCCAQRwIO8EV91+d6naVngS4tYLeS7gtp2hglR41AQAHsWLtktGTs5Gd2BxBqjTT119LR049kluf45kFBQ15XM6xozuQqKpZmJwFCjJYnkABXF+Hbj6vuPv235tcXWC9kupLa1nhktYJpfjGkaIibsxti1Gw7Y2yu/PFQRxNB09U4WmaS/lBVpwFhU5Bit1JMYIPBnJLn95R9GqasKKzQKUpQeF7apLG8cihkdWRweDKwIIPtBrhapXbr2lnO2ZrbAVjxmhb5mb24BQ+shqkqS19k8GEF6m+WGVIgg+VcJMyo8A9beGXvT20FbSp6TWZ13GxvPsSNv9nNfHjU3oN57pfxUFJU/rbpCQKltbnFzckoh/ZIB8bcHuRTuzuLMg515+NTeg3nul/FWtqS3hLTX75EkjtAsZ428cLsohI5OTl2/eHICgodE6PS3hjhiGEjUKOZPVieZJySeZJrcpSgUpSgUrGazQKwTWalNc53naPR8LFXuAxmdeMNuN0j9zPnYXvJO/GKDz1aHht0+kG+aQNBZA5wUz8dcD/wCRgAPVQHnVfXlbW6xoqIoVFAVQOAAGAB9letApSlBGgfB2kM8LW/YZ82K6ACjPdKoA/eTvFWVczWLQyXlvJBJkBxuYfKRhvSRfWVgCPZWlqZph54WSfAurduxuFHnqARIPVdSGB7yOIOAoKUpQKm9eNKyRRLBbH9auW7GDnsZ+XOe5Fy3tx1qhmlVFZmIVVBZiTgAAZJJ5ACpDU6I3k8mk5Adl17GzU/RgU5MuOTSNv/dC/YFFoDRMdpbxwRfJQYzzYnezt1LMSSeproUpQK5msWiRdQPETsscNG44xyIdqOUd6sAfsrp0oONqtpc3EPxgCTxMYbhM52JExnHqsCHB6MK7NSen/wBSukvRuhk2ILzjhRnENx/lZtlj5rDzaqwaDNKVjNBmoyx/tC/ac77Wydo4Oks+MSzd4QHYHftH2b2uukpFWO1tji5umMcZ/ZJ/jXBHqKd3eVrsaG0XHawRwRDEcahVHPvJ6knJJ6mg3aUpQKj78fB98Jxutbxljn6RT42Ypu4OAEbv2T1qwrU0to6O5hkhlGUkUow7jzHQjiD1FBt0qY1L0lIRJaXJzc2pCMeHbRnfDOP3lwD6ytVNmgzSlKCWi1WuAqj4UvcgAE4tcHA34BgJ/iTWW1XueWlLz7tqf+xVRSglvFa6+tLz7tr+TWhq3C1npGeG5kM0lyiSwXEmyHkWIbL252QFBQsGGAMiQ9KuK4WuGhmuYB2R2biFhNbv5sibwp9VhlSOjGg7tK5WrWmFu7dJgCpOVdD8qORTsyRt3qwIrq0ClKUGDX5/bW73ulLme1ma3ihjS1lkjCt4RKpZivlAriMNjOM5OPZ3NeNMvBEkNvvu7ljDbjoSPKlPqouWJ7hXT1d0PHZ28dvF8lBgnm7Hezt3kkk+2g0vgO5+sLj3dt+XT4DufrCf3dt+XXfpQQGu2rt+9lOI7ySbyMmExxL2yjBeLaQAgsARu64qp1W0pDdWsM1vgRMg2QPoY3FD3qQR9ldaoCyPwXpIwnybO/fbi5LFc7g0XQBwAR1O6gv6VgVmgUpWDQcHXnSUcFnKZE7XbXsUh/bPL5CRfaT9gzXP0NoDSMdvDGdIYZI0Vs28b8AAQGJBPtNeOjv7Rv2uDvtbNmit+ks+MSz94TOwvftc+FpQTjaI0jy0iPttIz/+q+TojSX1iv8AJx/jqmpQQWgw9vpaRL2QSzzQL4LNsCNWjjJMsCoCQGDHaODvBB5Ve1Pa7aDa6t8wnZuYWE9s/SRN4U+q3yT3GtrVbTi3tskyjZJykiHc0ciHZkjYciGH+3Wg69KUoFKVzdYdLpaQPMwJxhUQfKkdiFjjXqWYgUE3rDDJNpOBbOQRXEUMhuJCokRYpMiKN0yNpjINobxgKx54PQ+CtKfWEP8AJD86trVPRDW8TNMdq5nYzXDdXYABF9VFCoO5e+u5QTsejtJgb76A95sj/wDU9eb2GleV5bfbaP8AnVTUoFKUoFKUoI27PwffiXha3rKkvmxXAGI5TyAkGEJ85V61V+GxftE+8v8AWpPScI0le+DsNq0tCHnB3pNOw+LhO7eEXyyOrJ9vS8R9GehW/uk/pQd1J0PBlPPcQftpJcIoJZlAG8kkADvJrh+JGjfQrf3Sf0r5OoujN48Ctt+75pP6UHM1OiN5cSaTkB2WHY2anI2YQd8uDwMjb/3QtWtSOpNw0Dy6OmOXt8NAx4y27E9m2ebKQUPsB51XUClKUCuJrjoBb61kgJ2XOGifnHIu+Nx7GAz3Zrt1yNatNrZ20kxG0wGI04GWRt0cY72YgfxoOTqbrck1vi7eOG6hYw3COyodtMZZQx3qwwQeG+u78N2vpEPvU/rXE1Z1PiSHau445rqVjNO7qGy74yq54KoAUAdO811vFqy9Fg90n9KDbXSMJ4Sxn/Ovd394/iKntdNLMUS0tHBubomNWU57GP8Axpzjhsqdx84rXU8WLL0WD3Sf0rjaw6EjtCl9aQorwZ7VI0CmaBsdsuAN7KAHXnlMc8UFHoXRkdrBHBEMRxqEUezme88T7a3a8rS4SRFkjYMjgMrDeCCMgivWgUpSgxUVdD4O0iJRutL5lSTzYrnGEk6ASABT6wHXdbVFaeRdJXi2WNq2tyk13uysj7zDbZ/g7DoFHM4C02h1ptCpofo+0VnPgUA9iAV9eIWjPQ4fu/8Amgo9oVJWg8PvjMd9rZsyQ+bLcYKyS96xg7A9bbPIY2jqFoz0SL+H/muTqS5sbiTRch8kbU9kx+nE5LPFnmyMW3dCOVBdUpSgUpSgUqXj1lu8Da0XdZwM4ktMZ54+Or68ZLr6ru/eWf59BTVxNbdMNbQZiXbuJGEVunnyPnZz6q72Y8gprU8Zbr6ru/eWf59c3VmVr6+nuZ42iNr+rQwOQXjLqryTPskrlgVUEEjCnfQUerOhltLdIgdpt7yOeMkjnakkPeWz/wBK6tKUClKUEtrzYSBUvbZS1zabThRxmiPz0B3ZO0oyPWA9ld/Rd/HcRRzRHajkUOp6gitk1A6Lu30ffXFlDDJPC6i8iWIpm37RmWSNttgApZdpRnmaC/pXA+Hp/q+6+9bfnU+H5/q+6+9bfnUHfqJtv7R0iZONpYsUj6S3O/bk6ERqQo9Yt9nzrhrNdJaSlLSaAkBO3kMBjgDkKZmCyE4UHPCqbV3RMVpbxQQ/IRQAfOzvLk8ySSc99B0RWaUoFYIrNKCU1ezZXL2LfMuGnszyAJ+Ots+ox2gPNfd8ndV1wNdbHtLZpFdYpbf9ZilbcqNGCTtnkjLtK3qsa19F62maGOUWd15aK/za43jO7yqCnpXC8Ym9Du/dr+KvJdackjwO93dYCP4EnBoNrWrTPglu0gXblYrHDGOMkrnZjT2ZO/oAa+dU9CeCW4Rm25nYyzyc5JX3ux7uQHIACp/Ql0NIaSkllV4xZKqQwSLsybUq5a5ZT3eQp6bR51dUClKUCpjX3QclxCstvuu7ZxPbnqy/Kib1XXK/aKp6UHJ1X04l7bRzpkbQIZTuaN1OHjYciGBFdavz+af4L0k2ysklvfBpjFDG0skU0YUPIsaAsUcFcnBw2ORrt+OcXo1//IXf5dBS0qa8dIvRr/8AkLv8uvltd4Bxt77+Ruvy6CnpSlAqQ1pU2dwmkU+bwIb0DnFnyJ/bGxOfVY9Kr6854VdWVwGVgVYHeCDuII6YoPpHBAIOQd4I4HPMV9VKanStbvJo6UkmAB7d23mW3YkJv5shGwfYp51VZoM0rGazQaOnNKx2sEk8p8iNSxxxPRVHMk4A9tcrUzRUkaPPcAeFXLdrN6gxiOBfVRd3tLHnWjeD4Q0gIuNrZMkkvmy3ByY4jyIjGHI6snTfYUGaUpQeVzAsiMjgMjKVYHeCGGCD3EGpzVCdoXksJmJeABoGbJMtu2RGxJ4shBQ/ug86qKm9crNwqXcC7U9qWkCgb5YiPjoOp2lGQPOVaCkpWto6+jniSWJtqORQ6nqCMitmgUpXM1k0ylnbyTuM7Iwqj5Ujt5KRr1LMQKDga1E31zHo5PmgFnvSOUYOY7fdwMhG8eaO8VYooAAG4DcByHdU/qVoV7eEvOQ11O3b3LDhtsAAi9FRQFA7s86oaBQ0pQRuu8LWskek4QSYBsXSj/EtyfKJA4mMkyD2N1qut51dVdCGVgGUjgQd4Ir6kQMCCMgggg8CDxFRup7GyuJdGuSUAM9kx+lCx8uHPWNyRjzWWgtKUpQK8rq5SNHkkYKiKWZicBQoySTyAFetSumz4bciyU/ExbEt4RnyvpQ2ufWIDsPNAH0s0HpqnbvK0l9MCrzgLCjZBhgU/Frg8Gf5xueWA+jVNWAKzQKUpQKUpQKUrV0nfx28Uk0rBY41LsTyA/39lBJa8SM13YRWpAvg7yKxBZY4MbMxmAwSjHZAXIyyjf5NdfwbSnpNp/Kzf8itHUKxkftb+5XZuLvZIU/4MK57GH24O03UnuFV1BwVt9J+kWf8rN/yaw9vpPG64sx3+Czbu/8AvFd+lBI/o3dVt3tyMXEErrdZ+U8rHbM/eJAdoH7OVV1R2ta+BXMekUz2eFgvAP2RJ2J8dY2befNJ6Cq9GBAIOQd4I4HvFB9UpSgV8uwAJO4DeTyHfX1UdrxcNcPHoyEkNcDauWHGK2G5z7ZMFB7T0oOdqbbXcq3ElrMtvZvcSPbI8HallOC8inbXZjZ9plG/iTwIqi+DtI+nRfyg/OrtWlskaKiKFRQFUDgABgCvagn/AIO0j6dF/KD86uDp20uIbi0nvp0ntYphuWHshFI42Yp5PKbaVWOOWCwPKr6tfSFmk0bxSKGSRWRgeBDDBFB7is1N6oXrqJLOdsz2xChjxmhb5mfvyAVYj6SNw4VSUClKUCov9I4ybMQf37wlDakb8Y+faQc4hFtbX2VYTyqilmIVVBZidwAG8knkAKlNUI2uppNJSZxIOytFI+RAD85jk0reVnzQlBuKml9+XsTvOPi7gYHIH4w5PfWdnS3nWP3J/wAdUVKCdK6W8+x93P8AjrV/R047CWNxi6SeXwvJyxlZiwfPmMhUr0XA34zVXipDWpDZ3CaRjHkeTDegc4ScLP7YmOSfNLdMgLClfEbhgCDkEAgjgQeBFfdApSlApSlAqH1iPwhfx2A/u8AW5uwR85v+IgHVcgs27fgDrSlBbis0pQKUpQedzAsiMjgMjKVZSMggjBBHsqV1IuGhefR0jFmtdlonO8vbyZ7LaPnLgoeuyDzrNKCtpSlBqaW0glvBLPJnYiRpGwMnCgk4H2VP6haOfYkvZ/7xdkSNvz2UYHxMCnoq7zjiWNKUFXSlKBSlKCX10hMITSEQ8u1DGUZx2tud8yHqVA219Ze8g0kEodVZeDAMPYRkUpQelKUoI/XGY3VxDoxCVEq9vdHh+rq2DGp5mRvJPQbXdmujjCgKowAAABwAHAUpQfVKUoFec8KupVgGVgVYHgQdxB+ylKCW1MdreWbRzkkW4WS3YnJa3kLBFY+cjKyb+IUe2q2lKBSlKD//2Q=="/>
          <p:cNvSpPr>
            <a:spLocks noChangeAspect="1" noChangeArrowheads="1"/>
          </p:cNvSpPr>
          <p:nvPr/>
        </p:nvSpPr>
        <p:spPr bwMode="auto">
          <a:xfrm>
            <a:off x="155575" y="-952500"/>
            <a:ext cx="3028950" cy="19907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SEhQUEhQWFRQXFhUVFhgXFhYWFBUcGBkWGBcUFhkdHSggGRwlHBgYITEhJSksLy4uGB82ODMsNygtLi0BCgoKBQUFDgUFDisZExkrKysrKysrKysrKysrKysrKysrKysrKysrKysrKysrKysrKysrKysrKysrKysrKysrK//AABEIAKcA/gMBIgACEQEDEQH/xAAbAAEBAAMBAQEAAAAAAAAAAAAABgEEBQMCB//EAEoQAAIBAwAHAggKBwcDBQAAAAECAwAEEQUGEiExQVETYRQWIlJUYnGTFSMyM0JVgZLS0wckU3KRlNElNEOCpLHUocPhREVzwcL/xAAUAQEAAAAAAAAAAAAAAAAAAAAA/8QAFBEBAAAAAAAAAAAAAAAAAAAAAP/aAAwDAQACEQMRAD8A/caUpQKmdcrJ17O9gXantctsjjNCcdtB7SBtL0ZR1INNWMUGvYXkc0aSxsGR1DqRwIYZBrZqU0KPArt7Q7oJ9ue1PJGzme2HTBIdR0ZgNy1VUGaUpQc7WDS6WlvJM4LbI8lB8qRjuSNerMxCj21q6p6JeCItMQ1xMxmuGHAuwHkL6qABR3L3mudGPDr7a421kxC9Jbkjym7xEpwPWc813VdBmlKUGCKi9Ws2F4+j2+YlDXFkeAUZ+Oth+6fKHc3dutan9ddCPc2+YTs3MLCe3bpIm8KfVbep7moO+KzXJ1X02t5bRzqNksCHQ7mjddzxsORDA11qBSlcvWTS4tLd5dku+5IowcNLI52YohuOCzEDODjjQcnTp8Muksl+Zj2J7s794zmG3/zEbTeqoGPK3VIrj6raHNtCRI23PI7TTvjG3I+M49VQAoHRRXZoFKUoJ7XDR0jolxbj9ZtmMsY/aLj423Pc65G/gdk8q6uiNJR3MMc0Rykihh1GeII5EHcRyIrbqSsv1C+MPC2vGaSHkI58ZlhHc4HaDv2+7IV1KUoFedxOsas7sFVQWYk4CgDJJPIAV95qV0/+u3K2K/Mx7E14RzGdqK29rkBmHmj1hQfeqVu8zyX8y7LzALAhBBht1PkDB4M5+Mbh8pQfk1UVgLis0ClKUClKUClK09LaRjtoZJpTsxxqXY9w6dTyoJvXWPwqa2s4iVm7Rboyrjbto4jjtFyMbTkmMZ3YL5BAwdoarz/Wd9/pP+PXpqdo+QK9zcLi5uSJJBziQD4q3B6Ip3+sWPPFUVBM+K8/1nff6T/j08V5/rO+/wBJ+RVNSgkv0dzFIXs5Bie0cxyHnKG8tLnqe0ySSfpBuPGq2pDXOM2skekohkwjs7pR9O2LZZu8xnLju2hzqshkDKGU5UgEEcCDvB/hQfdKUoFeN3cJGjySMFRFZ3Y7gqqCWY9wAzXqajdbG8OuY9GofiwFuL0jlEG8iD2yMN/RQeooOdqnoOa6E94J7izW6mMscUJjA2AAiSuHjbDuBk4xu2edd3xUm+s77+Nt+RVLGoAAAwBuAHAdwr6oJkaqzfWd9/G2/Irk6c0TJZNBeSXE93FBJtSpN2R7JHUxtcR7Ea+Um1tHOfJ2uB3i8r4ljDAqwBUggg7wQdxBoMxsCAQcg7wRwIPAivqpXVKQ20kmj5D80O0tmP07djgL3tG2UPdsHnVVQKUpQKj/ANIhMyQ2UX94nmRo25wCFlke57tkAAdSwHOqm9ukijeSRgqIrOxPAKoySfsFTWplm8ry6QnUrLchREhG+G3XJijPQtku3e2OVB7eLt39Zz+6t/wV6x6Dux/7hKfbDB+GqGlBOvoe++jpAj228R/2IrQ1EYwvdWk52rlJWmeTGDcpMcxz4ycYwY8cuzFWNS2u1jIojvbZS1xa5bZHGaE/PQd5I8pR5yigqaVq6Nv0nijlibajkUOpHMEZFbVApSlByF1psCM+GW3v4vxU8aLD0y29/F+KvRdXrMf+lg9zH/Sh1es/RYPcx/hoPjxosfTLb38X4q4VxcJpO8SKJlktLUpNMykMks3GGEMNxCY22APEp9vbbVWxPG0g6/NJ/SuLLbpoy7SSNQlnclYpVUBUhm4RTY4APnYY9Qn2BZUpSgUpSg+ZEDAggEEEEHgQeINRWrmkU0dJLYXMiRxJ8bZySOqK8LEjsctjLRsCOPyWX2m1dwASSAAMkncABxJPKpbVy2F5I9/MoKuOztUYA7EIOe0weDSnyv3QlB1PGiw9Mtvfxfip40WHplt7+L8Vb3wfD+yj+4v9K+W0ZCeMUZzxyi7/APpQcjS+utjDDJItxDKyqSsccsbSSNwVFAJJJOB9tNSdDPbwtJPg3Vw3b3BHDaIAEY9VFwo9hPOtjTGq9rcQyRGKNNtCodEQOh+i6HG5lOCPZWvqbpaSWN4bj+9WzdjN6+7Mcy+q67/bkcqCipSlApSlBPa4aPkZEuLcZubZu1jHDtF/xYD3OmRv57J5VsWOtVlLGkguYQHUMA0iKwyM4ZScgjmDXhrdfyBUtrc4uLkmND+yQfO3B7kU7uW0yDnW1Zat2kUaRrBEQqhQWjVmOBjLEjJJ60Hp4w2fpUHvo/xU8YbP0qD30f4q+joO19Hh90n9K+PF6z9Ft/cx/hoJ3TNwmkrmOzicPbR7E926MGVsNmG2yN2WZdpvVA67rQCpLSUCaOuEuYkVLaUpBdKi7KoSSIbjAGBhm2GPRlP0d9bQZpSlApSsUEbodho+9e0Y4trkvPak7ljf5U9vnhvOZF7i3TfUx6RhY4WWMnoHUn/epY2sek7stIivaWjNHGGAZJ5yNmR8cCsYJQetteaK6jalaNIwbO35/wCEnPjyoO52y+cP4inbL5w/iKnfEDRXoNv7paeIGivQbf3a0FLSlKBWnpbRsdzDJDKNqORSjDuPToedblKCb1M0jIyva3DbV1akRyNjHaqRmK4A6Oo39GVhVJUZrxIbae0u4VL3BkFsYVxt3MchyyDO7aQjbBO4ANkgHI3zrHcfVt3961/PoKSlTJ1mufqy8+9afn08Z7n6rvPvWn59B860t4VImj0O6QdpdEfRgBxse2VhsfuhzyqmjQAAAAADAA4ADgKmf0f4ktzdMczXLtJN1jZfIFvv4CMLsY3bwxwCTVRQKUpQDUfrghtJo9JRjIQCG7A3bUDMPje9oidodxYdCLCvOeJXUqwDKwKsCMggjBBHTFBmGQMoZSCCAQRwIO8EV91+d6naVngS4tYLeS7gtp2hglR41AQAHsWLtktGTs5Gd2BxBqjTT119LR049kluf45kFBQ15XM6xozuQqKpZmJwFCjJYnkABXF+Hbj6vuPv235tcXWC9kupLa1nhktYJpfjGkaIibsxti1Gw7Y2yu/PFQRxNB09U4WmaS/lBVpwFhU5Bit1JMYIPBnJLn95R9GqasKKzQKUpQeF7apLG8cihkdWRweDKwIIPtBrhapXbr2lnO2ZrbAVjxmhb5mb24BQ+shqkqS19k8GEF6m+WGVIgg+VcJMyo8A9beGXvT20FbSp6TWZ13GxvPsSNv9nNfHjU3oN57pfxUFJU/rbpCQKltbnFzckoh/ZIB8bcHuRTuzuLMg515+NTeg3nul/FWtqS3hLTX75EkjtAsZ428cLsohI5OTl2/eHICgodE6PS3hjhiGEjUKOZPVieZJySeZJrcpSgUpSgUrGazQKwTWalNc53naPR8LFXuAxmdeMNuN0j9zPnYXvJO/GKDz1aHht0+kG+aQNBZA5wUz8dcD/wCRgAPVQHnVfXlbW6xoqIoVFAVQOAAGAB9letApSlBGgfB2kM8LW/YZ82K6ACjPdKoA/eTvFWVczWLQyXlvJBJkBxuYfKRhvSRfWVgCPZWlqZph54WSfAurduxuFHnqARIPVdSGB7yOIOAoKUpQKm9eNKyRRLBbH9auW7GDnsZ+XOe5Fy3tx1qhmlVFZmIVVBZiTgAAZJJ5ACpDU6I3k8mk5Adl17GzU/RgU5MuOTSNv/dC/YFFoDRMdpbxwRfJQYzzYnezt1LMSSeproUpQK5msWiRdQPETsscNG44xyIdqOUd6sAfsrp0oONqtpc3EPxgCTxMYbhM52JExnHqsCHB6MK7NSen/wBSukvRuhk2ILzjhRnENx/lZtlj5rDzaqwaDNKVjNBmoyx/tC/ac77Wydo4Oks+MSzd4QHYHftH2b2uukpFWO1tji5umMcZ/ZJ/jXBHqKd3eVrsaG0XHawRwRDEcahVHPvJ6knJJ6mg3aUpQKj78fB98Jxutbxljn6RT42Ypu4OAEbv2T1qwrU0to6O5hkhlGUkUow7jzHQjiD1FBt0qY1L0lIRJaXJzc2pCMeHbRnfDOP3lwD6ytVNmgzSlKCWi1WuAqj4UvcgAE4tcHA34BgJ/iTWW1XueWlLz7tqf+xVRSglvFa6+tLz7tr+TWhq3C1npGeG5kM0lyiSwXEmyHkWIbL252QFBQsGGAMiQ9KuK4WuGhmuYB2R2biFhNbv5sibwp9VhlSOjGg7tK5WrWmFu7dJgCpOVdD8qORTsyRt3qwIrq0ClKUGDX5/bW73ulLme1ma3ihjS1lkjCt4RKpZivlAriMNjOM5OPZ3NeNMvBEkNvvu7ljDbjoSPKlPqouWJ7hXT1d0PHZ28dvF8lBgnm7Hezt3kkk+2g0vgO5+sLj3dt+XT4DufrCf3dt+XXfpQQGu2rt+9lOI7ySbyMmExxL2yjBeLaQAgsARu64qp1W0pDdWsM1vgRMg2QPoY3FD3qQR9ldaoCyPwXpIwnybO/fbi5LFc7g0XQBwAR1O6gv6VgVmgUpWDQcHXnSUcFnKZE7XbXsUh/bPL5CRfaT9gzXP0NoDSMdvDGdIYZI0Vs28b8AAQGJBPtNeOjv7Rv2uDvtbNmit+ks+MSz94TOwvftc+FpQTjaI0jy0iPttIz/+q+TojSX1iv8AJx/jqmpQQWgw9vpaRL2QSzzQL4LNsCNWjjJMsCoCQGDHaODvBB5Ve1Pa7aDa6t8wnZuYWE9s/SRN4U+q3yT3GtrVbTi3tskyjZJykiHc0ciHZkjYciGH+3Wg69KUoFKVzdYdLpaQPMwJxhUQfKkdiFjjXqWYgUE3rDDJNpOBbOQRXEUMhuJCokRYpMiKN0yNpjINobxgKx54PQ+CtKfWEP8AJD86trVPRDW8TNMdq5nYzXDdXYABF9VFCoO5e+u5QTsejtJgb76A95sj/wDU9eb2GleV5bfbaP8AnVTUoFKUoFKUoI27PwffiXha3rKkvmxXAGI5TyAkGEJ85V61V+GxftE+8v8AWpPScI0le+DsNq0tCHnB3pNOw+LhO7eEXyyOrJ9vS8R9GehW/uk/pQd1J0PBlPPcQftpJcIoJZlAG8kkADvJrh+JGjfQrf3Sf0r5OoujN48Ctt+75pP6UHM1OiN5cSaTkB2WHY2anI2YQd8uDwMjb/3QtWtSOpNw0Dy6OmOXt8NAx4y27E9m2ebKQUPsB51XUClKUCuJrjoBb61kgJ2XOGifnHIu+Nx7GAz3Zrt1yNatNrZ20kxG0wGI04GWRt0cY72YgfxoOTqbrck1vi7eOG6hYw3COyodtMZZQx3qwwQeG+u78N2vpEPvU/rXE1Z1PiSHau445rqVjNO7qGy74yq54KoAUAdO811vFqy9Fg90n9KDbXSMJ4Sxn/Ovd394/iKntdNLMUS0tHBubomNWU57GP8Axpzjhsqdx84rXU8WLL0WD3Sf0rjaw6EjtCl9aQorwZ7VI0CmaBsdsuAN7KAHXnlMc8UFHoXRkdrBHBEMRxqEUezme88T7a3a8rS4SRFkjYMjgMrDeCCMgivWgUpSgxUVdD4O0iJRutL5lSTzYrnGEk6ASABT6wHXdbVFaeRdJXi2WNq2tyk13uysj7zDbZ/g7DoFHM4C02h1ptCpofo+0VnPgUA9iAV9eIWjPQ4fu/8Amgo9oVJWg8PvjMd9rZsyQ+bLcYKyS96xg7A9bbPIY2jqFoz0SL+H/muTqS5sbiTRch8kbU9kx+nE5LPFnmyMW3dCOVBdUpSgUpSgUqXj1lu8Da0XdZwM4ktMZ54+Or68ZLr6ru/eWf59BTVxNbdMNbQZiXbuJGEVunnyPnZz6q72Y8gprU8Zbr6ru/eWf59c3VmVr6+nuZ42iNr+rQwOQXjLqryTPskrlgVUEEjCnfQUerOhltLdIgdpt7yOeMkjnakkPeWz/wBK6tKUClKUEtrzYSBUvbZS1zabThRxmiPz0B3ZO0oyPWA9ld/Rd/HcRRzRHajkUOp6gitk1A6Lu30ffXFlDDJPC6i8iWIpm37RmWSNttgApZdpRnmaC/pXA+Hp/q+6+9bfnU+H5/q+6+9bfnUHfqJtv7R0iZONpYsUj6S3O/bk6ERqQo9Yt9nzrhrNdJaSlLSaAkBO3kMBjgDkKZmCyE4UHPCqbV3RMVpbxQQ/IRQAfOzvLk8ySSc99B0RWaUoFYIrNKCU1ezZXL2LfMuGnszyAJ+Ots+ox2gPNfd8ndV1wNdbHtLZpFdYpbf9ZilbcqNGCTtnkjLtK3qsa19F62maGOUWd15aK/za43jO7yqCnpXC8Ym9Du/dr+KvJdackjwO93dYCP4EnBoNrWrTPglu0gXblYrHDGOMkrnZjT2ZO/oAa+dU9CeCW4Rm25nYyzyc5JX3ux7uQHIACp/Ql0NIaSkllV4xZKqQwSLsybUq5a5ZT3eQp6bR51dUClKUCpjX3QclxCstvuu7ZxPbnqy/Kib1XXK/aKp6UHJ1X04l7bRzpkbQIZTuaN1OHjYciGBFdavz+af4L0k2ysklvfBpjFDG0skU0YUPIsaAsUcFcnBw2ORrt+OcXo1//IXf5dBS0qa8dIvRr/8AkLv8uvltd4Bxt77+Ruvy6CnpSlAqQ1pU2dwmkU+bwIb0DnFnyJ/bGxOfVY9Kr6854VdWVwGVgVYHeCDuII6YoPpHBAIOQd4I4HPMV9VKanStbvJo6UkmAB7d23mW3YkJv5shGwfYp51VZoM0rGazQaOnNKx2sEk8p8iNSxxxPRVHMk4A9tcrUzRUkaPPcAeFXLdrN6gxiOBfVRd3tLHnWjeD4Q0gIuNrZMkkvmy3ByY4jyIjGHI6snTfYUGaUpQeVzAsiMjgMjKVYHeCGGCD3EGpzVCdoXksJmJeABoGbJMtu2RGxJ4shBQ/ug86qKm9crNwqXcC7U9qWkCgb5YiPjoOp2lGQPOVaCkpWto6+jniSWJtqORQ6nqCMitmgUpXM1k0ylnbyTuM7Iwqj5Ujt5KRr1LMQKDga1E31zHo5PmgFnvSOUYOY7fdwMhG8eaO8VYooAAG4DcByHdU/qVoV7eEvOQ11O3b3LDhtsAAi9FRQFA7s86oaBQ0pQRuu8LWskek4QSYBsXSj/EtyfKJA4mMkyD2N1qut51dVdCGVgGUjgQd4Ir6kQMCCMgggg8CDxFRup7GyuJdGuSUAM9kx+lCx8uHPWNyRjzWWgtKUpQK8rq5SNHkkYKiKWZicBQoySTyAFetSumz4bciyU/ExbEt4RnyvpQ2ufWIDsPNAH0s0HpqnbvK0l9MCrzgLCjZBhgU/Frg8Gf5xueWA+jVNWAKzQKUpQKUpQKUrV0nfx28Uk0rBY41LsTyA/39lBJa8SM13YRWpAvg7yKxBZY4MbMxmAwSjHZAXIyyjf5NdfwbSnpNp/Kzf8itHUKxkftb+5XZuLvZIU/4MK57GH24O03UnuFV1BwVt9J+kWf8rN/yaw9vpPG64sx3+Czbu/8AvFd+lBI/o3dVt3tyMXEErrdZ+U8rHbM/eJAdoH7OVV1R2ta+BXMekUz2eFgvAP2RJ2J8dY2befNJ6Cq9GBAIOQd4I4HvFB9UpSgV8uwAJO4DeTyHfX1UdrxcNcPHoyEkNcDauWHGK2G5z7ZMFB7T0oOdqbbXcq3ElrMtvZvcSPbI8HallOC8inbXZjZ9plG/iTwIqi+DtI+nRfyg/OrtWlskaKiKFRQFUDgABgCvagn/AIO0j6dF/KD86uDp20uIbi0nvp0ntYphuWHshFI42Yp5PKbaVWOOWCwPKr6tfSFmk0bxSKGSRWRgeBDDBFB7is1N6oXrqJLOdsz2xChjxmhb5mfvyAVYj6SNw4VSUClKUCov9I4ybMQf37wlDakb8Y+faQc4hFtbX2VYTyqilmIVVBZidwAG8knkAKlNUI2uppNJSZxIOytFI+RAD85jk0reVnzQlBuKml9+XsTvOPi7gYHIH4w5PfWdnS3nWP3J/wAdUVKCdK6W8+x93P8AjrV/R047CWNxi6SeXwvJyxlZiwfPmMhUr0XA34zVXipDWpDZ3CaRjHkeTDegc4ScLP7YmOSfNLdMgLClfEbhgCDkEAgjgQeBFfdApSlApSlAqH1iPwhfx2A/u8AW5uwR85v+IgHVcgs27fgDrSlBbis0pQKUpQedzAsiMjgMjKVZSMggjBBHsqV1IuGhefR0jFmtdlonO8vbyZ7LaPnLgoeuyDzrNKCtpSlBqaW0glvBLPJnYiRpGwMnCgk4H2VP6haOfYkvZ/7xdkSNvz2UYHxMCnoq7zjiWNKUFXSlKBSlKCX10hMITSEQ8u1DGUZx2tud8yHqVA219Ze8g0kEodVZeDAMPYRkUpQelKUoI/XGY3VxDoxCVEq9vdHh+rq2DGp5mRvJPQbXdmujjCgKowAAABwAHAUpQfVKUoFec8KupVgGVgVYHgQdxB+ylKCW1MdreWbRzkkW4WS3YnJa3kLBFY+cjKyb+IUe2q2lKBSlKD//2Q=="/>
          <p:cNvSpPr>
            <a:spLocks noChangeAspect="1" noChangeArrowheads="1"/>
          </p:cNvSpPr>
          <p:nvPr/>
        </p:nvSpPr>
        <p:spPr bwMode="auto">
          <a:xfrm>
            <a:off x="307975" y="-800100"/>
            <a:ext cx="3028950" cy="19907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www.rogersconnection.com/triangles/images/HexG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6175" y="3128266"/>
            <a:ext cx="3028950" cy="19907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png;base64,iVBORw0KGgoAAAANSUhEUgAAAIwAAACMCAMAAACZHrEMAAAAhFBMVEX///+Kior8/Pzw8PDs7OyGhoawsLCzs7Pm5uaTk5P29vb5+fmPj4/Ozs7u7u6NjY3W1ta6urqZmZnf39/Dw8PU1NR8fHynp6fBwcHc3NydnZ11dXVpaWmqqqrJyclvb29iYmJYWFgAAABaWlowMDBRUVFHR0dEREQTExM7OzsWFhZMTEyzWeSkAAAO7UlEQVR4nJVcC5uiyA6FApSnCggKKuL09OzO3f///y5FPajHCbuT75tpmzRKPZKck6QMAl+KKAhOOVBobURrT0GQk1oWseUfpYXSvotgHijt6cmCntSmzygY75Q2Cofg8Pqjhwlu1/tIaw+3akdbj+2ZnJngmuVPWgsl7T+M1rLnu925+dFPO9rmvacNkfz6lPD6Kufvv2hlmH393NGW8w/ynRO8mdpyby7zd3Khtew9Xne054TcUMQdZdWdaXVzvSS09nZP+5jU1q/imf7Rw1z6IKCXdngua0sOfnjnwaGmtHGSBvfmjx7ma/EV8YNYKPZetMFcENqsW9bxQU3N7bBoy+oPnuV13P73pV7NuiaG14V8DFOGtfGTj6HLsKlG4HL6WEedhnB4p3Jdcka4vURcfuMdLm9K8BYYwWYa5Z8ebuiOWl6dGjS8qZSP/ET3Tr34mc9Ie8n8jdHpa+vmcCR6ymcoMrDy+Zd6xTeHp+2VIzmARS4a8IZnfe3y8LWhnuEWmHemzSgt/UWut6DU+y68As6kMz6j9Ay4Mp7v7HmvIdxs7ODt/yjZnm/yp2YGO+ZjLJxn3sxyZ9+OebPR2JjM8+HmyhXcA9hasEMba0BHJ9rbv6vdqsT22pOzyNFs/nYJ7f0fgx3fJtbfxLZ5c/9pSBHaBvywrT2xB/+wt4m9BVgjJvVoXXN2ydFa25czlVNjLtTBmai0Nwd2DW3tZnhcLqVYVNOAL5nr5Z9GWC+ermspjcHb774+nbFJot7dn7UB0IpQmvDFWJne3VYLAt1evz1H0M7b68wzrtRY1aMfXPptkSs1qcbGvgJTb7TrqEJfO+rPGLxJNX24adb6/bY7Zq2tEmmExQwCddrLZYyAowrYLJexOIN4w97qDTPgkItMbfibYaSjnP4Gxmk1wTV4Pz488dM1cyGdNG9zsTe5vMUGGUxtPK8XXdOXchIzkno7cJVCRg/kPxcp1/liBIAXTpLZUW6NxDDycbmvgx4J9FatAIbiQunjFGyR3pVo5tqqsXcbZ2zdmWInz8GI1p7wMcSeWSt5LYsb40ldhCPQwnGOCz5jwZskiWxeHohkStyRlyRbiJM2eJGQmPVVcHV324Il6h2S2ByvBI7kcngJrInlPsY9Ta6H7OSbcNvM9KcFefjYI+tzRk7qIv15D3+Ps6UVRO/3d7ZHIX/tkcSv3+cd7fN/O+9cPg2CqRhlFf6z8/hxv0u8PuHe2B8huWUWaR6ecyua4b5HIe8dCAVKbnULoLSS11j0AEtLWWD97O4AzmRo/pwu9vIgtTxY0uw6PsfBEfpuLmxhNpM7C9x/0uyaa32AoIT7mYjU8iCCoqQQHkRYafsZEV2pfNNhNfoj4UUFwDoSmYD0wX0l5RjYN/9fASt5x7z+aBPIn2OxyU8hjk0SehLRRzKbB9bKSN+YAb+Uv4wwaiu8VsPwc5eD7uDgFYVEcJvDOvEzNaJ2p1NwaOUjZf0FdHxf8iJDfHADrSjMFjobMeotUGTaUCqw8luiqQOgJNEfMiS+eW+gyYfAy7RtAUgjvcqY4MQb3mCwH9+3tf32uvEGn5abg6lvXtQ38hiVwuFv45m9iMdM1+vFtNwMO35qwdyDUeJ6voMRmVkjzdscEBsdbGHzJtd7dRYsqp09LPM8Uu69rbUJZoVSx63NkFM7G3pKLBPNHQrZ217aAUgOnncSRg3KH9nJs5uzD2orQ+T6wYu1yG4qLbYWuXLSEClKEhYmsk57Z/IKc3gesynM4UVequlmjDMPXbp4QODOjM9+3t0yLi86DsbD++nX2PDDk//RT4TQts/oel+7GXAHnNI2+BYkpidt3igxnSKm1J7lps3fYIcXb6VFIDzfXC4AFble5BcimG4GZBV1EXD14N+ynYqPp2+olVOdwlCFfHgQv9eNjSY64N5rXdsCMe9AZyreGKZKH55gAN+gmwRruRHw5irgDcFs0tW8Sd6zGvCdpItI+PbyzFoLH5ftPw1hfLPEb4rZcBiX7zIbT4bec6eGcPhB84G0L3YoZHRuUdp1V8YJZYaUZIc97euYljTlW6I3ygIpiX2JpvMnPQHFKqd4TqqI1Eaf8UBr4z655ZSWLRbsSz3P6LKS5/eBVtb9z51b6/7HndId8iDyJe/6Xzm4ruT56Gg1+yR3WpsnzwOpxUZ2m+4wLSa1L1R00Nox3UlKXBv2JIp4hLQ9o9hFIKA+bWvxQnhc5LFJnrW0E8LCueylpwbAgTJ26AH3M7WbGzeFP0hU7pXoXVnpoVUiMWVa/edI8Oc05GZ9I1wJW5N49fjfPfBppaQLwYTegrdWBDw24ejTiyhLuGDJbIh7byAYqhXHK6+i9hUOTzGvDi7URUbtAS6yxi7mNeU/I9SCULzl40co9LKnwpoIYOf6Fp9jyajmSqZhTA3Me9srE0J6GqJfQFZx0tr86a9ICyZzMLBmv1tG8ROH7S4GPpkU8r9hYPOZYxdGMDO95S0juxkTHXt5AjOLHnl5MtQhYXEh5u7h6Ub+beDiRrdBofgyHdfktCCgDPzJrtc65h3Zjjd30uZO2mB2tLslS4krLXTp7mgbxrsFic4C5ZXDbE5W+dZNt9hJwk7ud7MKObiOjlk1SteVFSZdKb7ciTYzRLkH4M0Kpnb3V2Ntfe9g9hBlniMwtTeP2ZiI7+7lZ3KDQegKdl5qm0pB88PWYYTKads2GYBj2fKneegHx6uRudLPtdGxb+ByI2Xe7IEiyj/SRNgNQPQN7qLiWK7zdybvURkB1I4QaKiPY63KJl0goNLtNDMMZDJpEptaCU5aXMcRoGCJ1hCFFGdxmUjnP8Q4/Xr5KtLz2dlwEXBeRAFAmDdVZ7yui3ylMuSrubspNCUiyz+E9iTwYHtBvHuVT8TThxTw43yOrixwG8tBY4+QQwYyyDy5Tzes7Tfm8f4jXBHnki4gBaRdpbAFZnnVowUnT8RUcgmnChi9krJud+jA7VAkdOVsMW8rYcEWWeLWd7S+QrL4pCWSUFoWfDVX+t783dx2tM2j2bSLX+XS/P5rzGj5/mtH2Xx+72nnv3feuXn/aPQvCnam5UyvQ1CEO9XgxUljq5cSEnYt5PbxIhBrJuzx5B23405d+zhWJU0S7027V9duYs9M24UL0d3P+YfMiwXCWXi9ZVp4Uv1IV/yTa+A1iK8Ukmj/FI2aOGPIhecjZS0PCK9REg0mgQgXhUMz1hpiTnWJiPIq1SUyNNysUfckl9NaRqbqm6KMbHeJsO911F0IVz5PZP8MrE6r/rUPdrKCILEv7IcExLY77BRoCiG7VrVJXJ1W8KqCO1wt3wA7ixRTMntIB1XKjVD8iRWMyeHKq4IebH9mmvf4INHsKGp02DZqIejkw8ZWroDZbP1mXeOP5K61aJE7Xc/ekHa7FRCY39BjFvv8/FFssB2/fSE2amWgCfy8+QM9ThO2X0rXgM3yh5+JtgpMH1dbGw8Qey0IZiouV0TaNDuvW9nm/m6GqLKitdvmbXcUucmz/GMu62UUv1lzMdhFn5PNdmIbJTk9bYFTRHIgkJN4sLMiLEOw1W5EvDqg3k4tuLDIrjteHHO204AXp+8ZthVKBygkdg8zFNYFtw2nyMyReAchSmNkbHRnYkStFncDWvshwMwQ3bzbOyN6+zWgk1Fnr/y21C/kwzcTRX7zsVHIt+9YNt8mz0pYYvS4gxwccmNG3EKgYkstoKzdaVavXmDWTzqtcARVmTwEe5ipJlhYadaL43Zk2p9yeiBtLV0L7orqGhBOB5EbjzHbiUWHEUPjCHTrB3ESTR5h8c8zrNKgD2xW33YgIIrwbaipmsu07mGUCeUiIBoF42I0myv8yMnzTWtXrXsAQmu5zbI3eb6pdj3Avwov5vckcOXe7Exrl0GgGrqQ00Lo3J6Mf5HFOQ87BLOc0KEZJWN9Irk1h2oAGuzLkD13iFL0hpFESjHTxVsOv6l6zCoJkl9/hfD6KuHXP7QyOf/zc087/yB1BL+KEjLHweUJM2pKevpg7iLZ95+Uvri8asqwudzHaYd+XrO9s7ddE4MwsifRYhGg7iGFzQVtuwtoixltuxy3+8ewdoVzFtSrI4RDnpaqUa6MZsBdooHoukx3F9mVNW/EqFyVaPBD5Ssu7YoTKPopuMudOKSA/HIu1mBAcUsTpOiB25/FY1D9DoIFYwa27DZgTYpCwtZRXbzAR1dSyV3w0RVFMFEzF+dW/kbUOYMNnJiiGgVPZzQ8Ra0YDNsawENtDdb2oLnmcbc4dgfseuuobMFxp0mj0hwsI8optUa0nj3/lBqZ9Yfn29INhINabNFsN4BaQglmy8zAdd7Kn42P8NmF6UFSb1+Yjaix1wSOkru1+R6e95rO5uRnzvBSK+/ucY/ZtD83++8fP+AWaxNM+3SD07rltiA4aNI5f1Vajpc5lTmZ+rIM2IVFtve6Oo2CRysPPzgTbWNPl/fYTeBqUs0aburmCuLZ/M2NSHlmDn523YTlqLw219Icp6opmqvnn4O4Gwxn9LiLST99ZmMWxPzuy9wob+mGG6N8iGqUW1UL5Ve3YnWKuuu3GuXZRzHGLDz029x1vQ9RyIuOwN5EB8Yyshfovkx1exVqbYo0AzbOzuieUfiFDewmzRu3uSpEe4Kls5d6BlSK1R7eCqtyY0e4RikL7zkG4bksJj0w4JDmjZO6KpLZJis8MdVDJnY69R0w13XlKWYjqufoywK4iPxRa3dfFrz5JA0JdpKvfQUzcXxLJNApZrP2FbiHzDfhxySYi8T4xs5ItsN7KvzmAiVTiBMgQnjHRUV2n3GIFrsdRVE/ILNW0l9ozMujd0xNasC/5MfvydjkfgPBv3p5/tOQNEz2yM5MVcS55D0+GCW1WWbtxQOX1/enPtAyf79o5XH+ddvRvn/uafsfm/aVBymX6vk7T0kZ5nmgtdHX1z2mtf33jvY0/n3dtHLzHCZ8Bk3IdNj7Oqgq63YIZpX4MGuTIWk9Ir04NkbZLkeskT5uhrR5Tp/BzM/DztdeBYt794p43ENSnRfiew3QCTX5fq+tT9IXHvhasqe86wvvhNrauhWdieRBt5p1T1iMiBbE19vIVqsbxb3XyHzdpub/k1PUJmuwzZcAAAAASUVORK5CYII="/>
          <p:cNvSpPr>
            <a:spLocks noChangeAspect="1" noChangeArrowheads="1"/>
          </p:cNvSpPr>
          <p:nvPr/>
        </p:nvSpPr>
        <p:spPr bwMode="auto">
          <a:xfrm>
            <a:off x="155575" y="-8001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png;base64,iVBORw0KGgoAAAANSUhEUgAAAIwAAACMCAMAAACZHrEMAAAAhFBMVEX///+Kior8/Pzw8PDs7OyGhoawsLCzs7Pm5uaTk5P29vb5+fmPj4/Ozs7u7u6NjY3W1ta6urqZmZnf39/Dw8PU1NR8fHynp6fBwcHc3NydnZ11dXVpaWmqqqrJyclvb29iYmJYWFgAAABaWlowMDBRUVFHR0dEREQTExM7OzsWFhZMTEyzWeSkAAAO7UlEQVR4nJVcC5uiyA6FApSnCggKKuL09OzO3f///y5FPajHCbuT75tpmzRKPZKck6QMAl+KKAhOOVBobURrT0GQk1oWseUfpYXSvotgHijt6cmCntSmzygY75Q2Cofg8Pqjhwlu1/tIaw+3akdbj+2ZnJngmuVPWgsl7T+M1rLnu925+dFPO9rmvacNkfz6lPD6Kufvv2hlmH393NGW8w/ynRO8mdpyby7zd3Khtew9Xne054TcUMQdZdWdaXVzvSS09nZP+5jU1q/imf7Rw1z6IKCXdngua0sOfnjnwaGmtHGSBvfmjx7ma/EV8YNYKPZetMFcENqsW9bxQU3N7bBoy+oPnuV13P73pV7NuiaG14V8DFOGtfGTj6HLsKlG4HL6WEedhnB4p3Jdcka4vURcfuMdLm9K8BYYwWYa5Z8ebuiOWl6dGjS8qZSP/ET3Tr34mc9Ie8n8jdHpa+vmcCR6ymcoMrDy+Zd6xTeHp+2VIzmARS4a8IZnfe3y8LWhnuEWmHemzSgt/UWut6DU+y68As6kMz6j9Ay4Mp7v7HmvIdxs7ODt/yjZnm/yp2YGO+ZjLJxn3sxyZ9+OebPR2JjM8+HmyhXcA9hasEMba0BHJ9rbv6vdqsT22pOzyNFs/nYJ7f0fgx3fJtbfxLZ5c/9pSBHaBvywrT2xB/+wt4m9BVgjJvVoXXN2ydFa25czlVNjLtTBmai0Nwd2DW3tZnhcLqVYVNOAL5nr5Z9GWC+ermspjcHb774+nbFJot7dn7UB0IpQmvDFWJne3VYLAt1evz1H0M7b68wzrtRY1aMfXPptkSs1qcbGvgJTb7TrqEJfO+rPGLxJNX24adb6/bY7Zq2tEmmExQwCddrLZYyAowrYLJexOIN4w97qDTPgkItMbfibYaSjnP4Gxmk1wTV4Pz488dM1cyGdNG9zsTe5vMUGGUxtPK8XXdOXchIzkno7cJVCRg/kPxcp1/liBIAXTpLZUW6NxDDycbmvgx4J9FatAIbiQunjFGyR3pVo5tqqsXcbZ2zdmWInz8GI1p7wMcSeWSt5LYsb40ldhCPQwnGOCz5jwZskiWxeHohkStyRlyRbiJM2eJGQmPVVcHV324Il6h2S2ByvBI7kcngJrInlPsY9Ta6H7OSbcNvM9KcFefjYI+tzRk7qIv15D3+Ps6UVRO/3d7ZHIX/tkcSv3+cd7fN/O+9cPg2CqRhlFf6z8/hxv0u8PuHe2B8huWUWaR6ecyua4b5HIe8dCAVKbnULoLSS11j0AEtLWWD97O4AzmRo/pwu9vIgtTxY0uw6PsfBEfpuLmxhNpM7C9x/0uyaa32AoIT7mYjU8iCCoqQQHkRYafsZEV2pfNNhNfoj4UUFwDoSmYD0wX0l5RjYN/9fASt5x7z+aBPIn2OxyU8hjk0SehLRRzKbB9bKSN+YAb+Uv4wwaiu8VsPwc5eD7uDgFYVEcJvDOvEzNaJ2p1NwaOUjZf0FdHxf8iJDfHADrSjMFjobMeotUGTaUCqw8luiqQOgJNEfMiS+eW+gyYfAy7RtAUgjvcqY4MQb3mCwH9+3tf32uvEGn5abg6lvXtQ38hiVwuFv45m9iMdM1+vFtNwMO35qwdyDUeJ6voMRmVkjzdscEBsdbGHzJtd7dRYsqp09LPM8Uu69rbUJZoVSx63NkFM7G3pKLBPNHQrZ217aAUgOnncSRg3KH9nJs5uzD2orQ+T6wYu1yG4qLbYWuXLSEClKEhYmsk57Z/IKc3gesynM4UVequlmjDMPXbp4QODOjM9+3t0yLi86DsbD++nX2PDDk//RT4TQts/oel+7GXAHnNI2+BYkpidt3igxnSKm1J7lps3fYIcXb6VFIDzfXC4AFble5BcimG4GZBV1EXD14N+ynYqPp2+olVOdwlCFfHgQv9eNjSY64N5rXdsCMe9AZyreGKZKH55gAN+gmwRruRHw5irgDcFs0tW8Sd6zGvCdpItI+PbyzFoLH5ftPw1hfLPEb4rZcBiX7zIbT4bec6eGcPhB84G0L3YoZHRuUdp1V8YJZYaUZIc97euYljTlW6I3ygIpiX2JpvMnPQHFKqd4TqqI1Eaf8UBr4z655ZSWLRbsSz3P6LKS5/eBVtb9z51b6/7HndId8iDyJe/6Xzm4ruT56Gg1+yR3WpsnzwOpxUZ2m+4wLSa1L1R00Nox3UlKXBv2JIp4hLQ9o9hFIKA+bWvxQnhc5LFJnrW0E8LCueylpwbAgTJ26AH3M7WbGzeFP0hU7pXoXVnpoVUiMWVa/edI8Oc05GZ9I1wJW5N49fjfPfBppaQLwYTegrdWBDw24ejTiyhLuGDJbIh7byAYqhXHK6+i9hUOTzGvDi7URUbtAS6yxi7mNeU/I9SCULzl40co9LKnwpoIYOf6Fp9jyajmSqZhTA3Me9srE0J6GqJfQFZx0tr86a9ICyZzMLBmv1tG8ROH7S4GPpkU8r9hYPOZYxdGMDO95S0juxkTHXt5AjOLHnl5MtQhYXEh5u7h6Ub+beDiRrdBofgyHdfktCCgDPzJrtc65h3Zjjd30uZO2mB2tLslS4krLXTp7mgbxrsFic4C5ZXDbE5W+dZNt9hJwk7ud7MKObiOjlk1SteVFSZdKb7ciTYzRLkH4M0Kpnb3V2Ntfe9g9hBlniMwtTeP2ZiI7+7lZ3KDQegKdl5qm0pB88PWYYTKads2GYBj2fKneegHx6uRudLPtdGxb+ByI2Xe7IEiyj/SRNgNQPQN7qLiWK7zdybvURkB1I4QaKiPY63KJl0goNLtNDMMZDJpEptaCU5aXMcRoGCJ1hCFFGdxmUjnP8Q4/Xr5KtLz2dlwEXBeRAFAmDdVZ7yui3ylMuSrubspNCUiyz+E9iTwYHtBvHuVT8TThxTw43yOrixwG8tBY4+QQwYyyDy5Tzes7Tfm8f4jXBHnki4gBaRdpbAFZnnVowUnT8RUcgmnChi9krJud+jA7VAkdOVsMW8rYcEWWeLWd7S+QrL4pCWSUFoWfDVX+t783dx2tM2j2bSLX+XS/P5rzGj5/mtH2Xx+72nnv3feuXn/aPQvCnam5UyvQ1CEO9XgxUljq5cSEnYt5PbxIhBrJuzx5B23405d+zhWJU0S7027V9duYs9M24UL0d3P+YfMiwXCWXi9ZVp4Uv1IV/yTa+A1iK8Ukmj/FI2aOGPIhecjZS0PCK9REg0mgQgXhUMz1hpiTnWJiPIq1SUyNNysUfckl9NaRqbqm6KMbHeJsO911F0IVz5PZP8MrE6r/rUPdrKCILEv7IcExLY77BRoCiG7VrVJXJ1W8KqCO1wt3wA7ixRTMntIB1XKjVD8iRWMyeHKq4IebH9mmvf4INHsKGp02DZqIejkw8ZWroDZbP1mXeOP5K61aJE7Xc/ekHa7FRCY39BjFvv8/FFssB2/fSE2amWgCfy8+QM9ThO2X0rXgM3yh5+JtgpMH1dbGw8Qey0IZiouV0TaNDuvW9nm/m6GqLKitdvmbXcUucmz/GMu62UUv1lzMdhFn5PNdmIbJTk9bYFTRHIgkJN4sLMiLEOw1W5EvDqg3k4tuLDIrjteHHO204AXp+8ZthVKBygkdg8zFNYFtw2nyMyReAchSmNkbHRnYkStFncDWvshwMwQ3bzbOyN6+zWgk1Fnr/y21C/kwzcTRX7zsVHIt+9YNt8mz0pYYvS4gxwccmNG3EKgYkstoKzdaVavXmDWTzqtcARVmTwEe5ipJlhYadaL43Zk2p9yeiBtLV0L7orqGhBOB5EbjzHbiUWHEUPjCHTrB3ESTR5h8c8zrNKgD2xW33YgIIrwbaipmsu07mGUCeUiIBoF42I0myv8yMnzTWtXrXsAQmu5zbI3eb6pdj3Avwov5vckcOXe7Exrl0GgGrqQ00Lo3J6Mf5HFOQ87BLOc0KEZJWN9Irk1h2oAGuzLkD13iFL0hpFESjHTxVsOv6l6zCoJkl9/hfD6KuHXP7QyOf/zc087/yB1BL+KEjLHweUJM2pKevpg7iLZ95+Uvri8asqwudzHaYd+XrO9s7ddE4MwsifRYhGg7iGFzQVtuwtoixltuxy3+8ewdoVzFtSrI4RDnpaqUa6MZsBdooHoukx3F9mVNW/EqFyVaPBD5Ssu7YoTKPopuMudOKSA/HIu1mBAcUsTpOiB25/FY1D9DoIFYwa27DZgTYpCwtZRXbzAR1dSyV3w0RVFMFEzF+dW/kbUOYMNnJiiGgVPZzQ8Ra0YDNsawENtDdb2oLnmcbc4dgfseuuobMFxp0mj0hwsI8optUa0nj3/lBqZ9Yfn29INhINabNFsN4BaQglmy8zAdd7Kn42P8NmF6UFSb1+Yjaix1wSOkru1+R6e95rO5uRnzvBSK+/ucY/ZtD83++8fP+AWaxNM+3SD07rltiA4aNI5f1Vajpc5lTmZ+rIM2IVFtve6Oo2CRysPPzgTbWNPl/fYTeBqUs0aburmCuLZ/M2NSHlmDn523YTlqLw219Icp6opmqvnn4O4Gwxn9LiLST99ZmMWxPzuy9wob+mGG6N8iGqUW1UL5Ve3YnWKuuu3GuXZRzHGLDz029x1vQ9RyIuOwN5EB8Yyshfovkx1exVqbYo0AzbOzuieUfiFDewmzRu3uSpEe4Kls5d6BlSK1R7eCqtyY0e4RikL7zkG4bksJj0w4JDmjZO6KpLZJis8MdVDJnY69R0w13XlKWYjqufoywK4iPxRa3dfFrz5JA0JdpKvfQUzcXxLJNApZrP2FbiHzDfhxySYi8T4xs5ItsN7KvzmAiVTiBMgQnjHRUV2n3GIFrsdRVE/ILNW0l9ozMujd0xNasC/5MfvydjkfgPBv3p5/tOQNEz2yM5MVcS55D0+GCW1WWbtxQOX1/enPtAyf79o5XH+ddvRvn/uafsfm/aVBymX6vk7T0kZ5nmgtdHX1z2mtf33jvY0/n3dtHLzHCZ8Bk3IdNj7Oqgq63YIZpX4MGuTIWk9Ir04NkbZLkeskT5uhrR5Tp/BzM/DztdeBYt794p43ENSnRfiew3QCTX5fq+tT9IXHvhasqe86wvvhNrauhWdieRBt5p1T1iMiBbE19vIVqsbxb3XyHzdpub/k1PUJmuwzZcAAAAASUVORK5CYII="/>
          <p:cNvSpPr>
            <a:spLocks noChangeAspect="1" noChangeArrowheads="1"/>
          </p:cNvSpPr>
          <p:nvPr/>
        </p:nvSpPr>
        <p:spPr bwMode="auto">
          <a:xfrm>
            <a:off x="307975" y="-6477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http://mathworld.wolfram.com/images/eps-gif/TriangularGrid_7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14244" y="2796440"/>
            <a:ext cx="2654378" cy="265437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5605790"/>
            <a:ext cx="7353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Depending on pattern, tolerates multiple failures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12768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45452</TotalTime>
  <Words>2730</Words>
  <Application>Microsoft Macintosh PowerPoint</Application>
  <PresentationFormat>On-screen Show (4:3)</PresentationFormat>
  <Paragraphs>618</Paragraphs>
  <Slides>69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Default Theme</vt:lpstr>
      <vt:lpstr>Network Topologies CS 118 Computer Network Fundamentals  Peter Reiher </vt:lpstr>
      <vt:lpstr>Outline</vt:lpstr>
      <vt:lpstr>Network Topologies</vt:lpstr>
      <vt:lpstr>Parties and nodes</vt:lpstr>
      <vt:lpstr>Channels and Links</vt:lpstr>
      <vt:lpstr>Some simple topologies</vt:lpstr>
      <vt:lpstr>Ring</vt:lpstr>
      <vt:lpstr>Hub and spoke</vt:lpstr>
      <vt:lpstr>Regular mesh</vt:lpstr>
      <vt:lpstr>Manhattan network</vt:lpstr>
      <vt:lpstr>Torus</vt:lpstr>
      <vt:lpstr>Hypercube</vt:lpstr>
      <vt:lpstr>Multistage Interconnection Net (MIN)</vt:lpstr>
      <vt:lpstr>Examples</vt:lpstr>
      <vt:lpstr>Irregular mesh</vt:lpstr>
      <vt:lpstr>Impact of topology</vt:lpstr>
      <vt:lpstr>Scale and size</vt:lpstr>
      <vt:lpstr>WAN</vt:lpstr>
      <vt:lpstr>MAN</vt:lpstr>
      <vt:lpstr>LAN</vt:lpstr>
      <vt:lpstr>Other *ANs</vt:lpstr>
      <vt:lpstr>Networks without a “AN”</vt:lpstr>
      <vt:lpstr>Relaying and choices</vt:lpstr>
      <vt:lpstr>Relaying rules</vt:lpstr>
      <vt:lpstr>The when question</vt:lpstr>
      <vt:lpstr>Cut-through</vt:lpstr>
      <vt:lpstr>Store and forward</vt:lpstr>
      <vt:lpstr>Collisions</vt:lpstr>
      <vt:lpstr>Avoiding collisions</vt:lpstr>
      <vt:lpstr>Buffered vs. bufferless</vt:lpstr>
      <vt:lpstr>Queuing</vt:lpstr>
      <vt:lpstr>A short foray into queueing theory</vt:lpstr>
      <vt:lpstr>Answering that question</vt:lpstr>
      <vt:lpstr>The basics of queueing theory</vt:lpstr>
      <vt:lpstr>What’s trouble?</vt:lpstr>
      <vt:lpstr>Little’s result</vt:lpstr>
      <vt:lpstr>Drop behaviors</vt:lpstr>
      <vt:lpstr>Priority</vt:lpstr>
      <vt:lpstr>QoS</vt:lpstr>
      <vt:lpstr>Returning to the question of choice</vt:lpstr>
      <vt:lpstr>Naming and relaying</vt:lpstr>
      <vt:lpstr>Terminology</vt:lpstr>
      <vt:lpstr>Naming vs. identification</vt:lpstr>
      <vt:lpstr>What can be “named”?</vt:lpstr>
      <vt:lpstr>Finding names</vt:lpstr>
      <vt:lpstr>Purpose of Names</vt:lpstr>
      <vt:lpstr>Support shared channels</vt:lpstr>
      <vt:lpstr>Source vs. Destination ID</vt:lpstr>
      <vt:lpstr>Types of group identifiers</vt:lpstr>
      <vt:lpstr>Broadcast</vt:lpstr>
      <vt:lpstr>Multicast</vt:lpstr>
      <vt:lpstr>Anycast</vt:lpstr>
      <vt:lpstr>Support relaying</vt:lpstr>
      <vt:lpstr>Types of Names</vt:lpstr>
      <vt:lpstr>People</vt:lpstr>
      <vt:lpstr>Houses</vt:lpstr>
      <vt:lpstr>Geographic</vt:lpstr>
      <vt:lpstr>Geographic names</vt:lpstr>
      <vt:lpstr>Topological names</vt:lpstr>
      <vt:lpstr>Telephone</vt:lpstr>
      <vt:lpstr>Ethernet</vt:lpstr>
      <vt:lpstr>IPv4</vt:lpstr>
      <vt:lpstr>IPv6</vt:lpstr>
      <vt:lpstr>Host names (hosts.txt)</vt:lpstr>
      <vt:lpstr>DNS</vt:lpstr>
      <vt:lpstr>TCP, UDP, SCTP, etc.</vt:lpstr>
      <vt:lpstr>ATM</vt:lpstr>
      <vt:lpstr>Names also provide  other information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85</cp:revision>
  <cp:lastPrinted>2016-01-21T21:19:31Z</cp:lastPrinted>
  <dcterms:created xsi:type="dcterms:W3CDTF">2016-01-19T22:06:22Z</dcterms:created>
  <dcterms:modified xsi:type="dcterms:W3CDTF">2016-01-21T21:19:39Z</dcterms:modified>
</cp:coreProperties>
</file>