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95" r:id="rId47"/>
    <p:sldId id="379" r:id="rId48"/>
    <p:sldId id="380" r:id="rId49"/>
    <p:sldId id="381" r:id="rId50"/>
    <p:sldId id="396" r:id="rId51"/>
    <p:sldId id="382" r:id="rId52"/>
    <p:sldId id="383" r:id="rId53"/>
    <p:sldId id="384" r:id="rId54"/>
    <p:sldId id="385" r:id="rId55"/>
    <p:sldId id="386" r:id="rId56"/>
    <p:sldId id="387" r:id="rId57"/>
    <p:sldId id="397" r:id="rId58"/>
    <p:sldId id="398" r:id="rId59"/>
    <p:sldId id="388" r:id="rId60"/>
    <p:sldId id="389" r:id="rId61"/>
    <p:sldId id="390" r:id="rId62"/>
    <p:sldId id="391" r:id="rId63"/>
    <p:sldId id="392" r:id="rId64"/>
    <p:sldId id="393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5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Sharing Channels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(FDMA)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Split channel capacity into non-overlapping</a:t>
            </a:r>
            <a:r>
              <a:rPr lang="en-US" baseline="0" dirty="0" smtClean="0"/>
              <a:t> ranges</a:t>
            </a:r>
          </a:p>
          <a:p>
            <a:pPr lvl="1"/>
            <a:r>
              <a:rPr lang="en-US" dirty="0" smtClean="0"/>
              <a:t>Works for wavelength</a:t>
            </a:r>
            <a:r>
              <a:rPr lang="en-US" baseline="0" dirty="0" smtClean="0"/>
              <a:t>s</a:t>
            </a:r>
          </a:p>
          <a:p>
            <a:pPr lvl="1"/>
            <a:r>
              <a:rPr lang="en-US" baseline="0" dirty="0" smtClean="0"/>
              <a:t>E.g., for EM (light, RF)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50544"/>
              </p:ext>
            </p:extLst>
          </p:nvPr>
        </p:nvGraphicFramePr>
        <p:xfrm>
          <a:off x="5670060" y="2313355"/>
          <a:ext cx="2493108" cy="20804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622756"/>
                <a:gridCol w="274711"/>
                <a:gridCol w="208280"/>
                <a:gridCol w="763563"/>
                <a:gridCol w="208280"/>
              </a:tblGrid>
              <a:tr h="27003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6912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59084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5653" y="446264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FDMA</a:t>
            </a:r>
            <a:endParaRPr lang="en-US" sz="3600" b="1" dirty="0"/>
          </a:p>
        </p:txBody>
      </p:sp>
      <p:pic>
        <p:nvPicPr>
          <p:cNvPr id="1026" name="Picture 2" descr="http://clas.mq.edu.au/speech/acoustics/waveforms/waveadd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752" y="4047067"/>
            <a:ext cx="1663908" cy="189653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609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0" y="3098473"/>
            <a:ext cx="2241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Sound familiar?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30" name="Picture 10" descr="http://s3files.core77.com/blog/images/2011/04/0hmvlogo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849" r="15459"/>
          <a:stretch/>
        </p:blipFill>
        <p:spPr bwMode="auto">
          <a:xfrm>
            <a:off x="6556839" y="1981442"/>
            <a:ext cx="2082259" cy="11305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FDMA concerns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Width of the band (bandwidth)</a:t>
            </a:r>
          </a:p>
          <a:p>
            <a:pPr lvl="1"/>
            <a:r>
              <a:rPr lang="en-US" dirty="0" smtClean="0"/>
              <a:t>Large enough for desired bitrate</a:t>
            </a:r>
          </a:p>
          <a:p>
            <a:r>
              <a:rPr lang="en-US" dirty="0" smtClean="0"/>
              <a:t>Band allocation</a:t>
            </a:r>
          </a:p>
          <a:p>
            <a:pPr lvl="1"/>
            <a:r>
              <a:rPr lang="en-US" dirty="0" smtClean="0"/>
              <a:t>Fairness</a:t>
            </a:r>
          </a:p>
          <a:p>
            <a:pPr lvl="2"/>
            <a:r>
              <a:rPr lang="en-US" dirty="0" smtClean="0"/>
              <a:t>Starvation</a:t>
            </a:r>
          </a:p>
          <a:p>
            <a:pPr lvl="2"/>
            <a:r>
              <a:rPr lang="en-US" dirty="0" smtClean="0"/>
              <a:t>Efficiency (unused frequencies)</a:t>
            </a:r>
          </a:p>
          <a:p>
            <a:pPr lvl="1"/>
            <a:r>
              <a:rPr lang="en-US" dirty="0" smtClean="0"/>
              <a:t>Gap between bands</a:t>
            </a:r>
          </a:p>
          <a:p>
            <a:pPr lvl="1"/>
            <a:r>
              <a:rPr lang="en-US" dirty="0" smtClean="0"/>
              <a:t>“Guard bands”</a:t>
            </a:r>
            <a:endParaRPr lang="en-US" dirty="0"/>
          </a:p>
        </p:txBody>
      </p:sp>
      <p:sp>
        <p:nvSpPr>
          <p:cNvPr id="6" name="AutoShape 4" descr="data:image/jpeg;base64,/9j/4AAQSkZJRgABAQAAAQABAAD/2wCEAAkGBhQSEBUQEhQVFBQWFBcWFRQVEhQVFREYFBUaGRYVFxgaHiYeGBkkHRcXHzEgJScpLCwsGB4xNjAqNSYrLSkBCQoKBQUFDQUFDSkYEhgpKSkpKSkpKSkpKSkpKSkpKSkpKSkpKSkpKSkpKSkpKSkpKSkpKSkpKSkpKSkpKSkpKf/AABEIAIgBcwMBIgACEQEDEQH/xAAcAAEAAgIDAQAAAAAAAAAAAAAABgcEBQECAwj/xABOEAABAwIDBQQECAsFBgcAAAABAAIDBBEFEiEGBxMxQSJRYXEUMoGRCCNCYnKCkqEVFxgzUlRVorHR0yQ0Q7PSU2NzdLLxFjU2wcLD4f/EABQBAQAAAAAAAAAAAAAAAAAAAAD/xAAUEQEAAAAAAAAAAAAAAAAAAAAA/9oADAMBAAIRAxEAPwC8UREBERAREQEREBERAREQEREBERAREQEREBERAREQFqNqNpIaGmfVTmzGDQfKkcfVY3vcf/3kFtiq43obv4KomurKyeKngju6JoaWttzMd+T3aDkSTbyQUBj219RVVjq18j2ylxLMr3DgjoyMg3aAO7z6lTfZXf7WQFrKsCpi5FxGWYDvDho4/SGtuYWZgu7l+LtidFAygw+MnhvLeJVVNzq9zjYvJt4NHQHramz26nDqQDJTtkeOckwErye/tdkewBBjYTvmwuoeGCo4bjy4zHRj7R7I9pU3Y8EAggg6gjkQeRC0eNbD0VUzJNTROFrBwYGPb9F7bOCrueKr2bkD2Okq8Jc4BzHayUmY2BHQfc08iASCguJFj4fiDJ4mTROD43tDmOHJwcLgrIQEREBERAREQEREBERAREQEREBERAREQEREBERAREQEREBERAREQEREBERAREQFqNptqqegh49VIGMvlGhc57rXytaNSdFt1Tm9yMT43hVLIM0RcC5nMOzzAOBHcQwD3oJts3vSw+ueIoZwJDyjkaY3O+jm0cfAG/gpZdV9ttuepauIupo2U1S3WOSMZGuI5Ne1ulvnAXGnksbdXt7LK5+F1921sFxd9rzNbzv3vA6/KFj3oLKJVTb7dp4ZqYYXTycWqlmjHCi7ZFnXs+2gN8vZ58jZaXe/t9L+ERhhmkpqVoZx5IW5pX8RoceoOUBwGUEdSb6BWVsTsLQ0UTZKSMOL2hwnf25HhwuDmIGUEHk0AeHNBv8ADKbhQRRWAyRsbYaAZWgWHhooTvU2sxChjEtHBGYWtzTTyFrspLsrWNZnB7rmx5hafextJLDU5YqqopXQwRzRiMB8VRnmLJM8dtclmnm7Q+r367HNo3YvgNXHK0Nq6QRzPDb8OVo7TZWfNdGXG3l0QRqD4RGIBwLo6Zw6jhyNPsIk0+9XJs7tZR4xSFrS12eMtmp3EZ48ws4ObzI10cNOS+SbK/dwmwfCi/Cktw+Vrmwt6NjJF3nxcRp4a9UGJsFt4zCKmbBawkRR1D2wzk9mMON2h46NdfNfpmN9NVdrJAQCCCCLgg3BB5EKkd4GwkFVtHBDmkBqo3yz2c34vhxlrSzTT82Drf7167N7TVGAVQwzEiX0bj/Z6mxIY2/MfM72c2k3FwgutF0ilDmhzSHNIBBBuCCLgg9Qu6AiIgIiICIiAiIgIiICIiAiIgIiICIiAiIgIiICIiAiIgIiICIiAiIgIuCVEdt95VNhw4ZvNUusGU0eryT6ua3qA+89AUHpvI2ydhtEJo2CSWSVsMTTfKXvDjc21Is06dTZVlhdTVVW01L+FGx000EXYYNGzWzFnDNyHEl5OhPqkc9FuW7u67GD6Ti0zqdtiaekit8QSOy94NwDy01ceRLeSxJKZ9WTgeKuyV8Iz4fXi95wNWnNzJ7OvU2PymgkLpuqs3y7KPaGYzR3bU0pDpC3m+NpuHnvLeve0m+gW93b7YyVLJKKsGSupTkmb/tWjRsze8HrbS5B5OCmksQc0tcA4EEEEXBB0II6hB8170YhXRU+OQt+LlY2GpAF+BNHp2u4EWA+i39IK/MAxqlNNEIaiF7GxMaCJG8mtA1BNxy5FVdsdAMMxqpwScB1JVjNC14zMdcEsBDtDdodGe8sC2O0vweqaUl9JK6mcdeG4GSL2XIc0e0oJ/XYTRYgGPeIp+E85HtfcxuFrgPYbjpcX10uFkybPwnjERta+eMRyODRd7WtLWg+ADiqt2e3dY1Tx+ixVVNRwsJdnhZndUvNrOfmbm5ADpoBoV1wLexiFPPNRVtI+rfTutJLTts8C9g8sAyuadCCA3QhBm7N/B6pYXNkqpXVLhrkA4cR8wCXOHhcK0nOZFGScscbG+DWRtaPcGgD7lXc+/uia0uNPWgjm11OxpHmTJYKMu2lrdpZPQ6dhpaAEekSXzOcAQcpda2Y9GDzJICCS7uwcQxGrxtwIiP9mpARzjYRnf7SB9p4Uz2r2UhxCmdTTjQ6teAM0Tuj2noR94uFn4XhcdPDHBC0MjjaGNaOgH8T1J6klZaCnN2+08mG1b8CxF4AYb00zjZpB1DA4/IcNW9xu3utcTXaKF7f7rYMVfFJJI+J8Yc0uY1pMjXahpvysbkfSPsg8lLjGz/ajPp9AObTmLom+WrovMXb3gILtRRbYveLS4ky8LssoF3wPsJGd5HR7fnD225KUAoOUREBERAREQEREBERAREQEREBERAREQEREBERAREQEREBERAXjVVTI2GSRzWMaLuc4gNaB1JPIKP7Z7wKXDY7zuzSOHxcDLGSTuNvktv8o6efJQmm2Vr8ceJ8ULqWiuHR0TCWvkHQyX1Hm7XuDUHtiu8SqxKV1FgjOyOzLXSAtjj+hcaeZBJ6N6qR7E7sqegPGcTUVbrl9TLq659bJe+XzuSepUnwrCYqaJsEEbYo28mMFgO8+JPUnUrMQcWUR3k7G+nUt4uzVwHi00gNnNe2xy36B1h7Q09FL1wUFG1e0JfFSbSxttUU8gpsSiaLZ26NJI6HUWv+k0fJV20tU2RjZGEOY9oc1w5Oa4XB9xCqiqwdsOOVWHO0psWpXPAto2YB13D5wIe76wW/3LYm6TDBBJ+cpZZKZ4PMZDdo9gcB9VBpt/WEubDT4nDpLSzN7Q5hrnAtPseG/aPerJwPFG1NNDUs9WWNrx4Zmg29nL2LD20wcVWH1NPa5fA8N+mG5mH2ODT7FEdwuLGbCGxnnBLJHzv2TaRvs+Mt9VBY9lTW0mH1TtqHMw+dtNNJRNdJI5geC1pAIykG5s2P7KuZVjVHJtfF/vMPI9xedPsIPZm6F1Q8SYpXz1tjcRD4mH7LT/Cyn2HYZFBE2GFjY42izWMaGge7r48yspEBERAsuLLlEFZbc7omyv8ATsNPo1Yw5wGHIyZw16eo8940PXmSs/dZvCdXsfTVIyVtPpK22XiAHLnDehB0cOht32E+VN70aF+F4lT47TjsueI6lg0D9LG/02Ai/RzQeZQXIix8PrmTRMmjOZkjGvYe9rhcH71kICIiAiIgIiICIiAiIgIiICIiAiIgIiIC4uuSqG3rzzjaOiDXOH934NiRbNMQ+3mdD4c0F8oiICItFtZtpTYdDxamTLe+SMaySkdGt6+fIdSg3b5A0FxIAAuSTYADmSegVY49vPmqpjQYJHx5eUlUR8RAO8E6Hr2jp3B3SP4XiFRtPPJG+YUtDEWl1PG680wceyXnkRpz9UaaE6q3sB2ego4RBTRtjYOgGrj+k483O8Sgi2x26yKlk9MqnmrrnHM6eS5DHf7sHqOWY66aZeSnQC5RARcXWJX4zBAM000UQ75JGMHvcQgzEUKxHfHhcNwapshHSJr5PvAy/etId+TZrihw+sqj3tjs32loeR7kHvvc+KqMKrRoYq9sZPzJrZx7mH3rru7PCxrGKbk0yxzNH08xcR55x7golvCxTF6unZLPh3o9NBOyYlruJMMtxci/KxNyWi2ixKXeOYMWnxllLMaGoyQve5haQWtbq0+qXdknLfUHmEH0E4X0VQ7gOw7EoOjKlth3fnGn/pCsyk2kp5aU1kcrHQBheZAdGhou7N+iRbUHUKtfg9wudDW1RFhNUi3m1pcf80ILdVXbaERbTYVP0kZJCfG4e0D3yhWiqv34xmJlDiDedNWMJNuTXa38rxj3oLPBS6gG3+2FbQSQ1cMLZ8Pyjj2/ONLjo6/yRa1jqL3BtopVgO0MNdTCopZMzHAi/wAqN1tWvb0cO4/wN0G2uigG7HaKcvqMMr3OdWUryS9xvxonnsvBsLgXHsc1T9BxdcqE4/tRPBjdDRtLXQVEcmePL22ubciTNzDdALeDvZNQg5Wr2nwFlbSS0knqyMLb9WO5tePEOAPsW0RBU+5DH3sE+DVOk1K92QHqzNZ7R3hrjceDx3K2Aqb3sUjsNxOlx2EaFwjqAPl6Ea+Lo8zfNjSreoqtssbJWHMx7Q5rh8prhcH3FB7IiICIiAiIgIiICIiAiIgIiICIiAiIgKtt7LHQVGHYpwzJDSTPM+S2drZMga63UCzvaR33VkrWbSsBoqgEXBgl0Ot/i3IMvDq+OeJk0Tg+N7Q5jhycDyKyFUezW3TcL2doZnwyzB/EaMgs1pErz23nRt+nfY9y0k/wlJPkUTB3F07j/Bg/ignm1+3c7ar8GYbCJ6wszPc42ipWnk5/edQbXtqOd7Klt4OwGKQ3rq48cEgPlZJn4dz2Q4WGVtzYWFh4XUwwHGKxhlrqdtI+qxZ7TFGalodStja+7iHWLhc8hyLBz5LazQ1WG4LXtxeqbO6Zj2U7DIZHZpGObo5wBN3EOsB2chPVBU27Par0DEoZ3OyxOPDm524b9CTbXsmzvqq9qzflhzTlidLUO6CGB5ue67sq+Xyt1snROmqWU7JZYXSODA6Jj3m7jbtNaQcuvNBf43mYhP8A3PBqggjR9Q7gt89QAR9ZcGHaOo5voqJvzWmR4875xfysoz+IOs/af3Tf60/EFW/tL92b/Wgko3V1k1vTcXqnjqyH4kew3I/dWdQbkcMjOZ8T53dXTTPcT5htmn3KGfiCrf2n+7N/rWLiO5eenjMs+LsiYObpDI0eVy/n4ILei2aoaSN0jaenhYxpc5/CYMrWi5Jda9rKGbgARhkhNwx1VIYwT8nKwfxBVPV1BSi7HYw6UHQhtNUuaftOAK1FPDEKepcKpwfE+MU8YDmipa97g91r9mzQ11vnIPsYLHxDDY54nQzMbJG8WcxwuHBajd/IThVGXEk+jRanmewFIEFR1vwfYs7hT1k8EDyM8GXOHC97ZszbjuzB3tVlbO4BFRU0dLA20cYsLm7nEm7nOPVxJJWyRAUY3mYP6ThNXCBc8Ivb9KIiRv3st7VJ11lYHNLTqCLEd4PMIIpuzxQVeD0z3Wd8Twng65jFeN2YHncNv9ZQOvibs9jUcsd2YdWXbIy92RPHMgdA0lrh81zgtxuReYfT8Ndzpqt1h81923HheO/tWHvOwtuIY5h+GyFwi4MsjspsRcOJINudogg2GLSiHamjmaezV0j4iQQQ/Lmc2x66his1fOu0uxlXgk9JVmc1FHBUNMZJOaHOQXNLDyBa212m1+guvohrrgEcjqEFbYIPStqKufmyip2QN15Pk1P/ANqsoKudzzczsUmPrPxOYHybq0ezOVstot7dDSSmDM+eYaGOnZxC09xNw0G+lgSR1CCaoqzG/CIavoK9rejjANR1PNTHZLayPEIDPEyVjQ8sIljyOuADcakEdoa+aDttfs62uopqR/8AiMIaf0HjVjvY4A+9QjcVtE99LLh02k1G8ssefDLjp9Vwc3yyqzyqa2hH4L2ogqh2Ya4ZJOgzPIY8+x3CkPm5BcyIiAiIgIiICIiAiIgIiICIiAiIgIiIBVL7e77XU9RVYf6K1wbmi4nGIJzMtmy5fnd6uhUTQbMwV+0mK01Q3MwwuII0dG4SU9nsPRwufYSDoSgjGymC1/4MdiVDUPJhfJHLTEh7eEA15IjddrhqSWkdLjVYVLtMKkEy4PTVFvWfTx1FO65/SMLrXPkFItmsDmwzFK3DuLnjdQTvNrhsgEJdG5zTycLn3nWxUk+DZ/dqv/jR/wCWUFfhlIdTg1bGb3vHUzaW5WzxFZ2y2DU9diUsU1PUNjZRSSNiqZ5HSNe21n5hkOXXlyX0qVRG3WPVVHjstSKQyCSlfTxAOJMkYAzTWaCQATbUIIFs/UMZTtP4J9LfcnjufVFjteXDjIYbcvYsyr2lxMsMdPSmiYRZzaSjdCXeBksZCPDNYq69x4kGCwtkZlAdJwzmB4jHPLw/Tlq9wt81T1BVO6PeXUVUpw6tjdx2Rl7ZS3I57W5dJGkDtWcDmHPqOptdVNh//rOf/lB/lRK1KmpbGx0j3BrWguc5xADQNSSTyAQaPbfbKLDaV1RL2j6scYNnSvPJo7h1J6AeQVbbObvqjGnjEsXkeInawUzSWdg8tP8ADZblbtO5k63PlhcR2ixl1VID+D6M2jaRpKb3aD9MjO7uaGt6q7g2yCP0O73D4W5WUdOB3mJr3Hzc65PtK1OI7m8Mmm4zqcNNwSyN7443W72NNh7LXU3RB0ggaxrWNAa1oDWtAsGgCwAHQALuiICIiAuCuUQVhgw4O1tYwaNno2SEdC5vCF/uefauu8E8HH8IqeQe58BPmbfwlXNecu2EHz6BwPhbiH/4hdt/cWSip6tv5ynq43s8bg3Hva0+xBvd7lG2TBasO+TGHjwcxzXD+C2G7+qdJhdG92rjTRXPflYBfzNlibzHXwWsPfTk++y9d2n/AJRRf8vH/BBVQ2hkoqbF6OG4qZMUMUVvWHpWbK4HvLYnW7iVbWxmxMGHU7IYmNz2HEmt25XfKcXc7X5DoFSOMuzY9LUA/EDGKRjrHsl7c4ufLK/3lfSCDiyALlEBVH8IxgFHSyD121PZPUXYSfva1W4qb3ny/hHG6HCY9WxOEs9vk5rPcD4iNt/rhBb1G8mNhPMtaT5kC69lwFygIiICIiAiIgIiICIiAiIgIiICIiCEbyt4Jw6OOKBglq5zlhjsSBrbO4DU6kADS58iq3raLFMFqxjc4jqOOMtWGCwjD3NOQm3ZPZbZ4FrixvfXdb14H0OMUeNFnFgaWxvbb82W5uXiWuLm+LVMdt94VHS0bXyAVIqWfFQNs70hjxzN9Aw3AvY87AE6IKg2m3hQHGH18QdJFNQmEj1XxmSEtIIOmZrrXF++xKl/wbP7tV/8aP8A6CoLhu5qvrZDKynFHA9xc0TyG8bTqGgWMhsO8BTyh+D46JtmYlOwm2bhx5AT32D/AOKC4VGNqdizVTR1UFRJS1EbHxcWNrX54pPWYWu8dQehPlaHfiLl/a1V+9/UT8Rcv7Wqv3v6iCxtm8BjoqWKkivkibYE+s4k3c4+JJJ9q2Sqf8RUv7Wqv3v6ifiLl/a1V+9/UQaHaTa+PDdqaiqlY97fR2MDY8ty50MdvWIAGh/kveodim0bhGYzQ4dcFxde8oBuOdjKe4ABoOp1ssmq3CTxuFTTYi81TSCx8rXDlpq8Fzhp4EW0skm3WN4XY4jStqIAQHTR2BA787OyPrNHsQWps9s9DRU7KanZljaPrPJ5vcflOPf/AO1gtmtVs1tLBX07amndmY7Qg6OY4c2PHRw/7XC2qAiIgIiICIiAsXEMTigYZJpGRMHNz3Bo956+Cyivmt2ORVtc+oxPiVBbNMBSiXhR0kFO0ve8jm42BAYLFxabm5CCcYdiseIbUsqKR3Fhgo3MkkAOTMc4ABI11ePOx7llb4XGpqsMwu/ZmqRLJpc5Y+yPZZ0n3dy3W7GuzUbpzRwUFO5wdAGFoMkdvXlOmvieYUI2y21p24/FWNcJoaKleXcNwIMjw9rGNcLi5e9gv017igsLeq62C1lv9jb2FzQuNkKoU+A08x1EdC2U/VizkKFVFFjOMxNjqHU9DST2cIuc8kYIcLN1ceh1LfHuVgbQYQ1mET0sdwxlE+Nmuto4SG6/VCCgNjMONTBW0s72xTTxRVtPJK8MDpIZHi4cSAM3EcL+BPRXXu33jxYhA2N7mtrGDLLESAXFuhkZ+k02vpyVG4DgDa0UlNTn0mrkjeXmokeIKKON7gIw1va5dru7QsNStzT7qJ6iV8NNPhgmp3DicCWrD43agAksI5g8uRCD6QRVLheye0kADW4hTPA6SullP2nQ5j71mig2m/WaDzyu/poLAxrEfR6eWoyufw43vyNF3PyNJyjxNrKgsJfX4eW7STND21Mrm1ETm2e2KRws4X1aCW6W5WZe4Ol1bQbQ+g4e6oqHxcVkJIBJYyaZrNGMHrWc7Sw11VawOxDaQRMmi9Dw9uR8zhe9U4D/AA82pb3dBe5LjYILngmD2teOTgCPIi4XddIYg1oa3QAAAdwAsAu6AiIgIiICIiAiIgIiICIiAiIgIiINZtJgEdbSy0so7EjbX6sPNrx4g2I8l834FUPwnFP7fTy1JpWujhaPVYc12SMzC2SznuHi4HmuEQWL+UPH+oVH2m/yT8oeP9QqPtN/kiIH5Q8f6hUfab/JPyh4/wBQqPtN/kiIH5Q8f6hUfab/ACT8oeP9QqPtN/kiIH5Q8f6hUfab/Jec/wAICF7Sx2Hzua4EOaS0hwOhBBbqERB47gJzx69scb46ZzmvjY8H4u7nhrb8i7JlB+irpREBERAREQEREBQ7aTdPh9a8yyw5JXG7pInFjnHvcPVJ8bXKIg0MG4Gj0EtRVzMboyN0rQ1g7hZunssvfazdBA7DHUmHxshkEjJQXEnjOjDhlkebm1nOt0BsiIIFtDVYrDLLV1lHIyVzY421dOc4oYWC03BALg1zwT2i4WubWvpJX71fSKcUGE01VVymLhmabXIC2xfI65zO8XFov1PJEQMG3D8OlhkbUyUte0EumhcXMu4ns2uCbDS4IvrzXGE7KY/hzDFSvo52F7nnMLPcXG5Li4NNyb9Ta6IgzzNtM/TJRReN2u9vNy7f+BsbqLipxYQtPSmjN/eBGR7yiIMrDtxtE2QTVMk9ZJcG88l2kjvA1I8CSrDjiDWhrQAAAAALAAcgAOQREHdERAREQEREBERAREQf/9k="/>
          <p:cNvSpPr>
            <a:spLocks noChangeAspect="1" noChangeArrowheads="1"/>
          </p:cNvSpPr>
          <p:nvPr/>
        </p:nvSpPr>
        <p:spPr bwMode="auto">
          <a:xfrm>
            <a:off x="155575" y="-784225"/>
            <a:ext cx="4457700" cy="1638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QEhQVFBQWFBcWFRQVEhQVFREYFBUaGRYVFxgaHiYeGBkkHRcXHzEgJScpLCwsGB4xNjAqNSYrLSkBCQoKBQUFDQUFDSkYEhgpKSkpKSkpKSkpKSkpKSkpKSkpKSkpKSkpKSkpKSkpKSkpKSkpKSkpKSkpKSkpKSkpKf/AABEIAIgBcwMBIgACEQEDEQH/xAAcAAEAAgIDAQAAAAAAAAAAAAAABgcEBQECAwj/xABOEAABAwIDBQQECAsFBgcAAAABAAIDBBEFEiEGBxMxQSJRYXEUMoGRCCNCYnKCkqEVFxgzUlRVorHR0yQ0Q7PSU2NzdLLxFjU2wcLD4f/EABQBAQAAAAAAAAAAAAAAAAAAAAD/xAAUEQEAAAAAAAAAAAAAAAAAAAAA/9oADAMBAAIRAxEAPwC8UREBERAREQEREBERAREQEREBERAREQEREBERAREQFqNqNpIaGmfVTmzGDQfKkcfVY3vcf/3kFtiq43obv4KomurKyeKngju6JoaWttzMd+T3aDkSTbyQUBj219RVVjq18j2ylxLMr3DgjoyMg3aAO7z6lTfZXf7WQFrKsCpi5FxGWYDvDho4/SGtuYWZgu7l+LtidFAygw+MnhvLeJVVNzq9zjYvJt4NHQHramz26nDqQDJTtkeOckwErye/tdkewBBjYTvmwuoeGCo4bjy4zHRj7R7I9pU3Y8EAggg6gjkQeRC0eNbD0VUzJNTROFrBwYGPb9F7bOCrueKr2bkD2Okq8Jc4BzHayUmY2BHQfc08iASCguJFj4fiDJ4mTROD43tDmOHJwcLgrIQEREBERAREQEREBERAREQEREBERAREQEREBERAREQEREBERAREQEREBERAREQFqNptqqegh49VIGMvlGhc57rXytaNSdFt1Tm9yMT43hVLIM0RcC5nMOzzAOBHcQwD3oJts3vSw+ueIoZwJDyjkaY3O+jm0cfAG/gpZdV9ttuepauIupo2U1S3WOSMZGuI5Ne1ulvnAXGnksbdXt7LK5+F1921sFxd9rzNbzv3vA6/KFj3oLKJVTb7dp4ZqYYXTycWqlmjHCi7ZFnXs+2gN8vZ58jZaXe/t9L+ERhhmkpqVoZx5IW5pX8RoceoOUBwGUEdSb6BWVsTsLQ0UTZKSMOL2hwnf25HhwuDmIGUEHk0AeHNBv8ADKbhQRRWAyRsbYaAZWgWHhooTvU2sxChjEtHBGYWtzTTyFrspLsrWNZnB7rmx5hafextJLDU5YqqopXQwRzRiMB8VRnmLJM8dtclmnm7Q+r367HNo3YvgNXHK0Nq6QRzPDb8OVo7TZWfNdGXG3l0QRqD4RGIBwLo6Zw6jhyNPsIk0+9XJs7tZR4xSFrS12eMtmp3EZ48ws4ObzI10cNOS+SbK/dwmwfCi/Cktw+Vrmwt6NjJF3nxcRp4a9UGJsFt4zCKmbBawkRR1D2wzk9mMON2h46NdfNfpmN9NVdrJAQCCCCLgg3BB5EKkd4GwkFVtHBDmkBqo3yz2c34vhxlrSzTT82Drf7167N7TVGAVQwzEiX0bj/Z6mxIY2/MfM72c2k3FwgutF0ilDmhzSHNIBBBuCCLgg9Qu6AiIgIiICIiAiIgIiICIiAiIgIiICIiAiIgIiICIiAiIgIiICIiAiIgIuCVEdt95VNhw4ZvNUusGU0eryT6ua3qA+89AUHpvI2ydhtEJo2CSWSVsMTTfKXvDjc21Is06dTZVlhdTVVW01L+FGx000EXYYNGzWzFnDNyHEl5OhPqkc9FuW7u67GD6Ti0zqdtiaekit8QSOy94NwDy01ceRLeSxJKZ9WTgeKuyV8Iz4fXi95wNWnNzJ7OvU2PymgkLpuqs3y7KPaGYzR3bU0pDpC3m+NpuHnvLeve0m+gW93b7YyVLJKKsGSupTkmb/tWjRsze8HrbS5B5OCmksQc0tcA4EEEEXBB0II6hB8170YhXRU+OQt+LlY2GpAF+BNHp2u4EWA+i39IK/MAxqlNNEIaiF7GxMaCJG8mtA1BNxy5FVdsdAMMxqpwScB1JVjNC14zMdcEsBDtDdodGe8sC2O0vweqaUl9JK6mcdeG4GSL2XIc0e0oJ/XYTRYgGPeIp+E85HtfcxuFrgPYbjpcX10uFkybPwnjERta+eMRyODRd7WtLWg+ADiqt2e3dY1Tx+ixVVNRwsJdnhZndUvNrOfmbm5ADpoBoV1wLexiFPPNRVtI+rfTutJLTts8C9g8sAyuadCCA3QhBm7N/B6pYXNkqpXVLhrkA4cR8wCXOHhcK0nOZFGScscbG+DWRtaPcGgD7lXc+/uia0uNPWgjm11OxpHmTJYKMu2lrdpZPQ6dhpaAEekSXzOcAQcpda2Y9GDzJICCS7uwcQxGrxtwIiP9mpARzjYRnf7SB9p4Uz2r2UhxCmdTTjQ6teAM0Tuj2noR94uFn4XhcdPDHBC0MjjaGNaOgH8T1J6klZaCnN2+08mG1b8CxF4AYb00zjZpB1DA4/IcNW9xu3utcTXaKF7f7rYMVfFJJI+J8Yc0uY1pMjXahpvysbkfSPsg8lLjGz/ajPp9AObTmLom+WrovMXb3gILtRRbYveLS4ky8LssoF3wPsJGd5HR7fnD225KUAoOUREBERAREQEREBERAREQEREBERAREQEREBERAREQEREBERAXjVVTI2GSRzWMaLuc4gNaB1JPIKP7Z7wKXDY7zuzSOHxcDLGSTuNvktv8o6efJQmm2Vr8ceJ8ULqWiuHR0TCWvkHQyX1Hm7XuDUHtiu8SqxKV1FgjOyOzLXSAtjj+hcaeZBJ6N6qR7E7sqegPGcTUVbrl9TLq659bJe+XzuSepUnwrCYqaJsEEbYo28mMFgO8+JPUnUrMQcWUR3k7G+nUt4uzVwHi00gNnNe2xy36B1h7Q09FL1wUFG1e0JfFSbSxttUU8gpsSiaLZ26NJI6HUWv+k0fJV20tU2RjZGEOY9oc1w5Oa4XB9xCqiqwdsOOVWHO0psWpXPAto2YB13D5wIe76wW/3LYm6TDBBJ+cpZZKZ4PMZDdo9gcB9VBpt/WEubDT4nDpLSzN7Q5hrnAtPseG/aPerJwPFG1NNDUs9WWNrx4Zmg29nL2LD20wcVWH1NPa5fA8N+mG5mH2ODT7FEdwuLGbCGxnnBLJHzv2TaRvs+Mt9VBY9lTW0mH1TtqHMw+dtNNJRNdJI5geC1pAIykG5s2P7KuZVjVHJtfF/vMPI9xedPsIPZm6F1Q8SYpXz1tjcRD4mH7LT/Cyn2HYZFBE2GFjY42izWMaGge7r48yspEBERAsuLLlEFZbc7omyv8ATsNPo1Yw5wGHIyZw16eo8940PXmSs/dZvCdXsfTVIyVtPpK22XiAHLnDehB0cOht32E+VN70aF+F4lT47TjsueI6lg0D9LG/02Ai/RzQeZQXIix8PrmTRMmjOZkjGvYe9rhcH71kICIiAiIgIiICIiAiIgIiICIiAiIgIiIC4uuSqG3rzzjaOiDXOH934NiRbNMQ+3mdD4c0F8oiICItFtZtpTYdDxamTLe+SMaySkdGt6+fIdSg3b5A0FxIAAuSTYADmSegVY49vPmqpjQYJHx5eUlUR8RAO8E6Hr2jp3B3SP4XiFRtPPJG+YUtDEWl1PG680wceyXnkRpz9UaaE6q3sB2ego4RBTRtjYOgGrj+k483O8Sgi2x26yKlk9MqnmrrnHM6eS5DHf7sHqOWY66aZeSnQC5RARcXWJX4zBAM000UQ75JGMHvcQgzEUKxHfHhcNwapshHSJr5PvAy/etId+TZrihw+sqj3tjs32loeR7kHvvc+KqMKrRoYq9sZPzJrZx7mH3rru7PCxrGKbk0yxzNH08xcR55x7golvCxTF6unZLPh3o9NBOyYlruJMMtxci/KxNyWi2ixKXeOYMWnxllLMaGoyQve5haQWtbq0+qXdknLfUHmEH0E4X0VQ7gOw7EoOjKlth3fnGn/pCsyk2kp5aU1kcrHQBheZAdGhou7N+iRbUHUKtfg9wudDW1RFhNUi3m1pcf80ILdVXbaERbTYVP0kZJCfG4e0D3yhWiqv34xmJlDiDedNWMJNuTXa38rxj3oLPBS6gG3+2FbQSQ1cMLZ8Pyjj2/ONLjo6/yRa1jqL3BtopVgO0MNdTCopZMzHAi/wAqN1tWvb0cO4/wN0G2uigG7HaKcvqMMr3OdWUryS9xvxonnsvBsLgXHsc1T9BxdcqE4/tRPBjdDRtLXQVEcmePL22ubciTNzDdALeDvZNQg5Wr2nwFlbSS0knqyMLb9WO5tePEOAPsW0RBU+5DH3sE+DVOk1K92QHqzNZ7R3hrjceDx3K2Aqb3sUjsNxOlx2EaFwjqAPl6Ea+Lo8zfNjSreoqtssbJWHMx7Q5rh8prhcH3FB7IiICIiAiIgIiICIiAiIgIiICIiAiIgKtt7LHQVGHYpwzJDSTPM+S2drZMga63UCzvaR33VkrWbSsBoqgEXBgl0Ot/i3IMvDq+OeJk0Tg+N7Q5jhycDyKyFUezW3TcL2doZnwyzB/EaMgs1pErz23nRt+nfY9y0k/wlJPkUTB3F07j/Bg/ignm1+3c7ar8GYbCJ6wszPc42ipWnk5/edQbXtqOd7Klt4OwGKQ3rq48cEgPlZJn4dz2Q4WGVtzYWFh4XUwwHGKxhlrqdtI+qxZ7TFGalodStja+7iHWLhc8hyLBz5LazQ1WG4LXtxeqbO6Zj2U7DIZHZpGObo5wBN3EOsB2chPVBU27Par0DEoZ3OyxOPDm524b9CTbXsmzvqq9qzflhzTlidLUO6CGB5ue67sq+Xyt1snROmqWU7JZYXSODA6Jj3m7jbtNaQcuvNBf43mYhP8A3PBqggjR9Q7gt89QAR9ZcGHaOo5voqJvzWmR4875xfysoz+IOs/af3Tf60/EFW/tL92b/Wgko3V1k1vTcXqnjqyH4kew3I/dWdQbkcMjOZ8T53dXTTPcT5htmn3KGfiCrf2n+7N/rWLiO5eenjMs+LsiYObpDI0eVy/n4ILei2aoaSN0jaenhYxpc5/CYMrWi5Jda9rKGbgARhkhNwx1VIYwT8nKwfxBVPV1BSi7HYw6UHQhtNUuaftOAK1FPDEKepcKpwfE+MU8YDmipa97g91r9mzQ11vnIPsYLHxDDY54nQzMbJG8WcxwuHBajd/IThVGXEk+jRanmewFIEFR1vwfYs7hT1k8EDyM8GXOHC97ZszbjuzB3tVlbO4BFRU0dLA20cYsLm7nEm7nOPVxJJWyRAUY3mYP6ThNXCBc8Ivb9KIiRv3st7VJ11lYHNLTqCLEd4PMIIpuzxQVeD0z3Wd8Twng65jFeN2YHncNv9ZQOvibs9jUcsd2YdWXbIy92RPHMgdA0lrh81zgtxuReYfT8Ndzpqt1h81923HheO/tWHvOwtuIY5h+GyFwi4MsjspsRcOJINudogg2GLSiHamjmaezV0j4iQQQ/Lmc2x66his1fOu0uxlXgk9JVmc1FHBUNMZJOaHOQXNLDyBa212m1+guvohrrgEcjqEFbYIPStqKufmyip2QN15Pk1P/ANqsoKudzzczsUmPrPxOYHybq0ezOVstot7dDSSmDM+eYaGOnZxC09xNw0G+lgSR1CCaoqzG/CIavoK9rejjANR1PNTHZLayPEIDPEyVjQ8sIljyOuADcakEdoa+aDttfs62uopqR/8AiMIaf0HjVjvY4A+9QjcVtE99LLh02k1G8ssefDLjp9Vwc3yyqzyqa2hH4L2ogqh2Ya4ZJOgzPIY8+x3CkPm5BcyIiAiIgIiICIiAiIgIiICIiAiIgIiIBVL7e77XU9RVYf6K1wbmi4nGIJzMtmy5fnd6uhUTQbMwV+0mK01Q3MwwuII0dG4SU9nsPRwufYSDoSgjGymC1/4MdiVDUPJhfJHLTEh7eEA15IjddrhqSWkdLjVYVLtMKkEy4PTVFvWfTx1FO65/SMLrXPkFItmsDmwzFK3DuLnjdQTvNrhsgEJdG5zTycLn3nWxUk+DZ/dqv/jR/wCWUFfhlIdTg1bGb3vHUzaW5WzxFZ2y2DU9diUsU1PUNjZRSSNiqZ5HSNe21n5hkOXXlyX0qVRG3WPVVHjstSKQyCSlfTxAOJMkYAzTWaCQATbUIIFs/UMZTtP4J9LfcnjufVFjteXDjIYbcvYsyr2lxMsMdPSmiYRZzaSjdCXeBksZCPDNYq69x4kGCwtkZlAdJwzmB4jHPLw/Tlq9wt81T1BVO6PeXUVUpw6tjdx2Rl7ZS3I57W5dJGkDtWcDmHPqOptdVNh//rOf/lB/lRK1KmpbGx0j3BrWguc5xADQNSSTyAQaPbfbKLDaV1RL2j6scYNnSvPJo7h1J6AeQVbbObvqjGnjEsXkeInawUzSWdg8tP8ADZblbtO5k63PlhcR2ixl1VID+D6M2jaRpKb3aD9MjO7uaGt6q7g2yCP0O73D4W5WUdOB3mJr3Hzc65PtK1OI7m8Mmm4zqcNNwSyN7443W72NNh7LXU3RB0ggaxrWNAa1oDWtAsGgCwAHQALuiICIiAuCuUQVhgw4O1tYwaNno2SEdC5vCF/uefauu8E8HH8IqeQe58BPmbfwlXNecu2EHz6BwPhbiH/4hdt/cWSip6tv5ynq43s8bg3Hva0+xBvd7lG2TBasO+TGHjwcxzXD+C2G7+qdJhdG92rjTRXPflYBfzNlibzHXwWsPfTk++y9d2n/AJRRf8vH/BBVQ2hkoqbF6OG4qZMUMUVvWHpWbK4HvLYnW7iVbWxmxMGHU7IYmNz2HEmt25XfKcXc7X5DoFSOMuzY9LUA/EDGKRjrHsl7c4ufLK/3lfSCDiyALlEBVH8IxgFHSyD121PZPUXYSfva1W4qb3ny/hHG6HCY9WxOEs9vk5rPcD4iNt/rhBb1G8mNhPMtaT5kC69lwFygIiICIiAiIgIiICIiAiIgIiICIiCEbyt4Jw6OOKBglq5zlhjsSBrbO4DU6kADS58iq3raLFMFqxjc4jqOOMtWGCwjD3NOQm3ZPZbZ4FrixvfXdb14H0OMUeNFnFgaWxvbb82W5uXiWuLm+LVMdt94VHS0bXyAVIqWfFQNs70hjxzN9Aw3AvY87AE6IKg2m3hQHGH18QdJFNQmEj1XxmSEtIIOmZrrXF++xKl/wbP7tV/8aP8A6CoLhu5qvrZDKynFHA9xc0TyG8bTqGgWMhsO8BTyh+D46JtmYlOwm2bhx5AT32D/AOKC4VGNqdizVTR1UFRJS1EbHxcWNrX54pPWYWu8dQehPlaHfiLl/a1V+9/UT8Rcv7Wqv3v6iCxtm8BjoqWKkivkibYE+s4k3c4+JJJ9q2Sqf8RUv7Wqv3v6ifiLl/a1V+9/UQaHaTa+PDdqaiqlY97fR2MDY8ty50MdvWIAGh/kveodim0bhGYzQ4dcFxde8oBuOdjKe4ABoOp1ssmq3CTxuFTTYi81TSCx8rXDlpq8Fzhp4EW0skm3WN4XY4jStqIAQHTR2BA787OyPrNHsQWps9s9DRU7KanZljaPrPJ5vcflOPf/AO1gtmtVs1tLBX07amndmY7Qg6OY4c2PHRw/7XC2qAiIgIiICIiAsXEMTigYZJpGRMHNz3Bo956+Cyivmt2ORVtc+oxPiVBbNMBSiXhR0kFO0ve8jm42BAYLFxabm5CCcYdiseIbUsqKR3Fhgo3MkkAOTMc4ABI11ePOx7llb4XGpqsMwu/ZmqRLJpc5Y+yPZZ0n3dy3W7GuzUbpzRwUFO5wdAGFoMkdvXlOmvieYUI2y21p24/FWNcJoaKleXcNwIMjw9rGNcLi5e9gv017igsLeq62C1lv9jb2FzQuNkKoU+A08x1EdC2U/VizkKFVFFjOMxNjqHU9DST2cIuc8kYIcLN1ceh1LfHuVgbQYQ1mET0sdwxlE+Nmuto4SG6/VCCgNjMONTBW0s72xTTxRVtPJK8MDpIZHi4cSAM3EcL+BPRXXu33jxYhA2N7mtrGDLLESAXFuhkZ+k02vpyVG4DgDa0UlNTn0mrkjeXmokeIKKON7gIw1va5dru7QsNStzT7qJ6iV8NNPhgmp3DicCWrD43agAksI5g8uRCD6QRVLheye0kADW4hTPA6SullP2nQ5j71mig2m/WaDzyu/poLAxrEfR6eWoyufw43vyNF3PyNJyjxNrKgsJfX4eW7STND21Mrm1ETm2e2KRws4X1aCW6W5WZe4Ol1bQbQ+g4e6oqHxcVkJIBJYyaZrNGMHrWc7Sw11VawOxDaQRMmi9Dw9uR8zhe9U4D/AA82pb3dBe5LjYILngmD2teOTgCPIi4XddIYg1oa3QAAAdwAsAu6AiIgIiICIiAiIgIiICIiAiIgIiINZtJgEdbSy0so7EjbX6sPNrx4g2I8l834FUPwnFP7fTy1JpWujhaPVYc12SMzC2SznuHi4HmuEQWL+UPH+oVH2m/yT8oeP9QqPtN/kiIH5Q8f6hUfab/JPyh4/wBQqPtN/kiIH5Q8f6hUfab/ACT8oeP9QqPtN/kiIH5Q8f6hUfab/Jec/wAICF7Sx2Hzua4EOaS0hwOhBBbqERB47gJzx69scb46ZzmvjY8H4u7nhrb8i7JlB+irpREBERAREQEREBQ7aTdPh9a8yyw5JXG7pInFjnHvcPVJ8bXKIg0MG4Gj0EtRVzMboyN0rQ1g7hZunssvfazdBA7DHUmHxshkEjJQXEnjOjDhlkebm1nOt0BsiIIFtDVYrDLLV1lHIyVzY421dOc4oYWC03BALg1zwT2i4WubWvpJX71fSKcUGE01VVymLhmabXIC2xfI65zO8XFov1PJEQMG3D8OlhkbUyUte0EumhcXMu4ns2uCbDS4IvrzXGE7KY/hzDFSvo52F7nnMLPcXG5Li4NNyb9Ta6IgzzNtM/TJRReN2u9vNy7f+BsbqLipxYQtPSmjN/eBGR7yiIMrDtxtE2QTVMk9ZJcG88l2kjvA1I8CSrDjiDWhrQAAAAALAAcgAOQREHdERAREQEREBERAREQf/9k="/>
          <p:cNvSpPr>
            <a:spLocks noChangeAspect="1" noChangeArrowheads="1"/>
          </p:cNvSpPr>
          <p:nvPr/>
        </p:nvSpPr>
        <p:spPr bwMode="auto">
          <a:xfrm>
            <a:off x="307975" y="-631825"/>
            <a:ext cx="4457700" cy="1638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BUQEhQVFBQWFBcWFRQVEhQVFREYFBUaGRYVFxgaHiYeGBkkHRcXHzEgJScpLCwsGB4xNjAqNSYrLSkBCQoKBQUFDQUFDSkYEhgpKSkpKSkpKSkpKSkpKSkpKSkpKSkpKSkpKSkpKSkpKSkpKSkpKSkpKSkpKSkpKSkpKf/AABEIAIgBcwMBIgACEQEDEQH/xAAcAAEAAgIDAQAAAAAAAAAAAAAABgcEBQECAwj/xABOEAABAwIDBQQECAsFBgcAAAABAAIDBBEFEiEGBxMxQSJRYXEUMoGRCCNCYnKCkqEVFxgzUlRVorHR0yQ0Q7PSU2NzdLLxFjU2wcLD4f/EABQBAQAAAAAAAAAAAAAAAAAAAAD/xAAUEQEAAAAAAAAAAAAAAAAAAAAA/9oADAMBAAIRAxEAPwC8UREBERAREQEREBERAREQEREBERAREQEREBERAREQFqNqNpIaGmfVTmzGDQfKkcfVY3vcf/3kFtiq43obv4KomurKyeKngju6JoaWttzMd+T3aDkSTbyQUBj219RVVjq18j2ylxLMr3DgjoyMg3aAO7z6lTfZXf7WQFrKsCpi5FxGWYDvDho4/SGtuYWZgu7l+LtidFAygw+MnhvLeJVVNzq9zjYvJt4NHQHramz26nDqQDJTtkeOckwErye/tdkewBBjYTvmwuoeGCo4bjy4zHRj7R7I9pU3Y8EAggg6gjkQeRC0eNbD0VUzJNTROFrBwYGPb9F7bOCrueKr2bkD2Okq8Jc4BzHayUmY2BHQfc08iASCguJFj4fiDJ4mTROD43tDmOHJwcLgrIQEREBERAREQEREBERAREQEREBERAREQEREBERAREQEREBERAREQEREBERAREQFqNptqqegh49VIGMvlGhc57rXytaNSdFt1Tm9yMT43hVLIM0RcC5nMOzzAOBHcQwD3oJts3vSw+ueIoZwJDyjkaY3O+jm0cfAG/gpZdV9ttuepauIupo2U1S3WOSMZGuI5Ne1ulvnAXGnksbdXt7LK5+F1921sFxd9rzNbzv3vA6/KFj3oLKJVTb7dp4ZqYYXTycWqlmjHCi7ZFnXs+2gN8vZ58jZaXe/t9L+ERhhmkpqVoZx5IW5pX8RoceoOUBwGUEdSb6BWVsTsLQ0UTZKSMOL2hwnf25HhwuDmIGUEHk0AeHNBv8ADKbhQRRWAyRsbYaAZWgWHhooTvU2sxChjEtHBGYWtzTTyFrspLsrWNZnB7rmx5hafextJLDU5YqqopXQwRzRiMB8VRnmLJM8dtclmnm7Q+r367HNo3YvgNXHK0Nq6QRzPDb8OVo7TZWfNdGXG3l0QRqD4RGIBwLo6Zw6jhyNPsIk0+9XJs7tZR4xSFrS12eMtmp3EZ48ws4ObzI10cNOS+SbK/dwmwfCi/Cktw+Vrmwt6NjJF3nxcRp4a9UGJsFt4zCKmbBawkRR1D2wzk9mMON2h46NdfNfpmN9NVdrJAQCCCCLgg3BB5EKkd4GwkFVtHBDmkBqo3yz2c34vhxlrSzTT82Drf7167N7TVGAVQwzEiX0bj/Z6mxIY2/MfM72c2k3FwgutF0ilDmhzSHNIBBBuCCLgg9Qu6AiIgIiICIiAiIgIiICIiAiIgIiICIiAiIgIiICIiAiIgIiICIiAiIgIuCVEdt95VNhw4ZvNUusGU0eryT6ua3qA+89AUHpvI2ydhtEJo2CSWSVsMTTfKXvDjc21Is06dTZVlhdTVVW01L+FGx000EXYYNGzWzFnDNyHEl5OhPqkc9FuW7u67GD6Ti0zqdtiaekit8QSOy94NwDy01ceRLeSxJKZ9WTgeKuyV8Iz4fXi95wNWnNzJ7OvU2PymgkLpuqs3y7KPaGYzR3bU0pDpC3m+NpuHnvLeve0m+gW93b7YyVLJKKsGSupTkmb/tWjRsze8HrbS5B5OCmksQc0tcA4EEEEXBB0II6hB8170YhXRU+OQt+LlY2GpAF+BNHp2u4EWA+i39IK/MAxqlNNEIaiF7GxMaCJG8mtA1BNxy5FVdsdAMMxqpwScB1JVjNC14zMdcEsBDtDdodGe8sC2O0vweqaUl9JK6mcdeG4GSL2XIc0e0oJ/XYTRYgGPeIp+E85HtfcxuFrgPYbjpcX10uFkybPwnjERta+eMRyODRd7WtLWg+ADiqt2e3dY1Tx+ixVVNRwsJdnhZndUvNrOfmbm5ADpoBoV1wLexiFPPNRVtI+rfTutJLTts8C9g8sAyuadCCA3QhBm7N/B6pYXNkqpXVLhrkA4cR8wCXOHhcK0nOZFGScscbG+DWRtaPcGgD7lXc+/uia0uNPWgjm11OxpHmTJYKMu2lrdpZPQ6dhpaAEekSXzOcAQcpda2Y9GDzJICCS7uwcQxGrxtwIiP9mpARzjYRnf7SB9p4Uz2r2UhxCmdTTjQ6teAM0Tuj2noR94uFn4XhcdPDHBC0MjjaGNaOgH8T1J6klZaCnN2+08mG1b8CxF4AYb00zjZpB1DA4/IcNW9xu3utcTXaKF7f7rYMVfFJJI+J8Yc0uY1pMjXahpvysbkfSPsg8lLjGz/ajPp9AObTmLom+WrovMXb3gILtRRbYveLS4ky8LssoF3wPsJGd5HR7fnD225KUAoOUREBERAREQEREBERAREQEREBERAREQEREBERAREQEREBERAXjVVTI2GSRzWMaLuc4gNaB1JPIKP7Z7wKXDY7zuzSOHxcDLGSTuNvktv8o6efJQmm2Vr8ceJ8ULqWiuHR0TCWvkHQyX1Hm7XuDUHtiu8SqxKV1FgjOyOzLXSAtjj+hcaeZBJ6N6qR7E7sqegPGcTUVbrl9TLq659bJe+XzuSepUnwrCYqaJsEEbYo28mMFgO8+JPUnUrMQcWUR3k7G+nUt4uzVwHi00gNnNe2xy36B1h7Q09FL1wUFG1e0JfFSbSxttUU8gpsSiaLZ26NJI6HUWv+k0fJV20tU2RjZGEOY9oc1w5Oa4XB9xCqiqwdsOOVWHO0psWpXPAto2YB13D5wIe76wW/3LYm6TDBBJ+cpZZKZ4PMZDdo9gcB9VBpt/WEubDT4nDpLSzN7Q5hrnAtPseG/aPerJwPFG1NNDUs9WWNrx4Zmg29nL2LD20wcVWH1NPa5fA8N+mG5mH2ODT7FEdwuLGbCGxnnBLJHzv2TaRvs+Mt9VBY9lTW0mH1TtqHMw+dtNNJRNdJI5geC1pAIykG5s2P7KuZVjVHJtfF/vMPI9xedPsIPZm6F1Q8SYpXz1tjcRD4mH7LT/Cyn2HYZFBE2GFjY42izWMaGge7r48yspEBERAsuLLlEFZbc7omyv8ATsNPo1Yw5wGHIyZw16eo8940PXmSs/dZvCdXsfTVIyVtPpK22XiAHLnDehB0cOht32E+VN70aF+F4lT47TjsueI6lg0D9LG/02Ai/RzQeZQXIix8PrmTRMmjOZkjGvYe9rhcH71kICIiAiIgIiICIiAiIgIiICIiAiIgIiIC4uuSqG3rzzjaOiDXOH934NiRbNMQ+3mdD4c0F8oiICItFtZtpTYdDxamTLe+SMaySkdGt6+fIdSg3b5A0FxIAAuSTYADmSegVY49vPmqpjQYJHx5eUlUR8RAO8E6Hr2jp3B3SP4XiFRtPPJG+YUtDEWl1PG680wceyXnkRpz9UaaE6q3sB2ego4RBTRtjYOgGrj+k483O8Sgi2x26yKlk9MqnmrrnHM6eS5DHf7sHqOWY66aZeSnQC5RARcXWJX4zBAM000UQ75JGMHvcQgzEUKxHfHhcNwapshHSJr5PvAy/etId+TZrihw+sqj3tjs32loeR7kHvvc+KqMKrRoYq9sZPzJrZx7mH3rru7PCxrGKbk0yxzNH08xcR55x7golvCxTF6unZLPh3o9NBOyYlruJMMtxci/KxNyWi2ixKXeOYMWnxllLMaGoyQve5haQWtbq0+qXdknLfUHmEH0E4X0VQ7gOw7EoOjKlth3fnGn/pCsyk2kp5aU1kcrHQBheZAdGhou7N+iRbUHUKtfg9wudDW1RFhNUi3m1pcf80ILdVXbaERbTYVP0kZJCfG4e0D3yhWiqv34xmJlDiDedNWMJNuTXa38rxj3oLPBS6gG3+2FbQSQ1cMLZ8Pyjj2/ONLjo6/yRa1jqL3BtopVgO0MNdTCopZMzHAi/wAqN1tWvb0cO4/wN0G2uigG7HaKcvqMMr3OdWUryS9xvxonnsvBsLgXHsc1T9BxdcqE4/tRPBjdDRtLXQVEcmePL22ubciTNzDdALeDvZNQg5Wr2nwFlbSS0knqyMLb9WO5tePEOAPsW0RBU+5DH3sE+DVOk1K92QHqzNZ7R3hrjceDx3K2Aqb3sUjsNxOlx2EaFwjqAPl6Ea+Lo8zfNjSreoqtssbJWHMx7Q5rh8prhcH3FB7IiICIiAiIgIiICIiAiIgIiICIiAiIgKtt7LHQVGHYpwzJDSTPM+S2drZMga63UCzvaR33VkrWbSsBoqgEXBgl0Ot/i3IMvDq+OeJk0Tg+N7Q5jhycDyKyFUezW3TcL2doZnwyzB/EaMgs1pErz23nRt+nfY9y0k/wlJPkUTB3F07j/Bg/ignm1+3c7ar8GYbCJ6wszPc42ipWnk5/edQbXtqOd7Klt4OwGKQ3rq48cEgPlZJn4dz2Q4WGVtzYWFh4XUwwHGKxhlrqdtI+qxZ7TFGalodStja+7iHWLhc8hyLBz5LazQ1WG4LXtxeqbO6Zj2U7DIZHZpGObo5wBN3EOsB2chPVBU27Par0DEoZ3OyxOPDm524b9CTbXsmzvqq9qzflhzTlidLUO6CGB5ue67sq+Xyt1snROmqWU7JZYXSODA6Jj3m7jbtNaQcuvNBf43mYhP8A3PBqggjR9Q7gt89QAR9ZcGHaOo5voqJvzWmR4875xfysoz+IOs/af3Tf60/EFW/tL92b/Wgko3V1k1vTcXqnjqyH4kew3I/dWdQbkcMjOZ8T53dXTTPcT5htmn3KGfiCrf2n+7N/rWLiO5eenjMs+LsiYObpDI0eVy/n4ILei2aoaSN0jaenhYxpc5/CYMrWi5Jda9rKGbgARhkhNwx1VIYwT8nKwfxBVPV1BSi7HYw6UHQhtNUuaftOAK1FPDEKepcKpwfE+MU8YDmipa97g91r9mzQ11vnIPsYLHxDDY54nQzMbJG8WcxwuHBajd/IThVGXEk+jRanmewFIEFR1vwfYs7hT1k8EDyM8GXOHC97ZszbjuzB3tVlbO4BFRU0dLA20cYsLm7nEm7nOPVxJJWyRAUY3mYP6ThNXCBc8Ivb9KIiRv3st7VJ11lYHNLTqCLEd4PMIIpuzxQVeD0z3Wd8Twng65jFeN2YHncNv9ZQOvibs9jUcsd2YdWXbIy92RPHMgdA0lrh81zgtxuReYfT8Ndzpqt1h81923HheO/tWHvOwtuIY5h+GyFwi4MsjspsRcOJINudogg2GLSiHamjmaezV0j4iQQQ/Lmc2x66his1fOu0uxlXgk9JVmc1FHBUNMZJOaHOQXNLDyBa212m1+guvohrrgEcjqEFbYIPStqKufmyip2QN15Pk1P/ANqsoKudzzczsUmPrPxOYHybq0ezOVstot7dDSSmDM+eYaGOnZxC09xNw0G+lgSR1CCaoqzG/CIavoK9rejjANR1PNTHZLayPEIDPEyVjQ8sIljyOuADcakEdoa+aDttfs62uopqR/8AiMIaf0HjVjvY4A+9QjcVtE99LLh02k1G8ssefDLjp9Vwc3yyqzyqa2hH4L2ogqh2Ya4ZJOgzPIY8+x3CkPm5BcyIiAiIgIiICIiAiIgIiICIiAiIgIiIBVL7e77XU9RVYf6K1wbmi4nGIJzMtmy5fnd6uhUTQbMwV+0mK01Q3MwwuII0dG4SU9nsPRwufYSDoSgjGymC1/4MdiVDUPJhfJHLTEh7eEA15IjddrhqSWkdLjVYVLtMKkEy4PTVFvWfTx1FO65/SMLrXPkFItmsDmwzFK3DuLnjdQTvNrhsgEJdG5zTycLn3nWxUk+DZ/dqv/jR/wCWUFfhlIdTg1bGb3vHUzaW5WzxFZ2y2DU9diUsU1PUNjZRSSNiqZ5HSNe21n5hkOXXlyX0qVRG3WPVVHjstSKQyCSlfTxAOJMkYAzTWaCQATbUIIFs/UMZTtP4J9LfcnjufVFjteXDjIYbcvYsyr2lxMsMdPSmiYRZzaSjdCXeBksZCPDNYq69x4kGCwtkZlAdJwzmB4jHPLw/Tlq9wt81T1BVO6PeXUVUpw6tjdx2Rl7ZS3I57W5dJGkDtWcDmHPqOptdVNh//rOf/lB/lRK1KmpbGx0j3BrWguc5xADQNSSTyAQaPbfbKLDaV1RL2j6scYNnSvPJo7h1J6AeQVbbObvqjGnjEsXkeInawUzSWdg8tP8ADZblbtO5k63PlhcR2ixl1VID+D6M2jaRpKb3aD9MjO7uaGt6q7g2yCP0O73D4W5WUdOB3mJr3Hzc65PtK1OI7m8Mmm4zqcNNwSyN7443W72NNh7LXU3RB0ggaxrWNAa1oDWtAsGgCwAHQALuiICIiAuCuUQVhgw4O1tYwaNno2SEdC5vCF/uefauu8E8HH8IqeQe58BPmbfwlXNecu2EHz6BwPhbiH/4hdt/cWSip6tv5ynq43s8bg3Hva0+xBvd7lG2TBasO+TGHjwcxzXD+C2G7+qdJhdG92rjTRXPflYBfzNlibzHXwWsPfTk++y9d2n/AJRRf8vH/BBVQ2hkoqbF6OG4qZMUMUVvWHpWbK4HvLYnW7iVbWxmxMGHU7IYmNz2HEmt25XfKcXc7X5DoFSOMuzY9LUA/EDGKRjrHsl7c4ufLK/3lfSCDiyALlEBVH8IxgFHSyD121PZPUXYSfva1W4qb3ny/hHG6HCY9WxOEs9vk5rPcD4iNt/rhBb1G8mNhPMtaT5kC69lwFygIiICIiAiIgIiICIiAiIgIiICIiCEbyt4Jw6OOKBglq5zlhjsSBrbO4DU6kADS58iq3raLFMFqxjc4jqOOMtWGCwjD3NOQm3ZPZbZ4FrixvfXdb14H0OMUeNFnFgaWxvbb82W5uXiWuLm+LVMdt94VHS0bXyAVIqWfFQNs70hjxzN9Aw3AvY87AE6IKg2m3hQHGH18QdJFNQmEj1XxmSEtIIOmZrrXF++xKl/wbP7tV/8aP8A6CoLhu5qvrZDKynFHA9xc0TyG8bTqGgWMhsO8BTyh+D46JtmYlOwm2bhx5AT32D/AOKC4VGNqdizVTR1UFRJS1EbHxcWNrX54pPWYWu8dQehPlaHfiLl/a1V+9/UT8Rcv7Wqv3v6iCxtm8BjoqWKkivkibYE+s4k3c4+JJJ9q2Sqf8RUv7Wqv3v6ifiLl/a1V+9/UQaHaTa+PDdqaiqlY97fR2MDY8ty50MdvWIAGh/kveodim0bhGYzQ4dcFxde8oBuOdjKe4ABoOp1ssmq3CTxuFTTYi81TSCx8rXDlpq8Fzhp4EW0skm3WN4XY4jStqIAQHTR2BA787OyPrNHsQWps9s9DRU7KanZljaPrPJ5vcflOPf/AO1gtmtVs1tLBX07amndmY7Qg6OY4c2PHRw/7XC2qAiIgIiICIiAsXEMTigYZJpGRMHNz3Bo956+Cyivmt2ORVtc+oxPiVBbNMBSiXhR0kFO0ve8jm42BAYLFxabm5CCcYdiseIbUsqKR3Fhgo3MkkAOTMc4ABI11ePOx7llb4XGpqsMwu/ZmqRLJpc5Y+yPZZ0n3dy3W7GuzUbpzRwUFO5wdAGFoMkdvXlOmvieYUI2y21p24/FWNcJoaKleXcNwIMjw9rGNcLi5e9gv017igsLeq62C1lv9jb2FzQuNkKoU+A08x1EdC2U/VizkKFVFFjOMxNjqHU9DST2cIuc8kYIcLN1ceh1LfHuVgbQYQ1mET0sdwxlE+Nmuto4SG6/VCCgNjMONTBW0s72xTTxRVtPJK8MDpIZHi4cSAM3EcL+BPRXXu33jxYhA2N7mtrGDLLESAXFuhkZ+k02vpyVG4DgDa0UlNTn0mrkjeXmokeIKKON7gIw1va5dru7QsNStzT7qJ6iV8NNPhgmp3DicCWrD43agAksI5g8uRCD6QRVLheye0kADW4hTPA6SullP2nQ5j71mig2m/WaDzyu/poLAxrEfR6eWoyufw43vyNF3PyNJyjxNrKgsJfX4eW7STND21Mrm1ETm2e2KRws4X1aCW6W5WZe4Ol1bQbQ+g4e6oqHxcVkJIBJYyaZrNGMHrWc7Sw11VawOxDaQRMmi9Dw9uR8zhe9U4D/AA82pb3dBe5LjYILngmD2teOTgCPIi4XddIYg1oa3QAAAdwAsAu6AiIgIiICIiAiIgIiICIiAiIgIiINZtJgEdbSy0so7EjbX6sPNrx4g2I8l834FUPwnFP7fTy1JpWujhaPVYc12SMzC2SznuHi4HmuEQWL+UPH+oVH2m/yT8oeP9QqPtN/kiIH5Q8f6hUfab/JPyh4/wBQqPtN/kiIH5Q8f6hUfab/ACT8oeP9QqPtN/kiIH5Q8f6hUfab/Jec/wAICF7Sx2Hzua4EOaS0hwOhBBbqERB47gJzx69scb46ZzmvjY8H4u7nhrb8i7JlB+irpREBERAREQEREBQ7aTdPh9a8yyw5JXG7pInFjnHvcPVJ8bXKIg0MG4Gj0EtRVzMboyN0rQ1g7hZunssvfazdBA7DHUmHxshkEjJQXEnjOjDhlkebm1nOt0BsiIIFtDVYrDLLV1lHIyVzY421dOc4oYWC03BALg1zwT2i4WubWvpJX71fSKcUGE01VVymLhmabXIC2xfI65zO8XFov1PJEQMG3D8OlhkbUyUte0EumhcXMu4ns2uCbDS4IvrzXGE7KY/hzDFSvo52F7nnMLPcXG5Li4NNyb9Ta6IgzzNtM/TJRReN2u9vNy7f+BsbqLipxYQtPSmjN/eBGR7yiIMrDtxtE2QTVMk9ZJcG88l2kjvA1I8CSrDjiDWhrQAAAAALAAcgAOQREHdERAREQEREBERAREQf/9k="/>
          <p:cNvSpPr>
            <a:spLocks noChangeAspect="1" noChangeArrowheads="1"/>
          </p:cNvSpPr>
          <p:nvPr/>
        </p:nvSpPr>
        <p:spPr bwMode="auto">
          <a:xfrm>
            <a:off x="460375" y="-479425"/>
            <a:ext cx="4457700" cy="1638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telecomabc.com/f/images/fd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220" y="4800253"/>
            <a:ext cx="2412115" cy="137194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73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guard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Guard </a:t>
            </a:r>
            <a:r>
              <a:rPr lang="en-US" dirty="0" smtClean="0"/>
              <a:t>bands avoids </a:t>
            </a:r>
            <a:r>
              <a:rPr lang="en-US" dirty="0"/>
              <a:t>sender overlap</a:t>
            </a:r>
          </a:p>
          <a:p>
            <a:pPr lvl="1"/>
            <a:r>
              <a:rPr lang="en-US" dirty="0"/>
              <a:t>All receivers should see non-overlapping </a:t>
            </a:r>
            <a:r>
              <a:rPr lang="en-US" dirty="0" smtClean="0"/>
              <a:t>bands</a:t>
            </a:r>
            <a:endParaRPr lang="en-US" dirty="0"/>
          </a:p>
          <a:p>
            <a:pPr lvl="1"/>
            <a:r>
              <a:rPr lang="en-US" dirty="0"/>
              <a:t>But:</a:t>
            </a:r>
          </a:p>
          <a:p>
            <a:pPr lvl="2"/>
            <a:r>
              <a:rPr lang="en-US" dirty="0"/>
              <a:t>Sender </a:t>
            </a:r>
            <a:r>
              <a:rPr lang="en-US" dirty="0" smtClean="0"/>
              <a:t>frequencies drift</a:t>
            </a:r>
            <a:endParaRPr lang="en-US" dirty="0"/>
          </a:p>
          <a:p>
            <a:pPr lvl="2"/>
            <a:r>
              <a:rPr lang="en-US" dirty="0" smtClean="0"/>
              <a:t>Motion affects frequency (Doppler shift)</a:t>
            </a:r>
          </a:p>
          <a:p>
            <a:pPr lvl="2"/>
            <a:endParaRPr lang="en-US" dirty="0"/>
          </a:p>
          <a:p>
            <a:r>
              <a:rPr lang="en-US" dirty="0"/>
              <a:t>Consequence</a:t>
            </a:r>
          </a:p>
          <a:p>
            <a:pPr lvl="1"/>
            <a:r>
              <a:rPr lang="en-US" dirty="0" smtClean="0"/>
              <a:t>FDMA needs frequency coordination</a:t>
            </a:r>
            <a:endParaRPr lang="en-US" dirty="0"/>
          </a:p>
          <a:p>
            <a:pPr lvl="1"/>
            <a:r>
              <a:rPr lang="en-US" dirty="0" smtClean="0"/>
              <a:t>FDMA </a:t>
            </a:r>
            <a:r>
              <a:rPr lang="en-US" dirty="0"/>
              <a:t>has </a:t>
            </a:r>
            <a:r>
              <a:rPr lang="en-US" dirty="0" smtClean="0"/>
              <a:t>band size limit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92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alphabets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 way to group </a:t>
            </a:r>
            <a:r>
              <a:rPr lang="en-US" dirty="0"/>
              <a:t>by physical property</a:t>
            </a:r>
          </a:p>
          <a:p>
            <a:pPr lvl="1"/>
            <a:r>
              <a:rPr lang="en-US" dirty="0"/>
              <a:t>Instead of using independent properties, separate groups by the values of one or more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Need the groups to be independently usable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658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(CDMA)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Combines frequency and time</a:t>
            </a:r>
          </a:p>
          <a:p>
            <a:pPr lvl="1"/>
            <a:r>
              <a:rPr lang="en-US" dirty="0"/>
              <a:t>A combination of time and frequency that allows partial overlap </a:t>
            </a:r>
            <a:r>
              <a:rPr lang="en-US" dirty="0" smtClean="0"/>
              <a:t>that can enable communication in </a:t>
            </a:r>
            <a:r>
              <a:rPr lang="en-US" smtClean="0"/>
              <a:t>the presence of increased </a:t>
            </a:r>
            <a:r>
              <a:rPr lang="en-US" dirty="0"/>
              <a:t>noise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223242"/>
              </p:ext>
            </p:extLst>
          </p:nvPr>
        </p:nvGraphicFramePr>
        <p:xfrm>
          <a:off x="5623439" y="2413449"/>
          <a:ext cx="2493108" cy="207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415518"/>
                <a:gridCol w="415518"/>
                <a:gridCol w="415518"/>
                <a:gridCol w="415518"/>
                <a:gridCol w="415518"/>
              </a:tblGrid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3863" y="454508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CDMA</a:t>
            </a:r>
            <a:endParaRPr lang="en-US" sz="3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281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xDM</a:t>
            </a:r>
            <a:r>
              <a:rPr lang="en-US" dirty="0" smtClean="0"/>
              <a:t> vs </a:t>
            </a:r>
            <a:r>
              <a:rPr lang="en-US" dirty="0" err="1" smtClean="0"/>
              <a:t>xDMA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{Space, Time, Code} Division Multiplexing</a:t>
            </a:r>
          </a:p>
          <a:p>
            <a:pPr lvl="1"/>
            <a:r>
              <a:rPr lang="en-US" dirty="0" smtClean="0"/>
              <a:t>Sharing (dividing a resource) by multiplexing (merging) or </a:t>
            </a:r>
            <a:r>
              <a:rPr lang="en-US" dirty="0" err="1" smtClean="0"/>
              <a:t>demultiplexing</a:t>
            </a:r>
            <a:r>
              <a:rPr lang="en-US" dirty="0" smtClean="0"/>
              <a:t> (splitting) based on spatial, temporal, or coding context</a:t>
            </a:r>
          </a:p>
          <a:p>
            <a:r>
              <a:rPr lang="en-US" dirty="0" smtClean="0"/>
              <a:t>{S/T/C) Division Multiple-Access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xDM</a:t>
            </a:r>
            <a:r>
              <a:rPr lang="en-US" dirty="0" smtClean="0"/>
              <a:t> to coordinate shared access of a channel by multiple sources or receivers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Often used somewhat interchangeably</a:t>
            </a:r>
            <a:endParaRPr lang="en-US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04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compared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955425"/>
              </p:ext>
            </p:extLst>
          </p:nvPr>
        </p:nvGraphicFramePr>
        <p:xfrm>
          <a:off x="695569" y="1476813"/>
          <a:ext cx="2493108" cy="207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622756"/>
                <a:gridCol w="274711"/>
                <a:gridCol w="208280"/>
                <a:gridCol w="763563"/>
                <a:gridCol w="208280"/>
              </a:tblGrid>
              <a:tr h="26767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6912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59084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36220" y="233120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7606" y="361627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65418"/>
              </p:ext>
            </p:extLst>
          </p:nvPr>
        </p:nvGraphicFramePr>
        <p:xfrm>
          <a:off x="3473937" y="2313355"/>
          <a:ext cx="2493108" cy="20804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622756"/>
                <a:gridCol w="274711"/>
                <a:gridCol w="208280"/>
                <a:gridCol w="763563"/>
                <a:gridCol w="208280"/>
              </a:tblGrid>
              <a:tr h="27003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6912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59084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124883"/>
              </p:ext>
            </p:extLst>
          </p:nvPr>
        </p:nvGraphicFramePr>
        <p:xfrm>
          <a:off x="6172200" y="3030861"/>
          <a:ext cx="2493108" cy="207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415518"/>
                <a:gridCol w="415518"/>
                <a:gridCol w="415518"/>
                <a:gridCol w="415518"/>
                <a:gridCol w="415518"/>
              </a:tblGrid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1562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2941" y="388376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TDMA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9530" y="446264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FDMA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346" y="516249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CDMA</a:t>
            </a:r>
            <a:endParaRPr lang="en-US" sz="3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67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(name)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only worry about multiparty:</a:t>
            </a:r>
          </a:p>
          <a:p>
            <a:pPr lvl="1"/>
            <a:r>
              <a:rPr lang="en-US" dirty="0" smtClean="0"/>
              <a:t>Unique</a:t>
            </a:r>
            <a:r>
              <a:rPr lang="en-US" baseline="0" dirty="0" smtClean="0"/>
              <a:t> per-node peer names</a:t>
            </a:r>
          </a:p>
          <a:p>
            <a:pPr lvl="1"/>
            <a:r>
              <a:rPr lang="en-US" baseline="0" dirty="0" smtClean="0"/>
              <a:t>Unique per-node internal state/TM subset names</a:t>
            </a:r>
          </a:p>
          <a:p>
            <a:pPr lvl="0"/>
            <a:r>
              <a:rPr lang="en-US" dirty="0" smtClean="0"/>
              <a:t>If you also worry about </a:t>
            </a:r>
            <a:r>
              <a:rPr lang="en-US" baseline="0" dirty="0" smtClean="0"/>
              <a:t>channel sharing</a:t>
            </a:r>
          </a:p>
          <a:p>
            <a:pPr lvl="1"/>
            <a:r>
              <a:rPr lang="en-US" dirty="0" smtClean="0"/>
              <a:t>Name</a:t>
            </a:r>
            <a:r>
              <a:rPr lang="en-US" baseline="0" dirty="0" smtClean="0"/>
              <a:t> sets used in overlapping contexts</a:t>
            </a:r>
          </a:p>
          <a:p>
            <a:pPr lvl="1"/>
            <a:r>
              <a:rPr lang="en-US" baseline="0" dirty="0" smtClean="0"/>
              <a:t>Need to ensure no namespace collisions</a:t>
            </a:r>
            <a:endParaRPr lang="en-US" baseline="0" dirty="0"/>
          </a:p>
          <a:p>
            <a:pPr lvl="1"/>
            <a:r>
              <a:rPr lang="en-US" baseline="0" dirty="0" smtClean="0"/>
              <a:t>Need to ensure both ends agree on names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02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 (1:N)</a:t>
            </a:r>
          </a:p>
          <a:p>
            <a:pPr lvl="1"/>
            <a:r>
              <a:rPr lang="en-US" dirty="0" smtClean="0"/>
              <a:t>Know the channel</a:t>
            </a:r>
          </a:p>
          <a:p>
            <a:pPr lvl="1"/>
            <a:r>
              <a:rPr lang="en-US" dirty="0" smtClean="0"/>
              <a:t>MAY mean the receiver knows the source</a:t>
            </a:r>
            <a:endParaRPr lang="en-US" dirty="0"/>
          </a:p>
          <a:p>
            <a:r>
              <a:rPr lang="en-US" dirty="0" smtClean="0"/>
              <a:t>Uniqueness</a:t>
            </a:r>
          </a:p>
          <a:p>
            <a:pPr lvl="1"/>
            <a:r>
              <a:rPr lang="en-US" dirty="0" smtClean="0"/>
              <a:t>MUST be unique per-receiver on this channel</a:t>
            </a:r>
          </a:p>
          <a:p>
            <a:r>
              <a:rPr lang="en-US" dirty="0" smtClean="0"/>
              <a:t>Shared</a:t>
            </a:r>
          </a:p>
          <a:p>
            <a:pPr lvl="1"/>
            <a:r>
              <a:rPr lang="en-US" dirty="0" smtClean="0"/>
              <a:t>MUST be known by sender and receiver</a:t>
            </a:r>
          </a:p>
          <a:p>
            <a:pPr lvl="1"/>
            <a:r>
              <a:rPr lang="en-US" dirty="0" smtClean="0"/>
              <a:t>Sender knows what to attach to a message</a:t>
            </a:r>
          </a:p>
          <a:p>
            <a:pPr lvl="1"/>
            <a:r>
              <a:rPr lang="en-US" dirty="0" smtClean="0"/>
              <a:t>Receiver knows where message goes to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75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 (N:1)</a:t>
            </a:r>
            <a:endParaRPr lang="en-US" dirty="0"/>
          </a:p>
          <a:p>
            <a:pPr lvl="1"/>
            <a:r>
              <a:rPr lang="en-US" dirty="0"/>
              <a:t>Know the channel</a:t>
            </a:r>
          </a:p>
          <a:p>
            <a:pPr lvl="1"/>
            <a:r>
              <a:rPr lang="en-US" dirty="0" smtClean="0"/>
              <a:t>MAY mean the source knows the receiver</a:t>
            </a:r>
            <a:endParaRPr lang="en-US" dirty="0"/>
          </a:p>
          <a:p>
            <a:r>
              <a:rPr lang="en-US" dirty="0"/>
              <a:t>Uniqueness</a:t>
            </a:r>
          </a:p>
          <a:p>
            <a:pPr lvl="1"/>
            <a:r>
              <a:rPr lang="en-US" dirty="0"/>
              <a:t>MUST be unique </a:t>
            </a:r>
            <a:r>
              <a:rPr lang="en-US" dirty="0" smtClean="0"/>
              <a:t>per-sender </a:t>
            </a:r>
            <a:r>
              <a:rPr lang="en-US" dirty="0"/>
              <a:t>on this channel</a:t>
            </a:r>
          </a:p>
          <a:p>
            <a:r>
              <a:rPr lang="en-US" dirty="0"/>
              <a:t>Shared</a:t>
            </a:r>
          </a:p>
          <a:p>
            <a:pPr lvl="1"/>
            <a:r>
              <a:rPr lang="en-US" dirty="0"/>
              <a:t>MUST be known by sender and </a:t>
            </a:r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Sender attaches its name to message</a:t>
            </a:r>
            <a:endParaRPr lang="en-US" dirty="0"/>
          </a:p>
          <a:p>
            <a:pPr lvl="1"/>
            <a:r>
              <a:rPr lang="en-US" dirty="0" smtClean="0"/>
              <a:t>Receiver </a:t>
            </a:r>
            <a:r>
              <a:rPr lang="en-US" dirty="0"/>
              <a:t>knows </a:t>
            </a:r>
            <a:r>
              <a:rPr lang="en-US" dirty="0" smtClean="0"/>
              <a:t>where the message came from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893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share the channel</a:t>
            </a:r>
          </a:p>
          <a:p>
            <a:endParaRPr lang="en-US" dirty="0" smtClean="0"/>
          </a:p>
          <a:p>
            <a:r>
              <a:rPr lang="en-US" dirty="0" smtClean="0"/>
              <a:t>Label (name) implications</a:t>
            </a:r>
          </a:p>
          <a:p>
            <a:endParaRPr lang="en-US" dirty="0" smtClean="0"/>
          </a:p>
          <a:p>
            <a:r>
              <a:rPr lang="en-US" dirty="0" smtClean="0"/>
              <a:t>Emulated sharing</a:t>
            </a:r>
          </a:p>
          <a:p>
            <a:endParaRPr lang="en-US" dirty="0" smtClean="0"/>
          </a:p>
          <a:p>
            <a:r>
              <a:rPr lang="en-US" dirty="0" smtClean="0"/>
              <a:t>Explicit coordination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r>
              <a:rPr lang="en-US" baseline="0" dirty="0" smtClean="0"/>
              <a:t>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Context (N:N)</a:t>
            </a:r>
          </a:p>
          <a:p>
            <a:pPr lvl="1"/>
            <a:r>
              <a:rPr lang="en-US" dirty="0" smtClean="0"/>
              <a:t>Maybe</a:t>
            </a:r>
            <a:r>
              <a:rPr lang="en-US" baseline="0" dirty="0" smtClean="0"/>
              <a:t> know the subset of senders/receivers</a:t>
            </a:r>
            <a:endParaRPr lang="en-US" dirty="0" smtClean="0"/>
          </a:p>
          <a:p>
            <a:pPr lvl="1"/>
            <a:r>
              <a:rPr lang="en-US" dirty="0" smtClean="0"/>
              <a:t>Not very useful</a:t>
            </a:r>
          </a:p>
          <a:p>
            <a:pPr lvl="0"/>
            <a:r>
              <a:rPr lang="en-US" dirty="0" smtClean="0"/>
              <a:t>Uniqueness</a:t>
            </a:r>
          </a:p>
          <a:p>
            <a:pPr lvl="1"/>
            <a:r>
              <a:rPr lang="en-US" dirty="0" smtClean="0"/>
              <a:t>Send</a:t>
            </a:r>
            <a:r>
              <a:rPr lang="en-US" baseline="0" dirty="0" smtClean="0"/>
              <a:t> names MUST be unique</a:t>
            </a:r>
          </a:p>
          <a:p>
            <a:pPr lvl="1"/>
            <a:r>
              <a:rPr lang="en-US" baseline="0" dirty="0" smtClean="0"/>
              <a:t>Receive names MUST be unique</a:t>
            </a:r>
          </a:p>
          <a:p>
            <a:pPr lvl="1"/>
            <a:r>
              <a:rPr lang="en-US" baseline="0" dirty="0" smtClean="0"/>
              <a:t>MAY (usually) correlate </a:t>
            </a:r>
            <a:r>
              <a:rPr lang="en-US" baseline="0" dirty="0" err="1" smtClean="0"/>
              <a:t>send:receive</a:t>
            </a:r>
            <a:r>
              <a:rPr lang="en-US" baseline="0" dirty="0" smtClean="0"/>
              <a:t> names</a:t>
            </a:r>
            <a:endParaRPr lang="en-US" dirty="0" smtClean="0"/>
          </a:p>
          <a:p>
            <a:pPr lvl="0"/>
            <a:r>
              <a:rPr lang="en-US" dirty="0" smtClean="0"/>
              <a:t>Shared</a:t>
            </a:r>
          </a:p>
          <a:p>
            <a:pPr lvl="1"/>
            <a:r>
              <a:rPr lang="en-US" dirty="0" smtClean="0"/>
              <a:t>MUST be known by all senders and receivers</a:t>
            </a:r>
          </a:p>
          <a:p>
            <a:pPr lvl="1"/>
            <a:r>
              <a:rPr lang="en-US" dirty="0" smtClean="0"/>
              <a:t>Senders attach BOTH names (its send, </a:t>
            </a:r>
            <a:r>
              <a:rPr lang="en-US" dirty="0" err="1" smtClean="0"/>
              <a:t>dest’s</a:t>
            </a:r>
            <a:r>
              <a:rPr lang="en-US" dirty="0" smtClean="0"/>
              <a:t> </a:t>
            </a:r>
            <a:r>
              <a:rPr lang="en-US" dirty="0" err="1" smtClean="0"/>
              <a:t>recv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Receiver uses BOTH names (determine source, decide to accept)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420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A-priori here (for now)</a:t>
            </a:r>
          </a:p>
          <a:p>
            <a:pPr lvl="1"/>
            <a:r>
              <a:rPr lang="en-US" dirty="0" smtClean="0"/>
              <a:t>Part of the protocol configuration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An organization (IANA, IEEE, etc.)</a:t>
            </a:r>
          </a:p>
          <a:p>
            <a:pPr lvl="1"/>
            <a:r>
              <a:rPr lang="en-US" dirty="0" smtClean="0"/>
              <a:t>To ensure uniqueness</a:t>
            </a:r>
          </a:p>
          <a:p>
            <a:pPr lvl="1"/>
            <a:r>
              <a:rPr lang="en-US" dirty="0" smtClean="0"/>
              <a:t>How expensive?</a:t>
            </a:r>
          </a:p>
        </p:txBody>
      </p:sp>
      <p:pic>
        <p:nvPicPr>
          <p:cNvPr id="7170" name="Picture 2" descr="http://www.abcteach.com/free/m/moneydollarbillout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700" b="51773"/>
          <a:stretch/>
        </p:blipFill>
        <p:spPr bwMode="auto">
          <a:xfrm>
            <a:off x="5218642" y="4844497"/>
            <a:ext cx="2088091" cy="86711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67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can emulate sharing</a:t>
            </a:r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 flipH="1">
            <a:off x="1853492" y="2566256"/>
            <a:ext cx="1478982" cy="831997"/>
            <a:chOff x="5660323" y="3097039"/>
            <a:chExt cx="1834648" cy="1032076"/>
          </a:xfrm>
        </p:grpSpPr>
        <p:cxnSp>
          <p:nvCxnSpPr>
            <p:cNvPr id="11" name="Curved Connector 10"/>
            <p:cNvCxnSpPr/>
            <p:nvPr/>
          </p:nvCxnSpPr>
          <p:spPr>
            <a:xfrm>
              <a:off x="6146157" y="3613887"/>
              <a:ext cx="1330842" cy="515228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flipV="1">
              <a:off x="6146157" y="3097039"/>
              <a:ext cx="1348814" cy="516848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flipV="1">
              <a:off x="5660323" y="3613887"/>
              <a:ext cx="485834" cy="1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17"/>
          <p:cNvGrpSpPr/>
          <p:nvPr/>
        </p:nvGrpSpPr>
        <p:grpSpPr>
          <a:xfrm>
            <a:off x="1956327" y="4457085"/>
            <a:ext cx="1478982" cy="831997"/>
            <a:chOff x="5660323" y="3097039"/>
            <a:chExt cx="1834648" cy="1032076"/>
          </a:xfrm>
        </p:grpSpPr>
        <p:cxnSp>
          <p:nvCxnSpPr>
            <p:cNvPr id="19" name="Curved Connector 18"/>
            <p:cNvCxnSpPr/>
            <p:nvPr/>
          </p:nvCxnSpPr>
          <p:spPr>
            <a:xfrm>
              <a:off x="6146157" y="3613887"/>
              <a:ext cx="1330842" cy="515228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flipV="1">
              <a:off x="6146157" y="3097039"/>
              <a:ext cx="1348814" cy="516848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flipV="1">
              <a:off x="5660323" y="3613887"/>
              <a:ext cx="485834" cy="1"/>
            </a:xfrm>
            <a:prstGeom prst="curvedConnector3">
              <a:avLst/>
            </a:prstGeom>
            <a:ln w="152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5473701" y="2842314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73701" y="3131313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91301" y="2982908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Data 21"/>
          <p:cNvSpPr/>
          <p:nvPr/>
        </p:nvSpPr>
        <p:spPr>
          <a:xfrm>
            <a:off x="6007100" y="2670746"/>
            <a:ext cx="863600" cy="624324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73701" y="4830496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91301" y="4605897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91301" y="5140678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lowchart: Data 32"/>
          <p:cNvSpPr/>
          <p:nvPr/>
        </p:nvSpPr>
        <p:spPr>
          <a:xfrm>
            <a:off x="6007100" y="4378400"/>
            <a:ext cx="863600" cy="910682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iped Right Arrow 34"/>
          <p:cNvSpPr/>
          <p:nvPr/>
        </p:nvSpPr>
        <p:spPr>
          <a:xfrm>
            <a:off x="4162545" y="3027209"/>
            <a:ext cx="666509" cy="14313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666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1:N</a:t>
            </a:r>
          </a:p>
          <a:p>
            <a:pPr lvl="1"/>
            <a:r>
              <a:rPr lang="en-US" dirty="0" smtClean="0"/>
              <a:t>One source, multiple receivers</a:t>
            </a:r>
          </a:p>
          <a:p>
            <a:r>
              <a:rPr lang="en-US" dirty="0" smtClean="0"/>
              <a:t>Isolates receiver from sharing</a:t>
            </a:r>
          </a:p>
          <a:p>
            <a:pPr lvl="1"/>
            <a:r>
              <a:rPr lang="en-US" dirty="0" smtClean="0"/>
              <a:t>Source still thinks the channel is shared</a:t>
            </a:r>
          </a:p>
          <a:p>
            <a:pPr lvl="2"/>
            <a:r>
              <a:rPr lang="en-US" dirty="0" smtClean="0"/>
              <a:t>Needs to indicate the destination</a:t>
            </a:r>
          </a:p>
          <a:p>
            <a:pPr lvl="1"/>
            <a:r>
              <a:rPr lang="en-US" dirty="0" smtClean="0"/>
              <a:t>Receiver thinks it has direct channels</a:t>
            </a:r>
          </a:p>
          <a:p>
            <a:pPr lvl="2"/>
            <a:r>
              <a:rPr lang="en-US" dirty="0" smtClean="0"/>
              <a:t>Doesn’t need to know whether to listen</a:t>
            </a:r>
            <a:endParaRPr lang="en-US" dirty="0"/>
          </a:p>
          <a:p>
            <a:r>
              <a:rPr lang="en-US" dirty="0" smtClean="0"/>
              <a:t>What’s in the box?</a:t>
            </a:r>
          </a:p>
          <a:p>
            <a:pPr lvl="1"/>
            <a:r>
              <a:rPr lang="en-US" dirty="0" smtClean="0"/>
              <a:t>Copies / splits symbols</a:t>
            </a:r>
          </a:p>
          <a:p>
            <a:pPr lvl="1"/>
            <a:r>
              <a:rPr lang="en-US" dirty="0" smtClean="0"/>
              <a:t>Use destination names to </a:t>
            </a:r>
            <a:r>
              <a:rPr lang="en-US" dirty="0" err="1" smtClean="0"/>
              <a:t>demultiplex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(pick output port)</a:t>
            </a:r>
            <a:endParaRPr lang="en-US" dirty="0"/>
          </a:p>
          <a:p>
            <a:pPr lvl="1"/>
            <a:r>
              <a:rPr lang="en-US" dirty="0" smtClean="0"/>
              <a:t>Can remove the differences (translation)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i.e., using a FSM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10868" y="2214296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28468" y="1989697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8468" y="2524478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7044267" y="1762200"/>
            <a:ext cx="863600" cy="910682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07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N:1</a:t>
            </a:r>
            <a:endParaRPr lang="en-US" dirty="0"/>
          </a:p>
          <a:p>
            <a:pPr lvl="1"/>
            <a:r>
              <a:rPr lang="en-US" dirty="0" smtClean="0"/>
              <a:t>Multiple sources, one receivers</a:t>
            </a:r>
            <a:endParaRPr lang="en-US" dirty="0"/>
          </a:p>
          <a:p>
            <a:r>
              <a:rPr lang="en-US" dirty="0"/>
              <a:t>Isolates </a:t>
            </a:r>
            <a:r>
              <a:rPr lang="en-US" dirty="0" smtClean="0"/>
              <a:t>sender from </a:t>
            </a:r>
            <a:r>
              <a:rPr lang="en-US" dirty="0"/>
              <a:t>sharing</a:t>
            </a:r>
          </a:p>
          <a:p>
            <a:pPr lvl="1"/>
            <a:r>
              <a:rPr lang="en-US" dirty="0"/>
              <a:t>Source still </a:t>
            </a:r>
            <a:r>
              <a:rPr lang="en-US" dirty="0" smtClean="0"/>
              <a:t>thinks it has direct channels</a:t>
            </a:r>
            <a:endParaRPr lang="en-US" dirty="0"/>
          </a:p>
          <a:p>
            <a:pPr lvl="2"/>
            <a:r>
              <a:rPr lang="en-US" dirty="0" smtClean="0"/>
              <a:t>Doesn’t need to indicate the source name</a:t>
            </a:r>
          </a:p>
          <a:p>
            <a:pPr lvl="1"/>
            <a:r>
              <a:rPr lang="en-US" dirty="0" smtClean="0"/>
              <a:t>Receiver </a:t>
            </a:r>
            <a:r>
              <a:rPr lang="en-US" dirty="0"/>
              <a:t>thinks the channel is shared</a:t>
            </a:r>
          </a:p>
          <a:p>
            <a:pPr lvl="2"/>
            <a:r>
              <a:rPr lang="en-US" dirty="0" smtClean="0"/>
              <a:t>Needs to know the source</a:t>
            </a:r>
          </a:p>
          <a:p>
            <a:r>
              <a:rPr lang="en-US" dirty="0" smtClean="0"/>
              <a:t>What’s </a:t>
            </a:r>
            <a:r>
              <a:rPr lang="en-US" dirty="0"/>
              <a:t>in the box?</a:t>
            </a:r>
          </a:p>
          <a:p>
            <a:pPr lvl="1"/>
            <a:r>
              <a:rPr lang="en-US" dirty="0" smtClean="0"/>
              <a:t>Merges / interleaves symbols</a:t>
            </a:r>
            <a:endParaRPr lang="en-US" dirty="0"/>
          </a:p>
          <a:p>
            <a:pPr lvl="1"/>
            <a:r>
              <a:rPr lang="en-US" dirty="0" smtClean="0"/>
              <a:t>Add source names to output</a:t>
            </a:r>
          </a:p>
          <a:p>
            <a:pPr lvl="1"/>
            <a:r>
              <a:rPr lang="en-US" dirty="0" smtClean="0"/>
              <a:t>Adds </a:t>
            </a:r>
            <a:r>
              <a:rPr lang="en-US" dirty="0"/>
              <a:t>the differences (translation)</a:t>
            </a:r>
            <a:br>
              <a:rPr lang="en-US" dirty="0"/>
            </a:br>
            <a:r>
              <a:rPr lang="en-US" dirty="0"/>
              <a:t>i.e., using a FSM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52168" y="2037981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52168" y="2326980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69768" y="2178575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7285567" y="1866413"/>
            <a:ext cx="863600" cy="624324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50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N:N</a:t>
            </a:r>
          </a:p>
          <a:p>
            <a:pPr lvl="1"/>
            <a:r>
              <a:rPr lang="en-US" dirty="0" smtClean="0"/>
              <a:t>Multiple sources, multiple </a:t>
            </a:r>
            <a:r>
              <a:rPr lang="en-US" dirty="0" err="1" smtClean="0"/>
              <a:t>recvs</a:t>
            </a:r>
            <a:endParaRPr lang="en-US" dirty="0"/>
          </a:p>
          <a:p>
            <a:pPr lvl="1"/>
            <a:r>
              <a:rPr lang="en-US" dirty="0" smtClean="0"/>
              <a:t>Combines </a:t>
            </a:r>
            <a:r>
              <a:rPr lang="en-US" dirty="0" err="1" smtClean="0"/>
              <a:t>demux</a:t>
            </a:r>
            <a:r>
              <a:rPr lang="en-US" dirty="0" smtClean="0"/>
              <a:t> with mux</a:t>
            </a:r>
          </a:p>
          <a:p>
            <a:r>
              <a:rPr lang="en-US" dirty="0" smtClean="0"/>
              <a:t>Isolates sender and a receiver in different ways</a:t>
            </a:r>
          </a:p>
          <a:p>
            <a:pPr lvl="1"/>
            <a:r>
              <a:rPr lang="en-US" dirty="0" smtClean="0"/>
              <a:t>Sender still needs to indicate receiver (like </a:t>
            </a:r>
            <a:r>
              <a:rPr lang="en-US" dirty="0" err="1" smtClean="0"/>
              <a:t>demux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Receiver still needs to know sender (like mux)</a:t>
            </a:r>
          </a:p>
          <a:p>
            <a:r>
              <a:rPr lang="en-US" dirty="0" smtClean="0"/>
              <a:t>Centralizes coordination</a:t>
            </a:r>
          </a:p>
          <a:p>
            <a:pPr lvl="1"/>
            <a:r>
              <a:rPr lang="en-US" dirty="0" smtClean="0"/>
              <a:t>Internal to the switch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10868" y="1689682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28468" y="1689682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8468" y="2224463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0868" y="2221602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7044267" y="1462185"/>
            <a:ext cx="863600" cy="910682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673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Coordination is internal</a:t>
            </a:r>
          </a:p>
          <a:p>
            <a:pPr lvl="1"/>
            <a:r>
              <a:rPr lang="en-US" dirty="0" smtClean="0"/>
              <a:t>Easier to install/manage channel wiring/fibers</a:t>
            </a:r>
          </a:p>
          <a:p>
            <a:pPr lvl="1"/>
            <a:r>
              <a:rPr lang="en-US" dirty="0" smtClean="0"/>
              <a:t>All the pros of explicit coordination</a:t>
            </a:r>
          </a:p>
          <a:p>
            <a:pPr lvl="2"/>
            <a:r>
              <a:rPr lang="en-US" dirty="0" smtClean="0"/>
              <a:t>Efficient, global balance, simple to implement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All the cons of explicit coordination</a:t>
            </a:r>
          </a:p>
          <a:p>
            <a:pPr lvl="2"/>
            <a:r>
              <a:rPr lang="en-US" dirty="0" smtClean="0"/>
              <a:t>Load, fault tolerance, trust</a:t>
            </a:r>
          </a:p>
          <a:p>
            <a:pPr lvl="1"/>
            <a:r>
              <a:rPr lang="en-US" dirty="0" smtClean="0"/>
              <a:t>Still needs source/</a:t>
            </a:r>
            <a:r>
              <a:rPr lang="en-US" dirty="0" err="1" smtClean="0"/>
              <a:t>dest</a:t>
            </a:r>
            <a:r>
              <a:rPr lang="en-US" dirty="0" smtClean="0"/>
              <a:t> to participate in naming</a:t>
            </a:r>
          </a:p>
          <a:p>
            <a:pPr lvl="1"/>
            <a:r>
              <a:rPr lang="en-US" dirty="0" smtClean="0"/>
              <a:t>Still needs unique names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540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about circuits vs.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just a continuum of TDMA</a:t>
            </a:r>
          </a:p>
          <a:p>
            <a:r>
              <a:rPr lang="en-US" dirty="0" smtClean="0"/>
              <a:t>Smaller</a:t>
            </a:r>
            <a:r>
              <a:rPr lang="en-US" baseline="0" dirty="0" smtClean="0"/>
              <a:t> allocation avoids impact to others</a:t>
            </a:r>
          </a:p>
          <a:p>
            <a:r>
              <a:rPr lang="en-US" dirty="0" smtClean="0"/>
              <a:t>In this case, doesn’t matter much!</a:t>
            </a:r>
          </a:p>
          <a:p>
            <a:pPr lvl="1"/>
            <a:r>
              <a:rPr lang="en-US" baseline="0" dirty="0" smtClean="0"/>
              <a:t>It will matter more in later lectures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66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resource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coordinate?</a:t>
            </a:r>
          </a:p>
          <a:p>
            <a:pPr lvl="1"/>
            <a:r>
              <a:rPr lang="en-US" dirty="0" smtClean="0"/>
              <a:t>N:1 sharing needs to avoid collisions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Where is 1:N sharing coordinated?</a:t>
            </a:r>
          </a:p>
          <a:p>
            <a:pPr lvl="1"/>
            <a:r>
              <a:rPr lang="en-US" dirty="0" smtClean="0"/>
              <a:t>Can be just inside the OS in the endpoint</a:t>
            </a:r>
          </a:p>
          <a:p>
            <a:pPr lvl="1"/>
            <a:endParaRPr lang="en-US" dirty="0"/>
          </a:p>
          <a:p>
            <a:r>
              <a:rPr lang="en-US" dirty="0" smtClean="0"/>
              <a:t>Why explicit?</a:t>
            </a:r>
          </a:p>
          <a:p>
            <a:pPr lvl="1"/>
            <a:r>
              <a:rPr lang="en-US" dirty="0" smtClean="0"/>
              <a:t>Simple case, focus of this class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161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A-priori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pre-shared rules</a:t>
            </a:r>
          </a:p>
          <a:p>
            <a:pPr lvl="1"/>
            <a:r>
              <a:rPr lang="en-US" dirty="0" smtClean="0"/>
              <a:t>I.e., part of the protocol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Fixed allocation</a:t>
            </a:r>
          </a:p>
          <a:p>
            <a:pPr lvl="1"/>
            <a:r>
              <a:rPr lang="en-US" dirty="0" smtClean="0"/>
              <a:t>Fixed schedule, frequency bands, etc.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61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share a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channels</a:t>
            </a:r>
          </a:p>
          <a:p>
            <a:endParaRPr lang="en-US" dirty="0" smtClean="0"/>
          </a:p>
          <a:p>
            <a:r>
              <a:rPr lang="en-US" dirty="0" smtClean="0"/>
              <a:t>Different times</a:t>
            </a:r>
          </a:p>
          <a:p>
            <a:endParaRPr lang="en-US" dirty="0" smtClean="0"/>
          </a:p>
          <a:p>
            <a:r>
              <a:rPr lang="en-US" dirty="0" smtClean="0"/>
              <a:t>Different symbol sets (“languages”)</a:t>
            </a:r>
          </a:p>
          <a:p>
            <a:endParaRPr lang="en-US" dirty="0" smtClean="0"/>
          </a:p>
          <a:p>
            <a:r>
              <a:rPr lang="en-US" dirty="0" smtClean="0"/>
              <a:t>Label the transmissions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800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a-priori</a:t>
            </a:r>
            <a:r>
              <a:rPr lang="en-US" baseline="0" dirty="0" smtClean="0"/>
              <a:t>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coordination</a:t>
            </a:r>
          </a:p>
          <a:p>
            <a:pPr lvl="1"/>
            <a:r>
              <a:rPr lang="en-US" dirty="0" smtClean="0"/>
              <a:t>Need to build it into the protocol</a:t>
            </a:r>
          </a:p>
          <a:p>
            <a:pPr lvl="1"/>
            <a:r>
              <a:rPr lang="en-US" dirty="0" smtClean="0"/>
              <a:t>Still needs a starting point (time, frequency)</a:t>
            </a:r>
          </a:p>
          <a:p>
            <a:pPr lvl="1"/>
            <a:endParaRPr lang="en-US" dirty="0"/>
          </a:p>
          <a:p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Slow/costly to change (repeated coordination)</a:t>
            </a:r>
          </a:p>
          <a:p>
            <a:pPr lvl="1"/>
            <a:r>
              <a:rPr lang="en-US" dirty="0" smtClean="0"/>
              <a:t>Fixed allocations can’t adapt to dynamic uses</a:t>
            </a:r>
          </a:p>
          <a:p>
            <a:pPr lvl="1"/>
            <a:r>
              <a:rPr lang="en-US" dirty="0" smtClean="0"/>
              <a:t>Can’t easily add/remove nodes or resources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12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 node controls each shared channel</a:t>
            </a:r>
          </a:p>
          <a:p>
            <a:pPr lvl="1"/>
            <a:r>
              <a:rPr lang="en-US" dirty="0" smtClean="0"/>
              <a:t>They decide when each source can transmit</a:t>
            </a:r>
          </a:p>
          <a:p>
            <a:pPr lvl="1"/>
            <a:r>
              <a:rPr lang="en-US" dirty="0" smtClean="0"/>
              <a:t>Can ask the sources about needs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91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central</a:t>
            </a:r>
            <a:r>
              <a:rPr lang="en-US" baseline="0" dirty="0" smtClean="0"/>
              <a:t>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Symmetric channel</a:t>
            </a:r>
          </a:p>
          <a:p>
            <a:pPr lvl="1"/>
            <a:r>
              <a:rPr lang="en-US" dirty="0" smtClean="0"/>
              <a:t>All</a:t>
            </a:r>
            <a:r>
              <a:rPr lang="en-US" baseline="0" dirty="0" smtClean="0"/>
              <a:t> possible sources need to be able to hear the manager</a:t>
            </a:r>
          </a:p>
          <a:p>
            <a:pPr lvl="1"/>
            <a:r>
              <a:rPr lang="en-US" baseline="0" dirty="0" smtClean="0"/>
              <a:t>All possible sources need to respond to the manager</a:t>
            </a:r>
          </a:p>
          <a:p>
            <a:pPr lvl="1"/>
            <a:r>
              <a:rPr lang="en-US" baseline="0" dirty="0" smtClean="0"/>
              <a:t>Also receive-only nodes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7553277" y="2508452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92"/>
          <p:cNvSpPr>
            <a:spLocks noChangeArrowheads="1"/>
          </p:cNvSpPr>
          <p:nvPr/>
        </p:nvSpPr>
        <p:spPr bwMode="auto">
          <a:xfrm>
            <a:off x="8153870" y="3880878"/>
            <a:ext cx="290369" cy="2903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92"/>
          <p:cNvSpPr>
            <a:spLocks noChangeArrowheads="1"/>
          </p:cNvSpPr>
          <p:nvPr/>
        </p:nvSpPr>
        <p:spPr bwMode="auto">
          <a:xfrm>
            <a:off x="7568168" y="5230968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92"/>
          <p:cNvSpPr>
            <a:spLocks noChangeArrowheads="1"/>
          </p:cNvSpPr>
          <p:nvPr/>
        </p:nvSpPr>
        <p:spPr bwMode="auto">
          <a:xfrm>
            <a:off x="5427134" y="2311896"/>
            <a:ext cx="511746" cy="5117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92"/>
          <p:cNvSpPr>
            <a:spLocks noChangeArrowheads="1"/>
          </p:cNvSpPr>
          <p:nvPr/>
        </p:nvSpPr>
        <p:spPr bwMode="auto">
          <a:xfrm>
            <a:off x="5073975" y="3884603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92"/>
          <p:cNvSpPr>
            <a:spLocks noChangeArrowheads="1"/>
          </p:cNvSpPr>
          <p:nvPr/>
        </p:nvSpPr>
        <p:spPr bwMode="auto">
          <a:xfrm>
            <a:off x="5669606" y="5228486"/>
            <a:ext cx="290369" cy="290368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5364344" y="3865375"/>
            <a:ext cx="1305169" cy="29036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8707542">
            <a:off x="5555346" y="4544481"/>
            <a:ext cx="1353766" cy="29036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18707542">
            <a:off x="6551970" y="3227305"/>
            <a:ext cx="1353766" cy="29036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2892458" flipH="1">
            <a:off x="6551968" y="4544480"/>
            <a:ext cx="1353766" cy="29036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892458" flipH="1">
            <a:off x="5555347" y="3227304"/>
            <a:ext cx="1353766" cy="29036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74932" y="3867350"/>
            <a:ext cx="1278937" cy="30762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665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coordination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Polling</a:t>
            </a:r>
          </a:p>
          <a:p>
            <a:pPr lvl="1"/>
            <a:r>
              <a:rPr lang="en-US" dirty="0" smtClean="0"/>
              <a:t>Non-PC terms:</a:t>
            </a:r>
          </a:p>
          <a:p>
            <a:pPr lvl="2"/>
            <a:r>
              <a:rPr lang="en-US" dirty="0" smtClean="0"/>
              <a:t>“Master”</a:t>
            </a:r>
          </a:p>
          <a:p>
            <a:pPr lvl="2"/>
            <a:r>
              <a:rPr lang="en-US" dirty="0" smtClean="0"/>
              <a:t>“Slave”</a:t>
            </a:r>
          </a:p>
          <a:p>
            <a:pPr lvl="1"/>
            <a:r>
              <a:rPr lang="en-US" dirty="0" smtClean="0"/>
              <a:t>Channel</a:t>
            </a:r>
          </a:p>
          <a:p>
            <a:pPr lvl="2"/>
            <a:r>
              <a:rPr lang="en-US" dirty="0" smtClean="0"/>
              <a:t>Bus</a:t>
            </a:r>
          </a:p>
          <a:p>
            <a:r>
              <a:rPr lang="en-US" dirty="0" smtClean="0"/>
              <a:t>Master does the following</a:t>
            </a:r>
          </a:p>
          <a:p>
            <a:pPr lvl="1"/>
            <a:r>
              <a:rPr lang="en-US" dirty="0" smtClean="0"/>
              <a:t>Ask each source in turn – anything to send?</a:t>
            </a:r>
          </a:p>
          <a:p>
            <a:pPr lvl="1"/>
            <a:r>
              <a:rPr lang="en-US" dirty="0" smtClean="0"/>
              <a:t>Then schedules and gives each source a slot to send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users.ece.cmu.edu/%7Ekoopman/protsrvy/t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6" y="1550128"/>
            <a:ext cx="5108085" cy="221798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Right Arrow 6"/>
          <p:cNvSpPr/>
          <p:nvPr/>
        </p:nvSpPr>
        <p:spPr>
          <a:xfrm flipV="1">
            <a:off x="152400" y="4349261"/>
            <a:ext cx="691662" cy="1312009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5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central coordination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Pushes all the work to one manager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Manager could fail</a:t>
            </a:r>
          </a:p>
          <a:p>
            <a:pPr lvl="1"/>
            <a:r>
              <a:rPr lang="en-US" dirty="0" smtClean="0"/>
              <a:t>Channel to manager can fail</a:t>
            </a:r>
          </a:p>
          <a:p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Manager has all the power!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657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Hierarchical/delegated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Extend central coordination</a:t>
            </a:r>
          </a:p>
          <a:p>
            <a:pPr lvl="1"/>
            <a:r>
              <a:rPr lang="en-US" dirty="0" smtClean="0"/>
              <a:t>Single manager can split a shared resource and assign each to another to manage</a:t>
            </a:r>
          </a:p>
          <a:p>
            <a:pPr lvl="1"/>
            <a:endParaRPr lang="en-US" dirty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Relieves load on a single manager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Less flexible; hard to coordinate sharing across delegated fractions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69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explicit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Potentially very efficient</a:t>
            </a:r>
          </a:p>
          <a:p>
            <a:pPr lvl="1"/>
            <a:r>
              <a:rPr lang="en-US" dirty="0" smtClean="0"/>
              <a:t>Esp. if requirements are stable (don’t vary)</a:t>
            </a:r>
          </a:p>
          <a:p>
            <a:r>
              <a:rPr lang="en-US" dirty="0" smtClean="0"/>
              <a:t>Potential for global balance</a:t>
            </a:r>
          </a:p>
          <a:p>
            <a:pPr lvl="1"/>
            <a:r>
              <a:rPr lang="en-US" dirty="0" smtClean="0"/>
              <a:t>Manager knows all, so can make the most informed decisions</a:t>
            </a:r>
          </a:p>
          <a:p>
            <a:pPr lvl="1"/>
            <a:r>
              <a:rPr lang="en-US" dirty="0" smtClean="0"/>
              <a:t>Trivial to avoid starvation, ensure fairness</a:t>
            </a:r>
          </a:p>
          <a:p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Simple coordination protocol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525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explicit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Potentially</a:t>
            </a:r>
            <a:r>
              <a:rPr lang="en-US" baseline="0" dirty="0" smtClean="0"/>
              <a:t> very inefficient</a:t>
            </a:r>
          </a:p>
          <a:p>
            <a:pPr lvl="1"/>
            <a:r>
              <a:rPr lang="en-US" dirty="0" smtClean="0"/>
              <a:t>Inflexible,</a:t>
            </a:r>
            <a:r>
              <a:rPr lang="en-US" baseline="0" dirty="0" smtClean="0"/>
              <a:t> slow to react</a:t>
            </a:r>
          </a:p>
          <a:p>
            <a:pPr lvl="1"/>
            <a:r>
              <a:rPr lang="en-US" baseline="0" dirty="0" smtClean="0"/>
              <a:t>Can require lots of messages to parties not involved in the communication</a:t>
            </a:r>
          </a:p>
          <a:p>
            <a:pPr lvl="0"/>
            <a:r>
              <a:rPr lang="en-US" dirty="0" smtClean="0"/>
              <a:t>Vulnerable</a:t>
            </a:r>
          </a:p>
          <a:p>
            <a:pPr lvl="1"/>
            <a:r>
              <a:rPr lang="en-US" dirty="0" smtClean="0"/>
              <a:t>Faults, non-malicious,</a:t>
            </a:r>
            <a:r>
              <a:rPr lang="en-US" baseline="0" dirty="0" smtClean="0"/>
              <a:t> and malicious errors</a:t>
            </a:r>
          </a:p>
          <a:p>
            <a:pPr lvl="1"/>
            <a:r>
              <a:rPr lang="en-US" dirty="0" smtClean="0"/>
              <a:t>All can completely halt shared channel use</a:t>
            </a:r>
          </a:p>
          <a:p>
            <a:r>
              <a:rPr lang="en-US" dirty="0" smtClean="0"/>
              <a:t>Can be costly to implement</a:t>
            </a:r>
          </a:p>
          <a:p>
            <a:pPr lvl="1"/>
            <a:r>
              <a:rPr lang="en-US" dirty="0" smtClean="0"/>
              <a:t>Focused management can require centralized resources (CPU, memory, etc.)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3753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cases for explicit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communication already flows through one party</a:t>
            </a:r>
          </a:p>
          <a:p>
            <a:r>
              <a:rPr lang="en-US" dirty="0" smtClean="0"/>
              <a:t>When does that happen?</a:t>
            </a:r>
          </a:p>
          <a:p>
            <a:pPr lvl="1"/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Airplane/blimp</a:t>
            </a:r>
          </a:p>
          <a:p>
            <a:pPr lvl="1"/>
            <a:r>
              <a:rPr lang="en-US" dirty="0" smtClean="0"/>
              <a:t>Ceiling (infrared)</a:t>
            </a:r>
          </a:p>
          <a:p>
            <a:pPr lvl="1"/>
            <a:r>
              <a:rPr lang="en-US" dirty="0" smtClean="0"/>
              <a:t>Ethernet switch</a:t>
            </a:r>
            <a:endParaRPr lang="en-US" dirty="0"/>
          </a:p>
          <a:p>
            <a:pPr lvl="1"/>
            <a:r>
              <a:rPr lang="en-US" dirty="0" smtClean="0"/>
              <a:t>WIFI switch</a:t>
            </a:r>
          </a:p>
        </p:txBody>
      </p:sp>
      <p:pic>
        <p:nvPicPr>
          <p:cNvPr id="1026" name="Picture 2" descr="http://orbit-computer-solutions.com/images/sat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702" y="3550363"/>
            <a:ext cx="3844026" cy="26980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52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Extending 2-party and N-party masters</a:t>
            </a:r>
          </a:p>
          <a:p>
            <a:endParaRPr lang="en-US" dirty="0" smtClean="0"/>
          </a:p>
          <a:p>
            <a:r>
              <a:rPr lang="en-US" dirty="0" smtClean="0"/>
              <a:t>Sharing without a master</a:t>
            </a:r>
          </a:p>
          <a:p>
            <a:endParaRPr lang="en-US" dirty="0" smtClean="0"/>
          </a:p>
          <a:p>
            <a:r>
              <a:rPr lang="en-US" dirty="0" smtClean="0"/>
              <a:t>Limitations of no-master sharing</a:t>
            </a:r>
          </a:p>
          <a:p>
            <a:endParaRPr lang="en-US" dirty="0" smtClean="0"/>
          </a:p>
          <a:p>
            <a:r>
              <a:rPr lang="en-US" dirty="0" smtClean="0"/>
              <a:t>Naming implications</a:t>
            </a:r>
          </a:p>
          <a:p>
            <a:endParaRPr lang="en-US" dirty="0" smtClean="0"/>
          </a:p>
          <a:p>
            <a:r>
              <a:rPr lang="en-US" dirty="0" smtClean="0"/>
              <a:t>More switching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6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Division Multiplexing (SDM)</a:t>
            </a:r>
          </a:p>
          <a:p>
            <a:pPr lvl="1"/>
            <a:r>
              <a:rPr lang="en-US" dirty="0" smtClean="0"/>
              <a:t>Channels are spatially distinct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most costly</a:t>
            </a:r>
            <a:br>
              <a:rPr lang="en-US" dirty="0" smtClean="0"/>
            </a:br>
            <a:r>
              <a:rPr lang="en-US" dirty="0" smtClean="0"/>
              <a:t>(basically where we started – doesn’t scale)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13697" y="2877808"/>
            <a:ext cx="3316606" cy="746236"/>
            <a:chOff x="2815154" y="4429290"/>
            <a:chExt cx="3316606" cy="746236"/>
          </a:xfrm>
        </p:grpSpPr>
        <p:sp>
          <p:nvSpPr>
            <p:cNvPr id="4" name="Rectangle 3"/>
            <p:cNvSpPr/>
            <p:nvPr/>
          </p:nvSpPr>
          <p:spPr bwMode="auto">
            <a:xfrm>
              <a:off x="2815154" y="4434547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390781" y="4429290"/>
              <a:ext cx="740979" cy="740979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556133" y="4849857"/>
              <a:ext cx="1808372" cy="31531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 flipH="1">
              <a:off x="3556132" y="4491404"/>
              <a:ext cx="1808372" cy="31531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8378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sharing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Allocation is proportional to needs</a:t>
            </a:r>
          </a:p>
          <a:p>
            <a:r>
              <a:rPr lang="en-US" dirty="0" smtClean="0"/>
              <a:t>Starvation</a:t>
            </a:r>
            <a:r>
              <a:rPr lang="en-US" baseline="0" dirty="0" smtClean="0"/>
              <a:t>-Free</a:t>
            </a:r>
          </a:p>
          <a:p>
            <a:pPr lvl="1"/>
            <a:r>
              <a:rPr lang="en-US" dirty="0" smtClean="0"/>
              <a:t>All members receive non-zero allocations</a:t>
            </a:r>
            <a:endParaRPr lang="en-US" baseline="0" dirty="0" smtClean="0"/>
          </a:p>
          <a:p>
            <a:r>
              <a:rPr lang="en-US" baseline="0" dirty="0" smtClean="0"/>
              <a:t>Efficient</a:t>
            </a:r>
          </a:p>
          <a:p>
            <a:pPr lvl="1"/>
            <a:r>
              <a:rPr lang="en-US" dirty="0" smtClean="0"/>
              <a:t>Minimize resources not usefully allocated</a:t>
            </a:r>
          </a:p>
          <a:p>
            <a:pPr lvl="1"/>
            <a:endParaRPr lang="en-US" baseline="0" dirty="0" smtClean="0"/>
          </a:p>
          <a:p>
            <a:pPr marL="0" indent="0" algn="ctr">
              <a:buNone/>
            </a:pPr>
            <a:r>
              <a:rPr lang="en-US" i="1" dirty="0" smtClean="0"/>
              <a:t>As with any resource</a:t>
            </a:r>
            <a:r>
              <a:rPr lang="en-US" i="1" baseline="0" dirty="0" smtClean="0"/>
              <a:t> allocation</a:t>
            </a:r>
            <a:endParaRPr lang="en-US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2-party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One side controls the system</a:t>
            </a:r>
          </a:p>
          <a:p>
            <a:pPr lvl="1"/>
            <a:r>
              <a:rPr lang="en-US" dirty="0" smtClean="0"/>
              <a:t>Master: sends as desired, polls other side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Controller (master) selection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Bias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2-party controller</a:t>
            </a:r>
            <a:r>
              <a:rPr lang="en-US" baseline="0" dirty="0" smtClean="0"/>
              <a:t>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 inspiration</a:t>
            </a:r>
          </a:p>
          <a:p>
            <a:pPr lvl="1"/>
            <a:r>
              <a:rPr lang="en-US" dirty="0" smtClean="0"/>
              <a:t>O.K. Corral: whoever shoots first wins</a:t>
            </a:r>
          </a:p>
          <a:p>
            <a:pPr lvl="1"/>
            <a:r>
              <a:rPr lang="en-US" dirty="0" smtClean="0"/>
              <a:t>Backgammon: roll dice; highest roll goes first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Tie-breaking</a:t>
            </a:r>
          </a:p>
          <a:p>
            <a:pPr lvl="1"/>
            <a:r>
              <a:rPr lang="en-US" dirty="0" smtClean="0"/>
              <a:t>O.K. Corral: not needed (both dead!)</a:t>
            </a:r>
          </a:p>
          <a:p>
            <a:pPr lvl="1"/>
            <a:r>
              <a:rPr lang="en-US" dirty="0" smtClean="0"/>
              <a:t>Backgammon: try again!</a:t>
            </a:r>
          </a:p>
        </p:txBody>
      </p:sp>
      <p:pic>
        <p:nvPicPr>
          <p:cNvPr id="2050" name="Picture 2" descr="http://4.bp.blogspot.com/-N2T_rzPeenA/TaUMmewVchI/AAAAAAAAExY/m_laG12l8Zs/s1600/Gun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92954"/>
            <a:ext cx="1770185" cy="143144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0odAZLfoMpg/TywO5U49OcI/AAAAAAAAAco/p2DQfhQjRLA/s1600/backgammon%2B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524" y="3256189"/>
            <a:ext cx="1981200" cy="146821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4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Tie-breaking</a:t>
            </a:r>
            <a:r>
              <a:rPr lang="en-US" baseline="0" dirty="0" smtClean="0"/>
              <a:t>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  <a:p>
            <a:pPr lvl="1"/>
            <a:r>
              <a:rPr lang="en-US" dirty="0"/>
              <a:t>Computers are deterministic</a:t>
            </a:r>
          </a:p>
          <a:p>
            <a:pPr lvl="1"/>
            <a:r>
              <a:rPr lang="en-US" dirty="0" smtClean="0"/>
              <a:t>Rolls are </a:t>
            </a:r>
            <a:r>
              <a:rPr lang="en-US" dirty="0"/>
              <a:t>pseudorandom sequences</a:t>
            </a:r>
          </a:p>
          <a:p>
            <a:pPr lvl="1"/>
            <a:r>
              <a:rPr lang="en-US" dirty="0" smtClean="0"/>
              <a:t>Algorithm </a:t>
            </a:r>
            <a:r>
              <a:rPr lang="en-US" dirty="0"/>
              <a:t>and seed </a:t>
            </a:r>
            <a:r>
              <a:rPr lang="en-US" dirty="0" smtClean="0"/>
              <a:t>generates one sequence</a:t>
            </a:r>
            <a:endParaRPr lang="en-US" dirty="0"/>
          </a:p>
          <a:p>
            <a:r>
              <a:rPr lang="en-US" dirty="0" smtClean="0"/>
              <a:t>Solution</a:t>
            </a:r>
            <a:endParaRPr lang="en-US" dirty="0"/>
          </a:p>
          <a:p>
            <a:pPr lvl="1"/>
            <a:r>
              <a:rPr lang="en-US" dirty="0"/>
              <a:t>Highest serial number</a:t>
            </a:r>
          </a:p>
          <a:p>
            <a:pPr lvl="1"/>
            <a:r>
              <a:rPr lang="en-US" dirty="0"/>
              <a:t>Requires a serial number that can never tie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2-party</a:t>
            </a:r>
            <a:r>
              <a:rPr lang="en-US" baseline="0" dirty="0" smtClean="0"/>
              <a:t>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controller halts?</a:t>
            </a:r>
          </a:p>
          <a:p>
            <a:pPr lvl="1"/>
            <a:r>
              <a:rPr lang="en-US" dirty="0" smtClean="0"/>
              <a:t>No problem!</a:t>
            </a:r>
          </a:p>
          <a:p>
            <a:pPr lvl="1"/>
            <a:r>
              <a:rPr lang="en-US" dirty="0" smtClean="0"/>
              <a:t>No communication anyway!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“Fate sharing”</a:t>
            </a:r>
          </a:p>
          <a:p>
            <a:pPr lvl="1"/>
            <a:r>
              <a:rPr lang="en-US" dirty="0" smtClean="0"/>
              <a:t>The controller and 2-party system share fate</a:t>
            </a:r>
          </a:p>
          <a:p>
            <a:pPr lvl="1"/>
            <a:r>
              <a:rPr lang="en-US" dirty="0" smtClean="0"/>
              <a:t>No case where communication </a:t>
            </a:r>
            <a:r>
              <a:rPr lang="en-US" i="1" u="sng" dirty="0" smtClean="0"/>
              <a:t>could</a:t>
            </a:r>
            <a:r>
              <a:rPr lang="en-US" dirty="0" smtClean="0"/>
              <a:t> happen but a dead controller prevents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More complex issue when we get beyond 2 parties . . 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1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2-party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Can send whenever desired</a:t>
            </a:r>
          </a:p>
          <a:p>
            <a:r>
              <a:rPr lang="en-US" dirty="0" smtClean="0"/>
              <a:t>Other side</a:t>
            </a:r>
          </a:p>
          <a:p>
            <a:pPr lvl="1"/>
            <a:r>
              <a:rPr lang="en-US" dirty="0" smtClean="0"/>
              <a:t>Needs to wait for controller to poll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Impact:</a:t>
            </a:r>
          </a:p>
          <a:p>
            <a:pPr lvl="1"/>
            <a:r>
              <a:rPr lang="en-US" dirty="0" smtClean="0"/>
              <a:t>Biased controller can undermine fairness</a:t>
            </a:r>
          </a:p>
          <a:p>
            <a:pPr lvl="1"/>
            <a:r>
              <a:rPr lang="en-US" dirty="0" smtClean="0"/>
              <a:t>Even a “good” controller has problems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there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request might occur just after every poll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743200"/>
            <a:ext cx="1066800" cy="9906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Master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2743200"/>
            <a:ext cx="1066800" cy="9906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Client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2971800"/>
            <a:ext cx="464820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2438400"/>
            <a:ext cx="159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Got anything?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9800" y="3503612"/>
            <a:ext cx="464820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3549134"/>
            <a:ext cx="75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Nope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2743200"/>
            <a:ext cx="1066800" cy="990600"/>
          </a:xfrm>
          <a:prstGeom prst="rect">
            <a:avLst/>
          </a:prstGeom>
          <a:solidFill>
            <a:srgbClr val="FF66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Client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918466"/>
            <a:ext cx="1047750" cy="10477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V="1">
            <a:off x="1371600" y="4114800"/>
            <a:ext cx="381000" cy="2286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1373717" y="4116917"/>
            <a:ext cx="414867" cy="1905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383243" y="4137025"/>
            <a:ext cx="448735" cy="14182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1393827" y="4147610"/>
            <a:ext cx="478369" cy="10795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1420815" y="4164014"/>
            <a:ext cx="466723" cy="4445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1424247" y="4186495"/>
            <a:ext cx="523361" cy="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032500" y="3683000"/>
            <a:ext cx="774700" cy="279400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87401" y="4991100"/>
            <a:ext cx="79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When a poll returns NO, client must wait for next poll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7401" y="5422900"/>
            <a:ext cx="79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Whereas the server can send immediately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2.59259E-6 L -0.41528 0.0009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1" grpId="0"/>
      <p:bldP spid="11" grpId="1"/>
      <p:bldP spid="12" grpId="0" animBg="1"/>
      <p:bldP spid="48" grpId="0" animBg="1"/>
      <p:bldP spid="48" grpId="1" animBg="1"/>
      <p:bldP spid="49" grpId="0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</a:t>
            </a:r>
            <a:r>
              <a:rPr lang="en-US" baseline="0" dirty="0" smtClean="0"/>
              <a:t> 2-party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Transfer</a:t>
            </a:r>
            <a:r>
              <a:rPr lang="en-US" baseline="0" dirty="0" smtClean="0"/>
              <a:t> control of a master</a:t>
            </a:r>
          </a:p>
          <a:p>
            <a:pPr lvl="1"/>
            <a:r>
              <a:rPr lang="en-US" dirty="0" smtClean="0"/>
              <a:t>Helps</a:t>
            </a:r>
            <a:r>
              <a:rPr lang="en-US" baseline="0" dirty="0" smtClean="0"/>
              <a:t> balance bias over the long term</a:t>
            </a:r>
          </a:p>
          <a:p>
            <a:pPr lvl="1"/>
            <a:r>
              <a:rPr lang="en-US" baseline="0" dirty="0" smtClean="0"/>
              <a:t>Additional cost to initiate/confirm the transfer</a:t>
            </a:r>
          </a:p>
          <a:p>
            <a:r>
              <a:rPr lang="en-US" dirty="0" smtClean="0"/>
              <a:t>Shift from master to </a:t>
            </a:r>
            <a:r>
              <a:rPr lang="en-US" dirty="0" err="1" smtClean="0"/>
              <a:t>ping-pong</a:t>
            </a:r>
            <a:endParaRPr lang="en-US" dirty="0" smtClean="0"/>
          </a:p>
          <a:p>
            <a:pPr lvl="1"/>
            <a:r>
              <a:rPr lang="en-US" dirty="0" smtClean="0"/>
              <a:t>One side starts</a:t>
            </a:r>
          </a:p>
          <a:p>
            <a:pPr lvl="1"/>
            <a:r>
              <a:rPr lang="en-US" dirty="0" smtClean="0"/>
              <a:t>Send message or shift the token</a:t>
            </a:r>
          </a:p>
          <a:p>
            <a:pPr lvl="1"/>
            <a:r>
              <a:rPr lang="en-US" dirty="0" smtClean="0"/>
              <a:t>Token “ping-pongs” until useful data is sent</a:t>
            </a:r>
          </a:p>
          <a:p>
            <a:pPr lvl="1"/>
            <a:r>
              <a:rPr lang="en-US" dirty="0" smtClean="0"/>
              <a:t>Both sides get an equal chance to send</a:t>
            </a:r>
          </a:p>
          <a:p>
            <a:pPr lvl="1"/>
            <a:r>
              <a:rPr lang="en-US" dirty="0" smtClean="0"/>
              <a:t>Fair if message lengths are equal (on average)</a:t>
            </a:r>
            <a:br>
              <a:rPr lang="en-US" dirty="0" smtClean="0"/>
            </a:br>
            <a:r>
              <a:rPr lang="en-US" dirty="0" smtClean="0"/>
              <a:t>(can establish length upper bound)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2-party in general</a:t>
            </a:r>
          </a:p>
          <a:p>
            <a:pPr lvl="1"/>
            <a:r>
              <a:rPr lang="en-US" dirty="0" smtClean="0"/>
              <a:t>Controller</a:t>
            </a:r>
            <a:r>
              <a:rPr lang="en-US" baseline="0" dirty="0" smtClean="0"/>
              <a:t> (master) polls each member</a:t>
            </a:r>
          </a:p>
          <a:p>
            <a:pPr lvl="1"/>
            <a:endParaRPr lang="en-US" baseline="0" dirty="0" smtClean="0"/>
          </a:p>
          <a:p>
            <a:r>
              <a:rPr lang="en-US" dirty="0" smtClean="0"/>
              <a:t>Same issues</a:t>
            </a:r>
          </a:p>
          <a:p>
            <a:pPr lvl="1"/>
            <a:r>
              <a:rPr lang="en-US" dirty="0" smtClean="0"/>
              <a:t>Controller (master) selection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Bias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 controller</a:t>
            </a:r>
            <a:r>
              <a:rPr lang="en-US" baseline="0" dirty="0" smtClean="0"/>
              <a:t>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solutions</a:t>
            </a:r>
          </a:p>
          <a:p>
            <a:pPr lvl="1"/>
            <a:r>
              <a:rPr lang="en-US" dirty="0" smtClean="0"/>
              <a:t>Go-first (time)</a:t>
            </a:r>
          </a:p>
          <a:p>
            <a:pPr lvl="1"/>
            <a:r>
              <a:rPr lang="en-US" dirty="0" smtClean="0"/>
              <a:t>Highest-roll (value)</a:t>
            </a:r>
          </a:p>
          <a:p>
            <a:r>
              <a:rPr lang="en-US" dirty="0" smtClean="0"/>
              <a:t>Same tie-breaking</a:t>
            </a:r>
          </a:p>
          <a:p>
            <a:pPr lvl="1"/>
            <a:r>
              <a:rPr lang="en-US" dirty="0" smtClean="0"/>
              <a:t>Try again</a:t>
            </a:r>
          </a:p>
          <a:p>
            <a:r>
              <a:rPr lang="en-US" dirty="0" smtClean="0"/>
              <a:t>Doesn’t scale very well</a:t>
            </a:r>
          </a:p>
          <a:p>
            <a:pPr lvl="1"/>
            <a:r>
              <a:rPr lang="en-US" dirty="0" smtClean="0"/>
              <a:t>Many selection algorithms prone to ties at high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The Birthday Problem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04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</a:t>
            </a:r>
            <a:r>
              <a:rPr lang="en-US" dirty="0" smtClean="0"/>
              <a:t>imes (TDMA)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turns using the channel</a:t>
            </a:r>
          </a:p>
          <a:p>
            <a:pPr lvl="1"/>
            <a:r>
              <a:rPr lang="en-US" dirty="0" smtClean="0"/>
              <a:t>Whole</a:t>
            </a:r>
            <a:r>
              <a:rPr lang="en-US" baseline="0" dirty="0" smtClean="0"/>
              <a:t> channel</a:t>
            </a:r>
          </a:p>
          <a:p>
            <a:pPr lvl="1"/>
            <a:r>
              <a:rPr lang="en-US" baseline="0" dirty="0" smtClean="0"/>
              <a:t>Split in time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207527"/>
              </p:ext>
            </p:extLst>
          </p:nvPr>
        </p:nvGraphicFramePr>
        <p:xfrm>
          <a:off x="5666154" y="2195829"/>
          <a:ext cx="2493108" cy="207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622756"/>
                <a:gridCol w="274711"/>
                <a:gridCol w="208280"/>
                <a:gridCol w="763563"/>
                <a:gridCol w="208280"/>
              </a:tblGrid>
              <a:tr h="26767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6912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59084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771293" y="305021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8191" y="4335290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3526" y="4602782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TDMA</a:t>
            </a:r>
            <a:endParaRPr lang="en-US" sz="3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0783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r>
              <a:rPr lang="en-US" baseline="0" dirty="0" smtClean="0"/>
              <a:t> Birthday!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What’s the p</a:t>
            </a:r>
            <a:r>
              <a:rPr lang="en-US" dirty="0" smtClean="0"/>
              <a:t>robability that </a:t>
            </a:r>
            <a:r>
              <a:rPr lang="en-US" dirty="0" smtClean="0"/>
              <a:t>one of you shares</a:t>
            </a:r>
            <a:r>
              <a:rPr lang="en-US" dirty="0" smtClean="0"/>
              <a:t> Ben Franklin’s </a:t>
            </a:r>
            <a:r>
              <a:rPr lang="en-US" dirty="0" smtClean="0"/>
              <a:t>birthday (Jan. 17)?</a:t>
            </a:r>
          </a:p>
          <a:p>
            <a:pPr lvl="1"/>
            <a:r>
              <a:rPr lang="en-US" dirty="0" smtClean="0"/>
              <a:t>For 40 people,</a:t>
            </a:r>
            <a:br>
              <a:rPr lang="en-US" dirty="0" smtClean="0"/>
            </a:br>
            <a:r>
              <a:rPr lang="en-US" dirty="0" smtClean="0"/>
              <a:t>1-(364/365)^40 = 10%</a:t>
            </a:r>
            <a:endParaRPr lang="en-US" dirty="0" smtClean="0"/>
          </a:p>
          <a:p>
            <a:r>
              <a:rPr lang="en-US" dirty="0" smtClean="0"/>
              <a:t>What’s the p</a:t>
            </a:r>
            <a:r>
              <a:rPr lang="en-US" dirty="0" smtClean="0"/>
              <a:t>robability that </a:t>
            </a:r>
            <a:r>
              <a:rPr lang="en-US" dirty="0" smtClean="0"/>
              <a:t>two of you share one birthday?</a:t>
            </a:r>
          </a:p>
          <a:p>
            <a:pPr lvl="1"/>
            <a:r>
              <a:rPr lang="en-US" dirty="0" smtClean="0"/>
              <a:t>Roughly 90% for 40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upload.wikimedia.org/wikipedia/commons/thumb/9/9f/Birthday_paradox.svg/575px-Birthday_parado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402" y="2223281"/>
            <a:ext cx="4726598" cy="23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40200" y="3987800"/>
            <a:ext cx="1225176" cy="1942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106272" y="3417796"/>
            <a:ext cx="3000933" cy="151727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3100" y="138430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latin typeface="Times New Roman"/>
                <a:cs typeface="Times New Roman"/>
              </a:rPr>
              <a:t> How does this apply to controller selection? 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5500" y="4953000"/>
            <a:ext cx="4076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latin typeface="Times New Roman"/>
                <a:cs typeface="Times New Roman"/>
              </a:rPr>
              <a:t> Unless random space is much larger than the number of candidates, ties are likely 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8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</a:t>
            </a:r>
            <a:r>
              <a:rPr lang="en-US" baseline="0" dirty="0" smtClean="0"/>
              <a:t>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controller halts?</a:t>
            </a:r>
          </a:p>
          <a:p>
            <a:pPr lvl="1"/>
            <a:r>
              <a:rPr lang="en-US" dirty="0" smtClean="0"/>
              <a:t>“A failure to communicate”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 more “fate sharing”</a:t>
            </a:r>
          </a:p>
          <a:p>
            <a:pPr lvl="1"/>
            <a:r>
              <a:rPr lang="en-US" dirty="0" smtClean="0"/>
              <a:t>A controller can halt while other pairs could still want to communicate</a:t>
            </a:r>
          </a:p>
        </p:txBody>
      </p:sp>
      <p:pic>
        <p:nvPicPr>
          <p:cNvPr id="5122" name="Picture 2" descr="http://cdn.velonews.competitor.com/files/2010/12/failure-to-communic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274" b="7674"/>
          <a:stretch/>
        </p:blipFill>
        <p:spPr bwMode="auto">
          <a:xfrm>
            <a:off x="6492240" y="2016357"/>
            <a:ext cx="2194560" cy="26517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N-party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 has much more “control”</a:t>
            </a:r>
          </a:p>
          <a:p>
            <a:pPr lvl="1"/>
            <a:r>
              <a:rPr lang="en-US" dirty="0" smtClean="0"/>
              <a:t>Can treat clients preferentially</a:t>
            </a:r>
          </a:p>
          <a:p>
            <a:pPr lvl="1"/>
            <a:r>
              <a:rPr lang="en-US" dirty="0" smtClean="0"/>
              <a:t>Can keep all clients waiting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issues</a:t>
            </a:r>
          </a:p>
          <a:p>
            <a:pPr lvl="1"/>
            <a:r>
              <a:rPr lang="en-US" dirty="0" smtClean="0"/>
              <a:t>Not just controller/client message sizes, but also the sizes of each client’s messages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</a:t>
            </a:r>
            <a:r>
              <a:rPr lang="en-US" baseline="0" dirty="0" smtClean="0"/>
              <a:t> N-party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Shift from master to rotation</a:t>
            </a:r>
          </a:p>
          <a:p>
            <a:pPr lvl="1"/>
            <a:r>
              <a:rPr lang="en-US" dirty="0" smtClean="0"/>
              <a:t>Rotation is N-party version of </a:t>
            </a:r>
            <a:r>
              <a:rPr lang="en-US" dirty="0" err="1" smtClean="0"/>
              <a:t>ping-pong</a:t>
            </a:r>
            <a:r>
              <a:rPr lang="en-US" dirty="0" smtClean="0"/>
              <a:t> cycle</a:t>
            </a:r>
          </a:p>
          <a:p>
            <a:pPr lvl="1"/>
            <a:r>
              <a:rPr lang="en-US" dirty="0" smtClean="0"/>
              <a:t>Aboriginal “Talking stick”</a:t>
            </a:r>
            <a:endParaRPr lang="en-US" dirty="0"/>
          </a:p>
          <a:p>
            <a:r>
              <a:rPr lang="en-US" dirty="0"/>
              <a:t>Rules:</a:t>
            </a:r>
          </a:p>
          <a:p>
            <a:pPr lvl="1"/>
            <a:r>
              <a:rPr lang="en-US" dirty="0"/>
              <a:t>Starts with the chief</a:t>
            </a:r>
          </a:p>
          <a:p>
            <a:pPr lvl="2"/>
            <a:r>
              <a:rPr lang="en-US" dirty="0"/>
              <a:t>Need a “chief election” protocol (dice?)</a:t>
            </a:r>
          </a:p>
          <a:p>
            <a:pPr lvl="1"/>
            <a:r>
              <a:rPr lang="en-US" dirty="0"/>
              <a:t>Pass in a circle to the right</a:t>
            </a:r>
          </a:p>
          <a:p>
            <a:pPr lvl="1"/>
            <a:r>
              <a:rPr lang="en-US" dirty="0"/>
              <a:t>Only the stick holder can talk</a:t>
            </a:r>
          </a:p>
          <a:p>
            <a:r>
              <a:rPr lang="en-US" dirty="0" smtClean="0"/>
              <a:t>This is “Token bus” (IEEE 802.4)</a:t>
            </a:r>
          </a:p>
          <a:p>
            <a:pPr lvl="1"/>
            <a:r>
              <a:rPr lang="en-US" dirty="0" smtClean="0"/>
              <a:t>Used by GM for automation</a:t>
            </a:r>
          </a:p>
          <a:p>
            <a:pPr lvl="1"/>
            <a:r>
              <a:rPr lang="en-US" dirty="0" smtClean="0"/>
              <a:t>Derived from a ring network </a:t>
            </a:r>
            <a:br>
              <a:rPr lang="en-US" dirty="0" smtClean="0"/>
            </a:br>
            <a:r>
              <a:rPr lang="en-US" dirty="0" smtClean="0"/>
              <a:t>(but we haven’t even gotten there yet)</a:t>
            </a:r>
          </a:p>
        </p:txBody>
      </p:sp>
      <p:sp>
        <p:nvSpPr>
          <p:cNvPr id="4" name="AutoShape 2" descr="data:image/jpeg;base64,/9j/4AAQSkZJRgABAQAAAQABAAD/2wCEAAkGBxQHBhUUBxQWFhUXGBkYGRcXGBoWHhoYFR0eGh8YGxsbHiggGR8lHxobKTYtJSkrMC4uGCI2ODUtNygtLysBCgoKDg0OGxAQGywfICAsLDc3LCwsLCwrLywsLCwsNy8sNDQsLCwsLDEsLy8vLCwsLCwsLDQsLCwsLCwsLCwsLP/AABEIASwAqAMBIgACEQEDEQH/xAAcAAEAAQUBAQAAAAAAAAAAAAAABwEEBQYIAgP/xABCEAACAQIDBgMDCQYDCQAAAAAAAQIDEQQFIQYSMUFRYQcicROBkRQVIzJCUoKh8BYzYpKxwQhy0SQ0NYOissLh8f/EABgBAQADAQAAAAAAAAAAAAAAAAABAgME/8QAJhEBAAICAQMEAQUAAAAAAAAAAAECAxESITFBBBNRYSJCcYHB4f/aAAwDAQACEQMRAD8AnEAAAAAAAAAAAAAAAAAAAAAAAAAAAAAAAAAAAAAAAAAAAAAAAAAAAAALHPa3yfJ6sm7eRq/DWWi/Nl8YLaWftqlGhT1c5ptfwx4/1v8AhMPU344rTHf+56Q0xV3eGUyyh8my6nBfZhFfBIFyDaI1GlJnc7AASgAAAAAAAAAAAAAADE5znSynddZXi73s9U1+VvgRNoiNymI2ydSqqa83Dr09T2abjtoo4hRlhW0t+yaa58N5Pn7tU+yZdZXtNGM9zGeWztfWy9z1S/XYzjNXa3CdNoPhjcZTwGFlUx0404RV5Sm1FJd2yxzrPIZZhb017SbV4wi0rr70pPSEFzk/dd2TgjbHa/56xG7KSxFRO17P2FJv7FGne9WX8UtZcNI3i7WyRBWkylbC+KWX4vEzjh51ZRp6zqRo1JQiuG9JpNxj3aSMtkr+dc2qYl6wXkpPqucl63/6jnHK8RXwWYSnGbpz80XFWTd1a02ktFp5VZK1rInbwr2ihmuTqhCDjPD04Rm+O87Wc+FkpSUrav6sk7W1w37t4if09f5/xrNJpSZ+W8AA6nOAAAAAAAAAAAAABRuyKnxry3IN3Xvdvz5Aa7tNtTHLKTUE782uC+KuverepFed7VSx2KurJWtotWn1u3+uFuBltvc+9viXGdT2kFe1nTqJXtrvJevFXIxqV06t1wOS8zMt6RENko5v7K+49HxXJl3idoKmLoKNKW47W30rv4u/xsaesS6k9F8S5o1PN536JFOC/J4znOa0aLoVKsknxV2r6X3m3x0TWuvLXlbZJXnhoe0yyNt3R1pJPdctdyknom1xk7vXTd53zwka+IUqy3uq5vtc9TlOmvZ1EoxjKTVOOkYt8f8AM+7/ACJveta9O62OtrWXOTZVWz7HKnlkXOq9ddEus5vlFX1/K7aT6C2N2ahsvk6pUpOc35qtV6Oc7Wv2ikkkuSSMV4YbNfMWRb+JjatWtKXWMbeWD9NW+8n0NyNsGPjXc95Z58nKdR2gABu5wAAAAAAAAAAADzUTlTag7Ozs+Nn1tzA+GYY+nluFdTH1I04LjKbUV+ZFm1vjBh8PeGUxdZ6+bdcIrprNNv3I0LOqlXMs2qLOqs6lWEpRvPgmnZqMPqwV1wRrOYuFCTWFV2uM3wXZdTHnybcIj7e83zqeZ4tzxOjfBJWXw5ltGveD3fj0LLd816t135vsuh85V7S8qt2/XH9cOA4o5L2FN1NZO3b9djJYGpbh0MNDEbsfXiXeGrtLydikxK0Sz2Axvst7ctvWsvXr7l/Q2nw42de0O0ClWSdKk1Oo2uLv5Yfiad+yZpOCptyvreXT4JHSewuQfs7s9CnNfSS89V/xy5ekVZe7uY0pzyfUN7W9vH9y2EAHe4QAAAAAAAAAAAAAAAEWeInhzUzXOPb5J7OKkr1VKXs1vLjLRO91x4aruRdn2TLLqsbTo1Xr+6nvxjbq0rNvs3w1sdK55lUM6yyVHF/Vl+TWqZzjtrhauzGdxpY2m4wWqlykvvRfO3QyvHw1pPy1DH0nCT373Mf6m61sPHG5c5LW9t1pcbswuYZG8MouF2nKS66xt/e/wKUyRM68rZKcVjgMFLENNLS9v18DL1Mv+TU7T4tq3or3/t8SXtjfDKOFyuM8/cVF0oye7KzjK+8221ZJK/xfQ0DMaSz/AGqlHJovcnU3KMeHlvZPsnq9eCevAZrcYTgryn9m0eEGzPzlm/yjEL6Kg9L8JVeMV+H63ruk4mM2byaGQZLToYbhBay+9J6yk/V/6cjJmmKnCulMuTnbYADRkAAAAAAAAAAAAAAAAGD2w2Xo7V5RKjj1rxhNLWEuq/05mcAHN37O4jZLHOjm0GoKTdGdrwqNpvdUuG8ld7vHj0N88PNnYZvapj471Og7QT+1U+s79d3efrv9iTcfgqeY4OVPGxU4SVnF/wBezT1TWqauYu9DYrZaUqzapUYyk27OUm3e3K8pNpLq2jD2I58ms5N101jxf2i+Q5T8lw789def+Glez/m1XopGL8GNnE1LG4hdYUv6Sn/4/wAxqjzmhtzmbdRv5RVlaEH5ZRjwUY/ZkrevPgTpkWWxyfJ6VCjwpwUb8LtcZe93fvKUib5Jtbw0m8Vxca95XwAOpzAAAAAAAAAAAAAAAAAAAAAAQX4/7UfKMZDAYSXlp2qVrPjNryQforya/ij0Jkz/ADSOTZRUrVfsryrrJ6RXvZyxWyXFZztIoVPpKuJqvz8U5Tbbk/upat9ou2iCNxvTf/AHZX5XjpY/GLyUm4Ub86jXmn+GLt6yfOJPBj9n8op5Dk1LD4FWhTiorq3zk+8ndvu2ZAJAAAAAAAAAAAAAAAAAAAAAAAwO22fLZ7IJ1Ite0fkprjecududld+4DQfE/PfnDNfYYd/R0ePeo+L/AAq/vTMp4T5BuRli8StXeFK/T7Ul8N38L6kfbP4We0Ocwo0r783eUuNorWUu7058bdzoPCYaODwsaeHVowSil2WhO+jGtZm25fYAENgAAAAAAAAAAAAAAAAAAAAAIJ8T9oHnOfOOHd6VG8IdHL7UvikvSJKe3e0ENn8jcqje9Ufs4Jcby4yX+Va/DqRpszsbT2gzaLw874eNpVOf/LT4pvXjw4mVskcuC8Unjy8Nv8JNm/mzJ/lOJX0tdaJ/ZpJ+Vfispfy9DfykYqMbRVkuCRU1UAAAAAAAAAAAAAAAAAAAAAAA1HxJ2jWRZE40n9NWUoQXRcJT9yendruVtaKxuVq1m06hGniTnnz7tLJYd71Ol9HC3N380l1vLTuoolfYPZ79nMgjTq29pJ79Rr7z+z+FJL3N8yNfCXZ5ZpnDr4pXp0LNJ8HVesfXdtf13SbDn9PWZmck+XT6i0REY48AAOpyAAAAAAAAAAAAAAAAAAAAACkpKMby0S5nO+1udz2y2u/2FOSbVKjDqr2Uui3m2+yt0JE8ZdpvmvJVhsLK1Wv9a3Kjwl6bz8vpvdDB+CmzXtK0sbilpG8KKfOT0lNei8q9ZdDny/naKQ6cX4Vm8pN2ZyeOQ5HSoUreSPmf3pvWUve7+6xlADeI1Goc8zudyAAlAAAAAAAAAAAAAAAAAAABj83zqhk1HezKrCF77sXJKU2tbQjxk+yMXt9tZDY7Z6Vest6Te7The29N8F6Kzb7I5RzjPK+dZtLEZjUlKq3fevwtwUfupckgJIzTC1Ns9qVJyaqVppJWuox5K3JRjq/RvizoDKsvhlWXU6OCVoU4qMV2XN9W+L7sgbwGzieP2zlHFxUmqE2p2s4tSh5n63t7/U6DM8dJr1nu0vffTwAA0ZgAAAAAAAAAAAPgAAAAAAAAY7P86o7P5XOvmk1CnBe9vlGK5t9AIs/xKf8ABcJ09rP/ALUQASTtRtLifFjaajhcvgo0lO1NWvZNeapUl2im9LaLg2S5hfCLLaFWg50t72VNwkpN2qydl7Sprq1Z6Ky83ZAap/h12ZnhaFbG4uLiqsVTpa/WipXnK3TejFJvo/fNJSMVGNoqy6IqAAAAAAAAAAAAAAHwBR8ARIqACQAMFtjtPS2WyiVXFtX4Qj1fp0X/AK4tAe9qdp8Psvl7qZnO2j3YL60rdF/f/wCHM22e1+K8QM6imnuptUaMeCvzfWVuLemnJFptHn1favMpVcY3JSflXTd5drK7fJXuSR4RbFRrRc8TF3kkqm8vq0pK+4ukqnB63UYu9m1cN18I9iobNZT7WavWqRV5W+zx07N8OyT5skEolZaFQAAAAAAAAAAAAAAAAPM/qP0Aqfu36ArZMPQALIWWcZnTyfLZ1sa7Qgrvv2XdnLm3e01XbLPHKL8qe7CHO/JJfrm+bN18a9qfnHFOjg5qWHp6S3XpOp9pacUtFfhdy08qZo2zmCcfp6tnOelKPDenOVlurkouLTfBav7NmGQ2W2aea56qOBaT39WvuxScrX4pb1rrryUtOmMpy6GVYCNLDLyxXxfVmneFGzSyrLJV62tSskrtfYi27pclKTb9N3ppvpIAAgAAAAAAAAAAAAAAAAeav7t+jBSs7UX6MoUstD6GmeJ2Zzy7I3uy3Yy8toazk+i5JdevDRO5uZjdocqjnGVTpzsnKNlJrhz/ALIuq5OrQnmOMhSitZOPJt+a/G+ru9Xx4K2qJS2A2b+ctpYKqm6OHpK90km5aKKT4XV7/wALXUsct2Nnl2c1a+NUlTp7zba19nCM4uTdtZOEbWXPgTDsVkvzLkqVVJVKkpVJ2VrOX1Yd9yChD8AGdSstCoAAAAAAAAAAAAAAAAAAAowPnif93l6MFakfaU2nzVgVtG1ol9AAWVfKth41/wB8r2tx7NP+qXwPqAAAAAAAAAAAAAAAAAAAAAoypRgUAAHoAAAAAAAAAAAAAAAAAAAAAAAAoyoA8gA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1050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HBhUUBxQWFhUXGBkYGRcXGBoWHhoYFR0eGh8YGxsbHiggGR8lHxobKTYtJSkrMC4uGCI2ODUtNygtLysBCgoKDg0OGxAQGywfICAsLDc3LCwsLCwrLywsLCwsNy8sNDQsLCwsLDEsLy8vLCwsLCwsLDQsLCwsLCwsLCwsLP/AABEIASwAqAMBIgACEQEDEQH/xAAcAAEAAQUBAQAAAAAAAAAAAAAABwEEBQYIAgP/xABCEAACAQIDBgMDCQYDCQAAAAAAAQIDEQQFIQYSMUFRYQcicROBkRQVIzJCUoKh8BYzYpKxwQhy0SQ0NYOissLh8f/EABgBAQADAQAAAAAAAAAAAAAAAAABAgME/8QAJhEBAAICAQMEAQUAAAAAAAAAAAECAxESITFBBBNRYSJCcYHB4f/aAAwDAQACEQMRAD8AnEAAAAAAAAAAAAAAAAAAAAAAAAAAAAAAAAAAAAAAAAAAAAAAAAAAAAALHPa3yfJ6sm7eRq/DWWi/Nl8YLaWftqlGhT1c5ptfwx4/1v8AhMPU344rTHf+56Q0xV3eGUyyh8my6nBfZhFfBIFyDaI1GlJnc7AASgAAAAAAAAAAAAAADE5znSynddZXi73s9U1+VvgRNoiNymI2ydSqqa83Dr09T2abjtoo4hRlhW0t+yaa58N5Pn7tU+yZdZXtNGM9zGeWztfWy9z1S/XYzjNXa3CdNoPhjcZTwGFlUx0404RV5Sm1FJd2yxzrPIZZhb017SbV4wi0rr70pPSEFzk/dd2TgjbHa/56xG7KSxFRO17P2FJv7FGne9WX8UtZcNI3i7WyRBWkylbC+KWX4vEzjh51ZRp6zqRo1JQiuG9JpNxj3aSMtkr+dc2qYl6wXkpPqucl63/6jnHK8RXwWYSnGbpz80XFWTd1a02ktFp5VZK1rInbwr2ihmuTqhCDjPD04Rm+O87Wc+FkpSUrav6sk7W1w37t4if09f5/xrNJpSZ+W8AA6nOAAAAAAAAAAAAABRuyKnxry3IN3Xvdvz5Aa7tNtTHLKTUE782uC+KuverepFed7VSx2KurJWtotWn1u3+uFuBltvc+9viXGdT2kFe1nTqJXtrvJevFXIxqV06t1wOS8zMt6RENko5v7K+49HxXJl3idoKmLoKNKW47W30rv4u/xsaesS6k9F8S5o1PN536JFOC/J4znOa0aLoVKsknxV2r6X3m3x0TWuvLXlbZJXnhoe0yyNt3R1pJPdctdyknom1xk7vXTd53zwka+IUqy3uq5vtc9TlOmvZ1EoxjKTVOOkYt8f8AM+7/ACJveta9O62OtrWXOTZVWz7HKnlkXOq9ddEus5vlFX1/K7aT6C2N2ahsvk6pUpOc35qtV6Oc7Wv2ikkkuSSMV4YbNfMWRb+JjatWtKXWMbeWD9NW+8n0NyNsGPjXc95Z58nKdR2gABu5wAAAAAAAAAAADzUTlTag7Ozs+Nn1tzA+GYY+nluFdTH1I04LjKbUV+ZFm1vjBh8PeGUxdZ6+bdcIrprNNv3I0LOqlXMs2qLOqs6lWEpRvPgmnZqMPqwV1wRrOYuFCTWFV2uM3wXZdTHnybcIj7e83zqeZ4tzxOjfBJWXw5ltGveD3fj0LLd816t135vsuh85V7S8qt2/XH9cOA4o5L2FN1NZO3b9djJYGpbh0MNDEbsfXiXeGrtLydikxK0Sz2Axvst7ctvWsvXr7l/Q2nw42de0O0ClWSdKk1Oo2uLv5Yfiad+yZpOCptyvreXT4JHSewuQfs7s9CnNfSS89V/xy5ekVZe7uY0pzyfUN7W9vH9y2EAHe4QAAAAAAAAAAAAAAAEWeInhzUzXOPb5J7OKkr1VKXs1vLjLRO91x4aruRdn2TLLqsbTo1Xr+6nvxjbq0rNvs3w1sdK55lUM6yyVHF/Vl+TWqZzjtrhauzGdxpY2m4wWqlykvvRfO3QyvHw1pPy1DH0nCT373Mf6m61sPHG5c5LW9t1pcbswuYZG8MouF2nKS66xt/e/wKUyRM68rZKcVjgMFLENNLS9v18DL1Mv+TU7T4tq3or3/t8SXtjfDKOFyuM8/cVF0oye7KzjK+8221ZJK/xfQ0DMaSz/AGqlHJovcnU3KMeHlvZPsnq9eCevAZrcYTgryn9m0eEGzPzlm/yjEL6Kg9L8JVeMV+H63ruk4mM2byaGQZLToYbhBay+9J6yk/V/6cjJmmKnCulMuTnbYADRkAAAAAAAAAAAAAAAAGD2w2Xo7V5RKjj1rxhNLWEuq/05mcAHN37O4jZLHOjm0GoKTdGdrwqNpvdUuG8ld7vHj0N88PNnYZvapj471Og7QT+1U+s79d3efrv9iTcfgqeY4OVPGxU4SVnF/wBezT1TWqauYu9DYrZaUqzapUYyk27OUm3e3K8pNpLq2jD2I58ms5N101jxf2i+Q5T8lw789def+Glez/m1XopGL8GNnE1LG4hdYUv6Sn/4/wAxqjzmhtzmbdRv5RVlaEH5ZRjwUY/ZkrevPgTpkWWxyfJ6VCjwpwUb8LtcZe93fvKUib5Jtbw0m8Vxca95XwAOpzAAAAAAAAAAAAAAAAAAAAAAQX4/7UfKMZDAYSXlp2qVrPjNryQforya/ij0Jkz/ADSOTZRUrVfsryrrJ6RXvZyxWyXFZztIoVPpKuJqvz8U5Tbbk/upat9ou2iCNxvTf/AHZX5XjpY/GLyUm4Ub86jXmn+GLt6yfOJPBj9n8op5Dk1LD4FWhTiorq3zk+8ndvu2ZAJAAAAAAAAAAAAAAAAAAAAAAAwO22fLZ7IJ1Ite0fkprjecududld+4DQfE/PfnDNfYYd/R0ePeo+L/AAq/vTMp4T5BuRli8StXeFK/T7Ul8N38L6kfbP4We0Ocwo0r783eUuNorWUu7058bdzoPCYaODwsaeHVowSil2WhO+jGtZm25fYAENgAAAAAAAAAAAAAAAAAAAAAIJ8T9oHnOfOOHd6VG8IdHL7UvikvSJKe3e0ENn8jcqje9Ufs4Jcby4yX+Va/DqRpszsbT2gzaLw874eNpVOf/LT4pvXjw4mVskcuC8Unjy8Nv8JNm/mzJ/lOJX0tdaJ/ZpJ+Vfispfy9DfykYqMbRVkuCRU1UAAAAAAAAAAAAAAAAAAAAAAA1HxJ2jWRZE40n9NWUoQXRcJT9yendruVtaKxuVq1m06hGniTnnz7tLJYd71Ol9HC3N380l1vLTuoolfYPZ79nMgjTq29pJ79Rr7z+z+FJL3N8yNfCXZ5ZpnDr4pXp0LNJ8HVesfXdtf13SbDn9PWZmck+XT6i0REY48AAOpyAAAAAAAAAAAAAAAAAAAAACkpKMby0S5nO+1udz2y2u/2FOSbVKjDqr2Uui3m2+yt0JE8ZdpvmvJVhsLK1Wv9a3Kjwl6bz8vpvdDB+CmzXtK0sbilpG8KKfOT0lNei8q9ZdDny/naKQ6cX4Vm8pN2ZyeOQ5HSoUreSPmf3pvWUve7+6xlADeI1Goc8zudyAAlAAAAAAAAAAAAAAAAAAABj83zqhk1HezKrCF77sXJKU2tbQjxk+yMXt9tZDY7Z6Vest6Te7The29N8F6Kzb7I5RzjPK+dZtLEZjUlKq3fevwtwUfupckgJIzTC1Ns9qVJyaqVppJWuox5K3JRjq/RvizoDKsvhlWXU6OCVoU4qMV2XN9W+L7sgbwGzieP2zlHFxUmqE2p2s4tSh5n63t7/U6DM8dJr1nu0vffTwAA0ZgAAAAAAAAAAAPgAAAAAAAAY7P86o7P5XOvmk1CnBe9vlGK5t9AIs/xKf8ABcJ09rP/ALUQASTtRtLifFjaajhcvgo0lO1NWvZNeapUl2im9LaLg2S5hfCLLaFWg50t72VNwkpN2qydl7Sprq1Z6Ky83ZAap/h12ZnhaFbG4uLiqsVTpa/WipXnK3TejFJvo/fNJSMVGNoqy6IqAAAAAAAAAAAAAAHwBR8ARIqACQAMFtjtPS2WyiVXFtX4Qj1fp0X/AK4tAe9qdp8Psvl7qZnO2j3YL60rdF/f/wCHM22e1+K8QM6imnuptUaMeCvzfWVuLemnJFptHn1favMpVcY3JSflXTd5drK7fJXuSR4RbFRrRc8TF3kkqm8vq0pK+4ukqnB63UYu9m1cN18I9iobNZT7WavWqRV5W+zx07N8OyT5skEolZaFQAAAAAAAAAAAAAAAAPM/qP0Aqfu36ArZMPQALIWWcZnTyfLZ1sa7Qgrvv2XdnLm3e01XbLPHKL8qe7CHO/JJfrm+bN18a9qfnHFOjg5qWHp6S3XpOp9pacUtFfhdy08qZo2zmCcfp6tnOelKPDenOVlurkouLTfBav7NmGQ2W2aea56qOBaT39WvuxScrX4pb1rrryUtOmMpy6GVYCNLDLyxXxfVmneFGzSyrLJV62tSskrtfYi27pclKTb9N3ppvpIAAgAAAAAAAAAAAAAAAAeav7t+jBSs7UX6MoUstD6GmeJ2Zzy7I3uy3Yy8toazk+i5JdevDRO5uZjdocqjnGVTpzsnKNlJrhz/ALIuq5OrQnmOMhSitZOPJt+a/G+ru9Xx4K2qJS2A2b+ctpYKqm6OHpK90km5aKKT4XV7/wALXUsct2Nnl2c1a+NUlTp7zba19nCM4uTdtZOEbWXPgTDsVkvzLkqVVJVKkpVJ2VrOX1Yd9yChD8AGdSstCoAAAAAAAAAAAAAAAAAAAowPnif93l6MFakfaU2nzVgVtG1ol9AAWVfKth41/wB8r2tx7NP+qXwPqAAAAAAAAAAAAAAAAAAAAAoypRgUAAHoAAAAAAAAAAAAAAAAAAAAAAAAoyoA8gAD/9k="/>
          <p:cNvSpPr>
            <a:spLocks noChangeAspect="1" noChangeArrowheads="1"/>
          </p:cNvSpPr>
          <p:nvPr/>
        </p:nvSpPr>
        <p:spPr bwMode="auto">
          <a:xfrm>
            <a:off x="307975" y="-1638300"/>
            <a:ext cx="21050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shop.grandcanyonlodges.com/shop/media/catalog/product/cache/4/image/9df78eab33525d08d6e5fb8d27136e95/l/a/large_talking_sti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204" t="3768" r="-131" b="7202"/>
          <a:stretch/>
        </p:blipFill>
        <p:spPr bwMode="auto">
          <a:xfrm>
            <a:off x="6573130" y="2561299"/>
            <a:ext cx="2008162" cy="34585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5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token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Token generation</a:t>
            </a:r>
          </a:p>
          <a:p>
            <a:pPr lvl="1"/>
            <a:r>
              <a:rPr lang="en-US" dirty="0" smtClean="0"/>
              <a:t>Protocol</a:t>
            </a:r>
            <a:r>
              <a:rPr lang="en-US" baseline="0" dirty="0" smtClean="0"/>
              <a:t> to select the token holder</a:t>
            </a:r>
          </a:p>
          <a:p>
            <a:r>
              <a:rPr lang="en-US" dirty="0" smtClean="0"/>
              <a:t>Token regeneration</a:t>
            </a:r>
          </a:p>
          <a:p>
            <a:pPr lvl="1"/>
            <a:r>
              <a:rPr lang="en-US" baseline="0" dirty="0" smtClean="0"/>
              <a:t>What</a:t>
            </a:r>
            <a:r>
              <a:rPr lang="en-US" dirty="0" smtClean="0"/>
              <a:t> if the token holder fails?</a:t>
            </a:r>
            <a:endParaRPr lang="en-US" baseline="0" dirty="0" smtClean="0"/>
          </a:p>
          <a:p>
            <a:pPr lvl="0"/>
            <a:r>
              <a:rPr lang="en-US" dirty="0" smtClean="0"/>
              <a:t>Enforcing</a:t>
            </a:r>
            <a:r>
              <a:rPr lang="en-US" baseline="0" dirty="0" smtClean="0"/>
              <a:t> single-token rule</a:t>
            </a:r>
          </a:p>
          <a:p>
            <a:pPr lvl="1"/>
            <a:r>
              <a:rPr lang="en-US" dirty="0" smtClean="0"/>
              <a:t>Members can cheat</a:t>
            </a:r>
          </a:p>
          <a:p>
            <a:pPr lvl="0"/>
            <a:r>
              <a:rPr lang="en-US" dirty="0" smtClean="0"/>
              <a:t>Membership</a:t>
            </a:r>
            <a:r>
              <a:rPr lang="en-US" baseline="0" dirty="0" smtClean="0"/>
              <a:t> changes</a:t>
            </a:r>
          </a:p>
          <a:p>
            <a:pPr lvl="1"/>
            <a:r>
              <a:rPr lang="en-US" dirty="0" smtClean="0"/>
              <a:t>Add member – repair sequence</a:t>
            </a:r>
          </a:p>
          <a:p>
            <a:pPr lvl="1"/>
            <a:r>
              <a:rPr lang="en-US" dirty="0" smtClean="0"/>
              <a:t>Remove member – repair sequence, regenerate token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Result – largely abandoned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Sharing without a master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Inspiration:</a:t>
            </a:r>
          </a:p>
          <a:p>
            <a:pPr lvl="1"/>
            <a:r>
              <a:rPr lang="en-US" dirty="0" smtClean="0"/>
              <a:t>Discussion group without a talking stick</a:t>
            </a:r>
          </a:p>
          <a:p>
            <a:pPr lvl="1"/>
            <a:r>
              <a:rPr lang="en-US" dirty="0" smtClean="0"/>
              <a:t>“Party line” telephone</a:t>
            </a:r>
          </a:p>
        </p:txBody>
      </p:sp>
      <p:pic>
        <p:nvPicPr>
          <p:cNvPr id="7170" name="Picture 2" descr="http://happythoughtsdarling.files.wordpress.com/2011/01/part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626" y="3294184"/>
            <a:ext cx="4464681" cy="18745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2.gstatic.com/images?q=tbn:ANd9GcSti2dWHNtPvIraIfPJ0x-Fnpu2O-HuurzEltDEBVbXn-tWMoQE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929" y="3209884"/>
            <a:ext cx="2728301" cy="227358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9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Radio network (1971)</a:t>
            </a:r>
          </a:p>
          <a:p>
            <a:pPr lvl="1"/>
            <a:r>
              <a:rPr lang="en-US" dirty="0" smtClean="0"/>
              <a:t>One shared channel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Message to send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you hear it?</a:t>
            </a:r>
          </a:p>
          <a:p>
            <a:pPr lvl="1"/>
            <a:r>
              <a:rPr lang="en-US" dirty="0" smtClean="0"/>
              <a:t>Yes – DONE</a:t>
            </a:r>
          </a:p>
          <a:p>
            <a:pPr lvl="1"/>
            <a:r>
              <a:rPr lang="en-US" dirty="0" smtClean="0"/>
              <a:t>No – resend (</a:t>
            </a:r>
            <a:r>
              <a:rPr lang="en-US" dirty="0" err="1" smtClean="0"/>
              <a:t>goto</a:t>
            </a:r>
            <a:r>
              <a:rPr lang="en-US" dirty="0" smtClean="0"/>
              <a:t> #2)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s://encrypted-tbn3.gstatic.com/images?q=tbn:ANd9GcR8tiPbXfhemnBdZoahVpFPVeK_062Ur5KnajLsggz3va7YBrD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614" y="1723656"/>
            <a:ext cx="4606386" cy="355172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6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 smtClean="0"/>
              <a:t>Why didn’t you hear your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someone else stepped on it</a:t>
            </a:r>
          </a:p>
          <a:p>
            <a:pPr lvl="1"/>
            <a:r>
              <a:rPr lang="en-US" dirty="0" smtClean="0"/>
              <a:t>By transmitting at the same time</a:t>
            </a:r>
          </a:p>
          <a:p>
            <a:r>
              <a:rPr lang="en-US" dirty="0" smtClean="0"/>
              <a:t>What do you do about it?</a:t>
            </a:r>
          </a:p>
          <a:p>
            <a:pPr lvl="1"/>
            <a:r>
              <a:rPr lang="en-US" dirty="0" smtClean="0"/>
              <a:t>Send again</a:t>
            </a:r>
          </a:p>
          <a:p>
            <a:pPr lvl="1"/>
            <a:r>
              <a:rPr lang="en-US" dirty="0" smtClean="0"/>
              <a:t>Hoping it won’t get stepped on again</a:t>
            </a:r>
          </a:p>
          <a:p>
            <a:r>
              <a:rPr lang="en-US" dirty="0" smtClean="0"/>
              <a:t>A little problem</a:t>
            </a:r>
          </a:p>
          <a:p>
            <a:pPr lvl="1"/>
            <a:r>
              <a:rPr lang="en-US" dirty="0" smtClean="0"/>
              <a:t>The other guy’s message also got stepped on</a:t>
            </a:r>
          </a:p>
          <a:p>
            <a:pPr lvl="2"/>
            <a:r>
              <a:rPr lang="en-US" dirty="0" smtClean="0"/>
              <a:t>By you</a:t>
            </a:r>
          </a:p>
          <a:p>
            <a:pPr lvl="1"/>
            <a:r>
              <a:rPr lang="en-US" dirty="0" smtClean="0"/>
              <a:t>He’s going to send again, too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random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If your message is stepped on, don’t send right away</a:t>
            </a:r>
          </a:p>
          <a:p>
            <a:r>
              <a:rPr lang="en-US" dirty="0" smtClean="0"/>
              <a:t>Wait for a random time and try again</a:t>
            </a:r>
          </a:p>
          <a:p>
            <a:r>
              <a:rPr lang="en-US" dirty="0" smtClean="0"/>
              <a:t>You hope the other guy waits longer</a:t>
            </a:r>
          </a:p>
          <a:p>
            <a:pPr lvl="1"/>
            <a:r>
              <a:rPr lang="en-US" dirty="0" smtClean="0"/>
              <a:t>Or sufficiently shorter</a:t>
            </a:r>
          </a:p>
          <a:p>
            <a:r>
              <a:rPr lang="en-US" dirty="0" smtClean="0"/>
              <a:t>In which case you don’t step on each other again</a:t>
            </a:r>
          </a:p>
          <a:p>
            <a:r>
              <a:rPr lang="en-US" dirty="0" smtClean="0"/>
              <a:t>Obvious issue of utilization vs. chances of repeated collisions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Slotted Aloha</a:t>
            </a:r>
          </a:p>
          <a:p>
            <a:r>
              <a:rPr lang="en-US" dirty="0" smtClean="0"/>
              <a:t>Don’t send just any time</a:t>
            </a:r>
          </a:p>
          <a:p>
            <a:r>
              <a:rPr lang="en-US" dirty="0" smtClean="0"/>
              <a:t>Divide time into slots</a:t>
            </a:r>
          </a:p>
          <a:p>
            <a:r>
              <a:rPr lang="en-US" dirty="0" smtClean="0"/>
              <a:t>Only send at the start of a slot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collision, retransmit in next slot </a:t>
            </a:r>
          </a:p>
          <a:p>
            <a:pPr lvl="1"/>
            <a:r>
              <a:rPr lang="en-US" dirty="0" smtClean="0"/>
              <a:t>With probability </a:t>
            </a:r>
            <a:r>
              <a:rPr lang="en-US" i="1" dirty="0" err="1" smtClean="0"/>
              <a:t>p</a:t>
            </a:r>
            <a:r>
              <a:rPr lang="en-US" dirty="0" smtClean="0"/>
              <a:t> (&lt;1)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AutoShape 2" descr="data:image/jpeg;base64,/9j/4AAQSkZJRgABAQAAAQABAAD/2wCEAAkGBxQTEhQUEhQUFhUXGBQUFxgUFBcVFRcXFxcYFxUWFxgYHSggGBwlHBQUJDEhJSkrLi4uFx8zODMsNygtLisBCgoKDg0OGxAQGywlICQvLC0sLCwsLCwsLCwsLCwsNCwsLCwsLCwsLCwsLCwsLCwsLCwsLCwsLCwsLCwsLCwsLP/AABEIASoAqQMBEQACEQEDEQH/xAAbAAEAAQUBAAAAAAAAAAAAAAAABAIDBQYHAf/EAEEQAAIBAgMEBwQHBgUFAAAAAAABAgMRBBIhBTFBUQYTImFxkaEygbHBByNCUsLR8GJzgpKy4RQVM3LxJDRjotL/xAAbAQEAAgMBAQAAAAAAAAAAAAAAAQQCAwUGB//EADcRAQACAgAEAwYFBAAGAwAAAAABAgMRBBIhMQVBURMiYXGRwTKBobHwI9Hh8RQ0YnKSojNCUv/aAAwDAQACEQMRAD8A7iAAAAAGO25tqlhafWVpWi2oq2rbb1suKSu33JmN7xWNy24cN8s6pHx/n7MiZNQAAAAAAAAAAAAAAAAAAAAAAA1j6Q+j8sZhJRpv6yF6kFpaUkmsrvzTZpzUm1enkv8Ah/FRgy7t2npLNbE2hHEUKVaO6cU+9PdKL5NSTTXNGys7japlxzjvNZ8k0yawAAAAAAAAAAAAAAAAAAAAFM5pb2l4uwGo1On1H/GLDxUnFNwlUScln07MUt61tdX3PTS5XnP7+tdPVY9hPJzTPX0WcRt6jgcRKzzUa/1jguz1Vd7327KMKiTb10lF/eE5YpO47M5j2uPr+Kv61/x+3yZ7YPSGnirqEakbRjNOcbRlGTaTjJaS3apbro2UyVv2VdMwbEAAAAAAAAAAAAAAAAABF2liurpykknKzypuyb4XtuXMwveKwmsbch2j05rQqSlOreWkakoP6mmtWowSu4q+uaTg5JpXeiVecl7RuP8AbZMVjok1Nu13BdTKMmo+3iZu9Z31cZWs1eVsq0Sb0SavTjJaeuTp9mW47VYPE7dxzqwqLC0oyUXDK6kXm3OL7EnltrZp39xt9ph9eyPfV0tn18cpSxjk5xzU6aVkovL7V+MdffbW+4r5+NpW0RHVu4eLVtzejPbF24nLDxSo06kpU4qDlNtPNklFRi1a0otLlbiZRaZyRqvaek79WdsXLuPL5OtHYUAAAAAAI2Lxah3vl+ZrvkiiYjbHyx8777eCRUniZmWfKyWExGdd60Zcx35oYTGl8zQAAAAABF2lj4UacpzaSSbtezb5L0NeXJ7Ok29E1jc6cvxeBxuLxEpVa3VUd8lTeaairvLGTVqUUrXau3rfmc2M0X96Osz9I/L+fFuis/k1PpBtx0VKFBKEIS3JReeDfbzN65vtZr8He9ycWCJ3zd5YXn0bhQf1SnVnKUYRbzNt3tvat5LuOTkve1uSs+fSFzFSNJOzFGpupSilb2kle/g/Qr3maT32sey13ZSMVFuytfeaIz8tk+z3DC7CwSeLm1pKnitGvu1Iwqtedap5nUre03xanvr99MM0ap19P8OpnpnJAAFFWqoq7ItaKxuSEWWN5W9+pr9pvsy0qpY1NSvvir6cUTGSNTvyRphq2Iu3J7zmZcu+stkQsU53bZVrMzbbJkNmV7VEuaa8tV8Dp8NfrphaOjNl5rAAAAB42BxfpDXq4vHynUdsHF9hSm1mlTsoSSirtNubt+1d6WzcjPxVJ3y9Z+37fz6ba0nfVK23brKFNS7MU6jsl27+wnGSaa9rXmovkVcd4m1rRHSNd/luZ+fxX9ctIr6p09iU6yaqRTclZ3jHRctFZ+PcUsnH3m8TE6+B7CutM3g6MIwypbtNdd++5Wrfn36tkV5VuhgY0pTlG/badrtpW07K4IxyTMa5vL+7ZE80aX6dNtmGPFzztNrRWEHo3SvjMQ1u/wATBfy4ejc6+DH/AFcOvL+8yr8Tb+n+X3l0E9K5QAAxu0pXduC+JVzzvozqhqdjVW2krbldk2ncCBiG72OZl2zeU52RhSdCXsx/Wx8TocNPvwxt2bOdRqAAAABB23iVTozlJNqzTtfRNO7bW7Qr8VljHjm0xM/JnjrzWiHENrYTEOtCdOMk80WouXYadk4Na/Z7Ksr7mc+kViOS3n2brR13HkzmzZ9ZXhNQc4dXC1S8dONrXvp4HM4n3cXLa2p9PgsUtu0TENqjDkciYnfRb36vZSY3aOsMo1PRarYlKOrSUVveiS+SE3tk1WGyuLr080Kh0ipShNxfZi7OTaXlFvNJaq7UbHU/4PN7Ht19N9Wy/BZK2jcdZ8v50j5bV/RtV6z63jUq16jT3q7lGN1w7MYlzhsc14ylf/zER/6ufx9ZrGph0U9E5K3VrKO/+4GOVRX48dU+PMI2sYipz4lHJPWWyGNr1rFO19Ml7A9osYpi8MZXamFTk+4wth3Mp2jYnC2NF8GkxKXhcNlV+PMt4MfL1RMpNGvNPfpyepbiZYp1DGpuz0fobIsjSUZIAAHjRExE9JGvbb6OQq3cs2V2tktGVJ8ZQa3300d9xz83DTW0Wr2/WP7x8G6t9xqe7BbF6N/4Sm1mzuUpSb4avS3LSxxeOxZJnnmOkdtfusYbREa82Qj6FSmprPK3zKic+zJ8tVz0NlfwTvyZ1j3oab01rezGOsHF1H5xUfi37kWeCwVra14/J3fDa95nv2ag6by5rdlycb8LpJteUl5nR06s3iJ5fNe2djalGpGpSnKEoyTTi7eKaektNLPTUyrM1ncK/EY8Wak1vG9u94faWanCTj7cIz0fCUU/mdWs7iJfP7xy2mvpKzOo5N23erXeTpqmUeEtdeP6uTpjzKMTI594b9sViGUcsaIlK2ZJoYLzWWeujL0pqV3yWp0KZK5JnXlr+fTX1YzGoU0VmlqklHXxFY551MdkzqI6Lqmne3A39OzHSxUX65mMpW2+71I5hLweLcdJXa58v7G2tvVEwyiNjEAAAIuIwt93vXBlbNg5usfT1Z1sw+Jwtnp5HFz8LOOd1j8lmmTfdjqs09Gcu/ERPSYXMca6tY6SYa8G7aWa8u0kvKRc8PyzM2rP807HB31aIhoVRu1r6b7cL6Jv0XkdSHXyV82R6MbMeKxNKlFaJudSXCMFbV+FtObZux4+adOT4hxXsMUzv5fN2rMruC0ypcOH6sdLTxHtIm0x5otTEdppX4ptWsu5myK9FW+WeaYhZeNaetn8TLk21+3mJ6rji6krKyvrr8jn58do7dl2mTnnSzXwElfS65o5mSlrbWojSJCNWTtG6iuPPw5lC05JjcbiDczOoX8O6nswTeuuq36b7jg815tauON71M/SI+yxMRy138WbpUXl1te3D5no6U6de6vM9VvDcZR3O1u9K+tveyrgye13lr2nt8o89eW+v5a+TO/TVfR7Os+SN02lgp66PFen5CLx5iunl4P4m2sx5IZHBez79DbVEpBkgAAALVaipeJrvjiyYnTAY/Z2rtvPM8d4dabzanf0XcWfUdWMxGHTi4yX9zl0yWwzrtML1MsxO4aljOi1KUn2pRWbcktb+Oi48D0Hh+X/AIidT0lHGePZeHrEcsTvzbHsjZ0MJBxpRau+08zzPhq0z0GLDWvZ5fi+Oy57c+T+0R9GTnKNr8bd9/O9zdEK0zGtsRUxMqcmk1Z+OvI3RWJhz7ZbY7THq8o1rtWXp5iYKZNz0TKcVa7NcrNYiOqRR2tKN12ZL338ytfhazO46LFONvXp0lLo7ah9uElzaWaK8ba+hXtwcLNePr/9omP1halioObdGcdVqmpJ7uTjqcjPweTDkm9NRGv5uNT038vNcxcXiv0idpeEx2tnv52dvUx4bjbz7sz19ddP1032iveFdKDi9L25fAu4azSdR2YTO0xwutUXdbhisrD8rrwZHIbSadMziEJlKFkZwhWSAAAAAtV6Kku/g+Rry4oyRqUxOmExFGzkmtf1qjz/ABOGN2i8dfL+61S3bXZrm1o2V0avCpimevx6So+K+9in4JFTEKUU073Sb8ba+tz2NY1Li2yRau2Kq45wvxLVcfM5uTiZxb2xlXaEnJPkboxxEOdbir2tEvJbRea8dO4j2ca1KZ4u/NzV6JlPa3mYThWa+IesJVGblK6NNo1C3S3PO4ZeVTq6LbNHeXQm3s8Uyh7ErLNKLs25aNLjy71uKPE8NPEU9pH0+DLgOIrjyTjt39fj6My46PmtfzONOKIjo7u0t1XaMl4Msc8xEWg0l4OvmdnZP4l3Dm5+ksZhOVAs8qFyMbE6QqJAAAAAAAEbG4bMr/aW78ivxGCMtfjHZnS2mn9I8Pem5LetWn6nI4XhZjNFo9eqt4lb+hZBws1KhB3vZzjf+LMvSSPV61bTz+K0WwRO/OY/Xf7SwePnrYuY46OLxNt20gSZnKvChMhK4mSxTsJi3dLvNV6R3XMGe0TFWb2niLUle2mr1vd8F5nLy7taMde9v0jzl3cuTlxc9/Lr858o+p0FpOeI13QTm/HcvV39xd4iIpjiI+X5Kfg3Nk4iZny3M/NvON2cpvNF5Zej8TkZeHi87jpL1sS8o4Cy4d64eprrw2oTzKv8vj91ebJjhojyOZMpxsizWJiOrFUZAAAAAAAAAA13ptgM+GqTjdSjaTs9JRTV7+679xswajJEy5viuOb8NbU9urStlSboTXCM4v8Ami1+BHQyRq0PO8HaZwWj0mP1j/DHYp3bN9eznZZ3baLISwhbIZK0GMpGE9pGvJ0q3YOuSGR23P2UVeFxatN57uj4jk3EUhtf0cYW1KrU4ynlXhBfnJ+RHF23aIdTwHFy4rX9Z1+Uf7lt5Ud0AAAAAAAAAAAAABD2xSz0K0edOa84sypOrRLTxFOfDevrE/s5nsJ3hWX+x+TkvmdPN3h4/wAP/Bkj5fdAxC1Ztr2UM3S0rc6d1p7ydseXpuEfKQPbBCbsyN5GGTsscLG8iRtVpz8F/wA+iMMUdFjjJicjo3RKhkwlFc45v5m5fMoZp3kl6rw2nJwtI+G/r1Zc1LwAAAAAAAAAAAAACirG8WuaaCJ6w5Z0ej/qqy1pp+Uo/mjqZvKfi8X4dHW9fWN/rCDj4Wkbcc9FPia6uh5rGcq8dFDqGOmzYgwTdnztJGN46N/DW1dXjXeUm+C0Ir0hnnnd5mfR1zAUstKnH7sIR8opHJtO5mXusVeSlax5REL5DYAAAAAAAAAAAAAA8luA5R0aV5T/AHfxlBHVz/hj5vEeGRvJb5feHu1YRS5sjFM7ZcbWsR8WGkizLlwt5TBmryEsU7ZlG7ua8ltQtcJjm1tqce2pSXgK65dsc+4yTV2VHIfQAAAAAAAAAAAAAAACPtGplpVJcoTflFsmsbmIa8tuXHa3pEub7Go5XWV+EI+b/sdHLO4h5PgcfJbJHyQtsQtK17m3DO4VOPry31tjl4G2VGFvNqRpltIpyTazceRjMa7M6zFp95scMKkllKk3me7u1w1rEcrDbS9trnZ+Rvp+ByuJ3GbXydgRynvAAAAAAAAAAAAAAADG9JKmXC13+xKP83Z+Zsxfjj5qvHTrhsnylpez5R6ucnxcY6dyb/GW7xO4hwuGtWaWt8o+m5+7BbUnebLWKPdcbjLbyLCUcj17VzLrv4NURTk+KKGKpMIZrAbRdrS37ivfF13DqcNxc61buibQalKTT3I2UjVVTiZi2SZiXXsJPNCD5xi/NHJnu97Sd1iV0hkAAAAAAAAAAAAAA1zp9Xy4Rr784R8nn/AWOFjeSHK8Zvy8JMesxH67+zT6HYwq75zl5ZY/hZct1yOFjj2fCfOZn9o+zCVHqWXI3udyttkJhQQyVIISKM7ePyImNprbleVZ6snXQtbrMuudH6ubDUH/AOOHmopP4HHyRq8ve8Hbm4ek/CP2ZAwWQAAAAAAAAAAAAAGkfSViNKNNcXKb91lH4yLvBx1mXnvH8nu0xx5zM/T/AGwWKdqNJfs5n/G3JfE31/HLm5umCkR6b+vVg5FlyVEjFlCkJehCuAQrm9wJdP6DVs2Dp/sucfKTa9GjlcRGskvb+E35uEp8Nx+rPml0QAAAAAAAAAAAAAHNem1R1cY4xu8kYwVub7T/AKzpcLEVx7l5Hxi05eK5K+URH16/dc2ngrJ3skkorwilFfAwpfq3cTw+q/COn0jTVZl156FtkMnkQS9ArQYqpkpb99G1e9KrDlNS90o2/AzncXHvRL1fgF94bV9J/eP8NxKjugAAAAAAAAAAAAAOX7MxfWYuU3rmnOp3JK8vgkjpXpy4oh4/h80ZOMtb1mZ/KP8ASnbuNctCcNNI8QzzMaa/JllyIUMhkIEvbhCuIQuzjoGWujaPo4r2r1IcJU7++Mlb0kynxke7Eu54BfWW9PWN/Sf8uiFB6oAAAAAAAAAAAACLtWrkoVZfdpzl5RbMqxu0Q1Z78mK1vSJn9HLuji7VR8qb9ZRXzZ1M/aI+Lxnh347T/wBP3hY2nLtMyx9mni53djpGxVhSyGTwD0IXaS1CPNlMRhLU0/1uNVb+86GTh5jFEr/QmplxtLvzxf8AJJ/FIx4qP6ctng1tcXWPXf7OqnLe0AAAAAAAAAAAAAx3SL/tcR+6qf0szxfjj5wrcZ/y+T/tn9nOdgbqn+2P9f8AZHSzeTynh/a/yj90LaK7TNmPsp8V+NAkZq8KCGQQPUSL+GXaXiJ7FOtobbj6a6leMfjr+u4pUn3nos9Y9jHzhhuiS/6yh/uf9MjfxP8A8cuX4T/zdPz/AGl1o5T3AAAAAAAAAAAAAEXatHPRqx+9TnHzi0ZVnVolqz058dq+sTH6Oc7MoZIOT+0kvW6+Z0cluadPK8Li9nSbT5wxe0H2mbsfZzuJn30GRmrwtmLICXqRKJSsLJKSuLRuE45iLxMtg2hj1KlFLn8rXt/E/Iq0pMWdniOJrbFER/P5tb6D4fNjIP7qnL/1y/GSMuKnWNp8FpzcVE+kTP2+7p5zHsgAAAAAAAAAAAAAHP8AbOG6tOC4OVvdpH0LuK2+rznGY/Zxyw1jGe0y7Ts8/n/HKKzKWqOilkJ28sBUghXElCXR10MLdFjHu3Ru/QbA5esqW4KC+MvwlDib7mIen8I4fki1/wAv5+jbSq7QAAAAAAAAAAAAADXeleCulNeD+TN2G2p053iGHmrzQ5/jKdt/DTyOlSXkeIpqeqCzYqqWiEjBMvUShXEJZXZeGcmlbeaMt9OjweGbS6fszCdVTjDitX4vf+u45lrbnb2WHHGOkVSjFtAAAAAAAAAAAAAAUVqSlFxluejETpFqxaNS0HpDseVNviufNcGXsOXbzfiHBTXrHZqVWFnqXYnbzk1ms6lQEAS9QEzZ+GzswvblhY4bDOSzoXRrYuRKc1r9lfM5uXJzdHr+B4OMUc092xGl0QAAAAAAAAAAAAAAABbxFCM4uMldExOmNqxaNS0LpF0XlF3prMnutv8AC3Eu4eIjtZ5vj/Cbb5sXVqtXCTi7SjJNc0y1F6z2lwbYclZ1as/R7RwdSbtGEm+5Nib1jvKaYMt51Wsz+SXg9iVptLI0uLa0XvMLZ6VjusYfDs+S2uXp6ug7B6PRopOSTl8PHvKGTLN5er4PgKYKx6s8aXQAAAAAAAAAAAAAAAAAABbr0Izi4zSlF70xvSLVi0alqu16lXARvRkp05Sdo1c0nDTVKV7uOm7vZtrEXnr0c7NbJwtP6e7RvtO51+ffTAVsbtOrudVRaUl1OHyq0ldWk4tvxubq48UdZlzsvF8ffpWkx+U/eISeiezK06+bEde8rzXruo7tcI59PIjLOOK6pps8PxcXfJzZ96j1dEKrvgAAAAAAAAAAAAAAAAAAAAMfVqKU7ptKOaOnPj8ALyw0uFWa91P/AOAhHqLJNSc5PLe60s0/BBLJAAAAAAAAAAAAAAAAAAAAAAck+kXH18Hiqbi5xoTqqcnFvLq4578ODMJg5oiYh1pMzHLNrbbxNfbFbBUZy6tOkm4tq31cZTu1uXad/Aw6zKZnTqiM0AAAAAAAAAAAAAAAAAAAAANc29iIVKnVLtSpxzSTWaDb3RnG3aVmnvXoN6nowvWto5ZjfwWKdXDqMYvD0+ylHSdNLReJjs1Hoq2FHD0KiUFKLqXXalmWZu9k2+NvgZTbaKY6U/DGttoDYAAAAAAAAAAAAAAAAAHjYC4EbHzfVzUHabi1FvSza0dyCWubOp9XG1Tq3JL7cM07/abaaTvpwRDGNQkz2hZ/6V1+6qfKLJiJ/mmE5aR6/wDjafstY6GeDyQhCo7Zbxk+PK8X+kQz6SzWx5z6qKqvtrRtu7fJ+NrEwmN66p5KXlwPQAAAAAAAAAAAA8YFOYgaxDaOIpvJUiqlm1e+Sa5XvoyGG581/wDzxLfGpH+HMvPcSc6pbWzLSUf4ov1CeZj8XXdSyTpt77OEn5XtYQwtMz2Iynx6q/FpNPyv8yUPcJJxk3Lq7vXSEk+9/aZBXpO9foyK2jZfYS7oyf4Q2cw9txtpnl4RX5g50We2a09KdPJfTNJ5pe6K4+ZCOaZ7Njpt2V99lfxtqSzXiQAAAAAAAAAAACwFFSlGW9J+KAjy2dTfC3g/zAoey4f8hGoWI4GPGK96Bp68DH7sSDUKJ4PgkvUk0uw2RGyvv7gahXHZUFzfi/yBpIpYaMfZil8fMhK5lJFSQHoAAAAAAAAAAAAAAAC1VAJIDyktQLwAAAAAAAAAAAAAAAAAAAAAFqe8C6BbW8C4AAAAAAAAAA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212407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saveur.com/sites/saveur.com/files/2013-09/recipe_blue-hawaii_681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929" y="1315916"/>
            <a:ext cx="2458671" cy="43329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1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TDMA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interval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Long enough for at least one symbol</a:t>
            </a:r>
            <a:endParaRPr lang="en-US" dirty="0"/>
          </a:p>
          <a:p>
            <a:r>
              <a:rPr lang="en-US" dirty="0"/>
              <a:t>Time interval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Starvation</a:t>
            </a:r>
          </a:p>
          <a:p>
            <a:pPr lvl="1"/>
            <a:r>
              <a:rPr lang="en-US" dirty="0" smtClean="0"/>
              <a:t>Efficiency (unused slots)</a:t>
            </a:r>
          </a:p>
          <a:p>
            <a:r>
              <a:rPr lang="en-US" dirty="0" smtClean="0"/>
              <a:t>Gap between intervals</a:t>
            </a:r>
          </a:p>
          <a:p>
            <a:pPr lvl="1"/>
            <a:r>
              <a:rPr lang="en-US" dirty="0" smtClean="0"/>
              <a:t>“Guard time”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269651"/>
              </p:ext>
            </p:extLst>
          </p:nvPr>
        </p:nvGraphicFramePr>
        <p:xfrm>
          <a:off x="5873774" y="2608058"/>
          <a:ext cx="2493108" cy="207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518"/>
                <a:gridCol w="622756"/>
                <a:gridCol w="274711"/>
                <a:gridCol w="208280"/>
                <a:gridCol w="763563"/>
                <a:gridCol w="208280"/>
              </a:tblGrid>
              <a:tr h="26767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6912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59084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C45"/>
                    </a:solidFill>
                  </a:tcPr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7410394" y="2241029"/>
            <a:ext cx="749508" cy="284583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86525" y="5069057"/>
            <a:ext cx="434715" cy="43471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95994" y="5069057"/>
            <a:ext cx="434715" cy="43471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8728" y="5069057"/>
            <a:ext cx="357266" cy="434715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6121240" y="5144124"/>
            <a:ext cx="374754" cy="284583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121240" y="4686168"/>
            <a:ext cx="187377" cy="382889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308617" y="4686168"/>
            <a:ext cx="187377" cy="382889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950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 vs. Slotted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Pure</a:t>
            </a:r>
          </a:p>
          <a:p>
            <a:pPr lvl="1"/>
            <a:r>
              <a:rPr lang="en-US" dirty="0" smtClean="0"/>
              <a:t>Send whenever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Slotted</a:t>
            </a:r>
          </a:p>
          <a:p>
            <a:pPr lvl="1"/>
            <a:r>
              <a:rPr lang="en-US" dirty="0" smtClean="0"/>
              <a:t>Common slot time</a:t>
            </a:r>
          </a:p>
          <a:p>
            <a:pPr lvl="1"/>
            <a:r>
              <a:rPr lang="en-US" dirty="0" smtClean="0"/>
              <a:t>Send at slot start only</a:t>
            </a:r>
          </a:p>
          <a:p>
            <a:pPr lvl="1"/>
            <a:r>
              <a:rPr lang="en-US" dirty="0" smtClean="0"/>
              <a:t>Mixes in TDMA</a:t>
            </a:r>
          </a:p>
        </p:txBody>
      </p:sp>
      <p:pic>
        <p:nvPicPr>
          <p:cNvPr id="11266" name="Picture 2" descr="Graph of frames being sent from 4 different stations according to the pure ALOHA protocol with respect to time, with overlapping frames shaded to denote colli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08" y="3310303"/>
            <a:ext cx="4128992" cy="258750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aph of frames being sent from 8 different stations according to the slotted ALOHA protocol with respect to time, with frames in the same slots shaded to denote collis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938" y="3310303"/>
            <a:ext cx="3815862" cy="286189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</a:t>
            </a:r>
            <a:r>
              <a:rPr lang="en-US" baseline="0" dirty="0" smtClean="0"/>
              <a:t> vs. slotted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fixed-size messages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 Poisson arrivals</a:t>
            </a:r>
            <a:endParaRPr lang="en-US" dirty="0"/>
          </a:p>
        </p:txBody>
      </p:sp>
      <p:pic>
        <p:nvPicPr>
          <p:cNvPr id="12290" name="Picture 2" descr="Throughput vs. Traffic Load of Pure Aloha and Slotted Aloh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532" y="2128461"/>
            <a:ext cx="3777762" cy="294665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QSExQVFRQXFh0YFxgXFxcYFRgXFxYWFxcXHhgcHCgiHBslHRcXIj0iJSorLy4uGiAzODctNygtLiwBCgoKDg0OGxAQGi8mICYsLjc0ODQsLzQyLDQvNjQvLjI4MiwvLywsNCwsLDQ0LzQsLCwsNywsLCwsLDQsLCwvLP/AABEIAOEA4QMBEQACEQEDEQH/xAAcAAEAAgMBAQEAAAAAAAAAAAAABQYDBAcCAQj/xABFEAACAQMCAwYDBAcGAwkBAAABAgMABBEFIQYSMQcTIkFRYTJxgRSRobEVIzNCUmKSFkOCosHRJHLhNERTY3OTsvDxF//EABsBAQADAQEBAQAAAAAAAAAAAAADBAUCAQYH/8QAOBEBAAIBAgMECAUDAwUAAAAAAAECAwQREiExBRNBUSIyYXGBkbHwFKHB0eEjQlIGM/EkNENikv/aAAwDAQACEQMRAD8A7jQKBQKBQKBQKBQKBQKBQKBQKBQKBQKBQKBQKBQKBQKBQKBQKBQKBQKCs67x9p1oSs11GHHVEzI4PoVQEj64oIM9r1m37CG8ud8DuYCc/wBRFB4btTIOTpWphB1Y2+4+mcfjQT3DHHllfHlgmHeecUg5Jh6+E/Fj+UkUFmBoBNBE6/xLb2YHfP42+CJAXmkPoka+Jvn0HnQQX23V7reGGCxiPRrkmW5xjY90h5VPszGg8HgW4lwLrVb2QDciLkt1J/wDOPbNBibs8mQlrfVtRjf93vZRPEPYxsAD99BjmGu2mWDW2pRgbry/Z5zj0x4OnzPtQTHCHGsF8XjQSQ3EYzJbzLySr748x7+4yBkUFmD+XnQeqBQKBQKBQKBQKBQKBQKBQUriLj0JP9jsYGvrz95EYCKLHXvJTsp9voSMigjzwhqF+ebU7swxeVrZkquPR5Du3y3HoRQWXQOCrGzx9nto1Yfvkc8nr+0fLfTOKCfAxQfaCqcZcA2t+pZkEVwN0uIxiRWG6k4xzD2P0wd6Cq8FWuoXyXEd3fXUL2sxgBhWOPnKfvsxQlzuPMDGD1JJCf0HUNRgnns7pTdckQlt7hY+7EuW5O6cjwK4OD16ZO9BOcPaAsHNLJyyXUpLTTcuGYn9xSd1iUYULnYDzJJITVAoFAoObdsVr9mSHV4MJc2siBiNu9hduUxN6jJ+gLUF+kTnEcgPLjxf4SN1P4fdQVDVu0qIStbWMEt/cLswhH6lD/NNuB8xkbYzQapfiG56LZWCnbxEzTL1325kP1xQef0DxAnw6nbyf+pbouP6Y6DHJe8RW3ikgs75B1ETMkuPbPKM+wU0Evwn2i214/cHntrobG3nHK+RuQpPxH22PtQXFHz/AKj0oPVAoFAoFAoFBSOOOIbgzR6XYY+1zIXeU/Dbw55TIf5vT6eooJvhDheHT4BDCMnrJIQOeVz1Zj+Q8hQTlAoFAoFAoFAoFAoFAoOfdqem3F+bfTYY3EUjiW4uMfqkjQkcnN0LknPL7DyyQHviXs9eVUjtrqeJJDyXnPNI5mhPxYDcyh9sbBRhiOgxQW3QdDgs4Vgt41jQenVjjHMx6sxx1NBI0CgUFV464Gg1GPxDu7hRmKddnRhuM4+Jc+X3YO9BX+AuK7gyyabfLi/twSreVxEuN8+bYOc+Y38moOjQSh1DDoRkUGSgUCgUCg+MaDn2kyCDiC8WYjmuoImtmOwKxgrJEp8zkc2B5Lmg6FQKBQKBQQFtxKH1GXT+TDRwLNzlvi5mCkBcdBld89T0oKJxlxHeR8RWNrDKwhYR88f7jB3cSEjzPKNvTAoOi8VNOLO4NqCbjum7rGM8+NsZ2z86DnvYnbaiHuXvJLgw4VVFx3gcybMxVZNwoBxnocj02Dq9AoFAoFAoFAoFAoFByPt7sRCltqcLmK6hlEasuMspDMM+vKQdtwQzA0F+4NmdoCZMBudsgdBk5x+NBPUCgUCgUGjrOrw2sTTXEixxr1ZvU9AB1JPoN6DmWpdpOk6hNDaNDdSHvk7qVF7so5YBXVlkEijJHQA+1B1ugUENd8U2iRXE3fxutsD3wjZXZCNuUqDs2dsHzoNfgrjG31OFprfmHK3K6OAHU9RnBIwRvkH8QaDn/DPa7Pcai0H2cPbyNItuI8CUmJSwJLsFPMAOvKBnrsaDT1XjWCDiCO6cTRL9kMMqPE4l5+ZyqBcb5ITdSVPrQV7WOMJrfV/0ndWpRntSbWJ/iRTzRxM3mDs7Hzw3uKDonZTxvdXclzbXyos0KrICBynkcZIK9Nsqc+9BaeEeJhe2CXvLycyuWXOQDGzK2D6ZXPyNByGLjHWbyza/hkEMNkic+wJuZQV7wkY+EKckbDp1O4CQ7Su1p+4ggsSUlmhSWWRSC0YkXIiX0ffc+Qxjc7BduxviCW805Xn3eNzDzZYswRUwzFiSW33PnQXmgqWp8ZOl69lb2ctzJGiySlZIowqv0x3jDmP3UE5ea3DDA9xM/dJGAZOfqhYKQpAz4vEowM7nbNBs2d7HKqvG6urKHUg5yrDKt8iDQbFBBQ8So19NZBf2MCyyycw5VLnwxkevL4s0HrhPiJb6J541IiErxxsf71UIHeAeQLcw+n0oJug49xRP+m9Tis4Cn2OycSXEpYEO23MqjO4ABTPTJY9AMhf+DJ+9WaYfBJM7J/y5wD92KCxUCgUCg+E0H564+uUuNea31SaSGzjK92o5uQjlUg7fDzktl8HHTbGwdt4YNj3IFibcxDygKEA+/L5/Pego3aVxjfx38GmaeqLLKgfvGAJO7HlHN4QoCHJIPXbFBG//AND1KKO9s7uKNL6CDvo3H7N41ZS+QGwTyFmBGOhBAIoOa6to3d6RZ38bMrTtLBc7t+sxK7xk7/8Al/gKDpkXDF1p1zaXemwh0uYUiuISWEayGMYlYgHlXO+cbEN/FQU/sxntNNN5eXjj7VasYYrfPi5zlWK+pJBXOMKMk9RQSut2F1BDpOrTl2uDdl5gxZuVJ3Dxpg/AoVSOXyL4oL12l9nB1O4tZRKqLH4ZQwOWjLBvCR+98Q39aDd07gcx6rd3nOpt7m3EZj35w2EVt8YC4T1z4vagldL4Sig09tOjkl7sxyIHJXvQJS5JBAAyOc42oPfDnCkNpYiwGXi5WVy3V+8zzk49ckewxQV+87PtNsoZLtIcSQW7lXd3bHKjENgnBYeRxtgY6Cgw9gsWNIiOMc0shz6+Mrn/AC4+lB0Sg4rxJxCbm7t5LW0u7fVo5hE6lCYzDz4ZZXXZo988w6A56YNBGcXaib1tTU8wtrSWaaRjkrJOI0tbWPB8gysemDg+1Bj4X0U6ZLot47Msl0ZFnyxK906p3Ke2FKnHrj0oM/8AaK+1XWB9mnkisreXJZCyRLDGcs79OZn5ThW9cYxmg+WXEXd6bq+pEnvr+5MEHqVCkLyj+VXf+kUHWOHIo9O023Sd0iWKFRIzkKocjL7n+YnaglNG1aC8gWeBxJC+QGwQDglWGGAPUEbig5X2kaOUvrQWlqLaNVMbzRBI1lWUY7kIuCwADZ225vlkOsaTaLFCkajACj8qDboFAoFB5f2oKd2nR6aLdZdTh505wisqsZFLZOzphlXwk9cH3oOPXmj6ISZrHVpbVxuFkjmOPZWCq34tQaXDGq6pdXkU0XNfNYZdS2xaNmVCvOQGJYZIDZPxbHBFB0vReH7vUdRbUb62FrCLd7dIWPNI4dWUlhgbYkfqB5DHnQT3DXZ3FHpv6NvCtzH3jPtzJjxcy4IOQfkfMjpQXWKMKoVRhVAAHoAMAUFdvOA7CW6F7JbK04IOSW5Sw6MUzys3uRQWN0BGCAR7jPTcUHqgUCgoOv8AFD6dqim6ZvsF1GqRv1SGdPi5tvCGBH5+RwGr208Txxaa0Mbq8t1iOMIQxKEguwAO4x4fmwoLXwLo5tLC2tmxzpEOfHTnbxOP6iaCdoFBC/2Ts+5mg7hDFPIZZlJY88jMHLEk56gHA2GNqDPqmgW9wsKyxgiGRJIsEryPH8JGCNvLHSg5da6XqVnBrUItw0UhnkjdctLI02EQIi+QXLHI9qDJwx2c3DNpRuORbW1h70xnPeG4kcyMrL5YPJ/TjzoJDto4Zubj7PdQoLmO2JaS1bmw+4PMFUgtsMEA5x0zuKC1dn/FVvqFqHt07ru8RvDgDumA2UY25cdCPwIIAaulWb3V5JczEFIXeKFB8ICsQW/5jjOfl6UFwoFAoFAoKx2j8QvZWLyxYMzMsUWeneSNyg488DLY88UErpmkCO2S3lY3GB42m/WF2JLMTzeXMTgdAMAdKCBvOzDSpG5ms4wf5C8Y/pRgPwoLHpGkQW0Yit4kiQfuooGfc+p9zvQbtAoFBzLU+2CNJZhBZz3NvAwWa4j+Bd8Ejw4xnOCSM49N6DPrHbRpsDIqmWfmVWJiUYQMAQG5mXxYO4HTocHagvumXyTxRzxHmjkQOhwRlWAI2PTr0oITQNeea/1G1flxbND3YAweSWEMST5+LNBZKCP17RYbyFre4QPG3UHqCOjA9QR6igpnDfY/YWlwLgGWVkbmjWUqUQjocBRzEeRPz670HQ6BQKBQKBQKDn/G/DGrXMzfZNRENu4AMZBRkwMNh1UscnJ6jrQfNI4b/Qti62/PPcTOoeRscvO3hDcvkgydtySdzvsFr4Y0s29uqMcsfExPUsdyfvoJagUCgUCgg+MdAS9tngkBKnB8J5WBByGViDhgfYjqDsaDnt2uq2t9b6ZbakZu9Qykzwo7wwrtl3358kMPLceWaDrq9N+tB9oFAoI/iGVktbh1OGWGQqR1BCMQfvoKV2HWkf6GjBVSJGl7wEAhsuyEEHr4VAoI7hnsnja3/wCIa4g7yRmkt45gI2j7xjFHJy55iFxuG9PQUFm4V4tgnf7LY28rW8B7ozAIkCci4CrzPzt0A2XzzQVzi/Wl0rWftbgmK5sXBUdWlt8so9sjkXP81Bq2Ha201k8zKsE8NxD3yYJBtpJVBdebfo2M742P7woLJ2ucYPp1mrwMonlkCx5AbwjxO2PMYAH+IUGv2jWOrXEdqNPfu8jM/LII2DELynmO5QeLYb9OtBN61qj2GnLJcmSV0REmliUcwLAI84UjGASW6UEV2O3F5JZO940rZmbuGmGJTDhcEjrjPN1+m2KDV7Tta1KK5sotPhlZS3NIypzRv4gO6Y8p5BjJJyOvtQdEFB9oFAoFBztNVkaPVIXkL9zfII2JzhZHhcRg+iksPbp5UHQYT4R8h+VB7oFAoFAoBoOe55OJVLbibTiFJ8mSUllX6Lk/Og6FQKBQKDT1bTxPE0ReSMN1aJuV8eYzg7HpQcT7N+DrWee/sLppmNrMe7i750QxlmXn5FIydgcj+MUFl7LpTa6lqOk87GGIiWBXYsUQ4JAJ8sSJ+fmaDFxbougx3jpdxPbSuneiUNKkUhYnm5CrFecEZIwOo60FDk4au9Usg9v308cN48ds0xw5tpMeIs3UKyL8uZvTADqmsdmUc113yuEhe0NrLGEByAuI3U+RUqh/wCg5x2m8AzWlgtzcXbXUkbxwx5BVI4ArgADJychfx69aD9AWMoaONh0ZFI+RAIoM9AoFAoNX9Ixd73Hex99y8/d8y95yZxzcmc496DaoFBqatqUVtC88zhI415mY+np7knYDzJoOYcNRubSMspWXUb57sqeqxcwZf/jGfk1B1lRgAUH2gUCgUCgUFK7RdAkmEVxanlvLZjJbnIAdjgPC2dsOB543286CS4N4vivkYYaG4jPLNbybSxsNjsdyvv8Afg7UFjoFAoFBXbrg6BtQi1JS8c6KVbkICSgqVHOMb4B9ug9BQb6aBbi7a+EYFy0fdM+W3TIOCueXOw3xnAxQZ9T0qG4XknijlXOeWRFcZ9cEUGxbwKihEVURRhVUAKB6ADYCgyUHNu398aUR5tPGB8/EfyBoL7o0RW3hVhhliQEehCAEUG5QKBQV7jbiB7OGJ4o1lkluI4EV3KLzS5CkkA7AgUHP7rhvWf0h+lkgs1mRAhhWVj3y8rKfERgNy8oySB4R7ghYjx/dxYN1o92inYtCVnwfkuNvegHtBuJvBZ6Veu/k06i3iHzdiRt6bUGnqWjSvyXOuXMZiRuaOzgBEJkGeXmz4pm/l6dd8ZoJ3huCW5uDfTJyLy8kEZ6qnqf5j1P3eVBbqBQKBQKBQKDHPCHUqwyDQUfizhCKVxNIsolUYjurditygHQMOkgHqd8fPNBq6fqWrQLlTBqsIAyUIt7pfXmQ+EnHl1NBMaX2i2Ujd1Mz2c2N4rtTC3XGxbwnf0NBbI5AwBUgg9CDkH60ETqfFVnbnlluYlfyTmDSnOwAjXLEn2FBp8LcSPeTXQERjghZI17wFZmcpzsWQ/AvKyYB33OcdKDNxFxZBZPEtwJEjkPKJuQmFXJwEZhupO56YwDvQToOdxQfaBQaupW8TxnvkR0XxkOoYAp4g2COoxmgqq9qOnNbvPHcKzKpIhJ5JnYfCio25JOBtkb0Fn0fVYrqFJ4XDxsNiPI+akdQwOxB3BoN2gUHOOL5xfatY6fH4ltZBd3JHRCg/VIfck9P5x70EzNZ/aNSlId0MMKIGViMMeZ+nQ7OOtBvu19F07q4X3zG/wB4yP8ALQaU17qcnhjghg/mZjIR7gYUZ+eaD3pfB6hxNcyNcTfxOcgewHQD2FBaFGNhQfaBQKBQKBQKBQKCOvNHjdu8HglHR02Yf7j2NBE6wCVEd3Zrdp/EFRvr3b9D8jQVKbh/QgxLWkynO6hboJ8uVW5aCY0rVbO2HLY6fIM+aQpHn5sxDH8aDzp1pqCzT3dqkQW4dWltrkspDqgTnjmQHZlC5DLsQce4Zr7h+71CWJdQW3jtIm7wwRSSSvM4UhA7FEAQZJwBv+NBhjGoaczRwJ+kbNT4U7wC8txjPd5baVAMYz4sEeQoM1v2q6fnlnaW1kxkx3EMiN6eQI6gjr5UH267VtMUDknMznZUijkZ2PoBygZ+ZoNGW91TVD3cMT6ZaH45ZlH2uQeapF/d+e5+YPlQTNvHZ6RbW9th3C5WPwiSZiWaRm2A2yx9AMigjrrh12d77SLkW8z+KaF1Jt5Xx+/H1jc+bAZ+/NB8/thqUG13pMrgYPPZuJgfI+DqDnyz5+1Br3XF2p3YMdhps0BO3f3mIhHnq3dHdsDzGd/I0EroOiwaPayzSyGWaRu8nmb9pNKc4UD5k4G/Un1oN3gm0cRvcS/tZ3MjD0B6L8gMD6UFkoFAoFAoFAoFAoFAoFAoFAoPBjB8h91B9VAOgFBiublY93IVT+8egPufKg5/bRGyuFu7m6ilVI5IozHzvdXQkkEid4CcZQ8wAXwjmPwg4ASmg6PJOZbyUvDLK2V5GIKoAAin12A6+eaCRnhu0GCsV0o6c4CP94BH4UGsurzRnw6cQ38roB94XpQeDPqc58Kx2qev7R/vIx+FBt6NwqI5DPNI08x/fc5wPQDoB7Cgkr7SEkPOpaOTydDyt8jjqPY0GhM1/HsvczD1bmRvrjb8BQac36Ul8I7i3B6soLv9C234UHux4KjDLJO8k8g3zIzNv7ZO1BaFGBgUH2gUCgUCgUCgUCgUCgUCgUCgUCg8yRhgQQCD1BoIqLhu1V+8EKBvXFJnYbj6jEu3ONvTJ/Ks7J2to8c7WyR8Of03T102W3SrwdWh/j/Bv9qjntrQxO3eflP7Ovwmb/H6MqahEf31+px+dT17S0lo3jLX57fVxOnyx/bLLHOrfCwPyINWMWoxZf8AbtE+6YlHalq9Y2ZKmclAoFAoFAoFAoFAoFAoFAoFAoFAoFAoFBiuLlUGWIH5/dVfUarDp68WW2zumO152rCt8Q8bW9qnM8ip6F+px/Cg8TH5Vj37Zvn9DRY5tPnMco/P67LUaWKc8s7QoV3x/d3e1layyg9JZR3cH/N5cw9sg1n6jHa3PX6iI/8AWvX5R+0pqWiP9mnxljTS9Y+I3sAJ6p3IKL7BuXJqlOfsz1Yw29/Fz+uybg1HXij5PR0vWM5+22/py9yOUe+eXOa87/syOXc2/wDr+Tg1H+UfJ8Gm6wg2vLeU9cPFyj5ZVelO/wCzLdcVo91t/rJwaiP7on4PLa1qsHims4pkHU2znnA9QhJJ+g+6uq6bs/JP9HNNbeHFH6xts8nJnr61YmPYmtA7UIHcRNI8UnTu7heQ59OY7Z9s1o4snaWj9O39Snsnf+f0Q2jBl5erLo1nqCSdDg+h6/8AWt3Sdo6fVR/Ttz8vH79ynlwXx+tDbq8hKBQKBQKBQKBQKBQKBQKBQKBQKBQRmran3fhXdz9w/wCtYXa/a/4X+nj53n8v5XNNpu89K3T6uXcQcWzSTtaWK99cj9pI/wCyh+Z8z7eXv0rAxaSL1/Fa68xWen+Vv2j75Llsu093hjn+UMmg8CIrfaLpvtVydzJIMovmAiHbA9T9MdKZu0MuWvd4I7vH5R1n3z1+/ErgrWeK/Oy5JEBVSuKteaWbTIZAKTlpHiRWZfO9Brzvcc8pe8NoYJMZ2qnk4eL0eiWu+3N5rh6j9Z0WC6TknjVx5EjxL7hhuPpVjT6vNp7cWK2335I74q3ja0KnJY3mlnvLdnu7QbvC7ZmiA80b0HoB9POtimo0+unbJ/Ty+Fo5RM+37+PgqzS+H1fSr5OjcI8Xx3MSyK/NG22T8SN5qw8iK1tD2jlw5fwus9bwnz+/CfhPNWzYK2r3mLp5LaDX0KkMcbnYV5a0VjeZ5PYjflCJ1DiGKJScjA6kkKg8viNYep7ew0ngwRN7ezp9+6FumjtPO87Qzabqyynl6PjOM5yPUVc7N18azFN9tpidpRajD3Vtt0jWigKBQKBQKBQKBQKBQKBQauo3XdxlvPoPmf8A7mqPaWrjS6e2Tx6R7/vmmwYu8vFXKeO9ekjCW1v4ry5PKn8i/vSE+WN9/mfKvjez9PGe9tTqJ9CvOfbPl9+7xame/BEY6dZ6JfhLhyOzgEa7sfFI5+KRz1Y+3oK5z576vL3uTp4R5Q9pSMVeGE3JJj51DkyxTlHV3Wu7WZietUrXtbqliIh8rl6UCgUCgUFD1mA6Xdfboh/wkxC3MYHwMTtKB8z09SfXbf0947Qwfhrz/UrzrPn7Pv8ARSyR3F+OPVnr+7qmh6soTlZtgMq3XKnoPetnQdtYrYJ/EW2tXr7f581XNpLcfoRvEqhxnx5h/s1svf3JOFhU7J/PK37oGQcfl1rPzZcvaHp5Z7vBH5/vP5R7U1K1wcq87/RyjjHS7iW5t4J5zNdTEZVRiGJCcKAPP94522Hn1rQ7O1GDHhvkx04cdfHxtP3shz0vNorad5n5Q7bwjBi8cD4YoEQfifyIrv8A0/X/AKabz/daZc62f6kR5QvNbioUCgUCgUCgUCgUCgUCgqvEWojLEnEcYJJ+Qyx/Cvhe2tZbVajuadKztHtn75f8tjS4ox4+Kesuc9n0AnkfU7g4luHaO3DH4Ylz4VHr4W+ik+ZqftCnDWNHj9WkRNtvGZ+/z9zjDO897brPT3L80hG341i3y2p6C3FYnmw1VSFB8JxudhSI3Fen46sEfkNynNnGwZlB92CkD55rRr2RrbV4oxzt8Pp1V51WKJ24lgRwwDAggjII3BB6EGs+YmJ2lYid3qvAoFBgvrRJo3ikGUdSrD2Ix99d4slsV4vXrEubVi0bSqPDT3C201gjAXFs4iWRsYWF945seeFzhfVQPU1sa2ME56aq0eheN9vOY6x8+squKbxSccdY+nmn9M0iK0iYJkliWkkc5kdjuzs3n+VZ+bU5NTkibeHKIjpHlEQnpjrjjko/Z3Cby/udRk3CNyRegyCB9yYH+I1u9r2jS6THpK+POfv2z9FPTR3mS2SXWOBI8tcy/wAUpUfJAF/0rf7Kxd3o8dfZv8+f6qWotxZbSt1aCEoFAoFAoFAoFAoFAoPEzYVj6An7hUeW3BjtbyiXVY3tEOR9pV6YtOuCOrgR/wDuMFb/AClq+A7Gx95rab+HP5c/q2dVbhxSrWuXrxLb6YEClEgMEoP60XBbwyAHYoGDBgAThs+1bOkmt4vqpnfeb7x4cPl79uirk3jbH7tvev2jXcssQaeIxSglXXIIyNuZSOqnyr5vV1pXLPd24o8J/T3wv4pma842lvVWSFBV+MIJLmSCxXmWKQl7hwDjuo8eDm9WYgf9K1Oz70wUvqbbcUcqx7Z8fhCtnibzFI6T1ST8NWhhMH2eIRkYwFAPz5uufPOc5qtGv1MZO9454vf9wk7nHw8O3Jr8H8Pmyiki70yIZS0YOfAhAAXfz28qk7Q1sau9b8O07bT7Z83ODF3cTG/inqoJygUCgrPEOo3gl7mzthzFQWuJdol64G27Eb/L0IrT0mDSzj7zUZOW/qx1n9vvmr5b5OLhpHxUzjbSXgtHnub24mmchFUPyQ8zdcRjyChvStrs3U0zaiMeHFWtY59N5+fvVM+OaU4rWmZ/JdOzzS/s1hCrDDMDK/zfcZ9wvKPpWL2tn/Eay0x0jlHw/lb01ODFG688AJ/witv42Zt+pyc5r9Bx14aRXyiGJad5mVkrt4UCgUCgUCgUCgUCgUGO4XKMPVSPwqPNTjx2r5xLqk7WiXFu1X/s9uD8Bu4+f05cP19s4r4fsPlmyefBbb38mtrPVj3wuhUZzgbdKxN5W3xzgEgZOOnr7V7HOXsqvwvxkt20cQjbveRmnwCFhZW5QpyNyxztWrruy500WvNvR3jh87e34K2HUd5MRtz8fYtVZKyh+LpbhbSU2gzOAOXAy2MjmKjzbGcD8+lXOz64LaisZ59H72+G6LPN4pPB1Vrs4e8aSZpjcfZ+UBRcjEhl2LFRjZR4vbceYONPtiNLWlYxxXj358PTbw+Kvpe8mZm2+3tX2sBdKBQKDFNJjp1rqtd3kywMxPWpIiIcuddombm8srAdGYO3yY4/BVb76+j7I2wabLqp8OUffvmFHVenkrjdH1BgkMh8ljbH0U4r57SVnJqKR52j6ruSeGkz7Fv4Zi5bWFf5B+Vfp759J0CgUCgUCgUCgUCgUCgUHHu1u0Y2M2BkxyK5Hsr4P4HP0r4js+O47UnHfxm0fPp82vnnj08Wj2J7S7wTRJIvR0Vh8mAIrEz4pxZJpPhMwt0txREtuonTHFCq55VVcnJwAMk9ScdT711a9rdZ3eRER0ZK5elAoFAoBoMEk3pUkU83MywE+td7PFVbUWtb1o5GYwXJDRMxJEc3RosnoG2IHrWtGCNRpovSPSp19seE/DxVuOaZNp6T096I01TPxAxY/sIsj+hV/OUmrmae57IiI/un9f4RV9LVe77/AFdB1v8AYOPXlH3uo/1rI7Hrvrcfv/RZ1U7YrL/ZJiNB6KPyr9FYbPQKBQKBQKBQKBQKBQKBQVfirT1bmDLzJKpVgehyMEfUV8p/qDTXx5K6vH4bb+yY6S0tFkiazjs5ZwveNZXDaZOTyhi1q5OzRk5CfMenrkemautxV1eGNZi6/wB0eU+f3+6TDacdu6t8F9inB61gWpsuRLNXDooFAoPJcDzr2Ik3Y2nHlXUUebsEs3r91SVp5OZlEaxrkVuoaV+XOyqN3Y+iqNyat6fSZM07Ujf6R8UV8tadWlFrLhoVuIXg7/m7suQfEDsjY+BmXcA+4qedLWa2nFeLcO2+31jziJ/dxGSd44o23bGuaUlzC0T5GcFWHxKw+Fh7io9NqLafJF6/8x5OslIvXaVa7Lbd/tt+0x5pk5UZvXLNk/XkU1p9uXp+Fwxjjas7z9/NX0kT3lpt1X/WclUQHBeVF/zcx/Baodg4+PW1nyiZ/T9U2tttil0SJcKB6AV98xnugUCgUCgUCgUCgUCgUCgw3dssilG6H8Peub0res1tG8S9iZid4c54z4RS4AimyrqeaGZNmB/39R93t8lqNPm7LyTlwxxY56xPh7J/Sfn7dKl6aivDblZThq13YHkvo2liB8NzEMjHlzr5H5/j1qL8Nptb6WmtFbf4z+n38nXeZMXLJG8eaf0jie3uMdzMrH+HJV/6GwfwqhqOz82H/crMfT5wnpmpfpKX+1n3/Cqfdwl4n37X7/hXndHE8m4z5mveDZ5uxPcj2265Ndxjl5xIbU+K7aHaSdAf4V8TfcuSPrVzD2dqMvqUn6fVFfPSvWUVHqF9e7WcPcQn/vE+xx5lE89vPcfKrc4NJpP+4vxW/wAa/rP/AAi48mT1I2jzlu6dpMFtJ+qDXt8f7yQ85Q9M56INzsN/erGHBq+0I4Zju8XlEbb/AL/Hk4tfFg5+tZY9U4QmmtWS7bm5jzZQBWhYfCy48h/vVzUdl/hNs+kjnWOcdeKPH4/cIqajvPQyeP5KjpesyW8v2K+IEn91MdknXoN/Jv8AX365WfS0zY/xGl9Xxjxr/H30WaZJpbgydfCfNYtC0dY7i4uFY5mCBl25QUBGR86ztVqbXw0xTHq7/mnx44i8280mxD3dtENyH7wj0UAgE/Mk/dWx/prBbjvl25bbfHqq6+8bRV0Svr2YUCgUCgUCgUCgUCgUCgUCgw3dqsilHGQa8mImNpFXvtAuEP6lkkT+F8hvlzD/AFBrD1H+n9NkmbUmaz7Ony/lcprcleU81J4g4SglJM1jLHJnPeQBQ2fXI6/UVBi0HaWnnbHki1fK2/38pdWzYL+tWYn2IX+ykS/De6jEfLn5iAffCgGl6a6PW02O3u2/WSJw+F5h9k0hh11iX5CPJ/A5qvWuWZ5aL8/3dzMR/wCV8XhyBh+s1K9Yee7ID8gVP+td2nW0n0dJWPhE/SSO6nrkl8j4S09uq3t0c9WL/nhKnrXta3q1pT5fy4mdNHWZn7+Cb0nh5I9rTTOVv45tyPqSzfTIpPZWtzz/ANRn5eUfcR+R+IxU9SnzWe24NnnIN5L4P/Cj8K/XzP1NaOk7L02l50rvPnPOf4+CDJqMmTrPJbNK0OC3GIowvv51ooEgwyMGgo/GHB0c0ZV4+9iznlH7SM+qHr9P/wArG1PZt65O/wBJPDfxjwt9/fmtY88THBkjePoplpwjJCP1OpTpEPJwj4A8stsPur5/NrotfgzaaOP4x+ULtcMxG9cnJdOBk76ea5x4MCONsdQvU/Uk19P2TpbabS1pbrPOfj/DP1OSMmSZjovFaSAoFAoFAoFAoFAoFAoFAoFAoFB8IoPLQqeqg/QUGv8AoyHOe7TPyFB7axjPVF+4UGSOBV6KB8gKDJQKBQKBQQupcLW07c8kYJ8/evNo6iUtLVIlCIoVR0Ar0Zq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SExQVFRQXFh0YFxgXFxcYFRgXFxYWFxcXHhgcHCgiHBslHRcXIj0iJSorLy4uGiAzODctNygtLiwBCgoKDg0OGxAQGi8mICYsLjc0ODQsLzQyLDQvNjQvLjI4MiwvLywsNCwsLDQ0LzQsLCwsNywsLCwsLDQsLCwvLP/AABEIAOEA4QMBEQACEQEDEQH/xAAcAAEAAgMBAQEAAAAAAAAAAAAABQYDBAcCAQj/xABFEAACAQMCAwYDBAcGAwkBAAABAgMABBEFIQYSMQcTIkFRYTJxgRSRobEVIzNCUmKSFkOCosHRJHLhNERTY3OTsvDxF//EABsBAQADAQEBAQAAAAAAAAAAAAADBAUCAQYH/8QAOBEBAAIBAgMECAUDAwUAAAAAAAECAwQREiExBRNBUSIyYXGBkbHwFKHB0eEjQlIGM/EkNENikv/aAAwDAQACEQMRAD8A7jQKBQKBQKBQKBQKBQKBQKBQKBQKBQKBQKBQKBQKBQKBQKBQKBQKBQKCs67x9p1oSs11GHHVEzI4PoVQEj64oIM9r1m37CG8ud8DuYCc/wBRFB4btTIOTpWphB1Y2+4+mcfjQT3DHHllfHlgmHeecUg5Jh6+E/Fj+UkUFmBoBNBE6/xLb2YHfP42+CJAXmkPoka+Jvn0HnQQX23V7reGGCxiPRrkmW5xjY90h5VPszGg8HgW4lwLrVb2QDciLkt1J/wDOPbNBibs8mQlrfVtRjf93vZRPEPYxsAD99BjmGu2mWDW2pRgbry/Z5zj0x4OnzPtQTHCHGsF8XjQSQ3EYzJbzLySr748x7+4yBkUFmD+XnQeqBQKBQKBQKBQKBQKBQKBQUriLj0JP9jsYGvrz95EYCKLHXvJTsp9voSMigjzwhqF+ebU7swxeVrZkquPR5Du3y3HoRQWXQOCrGzx9nto1Yfvkc8nr+0fLfTOKCfAxQfaCqcZcA2t+pZkEVwN0uIxiRWG6k4xzD2P0wd6Cq8FWuoXyXEd3fXUL2sxgBhWOPnKfvsxQlzuPMDGD1JJCf0HUNRgnns7pTdckQlt7hY+7EuW5O6cjwK4OD16ZO9BOcPaAsHNLJyyXUpLTTcuGYn9xSd1iUYULnYDzJJITVAoFAoObdsVr9mSHV4MJc2siBiNu9hduUxN6jJ+gLUF+kTnEcgPLjxf4SN1P4fdQVDVu0qIStbWMEt/cLswhH6lD/NNuB8xkbYzQapfiG56LZWCnbxEzTL1325kP1xQef0DxAnw6nbyf+pbouP6Y6DHJe8RW3ikgs75B1ETMkuPbPKM+wU0Evwn2i214/cHntrobG3nHK+RuQpPxH22PtQXFHz/AKj0oPVAoFAoFAoFBSOOOIbgzR6XYY+1zIXeU/Dbw55TIf5vT6eooJvhDheHT4BDCMnrJIQOeVz1Zj+Q8hQTlAoFAoFAoFAoFAoFAoOfdqem3F+bfTYY3EUjiW4uMfqkjQkcnN0LknPL7DyyQHviXs9eVUjtrqeJJDyXnPNI5mhPxYDcyh9sbBRhiOgxQW3QdDgs4Vgt41jQenVjjHMx6sxx1NBI0CgUFV464Gg1GPxDu7hRmKddnRhuM4+Jc+X3YO9BX+AuK7gyyabfLi/twSreVxEuN8+bYOc+Y38moOjQSh1DDoRkUGSgUCgUCg+MaDn2kyCDiC8WYjmuoImtmOwKxgrJEp8zkc2B5Lmg6FQKBQKBQQFtxKH1GXT+TDRwLNzlvi5mCkBcdBld89T0oKJxlxHeR8RWNrDKwhYR88f7jB3cSEjzPKNvTAoOi8VNOLO4NqCbjum7rGM8+NsZ2z86DnvYnbaiHuXvJLgw4VVFx3gcybMxVZNwoBxnocj02Dq9AoFAoFAoFAoFAoFByPt7sRCltqcLmK6hlEasuMspDMM+vKQdtwQzA0F+4NmdoCZMBudsgdBk5x+NBPUCgUCgUGjrOrw2sTTXEixxr1ZvU9AB1JPoN6DmWpdpOk6hNDaNDdSHvk7qVF7so5YBXVlkEijJHQA+1B1ugUENd8U2iRXE3fxutsD3wjZXZCNuUqDs2dsHzoNfgrjG31OFprfmHK3K6OAHU9RnBIwRvkH8QaDn/DPa7Pcai0H2cPbyNItuI8CUmJSwJLsFPMAOvKBnrsaDT1XjWCDiCO6cTRL9kMMqPE4l5+ZyqBcb5ITdSVPrQV7WOMJrfV/0ndWpRntSbWJ/iRTzRxM3mDs7Hzw3uKDonZTxvdXclzbXyos0KrICBynkcZIK9Nsqc+9BaeEeJhe2CXvLycyuWXOQDGzK2D6ZXPyNByGLjHWbyza/hkEMNkic+wJuZQV7wkY+EKckbDp1O4CQ7Su1p+4ggsSUlmhSWWRSC0YkXIiX0ffc+Qxjc7BduxviCW805Xn3eNzDzZYswRUwzFiSW33PnQXmgqWp8ZOl69lb2ctzJGiySlZIowqv0x3jDmP3UE5ea3DDA9xM/dJGAZOfqhYKQpAz4vEowM7nbNBs2d7HKqvG6urKHUg5yrDKt8iDQbFBBQ8So19NZBf2MCyyycw5VLnwxkevL4s0HrhPiJb6J541IiErxxsf71UIHeAeQLcw+n0oJug49xRP+m9Tis4Cn2OycSXEpYEO23MqjO4ABTPTJY9AMhf+DJ+9WaYfBJM7J/y5wD92KCxUCgUCg+E0H564+uUuNea31SaSGzjK92o5uQjlUg7fDzktl8HHTbGwdt4YNj3IFibcxDygKEA+/L5/Pego3aVxjfx38GmaeqLLKgfvGAJO7HlHN4QoCHJIPXbFBG//AND1KKO9s7uKNL6CDvo3H7N41ZS+QGwTyFmBGOhBAIoOa6to3d6RZ38bMrTtLBc7t+sxK7xk7/8Al/gKDpkXDF1p1zaXemwh0uYUiuISWEayGMYlYgHlXO+cbEN/FQU/sxntNNN5eXjj7VasYYrfPi5zlWK+pJBXOMKMk9RQSut2F1BDpOrTl2uDdl5gxZuVJ3Dxpg/AoVSOXyL4oL12l9nB1O4tZRKqLH4ZQwOWjLBvCR+98Q39aDd07gcx6rd3nOpt7m3EZj35w2EVt8YC4T1z4vagldL4Sig09tOjkl7sxyIHJXvQJS5JBAAyOc42oPfDnCkNpYiwGXi5WVy3V+8zzk49ckewxQV+87PtNsoZLtIcSQW7lXd3bHKjENgnBYeRxtgY6Cgw9gsWNIiOMc0shz6+Mrn/AC4+lB0Sg4rxJxCbm7t5LW0u7fVo5hE6lCYzDz4ZZXXZo988w6A56YNBGcXaib1tTU8wtrSWaaRjkrJOI0tbWPB8gysemDg+1Bj4X0U6ZLot47Msl0ZFnyxK906p3Ke2FKnHrj0oM/8AaK+1XWB9mnkisreXJZCyRLDGcs79OZn5ThW9cYxmg+WXEXd6bq+pEnvr+5MEHqVCkLyj+VXf+kUHWOHIo9O023Sd0iWKFRIzkKocjL7n+YnaglNG1aC8gWeBxJC+QGwQDglWGGAPUEbig5X2kaOUvrQWlqLaNVMbzRBI1lWUY7kIuCwADZ225vlkOsaTaLFCkajACj8qDboFAoFB5f2oKd2nR6aLdZdTh505wisqsZFLZOzphlXwk9cH3oOPXmj6ISZrHVpbVxuFkjmOPZWCq34tQaXDGq6pdXkU0XNfNYZdS2xaNmVCvOQGJYZIDZPxbHBFB0vReH7vUdRbUb62FrCLd7dIWPNI4dWUlhgbYkfqB5DHnQT3DXZ3FHpv6NvCtzH3jPtzJjxcy4IOQfkfMjpQXWKMKoVRhVAAHoAMAUFdvOA7CW6F7JbK04IOSW5Sw6MUzys3uRQWN0BGCAR7jPTcUHqgUCgoOv8AFD6dqim6ZvsF1GqRv1SGdPi5tvCGBH5+RwGr208Txxaa0Mbq8t1iOMIQxKEguwAO4x4fmwoLXwLo5tLC2tmxzpEOfHTnbxOP6iaCdoFBC/2Ts+5mg7hDFPIZZlJY88jMHLEk56gHA2GNqDPqmgW9wsKyxgiGRJIsEryPH8JGCNvLHSg5da6XqVnBrUItw0UhnkjdctLI02EQIi+QXLHI9qDJwx2c3DNpRuORbW1h70xnPeG4kcyMrL5YPJ/TjzoJDto4Zubj7PdQoLmO2JaS1bmw+4PMFUgtsMEA5x0zuKC1dn/FVvqFqHt07ru8RvDgDumA2UY25cdCPwIIAaulWb3V5JczEFIXeKFB8ICsQW/5jjOfl6UFwoFAoFAoKx2j8QvZWLyxYMzMsUWeneSNyg488DLY88UErpmkCO2S3lY3GB42m/WF2JLMTzeXMTgdAMAdKCBvOzDSpG5ms4wf5C8Y/pRgPwoLHpGkQW0Yit4kiQfuooGfc+p9zvQbtAoFBzLU+2CNJZhBZz3NvAwWa4j+Bd8Ejw4xnOCSM49N6DPrHbRpsDIqmWfmVWJiUYQMAQG5mXxYO4HTocHagvumXyTxRzxHmjkQOhwRlWAI2PTr0oITQNeea/1G1flxbND3YAweSWEMST5+LNBZKCP17RYbyFre4QPG3UHqCOjA9QR6igpnDfY/YWlwLgGWVkbmjWUqUQjocBRzEeRPz670HQ6BQKBQKBQKDn/G/DGrXMzfZNRENu4AMZBRkwMNh1UscnJ6jrQfNI4b/Qti62/PPcTOoeRscvO3hDcvkgydtySdzvsFr4Y0s29uqMcsfExPUsdyfvoJagUCgUCgg+MdAS9tngkBKnB8J5WBByGViDhgfYjqDsaDnt2uq2t9b6ZbakZu9Qykzwo7wwrtl3358kMPLceWaDrq9N+tB9oFAoI/iGVktbh1OGWGQqR1BCMQfvoKV2HWkf6GjBVSJGl7wEAhsuyEEHr4VAoI7hnsnja3/wCIa4g7yRmkt45gI2j7xjFHJy55iFxuG9PQUFm4V4tgnf7LY28rW8B7ozAIkCci4CrzPzt0A2XzzQVzi/Wl0rWftbgmK5sXBUdWlt8so9sjkXP81Bq2Ha201k8zKsE8NxD3yYJBtpJVBdebfo2M742P7woLJ2ucYPp1mrwMonlkCx5AbwjxO2PMYAH+IUGv2jWOrXEdqNPfu8jM/LII2DELynmO5QeLYb9OtBN61qj2GnLJcmSV0REmliUcwLAI84UjGASW6UEV2O3F5JZO940rZmbuGmGJTDhcEjrjPN1+m2KDV7Tta1KK5sotPhlZS3NIypzRv4gO6Y8p5BjJJyOvtQdEFB9oFAoFBztNVkaPVIXkL9zfII2JzhZHhcRg+iksPbp5UHQYT4R8h+VB7oFAoFAoBoOe55OJVLbibTiFJ8mSUllX6Lk/Og6FQKBQKDT1bTxPE0ReSMN1aJuV8eYzg7HpQcT7N+DrWee/sLppmNrMe7i750QxlmXn5FIydgcj+MUFl7LpTa6lqOk87GGIiWBXYsUQ4JAJ8sSJ+fmaDFxbougx3jpdxPbSuneiUNKkUhYnm5CrFecEZIwOo60FDk4au9Usg9v308cN48ds0xw5tpMeIs3UKyL8uZvTADqmsdmUc113yuEhe0NrLGEByAuI3U+RUqh/wCg5x2m8AzWlgtzcXbXUkbxwx5BVI4ArgADJychfx69aD9AWMoaONh0ZFI+RAIoM9AoFAoNX9Ixd73Hex99y8/d8y95yZxzcmc496DaoFBqatqUVtC88zhI415mY+np7knYDzJoOYcNRubSMspWXUb57sqeqxcwZf/jGfk1B1lRgAUH2gUCgUCgUFK7RdAkmEVxanlvLZjJbnIAdjgPC2dsOB543286CS4N4vivkYYaG4jPLNbybSxsNjsdyvv8Afg7UFjoFAoFBXbrg6BtQi1JS8c6KVbkICSgqVHOMb4B9ug9BQb6aBbi7a+EYFy0fdM+W3TIOCueXOw3xnAxQZ9T0qG4XknijlXOeWRFcZ9cEUGxbwKihEVURRhVUAKB6ADYCgyUHNu398aUR5tPGB8/EfyBoL7o0RW3hVhhliQEehCAEUG5QKBQV7jbiB7OGJ4o1lkluI4EV3KLzS5CkkA7AgUHP7rhvWf0h+lkgs1mRAhhWVj3y8rKfERgNy8oySB4R7ghYjx/dxYN1o92inYtCVnwfkuNvegHtBuJvBZ6Veu/k06i3iHzdiRt6bUGnqWjSvyXOuXMZiRuaOzgBEJkGeXmz4pm/l6dd8ZoJ3huCW5uDfTJyLy8kEZ6qnqf5j1P3eVBbqBQKBQKBQKDHPCHUqwyDQUfizhCKVxNIsolUYjurditygHQMOkgHqd8fPNBq6fqWrQLlTBqsIAyUIt7pfXmQ+EnHl1NBMaX2i2Ujd1Mz2c2N4rtTC3XGxbwnf0NBbI5AwBUgg9CDkH60ETqfFVnbnlluYlfyTmDSnOwAjXLEn2FBp8LcSPeTXQERjghZI17wFZmcpzsWQ/AvKyYB33OcdKDNxFxZBZPEtwJEjkPKJuQmFXJwEZhupO56YwDvQToOdxQfaBQaupW8TxnvkR0XxkOoYAp4g2COoxmgqq9qOnNbvPHcKzKpIhJ5JnYfCio25JOBtkb0Fn0fVYrqFJ4XDxsNiPI+akdQwOxB3BoN2gUHOOL5xfatY6fH4ltZBd3JHRCg/VIfck9P5x70EzNZ/aNSlId0MMKIGViMMeZ+nQ7OOtBvu19F07q4X3zG/wB4yP8ALQaU17qcnhjghg/mZjIR7gYUZ+eaD3pfB6hxNcyNcTfxOcgewHQD2FBaFGNhQfaBQKBQKBQKBQKCOvNHjdu8HglHR02Yf7j2NBE6wCVEd3Zrdp/EFRvr3b9D8jQVKbh/QgxLWkynO6hboJ8uVW5aCY0rVbO2HLY6fIM+aQpHn5sxDH8aDzp1pqCzT3dqkQW4dWltrkspDqgTnjmQHZlC5DLsQce4Zr7h+71CWJdQW3jtIm7wwRSSSvM4UhA7FEAQZJwBv+NBhjGoaczRwJ+kbNT4U7wC8txjPd5baVAMYz4sEeQoM1v2q6fnlnaW1kxkx3EMiN6eQI6gjr5UH267VtMUDknMznZUijkZ2PoBygZ+ZoNGW91TVD3cMT6ZaH45ZlH2uQeapF/d+e5+YPlQTNvHZ6RbW9th3C5WPwiSZiWaRm2A2yx9AMigjrrh12d77SLkW8z+KaF1Jt5Xx+/H1jc+bAZ+/NB8/thqUG13pMrgYPPZuJgfI+DqDnyz5+1Br3XF2p3YMdhps0BO3f3mIhHnq3dHdsDzGd/I0EroOiwaPayzSyGWaRu8nmb9pNKc4UD5k4G/Un1oN3gm0cRvcS/tZ3MjD0B6L8gMD6UFkoFAoFAoFAoFAoFAoFAoFAoPBjB8h91B9VAOgFBiublY93IVT+8egPufKg5/bRGyuFu7m6ilVI5IozHzvdXQkkEid4CcZQ8wAXwjmPwg4ASmg6PJOZbyUvDLK2V5GIKoAAin12A6+eaCRnhu0GCsV0o6c4CP94BH4UGsurzRnw6cQ38roB94XpQeDPqc58Kx2qev7R/vIx+FBt6NwqI5DPNI08x/fc5wPQDoB7Cgkr7SEkPOpaOTydDyt8jjqPY0GhM1/HsvczD1bmRvrjb8BQac36Ul8I7i3B6soLv9C234UHux4KjDLJO8k8g3zIzNv7ZO1BaFGBgUH2gUCgUCgUCgUCgUCgUCgUCgUCg8yRhgQQCD1BoIqLhu1V+8EKBvXFJnYbj6jEu3ONvTJ/Ks7J2to8c7WyR8Of03T102W3SrwdWh/j/Bv9qjntrQxO3eflP7Ovwmb/H6MqahEf31+px+dT17S0lo3jLX57fVxOnyx/bLLHOrfCwPyINWMWoxZf8AbtE+6YlHalq9Y2ZKmclAoFAoFAoFAoFAoFAoFAoFAoFAoFAoFBiuLlUGWIH5/dVfUarDp68WW2zumO152rCt8Q8bW9qnM8ip6F+px/Cg8TH5Vj37Zvn9DRY5tPnMco/P67LUaWKc8s7QoV3x/d3e1layyg9JZR3cH/N5cw9sg1n6jHa3PX6iI/8AWvX5R+0pqWiP9mnxljTS9Y+I3sAJ6p3IKL7BuXJqlOfsz1Yw29/Fz+uybg1HXij5PR0vWM5+22/py9yOUe+eXOa87/syOXc2/wDr+Tg1H+UfJ8Gm6wg2vLeU9cPFyj5ZVelO/wCzLdcVo91t/rJwaiP7on4PLa1qsHims4pkHU2znnA9QhJJ+g+6uq6bs/JP9HNNbeHFH6xts8nJnr61YmPYmtA7UIHcRNI8UnTu7heQ59OY7Z9s1o4snaWj9O39Snsnf+f0Q2jBl5erLo1nqCSdDg+h6/8AWt3Sdo6fVR/Ttz8vH79ynlwXx+tDbq8hKBQKBQKBQKBQKBQKBQKBQKBQKBQRmran3fhXdz9w/wCtYXa/a/4X+nj53n8v5XNNpu89K3T6uXcQcWzSTtaWK99cj9pI/wCyh+Z8z7eXv0rAxaSL1/Fa68xWen+Vv2j75Llsu093hjn+UMmg8CIrfaLpvtVydzJIMovmAiHbA9T9MdKZu0MuWvd4I7vH5R1n3z1+/ErgrWeK/Oy5JEBVSuKteaWbTIZAKTlpHiRWZfO9Brzvcc8pe8NoYJMZ2qnk4eL0eiWu+3N5rh6j9Z0WC6TknjVx5EjxL7hhuPpVjT6vNp7cWK2335I74q3ja0KnJY3mlnvLdnu7QbvC7ZmiA80b0HoB9POtimo0+unbJ/Ty+Fo5RM+37+PgqzS+H1fSr5OjcI8Xx3MSyK/NG22T8SN5qw8iK1tD2jlw5fwus9bwnz+/CfhPNWzYK2r3mLp5LaDX0KkMcbnYV5a0VjeZ5PYjflCJ1DiGKJScjA6kkKg8viNYep7ew0ngwRN7ezp9+6FumjtPO87Qzabqyynl6PjOM5yPUVc7N18azFN9tpidpRajD3Vtt0jWigKBQKBQKBQKBQKBQKBQauo3XdxlvPoPmf8A7mqPaWrjS6e2Tx6R7/vmmwYu8vFXKeO9ekjCW1v4ry5PKn8i/vSE+WN9/mfKvjez9PGe9tTqJ9CvOfbPl9+7xame/BEY6dZ6JfhLhyOzgEa7sfFI5+KRz1Y+3oK5z576vL3uTp4R5Q9pSMVeGE3JJj51DkyxTlHV3Wu7WZietUrXtbqliIh8rl6UCgUCgUFD1mA6Xdfboh/wkxC3MYHwMTtKB8z09SfXbf0947Qwfhrz/UrzrPn7Pv8ARSyR3F+OPVnr+7qmh6soTlZtgMq3XKnoPetnQdtYrYJ/EW2tXr7f581XNpLcfoRvEqhxnx5h/s1svf3JOFhU7J/PK37oGQcfl1rPzZcvaHp5Z7vBH5/vP5R7U1K1wcq87/RyjjHS7iW5t4J5zNdTEZVRiGJCcKAPP94522Hn1rQ7O1GDHhvkx04cdfHxtP3shz0vNorad5n5Q7bwjBi8cD4YoEQfifyIrv8A0/X/AKabz/daZc62f6kR5QvNbioUCgUCgUCgUCgUCgUCgqvEWojLEnEcYJJ+Qyx/Cvhe2tZbVajuadKztHtn75f8tjS4ox4+Kesuc9n0AnkfU7g4luHaO3DH4Ylz4VHr4W+ik+ZqftCnDWNHj9WkRNtvGZ+/z9zjDO897brPT3L80hG341i3y2p6C3FYnmw1VSFB8JxudhSI3Fen46sEfkNynNnGwZlB92CkD55rRr2RrbV4oxzt8Pp1V51WKJ24lgRwwDAggjII3BB6EGs+YmJ2lYid3qvAoFBgvrRJo3ikGUdSrD2Ix99d4slsV4vXrEubVi0bSqPDT3C201gjAXFs4iWRsYWF945seeFzhfVQPU1sa2ME56aq0eheN9vOY6x8+squKbxSccdY+nmn9M0iK0iYJkliWkkc5kdjuzs3n+VZ+bU5NTkibeHKIjpHlEQnpjrjjko/Z3Cby/udRk3CNyRegyCB9yYH+I1u9r2jS6THpK+POfv2z9FPTR3mS2SXWOBI8tcy/wAUpUfJAF/0rf7Kxd3o8dfZv8+f6qWotxZbSt1aCEoFAoFAoFAoFAoFAoPEzYVj6An7hUeW3BjtbyiXVY3tEOR9pV6YtOuCOrgR/wDuMFb/AClq+A7Gx95rab+HP5c/q2dVbhxSrWuXrxLb6YEClEgMEoP60XBbwyAHYoGDBgAThs+1bOkmt4vqpnfeb7x4cPl79uirk3jbH7tvev2jXcssQaeIxSglXXIIyNuZSOqnyr5vV1pXLPd24o8J/T3wv4pma842lvVWSFBV+MIJLmSCxXmWKQl7hwDjuo8eDm9WYgf9K1Oz70wUvqbbcUcqx7Z8fhCtnibzFI6T1ST8NWhhMH2eIRkYwFAPz5uufPOc5qtGv1MZO9454vf9wk7nHw8O3Jr8H8Pmyiki70yIZS0YOfAhAAXfz28qk7Q1sau9b8O07bT7Z83ODF3cTG/inqoJygUCgrPEOo3gl7mzthzFQWuJdol64G27Eb/L0IrT0mDSzj7zUZOW/qx1n9vvmr5b5OLhpHxUzjbSXgtHnub24mmchFUPyQ8zdcRjyChvStrs3U0zaiMeHFWtY59N5+fvVM+OaU4rWmZ/JdOzzS/s1hCrDDMDK/zfcZ9wvKPpWL2tn/Eay0x0jlHw/lb01ODFG688AJ/witv42Zt+pyc5r9Bx14aRXyiGJad5mVkrt4UCgUCgUCgUCgUCgUGO4XKMPVSPwqPNTjx2r5xLqk7WiXFu1X/s9uD8Bu4+f05cP19s4r4fsPlmyefBbb38mtrPVj3wuhUZzgbdKxN5W3xzgEgZOOnr7V7HOXsqvwvxkt20cQjbveRmnwCFhZW5QpyNyxztWrruy500WvNvR3jh87e34K2HUd5MRtz8fYtVZKyh+LpbhbSU2gzOAOXAy2MjmKjzbGcD8+lXOz64LaisZ59H72+G6LPN4pPB1Vrs4e8aSZpjcfZ+UBRcjEhl2LFRjZR4vbceYONPtiNLWlYxxXj358PTbw+Kvpe8mZm2+3tX2sBdKBQKDFNJjp1rqtd3kywMxPWpIiIcuddombm8srAdGYO3yY4/BVb76+j7I2wabLqp8OUffvmFHVenkrjdH1BgkMh8ljbH0U4r57SVnJqKR52j6ruSeGkz7Fv4Zi5bWFf5B+Vfp759J0CgUCgUCgUCgUCgUCgUHHu1u0Y2M2BkxyK5Hsr4P4HP0r4js+O47UnHfxm0fPp82vnnj08Wj2J7S7wTRJIvR0Vh8mAIrEz4pxZJpPhMwt0txREtuonTHFCq55VVcnJwAMk9ScdT711a9rdZ3eRER0ZK5elAoFAoBoMEk3pUkU83MywE+td7PFVbUWtb1o5GYwXJDRMxJEc3RosnoG2IHrWtGCNRpovSPSp19seE/DxVuOaZNp6T096I01TPxAxY/sIsj+hV/OUmrmae57IiI/un9f4RV9LVe77/AFdB1v8AYOPXlH3uo/1rI7Hrvrcfv/RZ1U7YrL/ZJiNB6KPyr9FYbPQKBQKBQKBQKBQKBQKBQVfirT1bmDLzJKpVgehyMEfUV8p/qDTXx5K6vH4bb+yY6S0tFkiazjs5ZwveNZXDaZOTyhi1q5OzRk5CfMenrkemautxV1eGNZi6/wB0eU+f3+6TDacdu6t8F9inB61gWpsuRLNXDooFAoPJcDzr2Ik3Y2nHlXUUebsEs3r91SVp5OZlEaxrkVuoaV+XOyqN3Y+iqNyat6fSZM07Ujf6R8UV8tadWlFrLhoVuIXg7/m7suQfEDsjY+BmXcA+4qedLWa2nFeLcO2+31jziJ/dxGSd44o23bGuaUlzC0T5GcFWHxKw+Fh7io9NqLafJF6/8x5OslIvXaVa7Lbd/tt+0x5pk5UZvXLNk/XkU1p9uXp+Fwxjjas7z9/NX0kT3lpt1X/WclUQHBeVF/zcx/Baodg4+PW1nyiZ/T9U2tttil0SJcKB6AV98xnugUCgUCgUCgUCgUCgUCgw3dssilG6H8Peub0res1tG8S9iZid4c54z4RS4AimyrqeaGZNmB/39R93t8lqNPm7LyTlwxxY56xPh7J/Sfn7dKl6aivDblZThq13YHkvo2liB8NzEMjHlzr5H5/j1qL8Nptb6WmtFbf4z+n38nXeZMXLJG8eaf0jie3uMdzMrH+HJV/6GwfwqhqOz82H/crMfT5wnpmpfpKX+1n3/Cqfdwl4n37X7/hXndHE8m4z5mveDZ5uxPcj2265Ndxjl5xIbU+K7aHaSdAf4V8TfcuSPrVzD2dqMvqUn6fVFfPSvWUVHqF9e7WcPcQn/vE+xx5lE89vPcfKrc4NJpP+4vxW/wAa/rP/AAi48mT1I2jzlu6dpMFtJ+qDXt8f7yQ85Q9M56INzsN/erGHBq+0I4Zju8XlEbb/AL/Hk4tfFg5+tZY9U4QmmtWS7bm5jzZQBWhYfCy48h/vVzUdl/hNs+kjnWOcdeKPH4/cIqajvPQyeP5KjpesyW8v2K+IEn91MdknXoN/Jv8AX365WfS0zY/xGl9Xxjxr/H30WaZJpbgydfCfNYtC0dY7i4uFY5mCBl25QUBGR86ztVqbXw0xTHq7/mnx44i8280mxD3dtENyH7wj0UAgE/Mk/dWx/prBbjvl25bbfHqq6+8bRV0Svr2YUCgUCgUCgUCgUCgUCgUCgw3dqsilHGQa8mImNpFXvtAuEP6lkkT+F8hvlzD/AFBrD1H+n9NkmbUmaz7Ony/lcprcleU81J4g4SglJM1jLHJnPeQBQ2fXI6/UVBi0HaWnnbHki1fK2/38pdWzYL+tWYn2IX+ykS/De6jEfLn5iAffCgGl6a6PW02O3u2/WSJw+F5h9k0hh11iX5CPJ/A5qvWuWZ5aL8/3dzMR/wCV8XhyBh+s1K9Yee7ID8gVP+td2nW0n0dJWPhE/SSO6nrkl8j4S09uq3t0c9WL/nhKnrXta3q1pT5fy4mdNHWZn7+Cb0nh5I9rTTOVv45tyPqSzfTIpPZWtzz/ANRn5eUfcR+R+IxU9SnzWe24NnnIN5L4P/Cj8K/XzP1NaOk7L02l50rvPnPOf4+CDJqMmTrPJbNK0OC3GIowvv51ooEgwyMGgo/GHB0c0ZV4+9iznlH7SM+qHr9P/wArG1PZt65O/wBJPDfxjwt9/fmtY88THBkjePoplpwjJCP1OpTpEPJwj4A8stsPur5/NrotfgzaaOP4x+ULtcMxG9cnJdOBk76ea5x4MCONsdQvU/Uk19P2TpbabS1pbrPOfj/DP1OSMmSZjovFaSAoFAoFAoFAoFAoFAoFAoFAoFB8IoPLQqeqg/QUGv8AoyHOe7TPyFB7axjPVF+4UGSOBV6KB8gKDJQKBQKBQQupcLW07c8kYJ8/evNo6iUtLVIlCIoVR0Ar0Zq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55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hear what I hear?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we can do better, if we just </a:t>
            </a:r>
            <a:r>
              <a:rPr lang="en-US" dirty="0" smtClean="0"/>
              <a:t>listen first</a:t>
            </a:r>
            <a:endParaRPr lang="en-US" dirty="0"/>
          </a:p>
        </p:txBody>
      </p:sp>
      <p:pic>
        <p:nvPicPr>
          <p:cNvPr id="13314" name="Picture 2" descr="https://encrypted-tbn1.gstatic.com/images?q=tbn:ANd9GcRogGNOBatVnl1uVHzLowBtAeZLfdxJo9D7NdVfbluGXpCpig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8415"/>
            <a:ext cx="5943600" cy="3333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89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Message to send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u="sng" dirty="0" smtClean="0"/>
              <a:t>Listen for quiet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you hear it?</a:t>
            </a:r>
          </a:p>
          <a:p>
            <a:pPr lvl="1"/>
            <a:r>
              <a:rPr lang="en-US" dirty="0" smtClean="0"/>
              <a:t>Yes – DONE</a:t>
            </a:r>
          </a:p>
          <a:p>
            <a:pPr lvl="1"/>
            <a:r>
              <a:rPr lang="en-US" dirty="0" smtClean="0"/>
              <a:t>No – resend (</a:t>
            </a:r>
            <a:r>
              <a:rPr lang="en-US" dirty="0" err="1" smtClean="0"/>
              <a:t>goto</a:t>
            </a:r>
            <a:r>
              <a:rPr lang="en-US" dirty="0" smtClean="0"/>
              <a:t> #3)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6070"/>
            <a:ext cx="4355123" cy="27421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397" y="5105400"/>
            <a:ext cx="5275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  But there are some issues . . 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89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parties can share channels in various ways</a:t>
            </a:r>
          </a:p>
          <a:p>
            <a:pPr lvl="1"/>
            <a:r>
              <a:rPr lang="en-US" dirty="0" smtClean="0"/>
              <a:t>TDMA, FDMA, CDMA</a:t>
            </a:r>
          </a:p>
          <a:p>
            <a:r>
              <a:rPr lang="en-US" dirty="0" smtClean="0"/>
              <a:t>Sharing suggests coordination</a:t>
            </a:r>
          </a:p>
          <a:p>
            <a:pPr lvl="1"/>
            <a:r>
              <a:rPr lang="en-US" dirty="0" smtClean="0"/>
              <a:t>Built into protocol</a:t>
            </a:r>
          </a:p>
          <a:p>
            <a:pPr lvl="1"/>
            <a:r>
              <a:rPr lang="en-US" dirty="0" smtClean="0"/>
              <a:t>Via a master (static or changing)</a:t>
            </a:r>
          </a:p>
          <a:p>
            <a:r>
              <a:rPr lang="en-US" dirty="0" smtClean="0"/>
              <a:t>Like most things, more complex at high scale</a:t>
            </a:r>
          </a:p>
          <a:p>
            <a:r>
              <a:rPr lang="en-US" dirty="0" smtClean="0"/>
              <a:t>If everyone can hear results, can sometimes share without any master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6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baseline="0" dirty="0" smtClean="0"/>
              <a:t> of guard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Guard time avoids sender overlap</a:t>
            </a:r>
          </a:p>
          <a:p>
            <a:pPr lvl="1"/>
            <a:r>
              <a:rPr lang="en-US" dirty="0" smtClean="0"/>
              <a:t>All receivers should see non-overlapping slots</a:t>
            </a:r>
          </a:p>
          <a:p>
            <a:pPr lvl="1"/>
            <a:r>
              <a:rPr lang="en-US" dirty="0" smtClean="0"/>
              <a:t>But:</a:t>
            </a:r>
          </a:p>
          <a:p>
            <a:pPr lvl="2"/>
            <a:r>
              <a:rPr lang="en-US" dirty="0" smtClean="0"/>
              <a:t>Sender clocks drift (gain or lose offset)</a:t>
            </a:r>
          </a:p>
          <a:p>
            <a:pPr lvl="2"/>
            <a:r>
              <a:rPr lang="en-US" dirty="0" smtClean="0"/>
              <a:t>Symbol delay varies</a:t>
            </a:r>
          </a:p>
          <a:p>
            <a:pPr lvl="2"/>
            <a:endParaRPr lang="en-US" dirty="0"/>
          </a:p>
          <a:p>
            <a:r>
              <a:rPr lang="en-US" dirty="0" smtClean="0"/>
              <a:t>Consequence</a:t>
            </a:r>
          </a:p>
          <a:p>
            <a:pPr lvl="1"/>
            <a:r>
              <a:rPr lang="en-US" dirty="0" smtClean="0"/>
              <a:t>TDMA needs clock coordination</a:t>
            </a:r>
          </a:p>
          <a:p>
            <a:pPr lvl="1"/>
            <a:r>
              <a:rPr lang="en-US" dirty="0" smtClean="0"/>
              <a:t>TDMA has distance limit</a:t>
            </a:r>
          </a:p>
          <a:p>
            <a:pPr lvl="2"/>
            <a:r>
              <a:rPr lang="en-US" dirty="0" smtClean="0"/>
              <a:t>Long distance = large guard gaps = inefficient channel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9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symbol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symbol set is an independent “language”</a:t>
            </a:r>
          </a:p>
          <a:p>
            <a:pPr lvl="1"/>
            <a:r>
              <a:rPr lang="en-US" dirty="0" smtClean="0"/>
              <a:t>Independence means that the bit encoding is separate from the way the sets are distinct</a:t>
            </a:r>
          </a:p>
          <a:p>
            <a:r>
              <a:rPr lang="en-US" dirty="0" smtClean="0"/>
              <a:t>Many</a:t>
            </a:r>
            <a:r>
              <a:rPr lang="en-US" baseline="0" dirty="0" smtClean="0"/>
              <a:t> different variants:</a:t>
            </a:r>
          </a:p>
          <a:p>
            <a:pPr lvl="1"/>
            <a:r>
              <a:rPr lang="en-US" baseline="0" dirty="0" smtClean="0"/>
              <a:t>Different representations</a:t>
            </a:r>
            <a:r>
              <a:rPr lang="en-US" dirty="0" smtClean="0"/>
              <a:t> using independent physical properties</a:t>
            </a:r>
            <a:endParaRPr lang="en-US" baseline="0" dirty="0" smtClean="0"/>
          </a:p>
          <a:p>
            <a:pPr lvl="1"/>
            <a:r>
              <a:rPr lang="en-US" dirty="0" smtClean="0"/>
              <a:t>Different alphabets (logical representations)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57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Different</a:t>
            </a:r>
            <a:r>
              <a:rPr lang="en-US" sz="4000" baseline="0" dirty="0" smtClean="0"/>
              <a:t> physical representations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fontAlgn="base" hangingPunct="1"/>
            <a:r>
              <a:rPr lang="en-US" kern="1200" baseline="0" dirty="0" smtClean="0">
                <a:solidFill>
                  <a:schemeClr val="tx1"/>
                </a:solidFill>
                <a:effectLst/>
                <a:ea typeface="+mj-ea"/>
              </a:rPr>
              <a:t>Frequency</a:t>
            </a:r>
          </a:p>
          <a:p>
            <a:pPr lvl="0" rtl="0" eaLnBrk="1" fontAlgn="base" hangingPunct="1"/>
            <a:endParaRPr lang="en-US" dirty="0" smtClean="0">
              <a:effectLst/>
            </a:endParaRPr>
          </a:p>
          <a:p>
            <a:pPr lvl="0" rtl="0" eaLnBrk="1" fontAlgn="base" hangingPunct="1"/>
            <a:r>
              <a:rPr lang="en-US" kern="1200" baseline="0" dirty="0" smtClean="0">
                <a:solidFill>
                  <a:schemeClr val="tx1"/>
                </a:solidFill>
                <a:effectLst/>
                <a:ea typeface="+mj-ea"/>
              </a:rPr>
              <a:t>Polarization</a:t>
            </a:r>
          </a:p>
          <a:p>
            <a:pPr lvl="0" rtl="0" eaLnBrk="1" fontAlgn="base" hangingPunct="1"/>
            <a:endParaRPr lang="en-US" sz="2000" dirty="0" smtClean="0">
              <a:effectLst/>
            </a:endParaRPr>
          </a:p>
          <a:p>
            <a:pPr lvl="0" rtl="0" eaLnBrk="1" fontAlgn="base" hangingPunct="1"/>
            <a:r>
              <a:rPr lang="en-US" kern="1200" dirty="0" smtClean="0">
                <a:solidFill>
                  <a:schemeClr val="tx1"/>
                </a:solidFill>
                <a:effectLst/>
                <a:ea typeface="+mj-ea"/>
              </a:rPr>
              <a:t>Orbital angular momentum</a:t>
            </a:r>
          </a:p>
          <a:p>
            <a:pPr lvl="0" rtl="0" eaLnBrk="1" fontAlgn="base" hangingPunct="1"/>
            <a:endParaRPr lang="en-US" sz="2000" dirty="0" smtClean="0">
              <a:effectLst/>
            </a:endParaRPr>
          </a:p>
          <a:p>
            <a:pPr lvl="0" rtl="0" eaLnBrk="1" fontAlgn="base" hangingPunct="1"/>
            <a:r>
              <a:rPr lang="en-US" kern="1200" dirty="0" smtClean="0">
                <a:solidFill>
                  <a:schemeClr val="tx1"/>
                </a:solidFill>
                <a:effectLst/>
                <a:ea typeface="+mj-ea"/>
              </a:rPr>
              <a:t>Combinations of the above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21279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27460</TotalTime>
  <Words>2448</Words>
  <Application>Microsoft Macintosh PowerPoint</Application>
  <PresentationFormat>On-screen Show (4:3)</PresentationFormat>
  <Paragraphs>511</Paragraphs>
  <Slides>64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Sharing Channels CS 118 Computer Network Fundamentals  Peter Reiher </vt:lpstr>
      <vt:lpstr>Outline</vt:lpstr>
      <vt:lpstr>Ways to share a channel</vt:lpstr>
      <vt:lpstr>Different channels</vt:lpstr>
      <vt:lpstr>Different times (TDMA)</vt:lpstr>
      <vt:lpstr>TDMA concerns</vt:lpstr>
      <vt:lpstr>Impact of guard time</vt:lpstr>
      <vt:lpstr>Different symbol sets</vt:lpstr>
      <vt:lpstr>Different physical representations</vt:lpstr>
      <vt:lpstr>Frequency (FDMA)</vt:lpstr>
      <vt:lpstr>FDMA concerns</vt:lpstr>
      <vt:lpstr>Impact of guard bands</vt:lpstr>
      <vt:lpstr>Different alphabets</vt:lpstr>
      <vt:lpstr>Code (CDMA)</vt:lpstr>
      <vt:lpstr>xDM vs xDMA</vt:lpstr>
      <vt:lpstr>Sharing compared</vt:lpstr>
      <vt:lpstr>Label (name) implications</vt:lpstr>
      <vt:lpstr>Destination names</vt:lpstr>
      <vt:lpstr>Source names</vt:lpstr>
      <vt:lpstr>Combined names</vt:lpstr>
      <vt:lpstr>Name assignment</vt:lpstr>
      <vt:lpstr>Emulated sharing</vt:lpstr>
      <vt:lpstr>Demultiplexer</vt:lpstr>
      <vt:lpstr>Multiplexer</vt:lpstr>
      <vt:lpstr>Switch</vt:lpstr>
      <vt:lpstr>Switch pros and cons</vt:lpstr>
      <vt:lpstr>What about circuits vs. packets?</vt:lpstr>
      <vt:lpstr>Explicit resource coordination</vt:lpstr>
      <vt:lpstr>A-priori coordination</vt:lpstr>
      <vt:lpstr>Limits of a-priori coordination</vt:lpstr>
      <vt:lpstr>Centralized coordination</vt:lpstr>
      <vt:lpstr>Requirements for central coordination</vt:lpstr>
      <vt:lpstr>Central coordination protocol</vt:lpstr>
      <vt:lpstr>Limits of central coordination</vt:lpstr>
      <vt:lpstr>Hierarchical/delegated coordination</vt:lpstr>
      <vt:lpstr>Benefits of explicit coordination</vt:lpstr>
      <vt:lpstr>Limits of explicit coordination</vt:lpstr>
      <vt:lpstr>Use cases for explicit coordination</vt:lpstr>
      <vt:lpstr>Decentralized Sharing</vt:lpstr>
      <vt:lpstr>Overall sharing goals</vt:lpstr>
      <vt:lpstr>2-party master</vt:lpstr>
      <vt:lpstr>2-party controller selection</vt:lpstr>
      <vt:lpstr>Tie-breaking 101</vt:lpstr>
      <vt:lpstr>2-party fault tolerance</vt:lpstr>
      <vt:lpstr>2-party bias</vt:lpstr>
      <vt:lpstr>Why are there problems?</vt:lpstr>
      <vt:lpstr>Solving 2-party control</vt:lpstr>
      <vt:lpstr>N-party master</vt:lpstr>
      <vt:lpstr>N-party controller selection</vt:lpstr>
      <vt:lpstr>Happy Birthday!</vt:lpstr>
      <vt:lpstr>N-party fault tolerance</vt:lpstr>
      <vt:lpstr>N-party bias</vt:lpstr>
      <vt:lpstr>Solving N-party control</vt:lpstr>
      <vt:lpstr>Problems with token bus</vt:lpstr>
      <vt:lpstr>Sharing without a master</vt:lpstr>
      <vt:lpstr>Aloha!</vt:lpstr>
      <vt:lpstr>Why didn’t you hear your message?</vt:lpstr>
      <vt:lpstr>Using random delays</vt:lpstr>
      <vt:lpstr>One solution</vt:lpstr>
      <vt:lpstr>Pure vs. Slotted</vt:lpstr>
      <vt:lpstr>Pure vs. slotted</vt:lpstr>
      <vt:lpstr>Do you hear what I hear?</vt:lpstr>
      <vt:lpstr>Discussion group rules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77</cp:revision>
  <cp:lastPrinted>2014-01-03T23:50:58Z</cp:lastPrinted>
  <dcterms:created xsi:type="dcterms:W3CDTF">2016-01-11T22:20:38Z</dcterms:created>
  <dcterms:modified xsi:type="dcterms:W3CDTF">2016-01-11T23:50:24Z</dcterms:modified>
</cp:coreProperties>
</file>