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5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4" r:id="rId39"/>
    <p:sldId id="305" r:id="rId40"/>
    <p:sldId id="306" r:id="rId41"/>
    <p:sldId id="307" r:id="rId42"/>
    <p:sldId id="308" r:id="rId43"/>
    <p:sldId id="332" r:id="rId44"/>
    <p:sldId id="310" r:id="rId45"/>
    <p:sldId id="311" r:id="rId46"/>
    <p:sldId id="312" r:id="rId47"/>
    <p:sldId id="313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6" r:id="rId58"/>
    <p:sldId id="327" r:id="rId59"/>
    <p:sldId id="328" r:id="rId60"/>
    <p:sldId id="329" r:id="rId61"/>
    <p:sldId id="330" r:id="rId62"/>
    <p:sldId id="331" r:id="rId63"/>
    <p:sldId id="333" r:id="rId6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5853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4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smtClean="0">
                <a:cs typeface="ＭＳ Ｐゴシック" charset="-128"/>
              </a:rPr>
              <a:t>Multiparty Communications</a:t>
            </a:r>
            <a:r>
              <a:rPr lang="en-US" smtClean="0">
                <a:ea typeface="ＭＳ Ｐゴシック" charset="-128"/>
                <a:cs typeface="ＭＳ Ｐゴシック" charset="-128"/>
              </a:rPr>
              <a:t/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Multiparty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Which party you’re talking to</a:t>
            </a:r>
          </a:p>
          <a:p>
            <a:pPr lvl="1"/>
            <a:r>
              <a:rPr lang="en-US" dirty="0" smtClean="0"/>
              <a:t>Need to differentiate the receivers</a:t>
            </a:r>
          </a:p>
          <a:p>
            <a:pPr lvl="1"/>
            <a:r>
              <a:rPr lang="en-US" dirty="0" smtClean="0"/>
              <a:t>Names</a:t>
            </a:r>
          </a:p>
          <a:p>
            <a:endParaRPr lang="en-US" dirty="0"/>
          </a:p>
          <a:p>
            <a:r>
              <a:rPr lang="en-US" dirty="0" smtClean="0"/>
              <a:t>How talk to multiple parties</a:t>
            </a:r>
            <a:r>
              <a:rPr lang="en-US" dirty="0"/>
              <a:t> </a:t>
            </a:r>
            <a:r>
              <a:rPr lang="en-US" dirty="0" smtClean="0"/>
              <a:t>at once</a:t>
            </a:r>
          </a:p>
          <a:p>
            <a:pPr lvl="1"/>
            <a:r>
              <a:rPr lang="en-US" dirty="0" smtClean="0"/>
              <a:t>Juggling multiple “senders”</a:t>
            </a:r>
          </a:p>
          <a:p>
            <a:pPr lvl="1"/>
            <a:r>
              <a:rPr lang="en-US" dirty="0" smtClean="0"/>
              <a:t>Sockets</a:t>
            </a:r>
          </a:p>
          <a:p>
            <a:pPr lvl="1"/>
            <a:endParaRPr lang="en-US" dirty="0"/>
          </a:p>
          <a:p>
            <a:r>
              <a:rPr lang="en-US" dirty="0" smtClean="0"/>
              <a:t>How to say the same thing multiple times</a:t>
            </a:r>
          </a:p>
          <a:p>
            <a:pPr lvl="1"/>
            <a:r>
              <a:rPr lang="en-US" dirty="0" smtClean="0"/>
              <a:t>Broadcast and multicast</a:t>
            </a:r>
          </a:p>
        </p:txBody>
      </p:sp>
      <p:pic>
        <p:nvPicPr>
          <p:cNvPr id="2052" name="Picture 4" descr="http://www.youtheentrepreneur.org/wp-content/uploads/2012/03/Hello-My-Name-is-Inigo-Monto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85572" y="1417638"/>
            <a:ext cx="2025650" cy="131480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RUUExQWFRQXFx4aGBYXGRcfHBkcFh8cGxwgGR4fHSghHh4lGxgYJDEhJSkrLi8uFyAzODMsNygtLisBCgoKDg0OGxAQGzUkICQsNC4sMjQvLC03NiwsLCwtNCw0LCwsLCwvLSwsLDQsNC0sLCwsLCwsLCwsLCwsNCwsLP/AABEIALMAiAMBEQACEQEDEQH/xAAcAAABBQEBAQAAAAAAAAAAAAAAAwQFBgcCAQj/xABCEAACAQIEBAMFBQcBBgcAAAABAgMAEQQSITEFBkFRE2FxByIygZEUQnKhsSNSU2KSwdHwM3OTorPCFRYkNENjgv/EABsBAQACAwEBAAAAAAAAAAAAAAADBAEFBgIH/8QAOBEAAgEDAQUFCAAFBAMAAAAAAAECAwQRIQUSMUFRE2FxgZEGIjKhscHR8BQjQlLhFTPC8SRTYv/aAAwDAQACEQMRAD8A3GgCgCgCgOXcAEkgAaknYAd6AhOJczxxqSqs4yO4bRVbwlzWBJu1x+6DprtQGNT8441pPE+0OGvoFJCDyC7W9b1p3eVHLKfkfRqXs3ZqluSWX17zaeWuKPicJFO2VGdNdDbMCQTuNNNvzrbQlvRT6nAXFHsa0qXHdbXoOZnlUZvEiy/7p/1Eht62r0QcOJGx81xBJJHMfhR2zSRvnW5vYWygkm2gAO4rDkkss9wpynJRistiHBufcJiJRErMrtoudbBj2Bvv5GooXFObxFl252Vd28N+pDCLTUxrwoAoAoAoAoAoAoAoBvi8TksACzn4VHW25PYC4ufMUBF482yiRw0x1WNFzWA6opO4Nv2j6X6DagEYuXs8viye4SACoszsBf45D0sxBRQBYkXOlgIGb2U4YyZlllSO/wDsxlOnYMRcD6mqsrSnKW8zeUvaG9p0uyTXRNrX98UXWDhkSokYjXKgyqCAbDyvVnBpG29WeNwqA/8Awx375Fv9bVkwU/n/AJSz4S2FQllkDlLkkhVZbLck9Rp/LVe5pudNqJtNjXdO1u41KvDhnpnmZrwHl7ETzoiRyLZwWcqwEdje5JG4toN71r6FCpvp4xg7Hau17NWsoxmpOSwknnj16YPoD7SufITZrXAP3h1y97de1bg+dC1AFAFAFAFAFAFAVPmPn7DYSXwiHkcfEEy+7foSSNbdBUNW4hTeJGzstk3V3HfpR06vQlOC8djxsBkw7WN8pDDVD5jrpqNbGpITU1mJSuLepbzdOosNEhg8Esd8o1bVmOrMe7Hr/bpXohHFAFAFAFAFAcyIGBBvY9iR+YoCOmfM/hSjKSbxSL1t2P3XHbqNe4AC2AxLXMUlvEUXuNA6nZgPyI6H1FAPaAKAKAKAKAKAwrnPl2dcTJLHHJNDMxkSSNWf4zexygkb6dxa1ay6t5ue8tcnbbC2zbUrZUa0t1x68GXn2UcvS4aOWWZSjTZLIdwI81iR0JznTyFWrWlKnDEjR7dv6V5cKVLgljPUvlWTSmWc3c747CTvCRAD8SlQWspJte53sNbiqtavKm8YRTuLmVJ4wtfEufJ3M8eNgVsyiYD9pGN1I0uAdbba+dT05qccos06iqRUkWCvZ7CgG+IxscYu8iIL2uzKNe2p3oZwxdGBAINwdQRsQe1DAlisOJFKm/kRuCNiPMGgM25k5qfCTqrAPIhJAHugZtGsSGsrb5SDe33QATBWuI0uJtNnbKr32XTwkub69Cy8l86JjsyFPClUXKZswK7XU2GxtcW69azRrxqrKI9obNrWU1Gpz4PqWqpjXhQBQBQDLjLkQOASCwyAjoZCEB+Ra/yoCA5c4dJFMF+CM55FRWbLlFgAYyPd+MdT8B0oMlsoAoDHvbO6/aoQFW/hXZh8RudA3kANPxGqN5yNdfvSKK5yNxVcNjopZDaPVXPYMNzbsbfWobWSjPUgs5xhPXmbO3Fnm/2Flj/jML5v92vb+c6dgd69XW0YUnux1ZvY0mxHF4R2jZRPMGKkBgwGpHkLCtctp197LengS9lEwriXDJYHyzoUc669fMHrrerLlvLKeUc3c0KlN+9wbLn7H8O0mNeQ6iKKxLE3HiEhcvl7jfWr1q5Sy2y5ZSlJNt55fvI2WrheMw9pXJ08s/2jDqZAwAZBbMCulxfcEVRureVR70Tp9g7ZpWkHRraJvKfH1EPZrw37NI885IJTKiIruTc3JJQEdAAATua92tB003LiyDb21qV7KMaXwxzq9Mt93dg0VOKHMA8UkasbKzZbXOwIDEi/nVs58kaAKAKAZcT2jB2Mq/rf9QKAUSI+MzHbIoHrdy36rQDmgCgMZ9scGXGowQjPEPe3zFSRoO4BA+Yqjdxy44Rr76DbjhHvL/JDxyK2Mw8rLbOMhQqoXcSrfMTqLKt9jUNS1rKOYYz+8ORLa21OHvVOJpEGMjcKUdWDAFbEag7EVoXCS4o3IvXkDPifDIsQuWaNXHS41Hodx8q9wqSg8xZ5lCMlho75P4bFBHIsUYQeKwuN2A2udza5FdPZycqEZMqOEYvESfq0YIbBYb7TCJJizLKtxGCQoRxoCAdTlOpPWgJEskMepyog3J2A01PYd6Ah18PEsVTGlspzhYzDpY6H4SSoPqKDUluGTF4lYkE6i42axIBHqAD86AdUAUBVueebI8EqKU8WVzdUvYAL95jY9dh1+pqGtWjSWWbHZ2zKt9Nxp6Y4tkXyVz4uLnMcsQilZRlZSSHCXOU3FwRmYje9ztXihcxq6cGT7T2NWsUpSeYvn3l9qyacKAy72qyxeJBiYXDzwuAyqM6hVOdTIR8NmFrHfN5VVuJwi02/e5LPEntLKF1cQjOe6uv718j3gXtAfEK0My5HbLaSIMLIWAkzanLZTfNfvtbVRulP4lg2e19juwcWpbylnljh6l5xXLmGeHwTCgSwAyAKVtsVYaqfMG9WmjSJY4EbgcYqRnxJFAWRo1d2AzZSQLk7tpY+YNcvd0N2vKNNZLkJNx1K7xP2jYdVcQhpHGie77pPe99uvnWYWbz7zx1K0r+hHKzwJTg/PuASGNTI6k3zZlNwSbktl01JJ0roIVKUYpJ6ciD+IpvDclqVjmL2qyOrLhY/CGv7VjdiO4W1lPqTUUrrLxBalWd8uFNZZbOWONGNEgdCjkosaO+a4KjOFbc5SGNjrYilpf0LrPZPOOJtKlGVP4hzxDFRYaQRSO8sLo7SI3v+HYhgTYXCm7CxvfLpsamq3FOlhVJJZ4ZPEYSlwH7wfanRmjKwpcgtcM5YFbWBuEsbm+5tppUx58CZVQAABYDQAdKA9oAoDPvavy60yJiUIBiUhwb6qTcEHpY5t+/lVW6oOqljijebD2pGxqS31mMsZ7sZx9SC9nvK0iYxJZsqeGTZMysxYqbaKTYWubneo7W2lTlvSL23dt0rqkqNFPGctvTyRr1XjlRtxLBiaJ4iSA6lSRuL/wCtqw1lYCeClYuNsOyxSpurFTGpKMqZQxsBdfiGh77mxNcRebCuKUt6n76+ZfhXg1h6DSDD4ZwfDETA7lMvy1XatdOtd0pLfck+/P3JdyLR3FMYEyM8xiFgpWXLYHTKQSPkQfl1O9tttVaq3W8S8M+fBsrzopMjubeDrivs5hYrGisgCpdY9iTL7wyAWA2J3OtqtW9TEXvat68ePhpqVbm2VZKLyZmjXAPcVPJYeDnJLDaPQOnU7DvWYxcuAjBy0ii48v8AKgJjebMGBzPERYKPuBr65j8VugAvvVTatwrWior45fJdTf7M2fGTU5rgWPjc8d1WQKwUFyh1LH4UAWxJub7D7tc9Y06mHKGjbSz05t57lj1N/Ww9GdYXDrIjJGFCTOEGUDZrKx89Mx17VZt6VSteUoVMtrV546akc5RjSlKPkaZXemmCgCgPGYAEk2A1JPSgI6LiMGIVkBOVk+8rLmR9LrmAzA9x3HcUHHgVnlvESIBM6xCNrFwkZUxun7JyxvvbKbEbM22W5GNC6xSBlDKQykXBBuCD1B60MndARXM+CSXCyh7DKpcMR8BQXB/LXyuK8yjvJx6mU8PJ858ax064l44tYopcyIVQhGazFdRewYsMt7WqnZVv/GpuctcfTTPmidW9WpN9lBvXkub5Fg5Lwc87u0yBw7XSIhQGZbAnb3Yl0vbcnYmqW0bl47Oi8P8Aql0X5fLuPUacoyaqp6ctSxe0ThSxYaHLrK0nvsotnGVibi+qghbXvbTvUWzozm3CnwS09fqyve05zp+68MrPDuWHeEzyyLh4iQEMitmkvqTGm7AC3rethSs5TWpqqNi5L3tC68sPh0RvsULRuPceeUhntYH3Bc2Jv5AdjVfau0YbP9yMczaz3eL/AAbu1slJ54Iac0cXOEjRIh77ljmOtrWzE33YlhqfOuYs6LvKk61d5x82/ssHSWFkq9RUk8JLL8P1ld4TzC7Sqk9pUkZUIZR942BGnc7GtlWtY9m3S92UU2sN8tfsXtpbGhRp9rB5S4p49UzTuUeHXcML+HCMiEm5dzozE9bbX6lm7Vc2HayxK6qLDnw7l+8O5HJXdRaU1y4+Jb66EpBQBQDPjGGaSCVFtmZCADsTbY+R2PkaAiIzDisVaSO/hwe6kqagysRJow1t4cYuL7+dDGBLBQywxvkYkYc2EaqGMq6MSxIzFyraWI1HW9DOSRlK4eaMAhY5nZSp2DkFgV7XysCOpYfMES9ANOLQK8EqOSEaNgxG4BBuR52oDCMDLhZ5HeYCFj77ZpGCMTvoFJB0FwD1rUV9nXNvGMYS3ljT3ctJeaXngu2O3J7jp03u693Po8Z1wS3AechC8gWAEFbIb5T7vwg7hUsToASL7te9TS2HJxilPV6v897+RSoXvbVJRxw/f3mR/FeJvM5lma5t0FgB2UXNh863lra07Wnux82We9jcMxADMTlFgCdFG9l7Cp4QUdebMJFg5NxFpJIz94Bl9V0b8in0NcZ7X2z/AJddLqn9V9y7Zy1cSW5i4GuKQC+V1JKta9r7g+RsPoK5exvHbSeVmL4r7+RtKFepQqKpT49/BroRXLHIzPOLvdYz7zqPdUjoCd38hou56A9XZ0/4uO9utQfXi10WOXf5Ij2ptytWh2WEuuNfnp6fM17C4dY0VEGVVFgB0ArepJLCOaFayAoAoAoBjxbC5kzqSsiBijLa4NttdCDYXB7DtQFM4dxDEW8XxGLyqCzLkykWFv2ZAykDS4Y369Lc9H2ioJuNSLTXTX8F52U+MWhQTZcmcEIZF8R5JC72ZgSdgqDNa9gdL7VJQ29Rr140oxeHzf41PM7OcYOTZZeYOZIMGF8Vvfe+RFF2a2/oNRqa3yi3oiolkp2P9o7NdUw6hDoc7Ekg+SgW/qNWFbS5s97hlsGBJJXMbqLXtoT0P1v+dSYcnj1KdOySbTeVy7h3hIMutiSdNRa3f1+XapFJt95NbW0KGd3XI5yX+LXy6CvW7n4i1jPE7r2ZFMPO0bq6/EpuL7HyPkRpVS+tIXdCVGfP69T1GTi1JGkcqw/bozKQ8cOYqF2Z8u5zdFvcab23FclY+z9Oi9+u959OX+fp4kla9lL3YafUumHgVFCooVQLBQLADyroigKUAUAUAUAUAUBQcLD4YMX8ImMeiaL/AMuWvnG1aDo3c49Xleepvbae9TTFHQEEEAgixB2IPeqCbTyiZrOgzn4UkgHilpSAVUyG5RT0U9NhrvoK2lTbV5Np7+MdNPUrxtKceRR+J4VoXZCbkbHuDsf8+hr6Ns3aEb22VWPHg10ZQqQcJYY0mfIvpoKt16qoUnPoSWlvK4rRpR5sYrjHv38q0dPa1Xe95Jo6uv7M0lSbpze8lzxh/LT19R2+IsV10YXGmoHu+f8AN2reym0zjMiobTqf9fSvWVjHEEpyziIosVG06K0ZOVs+qqG2bXTQ2v5XqGtB7uTzJNo3GNQAAoAAGgG1vKqZCdUAUAUAUAUAUAUBWeZsAyv9ojBZbWlUC5sNnUDUkC4I6i3bXSbZ2a7qCnD44/NdPwW7W47J4lwZFxyBgCpBB2INwa4SUXF4ksM3CaayjomsGSm83yRvLEUYFlBzAbWPw69wQ31Ndz7KUbinv78WovDWeuv75Guu5RbWHqQcqZgQa7CrTjUg4S4Mho1p0aiqQeqeUM//AA7udPL/AFpWphseKllyyjoK/tNXqUnCMFFvnlv0WPu8D0IAbgDa3yFbjdXQ5rCPa9GQoC7ez7mYxuMNK37JtIyfuN+7f909Ox9dKVelj3okU4mnVWIwoAoAoAoAoAoAoCOxPA4HJJjAJ1JW6knubEa1DUt6VV5nFPxR7jUlH4XgTHAsMgLGNbAEkvdgAN/iJFKdvSp/BFLwSMOc5cW35mO8Z4icRO8p0DH3Ra2VBoot00tp3Jrb0obsSWKwhlUp6CgCgCgCgAisA17kHjhxOHyubyxEKxO5B+Fj6gEeqmtdVhuSwQSWGWaozyFAFAFAFAFAFAFAQfOrsMDPkBJKW0BJsdG26Zb1mOMrJlcTFwa2pYCgCgCgCgCgD9egG59B1rxOpGEd6bwjDaXE0v2XcLKJNM1wzsEy9hHfXzJLn0tWtdzG4SnDhyIZT3uBeaweQoAoAoAoAoAoAoANAZDxTl2OOV4dVKWylTujXyXG17Ag+h71ori8urCriDzF6pPXy6njflDgRsnBHGzK31B/uKt0faWDX8yHoSK4XNDWTh0o+4T6EH+9bGntyzn/AFY8Uz2q0Ool9mk/hv8A0mp/9Us//YjPaw6/U7TASnaNvU2A/Woam2rOC+LPgYdaC5jyDgbH42Cjsup+p0H0Nau49pOVGHm/wRyuOiJXCYFI/hXXudT9a525vK1w81JZ/ehBKTlxLhyTxJAgw7e7KLtc7SXN2K+YvqvTTfeun2fcUqtJRp6Y5EsWmtC11fPQUAUAUAUAUAUAUBWuZeYTGTDCR4v3m3EYP6uRsOm56A0L6+jbR6yfBfd931MSlulQVbX3JJuSTck9yeprk6tWdWW9N5ZA3nU6qMwJS4lVNmYL5nQfXb5VJClOazFZ/enEylngdhx3H1qPDGGcHEpmC5lzH7txf6VJ2NTd3t146jdfEVqMwFAcst7G5BBurDdSNiD3qSjWnSmpweqMptcC9cs8Z+0IVewmS2cDS4OzAdjY+hBFdla3Mbinvx810ZOnnUmqsmQoAoAoAoAoBlxrHeDA8gsSB7oOxY6LfyuRXipNU4Ob4JZDeDN4ksNSWJN2Y7sTuT5k1w9atKrNzlxZXbzqd1GYOZHAFz+QJJJ2AA1JPYV6hCU5bsVlmUsln4FyvceJiRe40hOw/H+8fLYeddTZbNhQSlPWX08CVRwWA8Jg/gxf0L/itoeznGcHhkj8No1C9MoylT3UjY14nTjNbsllGMFH4twx8M4VzmRvgktv5N0DfkdbdhzF/s10PfhrH6f4IpRxwGlao8BQC/DMQYsTDIP3wjeaykLb+rKflW02TXdOvucpafg9weGaXXVkwUAUAUAUAUBXeeG/9Oo7yr+Vz/atftSWLWXl9TzPgU+uQIAoCY5OwgkxLuw0hVcv45M1z6qqj/iV0OxKKxKq/BEsFoXqt8SBQBQCGOwiyxtG4urCx/yOxB1B8qw0pLDBmGHJy+9YsCVYjYlSVJHkSDXD3FNU6soLkyvJYYpUJg9QXeIf/dF/1FP6A1csIuVzDHU9R4mo12ZOFAFAFAFAFAV7niK+GDfuSIT6E5f+6qW0YOVtNLpn0PMuBTq40gCgJ7kXEWnnjP31SRfPLdH+n7P+uum2LNOjKPR/Ump8C6VuT2FAFANeKYwQwySnXIpNu5Gw+ZsPnWG0llgzLCxFUVSbkKAT3PU/M3NcJVn2k3N83krt5Fa8GB/y7h/ExcQ/cvIf/wA+6P8AmYfQ9q3GxaW9Vc/7V83/AIySQXM0OunJQoAoCP4rxvD4a3jzJGTsGPvG29l3I9BWJSUVlvBJTpTqPEItvuWSGPtCwF7eN88j2/So+3p/3IuLZV61nspejOp+d8I0beDiYhJb3PFzqmbpmJA0v51ntYPhJepDOxuaes6cl4pop3FeamZfDnxGjjUR+EwI/FFmIB6aitVcVb9ZW7FL96v7EEKFeq92nFt9yb+WpH4biCMQExCm+yyLYn0+En6GtROhJLMqfnF6f8vsR1KFWnpUg15NfX8DuWVwLtJEg7kH+7AVDGFNvEYyb6fqZEll6L99BgnFYQ6t4zmQaKRdAM1r20UW21Jtpqau0oXMHiklHPevnqy3/AXaTl2ckl/8vHrg1LlfDTpGxnctmN1UtmKi3VvM62G1dFbxqxhirLL/AHQhWeZNVOZGPGsRJHh5HiXPIq3VbE6+g1Nt7DU2tXmTaTaWWDKsfzFHKv7TFu97H3SbXGoIULl3tpa1c7OvfVG1JLD5aJfXPzJI2l3PhTk/CLf0R5g8aZPgljbyKMG9T7/9hVGrRjD4oNeDTX0+5DVo1KTxUg0+/K+TWTrGYoxi7yxoPwksfT3v7GvNOlGb92Dfnheen3MUqU6r3acW35v6CXC+IxvJaJnMp+8XVCbdiWUdToPPSr1Ghd5/lNR7k/s8588livY3Vu12kHHPcXfh3OeHigAxGKjklF7+Gc+l9AWUZSwG5rfwqKMUqklnn/0SUrK5qr3KbfgmB9pOBvbM/rkNP4ql/cXP9Ev8Z7J/L8klwrnHB4hgkcwDnZWupPpfQnyFe41YT+FlSvY3FDWrBry09eBUPaRyXPNOcTAPEuoDR/eGXT3b7jy9arXVvKpiUTdbB2xSs806y0bzvL6Pu8DMJ4WQ2dWQjcOpUj1BAIrWypzjxR3NC8t66zSmpeDRxXgshTLI404RbcVhs9XXaspPkYqunj+ZjHfj7iiYZzsjE+Sn/FS7tZ8n8yj22zqUs70E/GKJLBcsYyU+5hpvVkKD6tYfSsxtakuRDW29YUl/ub3hr/j5mzcicKnw2EEWIYMwJygG+RdLLfrY3+tbelGUYJSeWfPb6tSrV5TpR3YvgixVIVBjxzBNPh5YlbIzoVDdrj9Kw1lYPUJbslLGcPh9jG8R7OMep0jRx/K4/vatU7GpyO9p+1Vo/ijJej+4xn5Kx674Vz+HI35KxNYVrWi9CSe3Nl11u1fnF/hkXiuFzx6yQyp+ON1v9QKinTrf1Jl21vdmx0ozgvNJ/PDGh7VFqjYyhTqpZSa49QrBItAok3wMSkorMnhFn5W5JxGLIbKYof4rAi/4Bu3rt51doWs3LMtDmdrbfto0pUqWJtrHVLz5+RvFbU4EQxOEjkFpEVx/MoP60BGPyngibnCwk/gFedyPQnjdV4rCnL1f5PV5VwY2w0X9IpuR6CVzWlo5v1Y+g4XCnwxRr6Iv+KzggevEdAVkHtAFAFAFAFAFAeEUBHY3gGGlH7SCNvVRXlxT4o906s6esJNeDa+hCf8AkjAX/wDbr/U/6Zq89jT6FhbTvMY7WXqyXwHLeEiN48PEp75Rf869RhGPBEFSvVrf7knLxbf1JavRGf/Z"/>
          <p:cNvSpPr>
            <a:spLocks noChangeAspect="1" noChangeArrowheads="1"/>
          </p:cNvSpPr>
          <p:nvPr/>
        </p:nvSpPr>
        <p:spPr bwMode="auto">
          <a:xfrm>
            <a:off x="155575" y="-1020763"/>
            <a:ext cx="1619250" cy="21336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xQWFRQXFx4aGBYXGRcfHBkcFh8cGxwgGR4fHSghHh4lGxgYJDEhJSkrLi8uFyAzODMsNygtLisBCgoKDg0OGxAQGzUkICQsNC4sMjQvLC03NiwsLCwtNCw0LCwsLCwvLSwsLDQsNC0sLCwsLCwsLCwsLCwsNCwsLP/AABEIALMAiAMBEQACEQEDEQH/xAAcAAABBQEBAQAAAAAAAAAAAAAAAwQFBgcCAQj/xABCEAACAQIEBAMFBQcBBgcAAAABAgMAEQQSITEFBkFRE2FxByIygZEUQnKhsSNSU2KSwdHwM3OTorPCFRYkNENjgv/EABsBAQACAwEBAAAAAAAAAAAAAAADBAEFBgIH/8QAOBEAAgEDAQUFCAAFBAMAAAAAAAECAwQRIQUSMUFRE2FxgZEGIjKhscHR8BQjQlLhFTPC8SRTYv/aAAwDAQACEQMRAD8A3GgCgCgCgOXcAEkgAaknYAd6AhOJczxxqSqs4yO4bRVbwlzWBJu1x+6DprtQGNT8441pPE+0OGvoFJCDyC7W9b1p3eVHLKfkfRqXs3ZqluSWX17zaeWuKPicJFO2VGdNdDbMCQTuNNNvzrbQlvRT6nAXFHsa0qXHdbXoOZnlUZvEiy/7p/1Eht62r0QcOJGx81xBJJHMfhR2zSRvnW5vYWygkm2gAO4rDkkss9wpynJRistiHBufcJiJRErMrtoudbBj2Bvv5GooXFObxFl252Vd28N+pDCLTUxrwoAoAoAoAoAoAoAoBvi8TksACzn4VHW25PYC4ufMUBF482yiRw0x1WNFzWA6opO4Nv2j6X6DagEYuXs8viye4SACoszsBf45D0sxBRQBYkXOlgIGb2U4YyZlllSO/wDsxlOnYMRcD6mqsrSnKW8zeUvaG9p0uyTXRNrX98UXWDhkSokYjXKgyqCAbDyvVnBpG29WeNwqA/8Awx375Fv9bVkwU/n/AJSz4S2FQllkDlLkkhVZbLck9Rp/LVe5pudNqJtNjXdO1u41KvDhnpnmZrwHl7ETzoiRyLZwWcqwEdje5JG4toN71r6FCpvp4xg7Hau17NWsoxmpOSwknnj16YPoD7SufITZrXAP3h1y97de1bg+dC1AFAFAFAFAFAFAVPmPn7DYSXwiHkcfEEy+7foSSNbdBUNW4hTeJGzstk3V3HfpR06vQlOC8djxsBkw7WN8pDDVD5jrpqNbGpITU1mJSuLepbzdOosNEhg8Esd8o1bVmOrMe7Hr/bpXohHFAFAFAFAFAcyIGBBvY9iR+YoCOmfM/hSjKSbxSL1t2P3XHbqNe4AC2AxLXMUlvEUXuNA6nZgPyI6H1FAPaAKAKAKAKAKAwrnPl2dcTJLHHJNDMxkSSNWf4zexygkb6dxa1ay6t5ue8tcnbbC2zbUrZUa0t1x68GXn2UcvS4aOWWZSjTZLIdwI81iR0JznTyFWrWlKnDEjR7dv6V5cKVLgljPUvlWTSmWc3c747CTvCRAD8SlQWspJte53sNbiqtavKm8YRTuLmVJ4wtfEufJ3M8eNgVsyiYD9pGN1I0uAdbba+dT05qccos06iqRUkWCvZ7CgG+IxscYu8iIL2uzKNe2p3oZwxdGBAINwdQRsQe1DAlisOJFKm/kRuCNiPMGgM25k5qfCTqrAPIhJAHugZtGsSGsrb5SDe33QATBWuI0uJtNnbKr32XTwkub69Cy8l86JjsyFPClUXKZswK7XU2GxtcW69azRrxqrKI9obNrWU1Gpz4PqWqpjXhQBQBQDLjLkQOASCwyAjoZCEB+Ra/yoCA5c4dJFMF+CM55FRWbLlFgAYyPd+MdT8B0oMlsoAoDHvbO6/aoQFW/hXZh8RudA3kANPxGqN5yNdfvSKK5yNxVcNjopZDaPVXPYMNzbsbfWobWSjPUgs5xhPXmbO3Fnm/2Flj/jML5v92vb+c6dgd69XW0YUnux1ZvY0mxHF4R2jZRPMGKkBgwGpHkLCtctp197LengS9lEwriXDJYHyzoUc669fMHrrerLlvLKeUc3c0KlN+9wbLn7H8O0mNeQ6iKKxLE3HiEhcvl7jfWr1q5Sy2y5ZSlJNt55fvI2WrheMw9pXJ08s/2jDqZAwAZBbMCulxfcEVRureVR70Tp9g7ZpWkHRraJvKfH1EPZrw37NI885IJTKiIruTc3JJQEdAAATua92tB003LiyDb21qV7KMaXwxzq9Mt93dg0VOKHMA8UkasbKzZbXOwIDEi/nVs58kaAKAKAZcT2jB2Mq/rf9QKAUSI+MzHbIoHrdy36rQDmgCgMZ9scGXGowQjPEPe3zFSRoO4BA+Yqjdxy44Rr76DbjhHvL/JDxyK2Mw8rLbOMhQqoXcSrfMTqLKt9jUNS1rKOYYz+8ORLa21OHvVOJpEGMjcKUdWDAFbEag7EVoXCS4o3IvXkDPifDIsQuWaNXHS41Hodx8q9wqSg8xZ5lCMlho75P4bFBHIsUYQeKwuN2A2udza5FdPZycqEZMqOEYvESfq0YIbBYb7TCJJizLKtxGCQoRxoCAdTlOpPWgJEskMepyog3J2A01PYd6Ah18PEsVTGlspzhYzDpY6H4SSoPqKDUluGTF4lYkE6i42axIBHqAD86AdUAUBVueebI8EqKU8WVzdUvYAL95jY9dh1+pqGtWjSWWbHZ2zKt9Nxp6Y4tkXyVz4uLnMcsQilZRlZSSHCXOU3FwRmYje9ztXihcxq6cGT7T2NWsUpSeYvn3l9qyacKAy72qyxeJBiYXDzwuAyqM6hVOdTIR8NmFrHfN5VVuJwi02/e5LPEntLKF1cQjOe6uv718j3gXtAfEK0My5HbLaSIMLIWAkzanLZTfNfvtbVRulP4lg2e19juwcWpbylnljh6l5xXLmGeHwTCgSwAyAKVtsVYaqfMG9WmjSJY4EbgcYqRnxJFAWRo1d2AzZSQLk7tpY+YNcvd0N2vKNNZLkJNx1K7xP2jYdVcQhpHGie77pPe99uvnWYWbz7zx1K0r+hHKzwJTg/PuASGNTI6k3zZlNwSbktl01JJ0roIVKUYpJ6ciD+IpvDclqVjmL2qyOrLhY/CGv7VjdiO4W1lPqTUUrrLxBalWd8uFNZZbOWONGNEgdCjkosaO+a4KjOFbc5SGNjrYilpf0LrPZPOOJtKlGVP4hzxDFRYaQRSO8sLo7SI3v+HYhgTYXCm7CxvfLpsamq3FOlhVJJZ4ZPEYSlwH7wfanRmjKwpcgtcM5YFbWBuEsbm+5tppUx58CZVQAABYDQAdKA9oAoDPvavy60yJiUIBiUhwb6qTcEHpY5t+/lVW6oOqljijebD2pGxqS31mMsZ7sZx9SC9nvK0iYxJZsqeGTZMysxYqbaKTYWubneo7W2lTlvSL23dt0rqkqNFPGctvTyRr1XjlRtxLBiaJ4iSA6lSRuL/wCtqw1lYCeClYuNsOyxSpurFTGpKMqZQxsBdfiGh77mxNcRebCuKUt6n76+ZfhXg1h6DSDD4ZwfDETA7lMvy1XatdOtd0pLfck+/P3JdyLR3FMYEyM8xiFgpWXLYHTKQSPkQfl1O9tttVaq3W8S8M+fBsrzopMjubeDrivs5hYrGisgCpdY9iTL7wyAWA2J3OtqtW9TEXvat68ePhpqVbm2VZKLyZmjXAPcVPJYeDnJLDaPQOnU7DvWYxcuAjBy0ii48v8AKgJjebMGBzPERYKPuBr65j8VugAvvVTatwrWior45fJdTf7M2fGTU5rgWPjc8d1WQKwUFyh1LH4UAWxJub7D7tc9Y06mHKGjbSz05t57lj1N/Ww9GdYXDrIjJGFCTOEGUDZrKx89Mx17VZt6VSteUoVMtrV546akc5RjSlKPkaZXemmCgCgPGYAEk2A1JPSgI6LiMGIVkBOVk+8rLmR9LrmAzA9x3HcUHHgVnlvESIBM6xCNrFwkZUxun7JyxvvbKbEbM22W5GNC6xSBlDKQykXBBuCD1B60MndARXM+CSXCyh7DKpcMR8BQXB/LXyuK8yjvJx6mU8PJ858ax064l44tYopcyIVQhGazFdRewYsMt7WqnZVv/GpuctcfTTPmidW9WpN9lBvXkub5Fg5Lwc87u0yBw7XSIhQGZbAnb3Yl0vbcnYmqW0bl47Oi8P8Aql0X5fLuPUacoyaqp6ctSxe0ThSxYaHLrK0nvsotnGVibi+qghbXvbTvUWzozm3CnwS09fqyve05zp+68MrPDuWHeEzyyLh4iQEMitmkvqTGm7AC3rethSs5TWpqqNi5L3tC68sPh0RvsULRuPceeUhntYH3Bc2Jv5AdjVfau0YbP9yMczaz3eL/AAbu1slJ54Iac0cXOEjRIh77ljmOtrWzE33YlhqfOuYs6LvKk61d5x82/ssHSWFkq9RUk8JLL8P1ld4TzC7Sqk9pUkZUIZR942BGnc7GtlWtY9m3S92UU2sN8tfsXtpbGhRp9rB5S4p49UzTuUeHXcML+HCMiEm5dzozE9bbX6lm7Vc2HayxK6qLDnw7l+8O5HJXdRaU1y4+Jb66EpBQBQDPjGGaSCVFtmZCADsTbY+R2PkaAiIzDisVaSO/hwe6kqagysRJow1t4cYuL7+dDGBLBQywxvkYkYc2EaqGMq6MSxIzFyraWI1HW9DOSRlK4eaMAhY5nZSp2DkFgV7XysCOpYfMES9ANOLQK8EqOSEaNgxG4BBuR52oDCMDLhZ5HeYCFj77ZpGCMTvoFJB0FwD1rUV9nXNvGMYS3ljT3ctJeaXngu2O3J7jp03u693Po8Z1wS3AechC8gWAEFbIb5T7vwg7hUsToASL7te9TS2HJxilPV6v897+RSoXvbVJRxw/f3mR/FeJvM5lma5t0FgB2UXNh863lra07Wnux82We9jcMxADMTlFgCdFG9l7Cp4QUdebMJFg5NxFpJIz94Bl9V0b8in0NcZ7X2z/AJddLqn9V9y7Zy1cSW5i4GuKQC+V1JKta9r7g+RsPoK5exvHbSeVmL4r7+RtKFepQqKpT49/BroRXLHIzPOLvdYz7zqPdUjoCd38hou56A9XZ0/4uO9utQfXi10WOXf5Ij2ptytWh2WEuuNfnp6fM17C4dY0VEGVVFgB0ArepJLCOaFayAoAoAoBjxbC5kzqSsiBijLa4NttdCDYXB7DtQFM4dxDEW8XxGLyqCzLkykWFv2ZAykDS4Y369Lc9H2ioJuNSLTXTX8F52U+MWhQTZcmcEIZF8R5JC72ZgSdgqDNa9gdL7VJQ29Rr140oxeHzf41PM7OcYOTZZeYOZIMGF8Vvfe+RFF2a2/oNRqa3yi3oiolkp2P9o7NdUw6hDoc7Ekg+SgW/qNWFbS5s97hlsGBJJXMbqLXtoT0P1v+dSYcnj1KdOySbTeVy7h3hIMutiSdNRa3f1+XapFJt95NbW0KGd3XI5yX+LXy6CvW7n4i1jPE7r2ZFMPO0bq6/EpuL7HyPkRpVS+tIXdCVGfP69T1GTi1JGkcqw/bozKQ8cOYqF2Z8u5zdFvcab23FclY+z9Oi9+u959OX+fp4kla9lL3YafUumHgVFCooVQLBQLADyroigKUAUAUAUAUAUBQcLD4YMX8ImMeiaL/AMuWvnG1aDo3c49Xleepvbae9TTFHQEEEAgixB2IPeqCbTyiZrOgzn4UkgHilpSAVUyG5RT0U9NhrvoK2lTbV5Np7+MdNPUrxtKceRR+J4VoXZCbkbHuDsf8+hr6Ns3aEb22VWPHg10ZQqQcJYY0mfIvpoKt16qoUnPoSWlvK4rRpR5sYrjHv38q0dPa1Xe95Jo6uv7M0lSbpze8lzxh/LT19R2+IsV10YXGmoHu+f8AN2reym0zjMiobTqf9fSvWVjHEEpyziIosVG06K0ZOVs+qqG2bXTQ2v5XqGtB7uTzJNo3GNQAAoAAGgG1vKqZCdUAUAUAUAUAUAUBWeZsAyv9ojBZbWlUC5sNnUDUkC4I6i3bXSbZ2a7qCnD44/NdPwW7W47J4lwZFxyBgCpBB2INwa4SUXF4ksM3CaayjomsGSm83yRvLEUYFlBzAbWPw69wQ31Ndz7KUbinv78WovDWeuv75Guu5RbWHqQcqZgQa7CrTjUg4S4Mho1p0aiqQeqeUM//AA7udPL/AFpWphseKllyyjoK/tNXqUnCMFFvnlv0WPu8D0IAbgDa3yFbjdXQ5rCPa9GQoC7ez7mYxuMNK37JtIyfuN+7f909Ox9dKVelj3okU4mnVWIwoAoAoAoAoAoAoCOxPA4HJJjAJ1JW6knubEa1DUt6VV5nFPxR7jUlH4XgTHAsMgLGNbAEkvdgAN/iJFKdvSp/BFLwSMOc5cW35mO8Z4icRO8p0DH3Ra2VBoot00tp3Jrb0obsSWKwhlUp6CgCgCgCgAisA17kHjhxOHyubyxEKxO5B+Fj6gEeqmtdVhuSwQSWGWaozyFAFAFAFAFAFAFAQfOrsMDPkBJKW0BJsdG26Zb1mOMrJlcTFwa2pYCgCgCgCgCgD9egG59B1rxOpGEd6bwjDaXE0v2XcLKJNM1wzsEy9hHfXzJLn0tWtdzG4SnDhyIZT3uBeaweQoAoAoAoAoAoAoANAZDxTl2OOV4dVKWylTujXyXG17Ag+h71ori8urCriDzF6pPXy6njflDgRsnBHGzK31B/uKt0faWDX8yHoSK4XNDWTh0o+4T6EH+9bGntyzn/AFY8Uz2q0Ool9mk/hv8A0mp/9Us//YjPaw6/U7TASnaNvU2A/Woam2rOC+LPgYdaC5jyDgbH42Cjsup+p0H0Nau49pOVGHm/wRyuOiJXCYFI/hXXudT9a525vK1w81JZ/ehBKTlxLhyTxJAgw7e7KLtc7SXN2K+YvqvTTfeun2fcUqtJRp6Y5EsWmtC11fPQUAUAUAUAUAUAUBWuZeYTGTDCR4v3m3EYP6uRsOm56A0L6+jbR6yfBfd931MSlulQVbX3JJuSTck9yeprk6tWdWW9N5ZA3nU6qMwJS4lVNmYL5nQfXb5VJClOazFZ/enEylngdhx3H1qPDGGcHEpmC5lzH7txf6VJ2NTd3t146jdfEVqMwFAcst7G5BBurDdSNiD3qSjWnSmpweqMptcC9cs8Z+0IVewmS2cDS4OzAdjY+hBFdla3Mbinvx810ZOnnUmqsmQoAoAoAoAoBlxrHeDA8gsSB7oOxY6LfyuRXipNU4Ob4JZDeDN4ksNSWJN2Y7sTuT5k1w9atKrNzlxZXbzqd1GYOZHAFz+QJJJ2AA1JPYV6hCU5bsVlmUsln4FyvceJiRe40hOw/H+8fLYeddTZbNhQSlPWX08CVRwWA8Jg/gxf0L/itoeznGcHhkj8No1C9MoylT3UjY14nTjNbsllGMFH4twx8M4VzmRvgktv5N0DfkdbdhzF/s10PfhrH6f4IpRxwGlao8BQC/DMQYsTDIP3wjeaykLb+rKflW02TXdOvucpafg9weGaXXVkwUAUAUAUAUBXeeG/9Oo7yr+Vz/atftSWLWXl9TzPgU+uQIAoCY5OwgkxLuw0hVcv45M1z6qqj/iV0OxKKxKq/BEsFoXqt8SBQBQCGOwiyxtG4urCx/yOxB1B8qw0pLDBmGHJy+9YsCVYjYlSVJHkSDXD3FNU6soLkyvJYYpUJg9QXeIf/dF/1FP6A1csIuVzDHU9R4mo12ZOFAFAFAFAFAV7niK+GDfuSIT6E5f+6qW0YOVtNLpn0PMuBTq40gCgJ7kXEWnnjP31SRfPLdH+n7P+uum2LNOjKPR/Ump8C6VuT2FAFANeKYwQwySnXIpNu5Gw+ZsPnWG0llgzLCxFUVSbkKAT3PU/M3NcJVn2k3N83krt5Fa8GB/y7h/ExcQ/cvIf/wA+6P8AmYfQ9q3GxaW9Vc/7V83/AIySQXM0OunJQoAoCP4rxvD4a3jzJGTsGPvG29l3I9BWJSUVlvBJTpTqPEItvuWSGPtCwF7eN88j2/So+3p/3IuLZV61nspejOp+d8I0beDiYhJb3PFzqmbpmJA0v51ntYPhJepDOxuaes6cl4pop3FeamZfDnxGjjUR+EwI/FFmIB6aitVcVb9ZW7FL96v7EEKFeq92nFt9yb+WpH4biCMQExCm+yyLYn0+En6GtROhJLMqfnF6f8vsR1KFWnpUg15NfX8DuWVwLtJEg7kH+7AVDGFNvEYyb6fqZEll6L99BgnFYQ6t4zmQaKRdAM1r20UW21Jtpqau0oXMHiklHPevnqy3/AXaTl2ckl/8vHrg1LlfDTpGxnctmN1UtmKi3VvM62G1dFbxqxhirLL/AHQhWeZNVOZGPGsRJHh5HiXPIq3VbE6+g1Nt7DU2tXmTaTaWWDKsfzFHKv7TFu97H3SbXGoIULl3tpa1c7OvfVG1JLD5aJfXPzJI2l3PhTk/CLf0R5g8aZPgljbyKMG9T7/9hVGrRjD4oNeDTX0+5DVo1KTxUg0+/K+TWTrGYoxi7yxoPwksfT3v7GvNOlGb92Dfnheen3MUqU6r3acW35v6CXC+IxvJaJnMp+8XVCbdiWUdToPPSr1Ghd5/lNR7k/s8588livY3Vu12kHHPcXfh3OeHigAxGKjklF7+Gc+l9AWUZSwG5rfwqKMUqklnn/0SUrK5qr3KbfgmB9pOBvbM/rkNP4ql/cXP9Ev8Z7J/L8klwrnHB4hgkcwDnZWupPpfQnyFe41YT+FlSvY3FDWrBry09eBUPaRyXPNOcTAPEuoDR/eGXT3b7jy9arXVvKpiUTdbB2xSs806y0bzvL6Pu8DMJ4WQ2dWQjcOpUj1BAIrWypzjxR3NC8t66zSmpeDRxXgshTLI404RbcVhs9XXaspPkYqunj+ZjHfj7iiYZzsjE+Sn/FS7tZ8n8yj22zqUs70E/GKJLBcsYyU+5hpvVkKD6tYfSsxtakuRDW29YUl/ub3hr/j5mzcicKnw2EEWIYMwJygG+RdLLfrY3+tbelGUYJSeWfPb6tSrV5TpR3YvgixVIVBjxzBNPh5YlbIzoVDdrj9Kw1lYPUJbslLGcPh9jG8R7OMep0jRx/K4/vatU7GpyO9p+1Vo/ijJej+4xn5Kx674Vz+HI35KxNYVrWi9CSe3Nl11u1fnF/hkXiuFzx6yQyp+ON1v9QKinTrf1Jl21vdmx0ozgvNJ/PDGh7VFqjYyhTqpZSa49QrBItAok3wMSkorMnhFn5W5JxGLIbKYof4rAi/4Bu3rt51doWs3LMtDmdrbfto0pUqWJtrHVLz5+RvFbU4EQxOEjkFpEVx/MoP60BGPyngibnCwk/gFedyPQnjdV4rCnL1f5PV5VwY2w0X9IpuR6CVzWlo5v1Y+g4XCnwxRr6Iv+KzggevEdAVkHtAFAFAFAFAFAeEUBHY3gGGlH7SCNvVRXlxT4o906s6esJNeDa+hCf8AkjAX/wDbr/U/6Zq89jT6FhbTvMY7WXqyXwHLeEiN48PEp75Rf869RhGPBEFSvVrf7knLxbf1JavRGf/Z"/>
          <p:cNvSpPr>
            <a:spLocks noChangeAspect="1" noChangeArrowheads="1"/>
          </p:cNvSpPr>
          <p:nvPr/>
        </p:nvSpPr>
        <p:spPr bwMode="auto">
          <a:xfrm>
            <a:off x="307975" y="-868363"/>
            <a:ext cx="1619250" cy="21336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juggling.org/pics/Icon/krustjugg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53090" y="2998488"/>
            <a:ext cx="1090613" cy="143704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ullh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44106" y="4858052"/>
            <a:ext cx="1442694" cy="116174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61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Multiple endpoints</a:t>
            </a:r>
          </a:p>
          <a:p>
            <a:pPr lvl="1"/>
            <a:r>
              <a:rPr lang="en-US" dirty="0" smtClean="0"/>
              <a:t>All connected</a:t>
            </a:r>
          </a:p>
          <a:p>
            <a:pPr lvl="1"/>
            <a:r>
              <a:rPr lang="en-US" dirty="0" smtClean="0"/>
              <a:t>By separate 2-party channels</a:t>
            </a:r>
          </a:p>
          <a:p>
            <a:pPr lvl="1"/>
            <a:r>
              <a:rPr lang="en-US" dirty="0" smtClean="0"/>
              <a:t>Using a single protocol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24"/>
          <p:cNvGrpSpPr/>
          <p:nvPr/>
        </p:nvGrpSpPr>
        <p:grpSpPr>
          <a:xfrm>
            <a:off x="5027683" y="2235391"/>
            <a:ext cx="3370264" cy="3012884"/>
            <a:chOff x="3487736" y="2587624"/>
            <a:chExt cx="2155828" cy="1927226"/>
          </a:xfrm>
        </p:grpSpPr>
        <p:cxnSp>
          <p:nvCxnSpPr>
            <p:cNvPr id="5" name="Straight Connector 8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6" name="Straight Connector 82"/>
            <p:cNvCxnSpPr>
              <a:cxnSpLocks noChangeShapeType="1"/>
              <a:stCxn id="13" idx="3"/>
              <a:endCxn id="13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7" name="Straight Connector 83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8" name="Straight Connector 84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9" name="Straight Connector 85"/>
            <p:cNvCxnSpPr>
              <a:cxnSpLocks noChangeShapeType="1"/>
              <a:stCxn id="13" idx="2"/>
              <a:endCxn id="13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" name="Straight Connector 86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1" name="Straight Connector 87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2" name="Straight Connector 88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3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14" name="Straight Connector 9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2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Multiparty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parties</a:t>
            </a:r>
          </a:p>
          <a:p>
            <a:endParaRPr lang="en-US" dirty="0"/>
          </a:p>
          <a:p>
            <a:r>
              <a:rPr lang="en-US" dirty="0" smtClean="0"/>
              <a:t>Using ONE common protocol</a:t>
            </a:r>
          </a:p>
          <a:p>
            <a:endParaRPr lang="en-US" dirty="0"/>
          </a:p>
          <a:p>
            <a:r>
              <a:rPr lang="en-US" dirty="0" smtClean="0"/>
              <a:t>Connected by direct 2-party channels</a:t>
            </a:r>
          </a:p>
          <a:p>
            <a:pPr lvl="1"/>
            <a:r>
              <a:rPr lang="en-US" dirty="0" smtClean="0"/>
              <a:t>I.e., fully-connected topology</a:t>
            </a:r>
          </a:p>
          <a:p>
            <a:pPr lvl="1"/>
            <a:r>
              <a:rPr lang="en-US" dirty="0" smtClean="0"/>
              <a:t>Each channel disjoint from the others</a:t>
            </a:r>
          </a:p>
          <a:p>
            <a:pPr lvl="2"/>
            <a:r>
              <a:rPr lang="en-US" dirty="0" smtClean="0"/>
              <a:t>In state</a:t>
            </a:r>
          </a:p>
          <a:p>
            <a:pPr lvl="2"/>
            <a:r>
              <a:rPr lang="en-US" dirty="0" smtClean="0"/>
              <a:t>In inputs and outputs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0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</a:t>
            </a:r>
            <a:r>
              <a:rPr lang="en-US" i="1" u="sng" dirty="0" smtClean="0"/>
              <a:t>networking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Networking</a:t>
            </a:r>
          </a:p>
          <a:p>
            <a:pPr lvl="1"/>
            <a:r>
              <a:rPr lang="en-US" dirty="0"/>
              <a:t>Methods to enable communication between </a:t>
            </a:r>
            <a:r>
              <a:rPr lang="en-US" b="1" i="1" u="sng" dirty="0"/>
              <a:t>varying sets </a:t>
            </a:r>
            <a:r>
              <a:rPr lang="en-US" dirty="0"/>
              <a:t>of indirectly connected parties that don’t share a single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A small increment</a:t>
            </a:r>
          </a:p>
          <a:p>
            <a:pPr lvl="1"/>
            <a:r>
              <a:rPr lang="en-US" dirty="0" smtClean="0"/>
              <a:t>ONE protocol for now</a:t>
            </a:r>
          </a:p>
          <a:p>
            <a:pPr lvl="1"/>
            <a:r>
              <a:rPr lang="en-US" dirty="0" smtClean="0"/>
              <a:t>Direct 2-party channels for now</a:t>
            </a:r>
          </a:p>
          <a:p>
            <a:pPr lvl="1"/>
            <a:r>
              <a:rPr lang="en-US" dirty="0" smtClean="0"/>
              <a:t>(we’ll get to the other parts later…)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4729485" y="1488057"/>
            <a:ext cx="1860030" cy="1662794"/>
            <a:chOff x="3487736" y="2587624"/>
            <a:chExt cx="2155828" cy="1927226"/>
          </a:xfrm>
        </p:grpSpPr>
        <p:cxnSp>
          <p:nvCxnSpPr>
            <p:cNvPr id="7" name="Straight Connector 81"/>
            <p:cNvCxnSpPr>
              <a:cxnSpLocks noChangeShapeType="1"/>
              <a:stCxn id="15" idx="2"/>
              <a:endCxn id="15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8" name="Straight Connector 82"/>
            <p:cNvCxnSpPr>
              <a:cxnSpLocks noChangeShapeType="1"/>
              <a:stCxn id="15" idx="3"/>
              <a:endCxn id="15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9" name="Straight Connector 83"/>
            <p:cNvCxnSpPr>
              <a:cxnSpLocks noChangeShapeType="1"/>
              <a:stCxn id="15" idx="3"/>
              <a:endCxn id="15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" name="Straight Connector 84"/>
            <p:cNvCxnSpPr>
              <a:cxnSpLocks noChangeShapeType="1"/>
              <a:stCxn id="15" idx="3"/>
              <a:endCxn id="15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1" name="Straight Connector 85"/>
            <p:cNvCxnSpPr>
              <a:cxnSpLocks noChangeShapeType="1"/>
              <a:stCxn id="15" idx="2"/>
              <a:endCxn id="15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2" name="Straight Connector 86"/>
            <p:cNvCxnSpPr>
              <a:cxnSpLocks noChangeShapeType="1"/>
              <a:stCxn id="15" idx="2"/>
              <a:endCxn id="15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3" name="Straight Connector 87"/>
            <p:cNvCxnSpPr>
              <a:cxnSpLocks noChangeShapeType="1"/>
              <a:stCxn id="15" idx="2"/>
              <a:endCxn id="15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4" name="Straight Connector 88"/>
            <p:cNvCxnSpPr>
              <a:cxnSpLocks noChangeShapeType="1"/>
              <a:stCxn id="15" idx="3"/>
              <a:endCxn id="15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5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16" name="Straight Connector 91"/>
            <p:cNvCxnSpPr>
              <a:cxnSpLocks noChangeShapeType="1"/>
              <a:stCxn id="15" idx="2"/>
              <a:endCxn id="15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6926852" y="2326988"/>
            <a:ext cx="1860030" cy="1662794"/>
            <a:chOff x="3487736" y="2587624"/>
            <a:chExt cx="2155828" cy="1927226"/>
          </a:xfrm>
        </p:grpSpPr>
        <p:cxnSp>
          <p:nvCxnSpPr>
            <p:cNvPr id="24" name="Straight Connector 81"/>
            <p:cNvCxnSpPr>
              <a:cxnSpLocks noChangeShapeType="1"/>
              <a:stCxn id="32" idx="2"/>
              <a:endCxn id="32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5" name="Straight Connector 82"/>
            <p:cNvCxnSpPr>
              <a:cxnSpLocks noChangeShapeType="1"/>
              <a:stCxn id="32" idx="3"/>
              <a:endCxn id="32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6" name="Straight Connector 83"/>
            <p:cNvCxnSpPr>
              <a:cxnSpLocks noChangeShapeType="1"/>
              <a:stCxn id="32" idx="3"/>
              <a:endCxn id="32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7" name="Straight Connector 84"/>
            <p:cNvCxnSpPr>
              <a:cxnSpLocks noChangeShapeType="1"/>
              <a:stCxn id="32" idx="3"/>
              <a:endCxn id="32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8" name="Straight Connector 85"/>
            <p:cNvCxnSpPr>
              <a:cxnSpLocks noChangeShapeType="1"/>
              <a:stCxn id="32" idx="2"/>
              <a:endCxn id="32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9" name="Straight Connector 86"/>
            <p:cNvCxnSpPr>
              <a:cxnSpLocks noChangeShapeType="1"/>
              <a:stCxn id="32" idx="2"/>
              <a:endCxn id="32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30" name="Straight Connector 87"/>
            <p:cNvCxnSpPr>
              <a:cxnSpLocks noChangeShapeType="1"/>
              <a:stCxn id="32" idx="2"/>
              <a:endCxn id="32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31" name="Straight Connector 88"/>
            <p:cNvCxnSpPr>
              <a:cxnSpLocks noChangeShapeType="1"/>
              <a:stCxn id="32" idx="3"/>
              <a:endCxn id="32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32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33" name="Straight Connector 91"/>
            <p:cNvCxnSpPr>
              <a:cxnSpLocks noChangeShapeType="1"/>
              <a:stCxn id="32" idx="2"/>
              <a:endCxn id="32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34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5268425" y="3962614"/>
            <a:ext cx="1860030" cy="1662794"/>
            <a:chOff x="3487736" y="2587624"/>
            <a:chExt cx="2155828" cy="1927226"/>
          </a:xfrm>
        </p:grpSpPr>
        <p:cxnSp>
          <p:nvCxnSpPr>
            <p:cNvPr id="41" name="Straight Connector 81"/>
            <p:cNvCxnSpPr>
              <a:cxnSpLocks noChangeShapeType="1"/>
              <a:stCxn id="49" idx="2"/>
              <a:endCxn id="49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" name="Straight Connector 82"/>
            <p:cNvCxnSpPr>
              <a:cxnSpLocks noChangeShapeType="1"/>
              <a:stCxn id="49" idx="3"/>
              <a:endCxn id="49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" name="Straight Connector 83"/>
            <p:cNvCxnSpPr>
              <a:cxnSpLocks noChangeShapeType="1"/>
              <a:stCxn id="49" idx="3"/>
              <a:endCxn id="49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" name="Straight Connector 84"/>
            <p:cNvCxnSpPr>
              <a:cxnSpLocks noChangeShapeType="1"/>
              <a:stCxn id="49" idx="3"/>
              <a:endCxn id="49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45" name="Straight Connector 85"/>
            <p:cNvCxnSpPr>
              <a:cxnSpLocks noChangeShapeType="1"/>
              <a:stCxn id="49" idx="2"/>
              <a:endCxn id="49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" name="Straight Connector 86"/>
            <p:cNvCxnSpPr>
              <a:cxnSpLocks noChangeShapeType="1"/>
              <a:stCxn id="49" idx="2"/>
              <a:endCxn id="49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7" name="Straight Connector 87"/>
            <p:cNvCxnSpPr>
              <a:cxnSpLocks noChangeShapeType="1"/>
              <a:stCxn id="49" idx="2"/>
              <a:endCxn id="49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8" name="Straight Connector 88"/>
            <p:cNvCxnSpPr>
              <a:cxnSpLocks noChangeShapeType="1"/>
              <a:stCxn id="49" idx="3"/>
              <a:endCxn id="49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49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50" name="Straight Connector 91"/>
            <p:cNvCxnSpPr>
              <a:cxnSpLocks noChangeShapeType="1"/>
              <a:stCxn id="49" idx="2"/>
              <a:endCxn id="49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51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90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multiparty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Varying participants</a:t>
            </a:r>
          </a:p>
          <a:p>
            <a:pPr lvl="1"/>
            <a:r>
              <a:rPr lang="en-US" dirty="0" smtClean="0"/>
              <a:t>Pairs communicating change</a:t>
            </a:r>
          </a:p>
          <a:p>
            <a:endParaRPr lang="en-US" dirty="0" smtClean="0"/>
          </a:p>
          <a:p>
            <a:r>
              <a:rPr lang="en-US" dirty="0" smtClean="0"/>
              <a:t>Varying view of state </a:t>
            </a:r>
          </a:p>
          <a:p>
            <a:pPr lvl="1"/>
            <a:r>
              <a:rPr lang="en-US" dirty="0" smtClean="0"/>
              <a:t>Subsets of state, potential overlap, etc.</a:t>
            </a:r>
          </a:p>
          <a:p>
            <a:endParaRPr lang="en-US" dirty="0" smtClean="0"/>
          </a:p>
          <a:p>
            <a:r>
              <a:rPr lang="en-US" dirty="0" smtClean="0"/>
              <a:t>More power</a:t>
            </a:r>
          </a:p>
          <a:p>
            <a:pPr lvl="1"/>
            <a:r>
              <a:rPr lang="en-US" dirty="0" smtClean="0"/>
              <a:t>Can share with more than one other party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names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Each source can interact with N-1 receivers</a:t>
            </a:r>
          </a:p>
          <a:p>
            <a:pPr lvl="1"/>
            <a:r>
              <a:rPr lang="en-US" dirty="0" smtClean="0"/>
              <a:t>How are receivers differentiated?</a:t>
            </a:r>
          </a:p>
          <a:p>
            <a:pPr lvl="2"/>
            <a:r>
              <a:rPr lang="en-US" dirty="0" smtClean="0"/>
              <a:t>Each uses a different channel</a:t>
            </a:r>
          </a:p>
          <a:p>
            <a:pPr lvl="2"/>
            <a:r>
              <a:rPr lang="en-US" dirty="0" smtClean="0"/>
              <a:t>But how do we specify which channel is which?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Need some sort of identifier to indicate which channel (indicating which receiver)</a:t>
            </a:r>
          </a:p>
        </p:txBody>
      </p:sp>
      <p:pic>
        <p:nvPicPr>
          <p:cNvPr id="1026" name="Picture 2" descr="http://www.jetfeteblog.com/wp-content/uploads/2012/07/wooden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450259" cy="218039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40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sender</a:t>
            </a:r>
          </a:p>
          <a:p>
            <a:r>
              <a:rPr lang="en-US" dirty="0" smtClean="0"/>
              <a:t>How do we identify one of the two possible receivers?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50427" y="3744303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21213" y="3739046"/>
            <a:ext cx="740979" cy="740979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72690" y="3917724"/>
            <a:ext cx="4322248" cy="315310"/>
          </a:xfrm>
          <a:prstGeom prst="rightArrow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745576">
            <a:off x="2515667" y="4689123"/>
            <a:ext cx="4322248" cy="315310"/>
          </a:xfrm>
          <a:prstGeom prst="rightArrow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21213" y="4846778"/>
            <a:ext cx="740979" cy="740979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66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the name apply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Identifier can mean several things at once:</a:t>
            </a:r>
          </a:p>
          <a:p>
            <a:pPr lvl="1"/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Endpoints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Consider a fully-connected network</a:t>
            </a:r>
          </a:p>
          <a:p>
            <a:pPr lvl="1"/>
            <a:r>
              <a:rPr lang="en-US" dirty="0" smtClean="0"/>
              <a:t>For each source, </a:t>
            </a:r>
            <a:r>
              <a:rPr lang="en-US" dirty="0" err="1" smtClean="0"/>
              <a:t>channel:endpoint</a:t>
            </a:r>
            <a:r>
              <a:rPr lang="en-US" dirty="0" smtClean="0"/>
              <a:t> is 1:1</a:t>
            </a:r>
          </a:p>
        </p:txBody>
      </p:sp>
      <p:cxnSp>
        <p:nvCxnSpPr>
          <p:cNvPr id="5" name="Straight Connector 81"/>
          <p:cNvCxnSpPr>
            <a:cxnSpLocks noChangeShapeType="1"/>
            <a:stCxn id="13" idx="2"/>
            <a:endCxn id="13" idx="3"/>
          </p:cNvCxnSpPr>
          <p:nvPr/>
        </p:nvCxnSpPr>
        <p:spPr bwMode="auto">
          <a:xfrm rot="10800000" flipH="1">
            <a:off x="7060282" y="4865248"/>
            <a:ext cx="1049661" cy="53788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" name="Straight Connector 82"/>
          <p:cNvCxnSpPr>
            <a:cxnSpLocks noChangeShapeType="1"/>
            <a:stCxn id="13" idx="3"/>
            <a:endCxn id="13" idx="1"/>
          </p:cNvCxnSpPr>
          <p:nvPr/>
        </p:nvCxnSpPr>
        <p:spPr bwMode="auto">
          <a:xfrm rot="16200000" flipH="1">
            <a:off x="7604175" y="4609358"/>
            <a:ext cx="537880" cy="104966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7" name="Straight Connector 83"/>
          <p:cNvCxnSpPr>
            <a:cxnSpLocks noChangeShapeType="1"/>
            <a:stCxn id="13" idx="3"/>
            <a:endCxn id="13" idx="2"/>
          </p:cNvCxnSpPr>
          <p:nvPr/>
        </p:nvCxnSpPr>
        <p:spPr bwMode="auto">
          <a:xfrm rot="16200000" flipH="1">
            <a:off x="7191788" y="5021745"/>
            <a:ext cx="1074651" cy="761659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8" name="Straight Connector 84"/>
          <p:cNvCxnSpPr>
            <a:cxnSpLocks noChangeShapeType="1"/>
            <a:stCxn id="13" idx="3"/>
            <a:endCxn id="13" idx="2"/>
          </p:cNvCxnSpPr>
          <p:nvPr/>
        </p:nvCxnSpPr>
        <p:spPr bwMode="auto">
          <a:xfrm rot="16200000" flipH="1">
            <a:off x="6810404" y="5401938"/>
            <a:ext cx="1075761" cy="238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9" name="Straight Connector 85"/>
          <p:cNvCxnSpPr>
            <a:cxnSpLocks noChangeShapeType="1"/>
            <a:stCxn id="13" idx="2"/>
            <a:endCxn id="13" idx="2"/>
          </p:cNvCxnSpPr>
          <p:nvPr/>
        </p:nvCxnSpPr>
        <p:spPr bwMode="auto">
          <a:xfrm rot="10800000" flipH="1" flipV="1">
            <a:off x="7060282" y="5403128"/>
            <a:ext cx="1049661" cy="53677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" name="Straight Connector 86"/>
          <p:cNvCxnSpPr>
            <a:cxnSpLocks noChangeShapeType="1"/>
            <a:stCxn id="13" idx="2"/>
            <a:endCxn id="13" idx="1"/>
          </p:cNvCxnSpPr>
          <p:nvPr/>
        </p:nvCxnSpPr>
        <p:spPr bwMode="auto">
          <a:xfrm rot="10800000" flipH="1">
            <a:off x="7060282" y="5403128"/>
            <a:ext cx="1337663" cy="1109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" name="Straight Connector 87"/>
          <p:cNvCxnSpPr>
            <a:cxnSpLocks noChangeShapeType="1"/>
            <a:stCxn id="13" idx="2"/>
            <a:endCxn id="13" idx="1"/>
          </p:cNvCxnSpPr>
          <p:nvPr/>
        </p:nvCxnSpPr>
        <p:spPr bwMode="auto">
          <a:xfrm rot="5400000" flipH="1" flipV="1">
            <a:off x="7604729" y="5146683"/>
            <a:ext cx="536771" cy="104966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2" name="Straight Connector 88"/>
          <p:cNvCxnSpPr>
            <a:cxnSpLocks noChangeShapeType="1"/>
            <a:stCxn id="13" idx="3"/>
            <a:endCxn id="13" idx="2"/>
          </p:cNvCxnSpPr>
          <p:nvPr/>
        </p:nvCxnSpPr>
        <p:spPr bwMode="auto">
          <a:xfrm rot="16200000" flipH="1">
            <a:off x="7571468" y="5402533"/>
            <a:ext cx="1075761" cy="119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3" name="Hexagon 89"/>
          <p:cNvSpPr>
            <a:spLocks noChangeArrowheads="1"/>
          </p:cNvSpPr>
          <p:nvPr/>
        </p:nvSpPr>
        <p:spPr bwMode="auto">
          <a:xfrm>
            <a:off x="7060282" y="4865248"/>
            <a:ext cx="1337663" cy="1074651"/>
          </a:xfrm>
          <a:prstGeom prst="hexagon">
            <a:avLst>
              <a:gd name="adj" fmla="val 24998"/>
              <a:gd name="vf" fmla="val 11547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4" name="Straight Connector 91"/>
          <p:cNvCxnSpPr>
            <a:cxnSpLocks noChangeShapeType="1"/>
            <a:stCxn id="13" idx="2"/>
            <a:endCxn id="13" idx="3"/>
          </p:cNvCxnSpPr>
          <p:nvPr/>
        </p:nvCxnSpPr>
        <p:spPr bwMode="auto">
          <a:xfrm rot="5400000" flipH="1" flipV="1">
            <a:off x="7191788" y="5021745"/>
            <a:ext cx="1074651" cy="761659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5" name="Rectangle 92"/>
          <p:cNvSpPr>
            <a:spLocks noChangeArrowheads="1"/>
          </p:cNvSpPr>
          <p:nvPr/>
        </p:nvSpPr>
        <p:spPr bwMode="auto">
          <a:xfrm>
            <a:off x="8109943" y="4724400"/>
            <a:ext cx="139241" cy="129756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8397946" y="5337695"/>
            <a:ext cx="139241" cy="129756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92"/>
          <p:cNvSpPr>
            <a:spLocks noChangeArrowheads="1"/>
          </p:cNvSpPr>
          <p:nvPr/>
        </p:nvSpPr>
        <p:spPr bwMode="auto">
          <a:xfrm>
            <a:off x="8117083" y="5941009"/>
            <a:ext cx="139241" cy="129756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92"/>
          <p:cNvSpPr>
            <a:spLocks noChangeArrowheads="1"/>
          </p:cNvSpPr>
          <p:nvPr/>
        </p:nvSpPr>
        <p:spPr bwMode="auto">
          <a:xfrm>
            <a:off x="7196548" y="4735492"/>
            <a:ext cx="139241" cy="129756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92"/>
          <p:cNvSpPr>
            <a:spLocks noChangeArrowheads="1"/>
          </p:cNvSpPr>
          <p:nvPr/>
        </p:nvSpPr>
        <p:spPr bwMode="auto">
          <a:xfrm>
            <a:off x="6921040" y="5339360"/>
            <a:ext cx="139241" cy="129756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92"/>
          <p:cNvSpPr>
            <a:spLocks noChangeArrowheads="1"/>
          </p:cNvSpPr>
          <p:nvPr/>
        </p:nvSpPr>
        <p:spPr bwMode="auto">
          <a:xfrm>
            <a:off x="7206664" y="5939899"/>
            <a:ext cx="139241" cy="129756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3337035" y="2688021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48600" y="2682764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4359298" y="2861442"/>
            <a:ext cx="3413102" cy="315310"/>
          </a:xfrm>
          <a:prstGeom prst="rightArrow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1672" y="2209800"/>
            <a:ext cx="902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/>
                <a:cs typeface="Times New Roman"/>
              </a:rPr>
              <a:t>Foo</a:t>
            </a:r>
            <a:endParaRPr lang="en-US" sz="2800" b="1" i="1" dirty="0">
              <a:latin typeface="Times New Roman"/>
              <a:cs typeface="Times New Roman"/>
            </a:endParaRPr>
          </a:p>
        </p:txBody>
      </p:sp>
      <p:sp>
        <p:nvSpPr>
          <p:cNvPr id="26" name="Rectangle 92"/>
          <p:cNvSpPr>
            <a:spLocks noChangeArrowheads="1"/>
          </p:cNvSpPr>
          <p:nvPr/>
        </p:nvSpPr>
        <p:spPr bwMode="auto">
          <a:xfrm>
            <a:off x="7197124" y="4737099"/>
            <a:ext cx="139241" cy="129756"/>
          </a:xfrm>
          <a:prstGeom prst="rect">
            <a:avLst/>
          </a:prstGeom>
          <a:solidFill>
            <a:srgbClr val="0000FF"/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92"/>
          <p:cNvSpPr>
            <a:spLocks noChangeArrowheads="1"/>
          </p:cNvSpPr>
          <p:nvPr/>
        </p:nvSpPr>
        <p:spPr bwMode="auto">
          <a:xfrm>
            <a:off x="8395159" y="5331246"/>
            <a:ext cx="139241" cy="129756"/>
          </a:xfrm>
          <a:prstGeom prst="rect">
            <a:avLst/>
          </a:prstGeom>
          <a:solidFill>
            <a:srgbClr val="0000FF"/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92"/>
          <p:cNvSpPr>
            <a:spLocks noChangeArrowheads="1"/>
          </p:cNvSpPr>
          <p:nvPr/>
        </p:nvSpPr>
        <p:spPr bwMode="auto">
          <a:xfrm>
            <a:off x="6921041" y="5338250"/>
            <a:ext cx="139241" cy="129756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0" name="Straight Connector 82"/>
          <p:cNvCxnSpPr>
            <a:cxnSpLocks noChangeShapeType="1"/>
          </p:cNvCxnSpPr>
          <p:nvPr/>
        </p:nvCxnSpPr>
        <p:spPr bwMode="auto">
          <a:xfrm rot="16200000" flipH="1">
            <a:off x="7588229" y="4599497"/>
            <a:ext cx="537880" cy="1049661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31" name="Rectangle 92"/>
          <p:cNvSpPr>
            <a:spLocks noChangeArrowheads="1"/>
          </p:cNvSpPr>
          <p:nvPr/>
        </p:nvSpPr>
        <p:spPr bwMode="auto">
          <a:xfrm>
            <a:off x="8117219" y="5942739"/>
            <a:ext cx="139241" cy="129756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" name="Straight Connector 85"/>
          <p:cNvCxnSpPr>
            <a:cxnSpLocks noChangeShapeType="1"/>
          </p:cNvCxnSpPr>
          <p:nvPr/>
        </p:nvCxnSpPr>
        <p:spPr bwMode="auto">
          <a:xfrm rot="10800000" flipH="1" flipV="1">
            <a:off x="7056964" y="5401734"/>
            <a:ext cx="1049661" cy="536771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3" name="Rectangle 92"/>
          <p:cNvSpPr>
            <a:spLocks noChangeArrowheads="1"/>
          </p:cNvSpPr>
          <p:nvPr/>
        </p:nvSpPr>
        <p:spPr bwMode="auto">
          <a:xfrm>
            <a:off x="8398932" y="5335127"/>
            <a:ext cx="139241" cy="129756"/>
          </a:xfrm>
          <a:prstGeom prst="rect">
            <a:avLst/>
          </a:prstGeom>
          <a:solidFill>
            <a:srgbClr val="008000"/>
          </a:solidFill>
          <a:ln w="38100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Rectangle 92"/>
          <p:cNvSpPr>
            <a:spLocks noChangeArrowheads="1"/>
          </p:cNvSpPr>
          <p:nvPr/>
        </p:nvSpPr>
        <p:spPr bwMode="auto">
          <a:xfrm>
            <a:off x="6921041" y="5336856"/>
            <a:ext cx="139241" cy="129756"/>
          </a:xfrm>
          <a:prstGeom prst="rect">
            <a:avLst/>
          </a:prstGeom>
          <a:solidFill>
            <a:srgbClr val="008000"/>
          </a:solidFill>
          <a:ln w="38100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" name="Straight Connector 86"/>
          <p:cNvCxnSpPr>
            <a:cxnSpLocks noChangeShapeType="1"/>
          </p:cNvCxnSpPr>
          <p:nvPr/>
        </p:nvCxnSpPr>
        <p:spPr bwMode="auto">
          <a:xfrm rot="10800000" flipH="1">
            <a:off x="7077226" y="5400624"/>
            <a:ext cx="1337663" cy="1109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6" grpId="0" animBg="1"/>
      <p:bldP spid="27" grpId="0" animBg="1"/>
      <p:bldP spid="28" grpId="0" animBg="1"/>
      <p:bldP spid="31" grpId="0" animBg="1"/>
      <p:bldP spid="33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for </a:t>
            </a:r>
            <a:r>
              <a:rPr lang="en-US" dirty="0" smtClean="0"/>
              <a:t>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Index</a:t>
            </a:r>
            <a:endParaRPr lang="en-US" sz="2400" i="1" dirty="0"/>
          </a:p>
          <a:p>
            <a:pPr lvl="1"/>
            <a:r>
              <a:rPr lang="en-US" sz="2000" dirty="0"/>
              <a:t>A number that corresponds to the channel/endpoint</a:t>
            </a:r>
          </a:p>
          <a:p>
            <a:r>
              <a:rPr lang="en-US" sz="2400" i="1" dirty="0" smtClean="0"/>
              <a:t>Port</a:t>
            </a:r>
          </a:p>
          <a:p>
            <a:pPr lvl="1"/>
            <a:r>
              <a:rPr lang="en-US" sz="2000" dirty="0" smtClean="0"/>
              <a:t>An OS-centric type of name specifying what the OS should connect the channel to</a:t>
            </a:r>
            <a:endParaRPr lang="en-US" sz="2400" dirty="0" smtClean="0"/>
          </a:p>
          <a:p>
            <a:r>
              <a:rPr lang="en-US" sz="2400" i="1" dirty="0" smtClean="0"/>
              <a:t>Channel</a:t>
            </a:r>
          </a:p>
          <a:p>
            <a:pPr lvl="1"/>
            <a:r>
              <a:rPr lang="en-US" sz="2000" dirty="0" smtClean="0"/>
              <a:t>Used more generically</a:t>
            </a:r>
          </a:p>
          <a:p>
            <a:r>
              <a:rPr lang="en-US" sz="2400" i="1" dirty="0" smtClean="0"/>
              <a:t>Socket</a:t>
            </a:r>
            <a:endParaRPr lang="en-US" sz="2400" i="1" dirty="0"/>
          </a:p>
          <a:p>
            <a:pPr lvl="1"/>
            <a:r>
              <a:rPr lang="en-US" sz="2000" dirty="0"/>
              <a:t>Originally (1974 TCP) meant one end of </a:t>
            </a:r>
            <a:r>
              <a:rPr lang="en-US" sz="2000" dirty="0" smtClean="0"/>
              <a:t>2-party</a:t>
            </a:r>
            <a:endParaRPr lang="en-US" sz="2000" dirty="0"/>
          </a:p>
          <a:p>
            <a:pPr lvl="1"/>
            <a:r>
              <a:rPr lang="en-US" sz="2000" dirty="0"/>
              <a:t>Unix/BSD copied the term (1983)</a:t>
            </a:r>
          </a:p>
          <a:p>
            <a:pPr lvl="1"/>
            <a:r>
              <a:rPr lang="en-US" sz="2000" dirty="0"/>
              <a:t>Now means a LOT </a:t>
            </a:r>
            <a:r>
              <a:rPr lang="en-US" sz="2000" dirty="0" smtClean="0"/>
              <a:t>more</a:t>
            </a:r>
          </a:p>
          <a:p>
            <a:pPr lvl="2"/>
            <a:r>
              <a:rPr lang="en-US" sz="2000" dirty="0" smtClean="0"/>
              <a:t>Large </a:t>
            </a:r>
            <a:r>
              <a:rPr lang="en-US" sz="2000" dirty="0"/>
              <a:t>data structure with many </a:t>
            </a:r>
            <a:r>
              <a:rPr lang="en-US" sz="2000" dirty="0" smtClean="0"/>
              <a:t>parts </a:t>
            </a:r>
          </a:p>
          <a:p>
            <a:pPr lvl="2"/>
            <a:r>
              <a:rPr lang="en-US" sz="2000" dirty="0" smtClean="0"/>
              <a:t>A “socket descriptor”, i.e., a pointer to that structure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94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Receiver naming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8057"/>
            <a:ext cx="4340942" cy="42916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unique?</a:t>
            </a:r>
          </a:p>
          <a:p>
            <a:pPr lvl="1"/>
            <a:r>
              <a:rPr lang="en-US" dirty="0" smtClean="0"/>
              <a:t>Each party needs to differentiate N-1 receivers</a:t>
            </a:r>
          </a:p>
          <a:p>
            <a:pPr lvl="1"/>
            <a:r>
              <a:rPr lang="en-US" dirty="0" smtClean="0"/>
              <a:t>Names need to be unique within that set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 need (yet) for names to be unique within the set of all parties</a:t>
            </a:r>
          </a:p>
          <a:p>
            <a:pPr lvl="2"/>
            <a:r>
              <a:rPr lang="en-US" dirty="0" smtClean="0"/>
              <a:t>You can call me Ray, </a:t>
            </a:r>
            <a:br>
              <a:rPr lang="en-US" dirty="0" smtClean="0"/>
            </a:br>
            <a:r>
              <a:rPr lang="en-US" dirty="0" smtClean="0"/>
              <a:t>or you can call me J,</a:t>
            </a:r>
            <a:br>
              <a:rPr lang="en-US" dirty="0" smtClean="0"/>
            </a:br>
            <a:r>
              <a:rPr lang="en-US" dirty="0" smtClean="0"/>
              <a:t>or you can call be Ray J,</a:t>
            </a:r>
            <a:br>
              <a:rPr lang="en-US" dirty="0" smtClean="0"/>
            </a:br>
            <a:r>
              <a:rPr lang="en-US" dirty="0" smtClean="0"/>
              <a:t>or you can call me RJ,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 photo BillSaluga_45_back_zpsd3934e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330948" cy="220711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5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Extending 2-party model to N-party</a:t>
            </a:r>
          </a:p>
          <a:p>
            <a:endParaRPr lang="en-US" dirty="0"/>
          </a:p>
          <a:p>
            <a:r>
              <a:rPr lang="en-US" dirty="0" smtClean="0"/>
              <a:t>A party has multiple receivers (other end)</a:t>
            </a:r>
          </a:p>
          <a:p>
            <a:endParaRPr lang="en-US" dirty="0" smtClean="0"/>
          </a:p>
          <a:p>
            <a:r>
              <a:rPr lang="en-US" dirty="0" smtClean="0"/>
              <a:t>A party has multiple senders (local end)</a:t>
            </a:r>
          </a:p>
          <a:p>
            <a:endParaRPr lang="en-US" dirty="0" smtClean="0"/>
          </a:p>
          <a:p>
            <a:r>
              <a:rPr lang="en-US" dirty="0" smtClean="0"/>
              <a:t>Multiples of information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96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name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sender can name the other ends it can talk to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81"/>
          <p:cNvCxnSpPr>
            <a:cxnSpLocks noChangeShapeType="1"/>
            <a:stCxn id="13" idx="2"/>
            <a:endCxn id="13" idx="3"/>
          </p:cNvCxnSpPr>
          <p:nvPr/>
        </p:nvCxnSpPr>
        <p:spPr bwMode="auto">
          <a:xfrm rot="10800000" flipH="1">
            <a:off x="5318054" y="2550580"/>
            <a:ext cx="2188931" cy="12036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" name="Straight Connector 82"/>
          <p:cNvCxnSpPr>
            <a:cxnSpLocks noChangeShapeType="1"/>
            <a:stCxn id="13" idx="3"/>
            <a:endCxn id="13" idx="1"/>
          </p:cNvCxnSpPr>
          <p:nvPr/>
        </p:nvCxnSpPr>
        <p:spPr bwMode="auto">
          <a:xfrm rot="16200000" flipH="1">
            <a:off x="6411279" y="2057945"/>
            <a:ext cx="1203663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7" name="Straight Connector 83"/>
          <p:cNvCxnSpPr>
            <a:cxnSpLocks noChangeShapeType="1"/>
            <a:stCxn id="13" idx="3"/>
            <a:endCxn id="13" idx="2"/>
          </p:cNvCxnSpPr>
          <p:nvPr/>
        </p:nvCxnSpPr>
        <p:spPr bwMode="auto">
          <a:xfrm rot="16200000" flipH="1">
            <a:off x="5510392" y="2958833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8" name="Straight Connector 84"/>
          <p:cNvCxnSpPr>
            <a:cxnSpLocks noChangeShapeType="1"/>
            <a:stCxn id="13" idx="3"/>
            <a:endCxn id="13" idx="2"/>
          </p:cNvCxnSpPr>
          <p:nvPr/>
        </p:nvCxnSpPr>
        <p:spPr bwMode="auto">
          <a:xfrm rot="16200000" flipH="1">
            <a:off x="4714982" y="3751762"/>
            <a:ext cx="2407328" cy="4964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9" name="Straight Connector 85"/>
          <p:cNvCxnSpPr>
            <a:cxnSpLocks noChangeShapeType="1"/>
            <a:stCxn id="13" idx="2"/>
            <a:endCxn id="13" idx="2"/>
          </p:cNvCxnSpPr>
          <p:nvPr/>
        </p:nvCxnSpPr>
        <p:spPr bwMode="auto">
          <a:xfrm rot="10800000" flipH="1" flipV="1">
            <a:off x="5318054" y="3754243"/>
            <a:ext cx="2188931" cy="1201182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" name="Straight Connector 86"/>
          <p:cNvCxnSpPr>
            <a:cxnSpLocks noChangeShapeType="1"/>
            <a:stCxn id="13" idx="2"/>
            <a:endCxn id="13" idx="1"/>
          </p:cNvCxnSpPr>
          <p:nvPr/>
        </p:nvCxnSpPr>
        <p:spPr bwMode="auto">
          <a:xfrm rot="10800000" flipH="1">
            <a:off x="5318054" y="3754243"/>
            <a:ext cx="2789522" cy="248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" name="Straight Connector 87"/>
          <p:cNvCxnSpPr>
            <a:cxnSpLocks noChangeShapeType="1"/>
            <a:stCxn id="13" idx="2"/>
            <a:endCxn id="13" idx="1"/>
          </p:cNvCxnSpPr>
          <p:nvPr/>
        </p:nvCxnSpPr>
        <p:spPr bwMode="auto">
          <a:xfrm rot="5400000" flipH="1" flipV="1">
            <a:off x="6412520" y="3260367"/>
            <a:ext cx="1201182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2" name="Straight Connector 88"/>
          <p:cNvCxnSpPr>
            <a:cxnSpLocks noChangeShapeType="1"/>
            <a:stCxn id="13" idx="3"/>
            <a:endCxn id="13" idx="2"/>
          </p:cNvCxnSpPr>
          <p:nvPr/>
        </p:nvCxnSpPr>
        <p:spPr bwMode="auto">
          <a:xfrm rot="16200000" flipH="1">
            <a:off x="6302081" y="3753003"/>
            <a:ext cx="2407328" cy="248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3" name="Hexagon 89"/>
          <p:cNvSpPr>
            <a:spLocks noChangeArrowheads="1"/>
          </p:cNvSpPr>
          <p:nvPr/>
        </p:nvSpPr>
        <p:spPr bwMode="auto">
          <a:xfrm>
            <a:off x="5318054" y="2550580"/>
            <a:ext cx="2789522" cy="2404845"/>
          </a:xfrm>
          <a:prstGeom prst="hexagon">
            <a:avLst>
              <a:gd name="adj" fmla="val 24998"/>
              <a:gd name="vf" fmla="val 11547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4" name="Straight Connector 91"/>
          <p:cNvCxnSpPr>
            <a:cxnSpLocks noChangeShapeType="1"/>
            <a:stCxn id="13" idx="2"/>
            <a:endCxn id="13" idx="3"/>
          </p:cNvCxnSpPr>
          <p:nvPr/>
        </p:nvCxnSpPr>
        <p:spPr bwMode="auto">
          <a:xfrm rot="5400000" flipH="1" flipV="1">
            <a:off x="5510392" y="2958833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5" name="Rectangle 92"/>
          <p:cNvSpPr>
            <a:spLocks noChangeArrowheads="1"/>
          </p:cNvSpPr>
          <p:nvPr/>
        </p:nvSpPr>
        <p:spPr bwMode="auto">
          <a:xfrm>
            <a:off x="7506985" y="2235391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92"/>
          <p:cNvSpPr>
            <a:spLocks noChangeArrowheads="1"/>
          </p:cNvSpPr>
          <p:nvPr/>
        </p:nvSpPr>
        <p:spPr bwMode="auto">
          <a:xfrm>
            <a:off x="8107578" y="3607817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92"/>
          <p:cNvSpPr>
            <a:spLocks noChangeArrowheads="1"/>
          </p:cNvSpPr>
          <p:nvPr/>
        </p:nvSpPr>
        <p:spPr bwMode="auto">
          <a:xfrm>
            <a:off x="7521876" y="4957907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Rectangle 92"/>
          <p:cNvSpPr>
            <a:spLocks noChangeArrowheads="1"/>
          </p:cNvSpPr>
          <p:nvPr/>
        </p:nvSpPr>
        <p:spPr bwMode="auto">
          <a:xfrm>
            <a:off x="5602218" y="2260212"/>
            <a:ext cx="290369" cy="290368"/>
          </a:xfrm>
          <a:prstGeom prst="rect">
            <a:avLst/>
          </a:prstGeom>
          <a:solidFill>
            <a:srgbClr val="00B050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92"/>
          <p:cNvSpPr>
            <a:spLocks noChangeArrowheads="1"/>
          </p:cNvSpPr>
          <p:nvPr/>
        </p:nvSpPr>
        <p:spPr bwMode="auto">
          <a:xfrm>
            <a:off x="5027683" y="3611542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Rectangle 92"/>
          <p:cNvSpPr>
            <a:spLocks noChangeArrowheads="1"/>
          </p:cNvSpPr>
          <p:nvPr/>
        </p:nvSpPr>
        <p:spPr bwMode="auto">
          <a:xfrm>
            <a:off x="5623314" y="4955425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69542" y="185022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99495" y="3238485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87414" y="524579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Carol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8697" y="52457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Alice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5475" y="38981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Ishmael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51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name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Another sender can do the same thing</a:t>
            </a:r>
          </a:p>
          <a:p>
            <a:pPr lvl="1"/>
            <a:r>
              <a:rPr lang="en-US" dirty="0" smtClean="0"/>
              <a:t>But possibly with different names</a:t>
            </a:r>
          </a:p>
          <a:p>
            <a:pPr lvl="1"/>
            <a:r>
              <a:rPr lang="en-US" dirty="0" smtClean="0"/>
              <a:t>Its names need not match anyone else’s</a:t>
            </a:r>
          </a:p>
          <a:p>
            <a:r>
              <a:rPr lang="en-US" dirty="0" smtClean="0"/>
              <a:t>Names are local</a:t>
            </a:r>
          </a:p>
          <a:p>
            <a:pPr lvl="1"/>
            <a:r>
              <a:rPr lang="en-US" dirty="0" smtClean="0"/>
              <a:t>To the sender and receiver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54" name="Straight Connector 81"/>
          <p:cNvCxnSpPr>
            <a:cxnSpLocks noChangeShapeType="1"/>
            <a:stCxn id="62" idx="2"/>
            <a:endCxn id="62" idx="3"/>
          </p:cNvCxnSpPr>
          <p:nvPr/>
        </p:nvCxnSpPr>
        <p:spPr bwMode="auto">
          <a:xfrm rot="10800000" flipH="1">
            <a:off x="5318054" y="2550580"/>
            <a:ext cx="2188931" cy="12036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5" name="Straight Connector 82"/>
          <p:cNvCxnSpPr>
            <a:cxnSpLocks noChangeShapeType="1"/>
            <a:stCxn id="62" idx="3"/>
            <a:endCxn id="62" idx="1"/>
          </p:cNvCxnSpPr>
          <p:nvPr/>
        </p:nvCxnSpPr>
        <p:spPr bwMode="auto">
          <a:xfrm rot="16200000" flipH="1">
            <a:off x="6411279" y="2057945"/>
            <a:ext cx="1203663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" name="Straight Connector 83"/>
          <p:cNvCxnSpPr>
            <a:cxnSpLocks noChangeShapeType="1"/>
            <a:stCxn id="62" idx="3"/>
            <a:endCxn id="62" idx="2"/>
          </p:cNvCxnSpPr>
          <p:nvPr/>
        </p:nvCxnSpPr>
        <p:spPr bwMode="auto">
          <a:xfrm rot="16200000" flipH="1">
            <a:off x="5510392" y="2958833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7" name="Straight Connector 84"/>
          <p:cNvCxnSpPr>
            <a:cxnSpLocks noChangeShapeType="1"/>
            <a:stCxn id="62" idx="3"/>
            <a:endCxn id="62" idx="2"/>
          </p:cNvCxnSpPr>
          <p:nvPr/>
        </p:nvCxnSpPr>
        <p:spPr bwMode="auto">
          <a:xfrm rot="16200000" flipH="1">
            <a:off x="4714982" y="3751762"/>
            <a:ext cx="2407328" cy="4964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8" name="Straight Connector 85"/>
          <p:cNvCxnSpPr>
            <a:cxnSpLocks noChangeShapeType="1"/>
            <a:stCxn id="62" idx="2"/>
            <a:endCxn id="62" idx="2"/>
          </p:cNvCxnSpPr>
          <p:nvPr/>
        </p:nvCxnSpPr>
        <p:spPr bwMode="auto">
          <a:xfrm rot="10800000" flipH="1" flipV="1">
            <a:off x="5318054" y="3754243"/>
            <a:ext cx="2188931" cy="1201182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9" name="Straight Connector 86"/>
          <p:cNvCxnSpPr>
            <a:cxnSpLocks noChangeShapeType="1"/>
            <a:stCxn id="62" idx="2"/>
            <a:endCxn id="62" idx="1"/>
          </p:cNvCxnSpPr>
          <p:nvPr/>
        </p:nvCxnSpPr>
        <p:spPr bwMode="auto">
          <a:xfrm rot="10800000" flipH="1">
            <a:off x="5318054" y="3754243"/>
            <a:ext cx="2789522" cy="248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0" name="Straight Connector 87"/>
          <p:cNvCxnSpPr>
            <a:cxnSpLocks noChangeShapeType="1"/>
            <a:stCxn id="62" idx="2"/>
            <a:endCxn id="62" idx="1"/>
          </p:cNvCxnSpPr>
          <p:nvPr/>
        </p:nvCxnSpPr>
        <p:spPr bwMode="auto">
          <a:xfrm rot="5400000" flipH="1" flipV="1">
            <a:off x="6412520" y="3260367"/>
            <a:ext cx="1201182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1" name="Straight Connector 88"/>
          <p:cNvCxnSpPr>
            <a:cxnSpLocks noChangeShapeType="1"/>
            <a:stCxn id="62" idx="3"/>
            <a:endCxn id="62" idx="2"/>
          </p:cNvCxnSpPr>
          <p:nvPr/>
        </p:nvCxnSpPr>
        <p:spPr bwMode="auto">
          <a:xfrm rot="16200000" flipH="1">
            <a:off x="6302081" y="3753003"/>
            <a:ext cx="2407328" cy="248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62" name="Hexagon 89"/>
          <p:cNvSpPr>
            <a:spLocks noChangeArrowheads="1"/>
          </p:cNvSpPr>
          <p:nvPr/>
        </p:nvSpPr>
        <p:spPr bwMode="auto">
          <a:xfrm>
            <a:off x="5318054" y="2550580"/>
            <a:ext cx="2789522" cy="2404845"/>
          </a:xfrm>
          <a:prstGeom prst="hexagon">
            <a:avLst>
              <a:gd name="adj" fmla="val 24998"/>
              <a:gd name="vf" fmla="val 11547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63" name="Straight Connector 91"/>
          <p:cNvCxnSpPr>
            <a:cxnSpLocks noChangeShapeType="1"/>
            <a:stCxn id="62" idx="2"/>
            <a:endCxn id="62" idx="3"/>
          </p:cNvCxnSpPr>
          <p:nvPr/>
        </p:nvCxnSpPr>
        <p:spPr bwMode="auto">
          <a:xfrm rot="5400000" flipH="1" flipV="1">
            <a:off x="5510392" y="2958833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64" name="Rectangle 92"/>
          <p:cNvSpPr>
            <a:spLocks noChangeArrowheads="1"/>
          </p:cNvSpPr>
          <p:nvPr/>
        </p:nvSpPr>
        <p:spPr bwMode="auto">
          <a:xfrm>
            <a:off x="7506985" y="2235391"/>
            <a:ext cx="290369" cy="290368"/>
          </a:xfrm>
          <a:prstGeom prst="rect">
            <a:avLst/>
          </a:prstGeom>
          <a:solidFill>
            <a:srgbClr val="0070C0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92"/>
          <p:cNvSpPr>
            <a:spLocks noChangeArrowheads="1"/>
          </p:cNvSpPr>
          <p:nvPr/>
        </p:nvSpPr>
        <p:spPr bwMode="auto">
          <a:xfrm>
            <a:off x="8107578" y="3607817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Rectangle 92"/>
          <p:cNvSpPr>
            <a:spLocks noChangeArrowheads="1"/>
          </p:cNvSpPr>
          <p:nvPr/>
        </p:nvSpPr>
        <p:spPr bwMode="auto">
          <a:xfrm>
            <a:off x="7521876" y="4957907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Rectangle 92"/>
          <p:cNvSpPr>
            <a:spLocks noChangeArrowheads="1"/>
          </p:cNvSpPr>
          <p:nvPr/>
        </p:nvSpPr>
        <p:spPr bwMode="auto">
          <a:xfrm>
            <a:off x="5602218" y="2260212"/>
            <a:ext cx="290369" cy="290368"/>
          </a:xfrm>
          <a:prstGeom prst="rect">
            <a:avLst/>
          </a:prstGeom>
          <a:solidFill>
            <a:srgbClr val="00B050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Rectangle 92"/>
          <p:cNvSpPr>
            <a:spLocks noChangeArrowheads="1"/>
          </p:cNvSpPr>
          <p:nvPr/>
        </p:nvSpPr>
        <p:spPr bwMode="auto">
          <a:xfrm>
            <a:off x="5027683" y="3611542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Rectangle 92"/>
          <p:cNvSpPr>
            <a:spLocks noChangeArrowheads="1"/>
          </p:cNvSpPr>
          <p:nvPr/>
        </p:nvSpPr>
        <p:spPr bwMode="auto">
          <a:xfrm>
            <a:off x="5623314" y="4955425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369542" y="185022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99495" y="3238485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87414" y="524579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Carol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58697" y="52457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Alice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25475" y="38981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Ishmael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79681" y="18008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65311" y="35039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49694" y="49159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12245" y="49184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12717" y="357081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3609" y="19855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Paul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2245" y="216947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George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35815" y="49579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John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9121" y="320148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Ringo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7438" y="523885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83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5" grpId="0"/>
      <p:bldP spid="76" grpId="0"/>
      <p:bldP spid="77" grpId="0"/>
      <p:bldP spid="78" grpId="0"/>
      <p:bldP spid="79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party can have multiple senders (local end)</a:t>
            </a:r>
          </a:p>
          <a:p>
            <a:r>
              <a:rPr lang="en-US" dirty="0" smtClean="0"/>
              <a:t>Like my computer talking to multiple web sites</a:t>
            </a:r>
          </a:p>
        </p:txBody>
      </p:sp>
      <p:pic>
        <p:nvPicPr>
          <p:cNvPr id="4" name="Picture 10" descr="http://www.juggling.org/pics/Icon/krustjugg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79310" y="3198019"/>
            <a:ext cx="2372850" cy="31265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67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a party deal with multiple communications?</a:t>
            </a:r>
          </a:p>
          <a:p>
            <a:pPr lvl="1"/>
            <a:r>
              <a:rPr lang="en-US" dirty="0" smtClean="0"/>
              <a:t>The channels – need to “keep ‘em separated”</a:t>
            </a:r>
          </a:p>
          <a:p>
            <a:pPr lvl="1"/>
            <a:r>
              <a:rPr lang="en-US" dirty="0" smtClean="0"/>
              <a:t>Need to decouple the channel from the party itself</a:t>
            </a:r>
          </a:p>
          <a:p>
            <a:pPr lvl="1"/>
            <a:endParaRPr lang="en-US" dirty="0"/>
          </a:p>
          <a:p>
            <a:r>
              <a:rPr lang="en-US" dirty="0" smtClean="0"/>
              <a:t>Socket</a:t>
            </a:r>
          </a:p>
          <a:p>
            <a:pPr lvl="1"/>
            <a:r>
              <a:rPr lang="en-US" dirty="0" smtClean="0"/>
              <a:t>A “disembodied” communication endpoint within a party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0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the party?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Originate/terminate communication</a:t>
            </a:r>
          </a:p>
          <a:p>
            <a:pPr lvl="1"/>
            <a:r>
              <a:rPr lang="en-US" dirty="0" smtClean="0"/>
              <a:t>State to be shared</a:t>
            </a:r>
          </a:p>
          <a:p>
            <a:r>
              <a:rPr lang="en-US" dirty="0" smtClean="0"/>
              <a:t>Where’s that state?</a:t>
            </a:r>
            <a:endParaRPr lang="en-US" dirty="0"/>
          </a:p>
          <a:p>
            <a:pPr lvl="1"/>
            <a:r>
              <a:rPr lang="en-US" dirty="0" smtClean="0"/>
              <a:t>Part of finite state machine (a process) within the party</a:t>
            </a:r>
          </a:p>
          <a:p>
            <a:pPr lvl="1"/>
            <a:r>
              <a:rPr lang="en-US" dirty="0" smtClean="0"/>
              <a:t>Outside the party</a:t>
            </a:r>
          </a:p>
          <a:p>
            <a:pPr lvl="2"/>
            <a:r>
              <a:rPr lang="en-US" dirty="0" smtClean="0"/>
              <a:t>We can treat this as output/input of a FSM that relays that info to the channel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67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machines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Strictly, one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FSMs</a:t>
            </a:r>
            <a:r>
              <a:rPr lang="en-US" dirty="0" smtClean="0"/>
              <a:t> can be modeled as one FSM</a:t>
            </a:r>
          </a:p>
          <a:p>
            <a:r>
              <a:rPr lang="en-US" dirty="0" smtClean="0"/>
              <a:t>Simpler to think of them as independent</a:t>
            </a:r>
          </a:p>
          <a:p>
            <a:pPr lvl="1"/>
            <a:r>
              <a:rPr lang="en-US" dirty="0" smtClean="0"/>
              <a:t>A set of </a:t>
            </a:r>
            <a:r>
              <a:rPr lang="en-US" dirty="0" err="1" smtClean="0"/>
              <a:t>FSMs</a:t>
            </a:r>
            <a:r>
              <a:rPr lang="en-US" dirty="0" smtClean="0"/>
              <a:t>, running concurrently </a:t>
            </a:r>
          </a:p>
          <a:p>
            <a:pPr lvl="2"/>
            <a:r>
              <a:rPr lang="en-US" dirty="0" smtClean="0"/>
              <a:t>Multiprocessing</a:t>
            </a:r>
          </a:p>
          <a:p>
            <a:pPr lvl="1"/>
            <a:r>
              <a:rPr lang="en-US" dirty="0" smtClean="0"/>
              <a:t>And/or running </a:t>
            </a:r>
            <a:r>
              <a:rPr lang="en-US" b="1" i="1" u="sng" dirty="0" smtClean="0"/>
              <a:t>as if</a:t>
            </a:r>
            <a:r>
              <a:rPr lang="en-US" dirty="0" smtClean="0"/>
              <a:t> concurrent with each other</a:t>
            </a:r>
          </a:p>
          <a:p>
            <a:pPr lvl="2"/>
            <a:r>
              <a:rPr lang="en-US" dirty="0" smtClean="0"/>
              <a:t>Multiprogramming</a:t>
            </a:r>
          </a:p>
          <a:p>
            <a:pPr lvl="1"/>
            <a:r>
              <a:rPr lang="en-US" dirty="0" smtClean="0"/>
              <a:t>And/or having </a:t>
            </a:r>
            <a:r>
              <a:rPr lang="en-US" b="1" i="1" u="sng" dirty="0" smtClean="0"/>
              <a:t>internal</a:t>
            </a:r>
            <a:r>
              <a:rPr lang="en-US" dirty="0" smtClean="0"/>
              <a:t> concurrent components</a:t>
            </a:r>
          </a:p>
          <a:p>
            <a:pPr lvl="2"/>
            <a:r>
              <a:rPr lang="en-US" dirty="0" smtClean="0"/>
              <a:t>Multitasking / multithreading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8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else do we have to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machine (or state)</a:t>
            </a:r>
          </a:p>
          <a:p>
            <a:pPr lvl="1"/>
            <a:r>
              <a:rPr lang="en-US" dirty="0" smtClean="0"/>
              <a:t>Process/thread identifier</a:t>
            </a:r>
          </a:p>
          <a:p>
            <a:pPr lvl="1"/>
            <a:r>
              <a:rPr lang="en-US" dirty="0" smtClean="0"/>
              <a:t>State identifiers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Need to know which portion of the party’s state interacts with a given channel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83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naming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unique?</a:t>
            </a:r>
          </a:p>
          <a:p>
            <a:pPr lvl="1"/>
            <a:r>
              <a:rPr lang="en-US" dirty="0" smtClean="0"/>
              <a:t>Each party needs to differentiate some number of “</a:t>
            </a:r>
            <a:r>
              <a:rPr lang="en-US" dirty="0" err="1" smtClean="0"/>
              <a:t>FSMs</a:t>
            </a:r>
            <a:r>
              <a:rPr lang="en-US" dirty="0" smtClean="0"/>
              <a:t>” (sets of states)</a:t>
            </a:r>
          </a:p>
          <a:p>
            <a:pPr lvl="1"/>
            <a:r>
              <a:rPr lang="en-US" dirty="0" smtClean="0"/>
              <a:t>Names need to be unique within that set</a:t>
            </a:r>
          </a:p>
          <a:p>
            <a:pPr lvl="1"/>
            <a:r>
              <a:rPr lang="en-US" dirty="0" smtClean="0"/>
              <a:t>NO need for names to be unique within the set of all parties</a:t>
            </a:r>
          </a:p>
          <a:p>
            <a:pPr lvl="2"/>
            <a:r>
              <a:rPr lang="en-US" dirty="0" smtClean="0"/>
              <a:t>Will there ever be such a need?</a:t>
            </a:r>
          </a:p>
          <a:p>
            <a:pPr lvl="2"/>
            <a:r>
              <a:rPr lang="en-US" dirty="0" smtClean="0"/>
              <a:t>State is always local to the endpoint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487488"/>
            <a:ext cx="4038600" cy="429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57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multiparty 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way to pick an outgoing channel/receiver</a:t>
            </a:r>
          </a:p>
          <a:p>
            <a:pPr lvl="1"/>
            <a:r>
              <a:rPr lang="en-US" dirty="0" smtClean="0"/>
              <a:t>An internal channel index</a:t>
            </a:r>
          </a:p>
          <a:p>
            <a:r>
              <a:rPr lang="en-US" dirty="0" smtClean="0"/>
              <a:t>A way to pick a subset of internal state/machine</a:t>
            </a:r>
          </a:p>
          <a:p>
            <a:pPr lvl="1"/>
            <a:r>
              <a:rPr lang="en-US" dirty="0" smtClean="0"/>
              <a:t>An internal machine index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i="1" u="sng" dirty="0" smtClean="0"/>
              <a:t>BOTH ARE INTERNAL ONLY</a:t>
            </a:r>
            <a:endParaRPr lang="en-US" i="1" u="sng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75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Multiples of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party usually wants to communicate to multiple other parties</a:t>
            </a:r>
          </a:p>
          <a:p>
            <a:r>
              <a:rPr lang="en-US" dirty="0" smtClean="0"/>
              <a:t>Sometimes 1-to-1</a:t>
            </a:r>
          </a:p>
          <a:p>
            <a:r>
              <a:rPr lang="en-US" dirty="0" smtClean="0"/>
              <a:t>Sometimes same info to many others</a:t>
            </a:r>
            <a:endParaRPr lang="en-US" dirty="0"/>
          </a:p>
        </p:txBody>
      </p:sp>
      <p:pic>
        <p:nvPicPr>
          <p:cNvPr id="4" name="Picture 12" descr="bullh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68110" y="3962400"/>
            <a:ext cx="2790090" cy="22467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67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78800" cy="4429125"/>
          </a:xfrm>
        </p:spPr>
        <p:txBody>
          <a:bodyPr/>
          <a:lstStyle/>
          <a:p>
            <a:r>
              <a:rPr lang="en-US" dirty="0" smtClean="0"/>
              <a:t>Two preselected parties</a:t>
            </a:r>
          </a:p>
          <a:p>
            <a:pPr lvl="1"/>
            <a:r>
              <a:rPr lang="en-US" dirty="0" smtClean="0"/>
              <a:t>Homogenous endpoints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Unidirectional channel</a:t>
            </a:r>
          </a:p>
          <a:p>
            <a:pPr lvl="1"/>
            <a:r>
              <a:rPr lang="en-US" dirty="0" smtClean="0"/>
              <a:t>Preselected sender, preselected receiver</a:t>
            </a:r>
          </a:p>
          <a:p>
            <a:r>
              <a:rPr lang="en-US" b="1" i="1" dirty="0" smtClean="0"/>
              <a:t>One predetermined sender, one predetermined receiver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450427" y="2596057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21213" y="2590800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175641" y="2769478"/>
            <a:ext cx="4619297" cy="315310"/>
          </a:xfrm>
          <a:prstGeom prst="rightArrow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54879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1:1</a:t>
            </a:r>
          </a:p>
          <a:p>
            <a:r>
              <a:rPr lang="en-US" dirty="0" smtClean="0"/>
              <a:t>Two parties share state</a:t>
            </a:r>
          </a:p>
          <a:p>
            <a:pPr lvl="1"/>
            <a:r>
              <a:rPr lang="en-US" dirty="0" smtClean="0"/>
              <a:t>Pick which two</a:t>
            </a:r>
          </a:p>
          <a:p>
            <a:pPr lvl="1"/>
            <a:r>
              <a:rPr lang="en-US" dirty="0" smtClean="0"/>
              <a:t>Just communicate</a:t>
            </a:r>
          </a:p>
          <a:p>
            <a:pPr lvl="1">
              <a:buNone/>
            </a:pPr>
            <a:endParaRPr lang="en-US" dirty="0"/>
          </a:p>
        </p:txBody>
      </p:sp>
      <p:cxnSp>
        <p:nvCxnSpPr>
          <p:cNvPr id="7" name="Straight Connector 81"/>
          <p:cNvCxnSpPr>
            <a:cxnSpLocks noChangeShapeType="1"/>
            <a:stCxn id="15" idx="2"/>
            <a:endCxn id="15" idx="3"/>
          </p:cNvCxnSpPr>
          <p:nvPr/>
        </p:nvCxnSpPr>
        <p:spPr bwMode="auto">
          <a:xfrm rot="10800000" flipH="1">
            <a:off x="5318054" y="2550580"/>
            <a:ext cx="2188931" cy="12036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8" name="Straight Connector 82"/>
          <p:cNvCxnSpPr>
            <a:cxnSpLocks noChangeShapeType="1"/>
            <a:stCxn id="15" idx="3"/>
            <a:endCxn id="15" idx="1"/>
          </p:cNvCxnSpPr>
          <p:nvPr/>
        </p:nvCxnSpPr>
        <p:spPr bwMode="auto">
          <a:xfrm rot="16200000" flipH="1">
            <a:off x="6411279" y="2057945"/>
            <a:ext cx="1203663" cy="2188931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" name="Straight Connector 83"/>
          <p:cNvCxnSpPr>
            <a:cxnSpLocks noChangeShapeType="1"/>
            <a:stCxn id="15" idx="3"/>
            <a:endCxn id="15" idx="2"/>
          </p:cNvCxnSpPr>
          <p:nvPr/>
        </p:nvCxnSpPr>
        <p:spPr bwMode="auto">
          <a:xfrm rot="16200000" flipH="1">
            <a:off x="5510392" y="2958833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" name="Straight Connector 84"/>
          <p:cNvCxnSpPr>
            <a:cxnSpLocks noChangeShapeType="1"/>
            <a:stCxn id="15" idx="3"/>
            <a:endCxn id="15" idx="2"/>
          </p:cNvCxnSpPr>
          <p:nvPr/>
        </p:nvCxnSpPr>
        <p:spPr bwMode="auto">
          <a:xfrm rot="16200000" flipH="1">
            <a:off x="4714982" y="3751762"/>
            <a:ext cx="2407328" cy="4964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" name="Straight Connector 85"/>
          <p:cNvCxnSpPr>
            <a:cxnSpLocks noChangeShapeType="1"/>
            <a:stCxn id="15" idx="2"/>
            <a:endCxn id="15" idx="2"/>
          </p:cNvCxnSpPr>
          <p:nvPr/>
        </p:nvCxnSpPr>
        <p:spPr bwMode="auto">
          <a:xfrm rot="10800000" flipH="1" flipV="1">
            <a:off x="5318054" y="3754243"/>
            <a:ext cx="2188931" cy="1201182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2" name="Straight Connector 86"/>
          <p:cNvCxnSpPr>
            <a:cxnSpLocks noChangeShapeType="1"/>
            <a:stCxn id="15" idx="2"/>
            <a:endCxn id="15" idx="1"/>
          </p:cNvCxnSpPr>
          <p:nvPr/>
        </p:nvCxnSpPr>
        <p:spPr bwMode="auto">
          <a:xfrm rot="10800000" flipH="1">
            <a:off x="5318054" y="3754243"/>
            <a:ext cx="2789522" cy="248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3" name="Straight Connector 87"/>
          <p:cNvCxnSpPr>
            <a:cxnSpLocks noChangeShapeType="1"/>
            <a:stCxn id="15" idx="2"/>
            <a:endCxn id="15" idx="1"/>
          </p:cNvCxnSpPr>
          <p:nvPr/>
        </p:nvCxnSpPr>
        <p:spPr bwMode="auto">
          <a:xfrm rot="5400000" flipH="1" flipV="1">
            <a:off x="6412520" y="3260367"/>
            <a:ext cx="1201182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4" name="Straight Connector 88"/>
          <p:cNvCxnSpPr>
            <a:cxnSpLocks noChangeShapeType="1"/>
            <a:stCxn id="15" idx="3"/>
            <a:endCxn id="15" idx="2"/>
          </p:cNvCxnSpPr>
          <p:nvPr/>
        </p:nvCxnSpPr>
        <p:spPr bwMode="auto">
          <a:xfrm rot="16200000" flipH="1">
            <a:off x="6302081" y="3753003"/>
            <a:ext cx="2407328" cy="248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5" name="Hexagon 89"/>
          <p:cNvSpPr>
            <a:spLocks noChangeArrowheads="1"/>
          </p:cNvSpPr>
          <p:nvPr/>
        </p:nvSpPr>
        <p:spPr bwMode="auto">
          <a:xfrm>
            <a:off x="5318054" y="2550580"/>
            <a:ext cx="2789522" cy="2404845"/>
          </a:xfrm>
          <a:prstGeom prst="hexagon">
            <a:avLst>
              <a:gd name="adj" fmla="val 24998"/>
              <a:gd name="vf" fmla="val 11547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6" name="Straight Connector 91"/>
          <p:cNvCxnSpPr>
            <a:cxnSpLocks noChangeShapeType="1"/>
            <a:stCxn id="15" idx="2"/>
            <a:endCxn id="15" idx="3"/>
          </p:cNvCxnSpPr>
          <p:nvPr/>
        </p:nvCxnSpPr>
        <p:spPr bwMode="auto">
          <a:xfrm rot="5400000" flipH="1" flipV="1">
            <a:off x="5510392" y="2958833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7" name="Rectangle 92"/>
          <p:cNvSpPr>
            <a:spLocks noChangeArrowheads="1"/>
          </p:cNvSpPr>
          <p:nvPr/>
        </p:nvSpPr>
        <p:spPr bwMode="auto">
          <a:xfrm>
            <a:off x="7506985" y="2235391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92"/>
          <p:cNvSpPr>
            <a:spLocks noChangeArrowheads="1"/>
          </p:cNvSpPr>
          <p:nvPr/>
        </p:nvSpPr>
        <p:spPr bwMode="auto">
          <a:xfrm>
            <a:off x="8107578" y="3607817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92"/>
          <p:cNvSpPr>
            <a:spLocks noChangeArrowheads="1"/>
          </p:cNvSpPr>
          <p:nvPr/>
        </p:nvSpPr>
        <p:spPr bwMode="auto">
          <a:xfrm>
            <a:off x="7521876" y="4957907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92"/>
          <p:cNvSpPr>
            <a:spLocks noChangeArrowheads="1"/>
          </p:cNvSpPr>
          <p:nvPr/>
        </p:nvSpPr>
        <p:spPr bwMode="auto">
          <a:xfrm>
            <a:off x="5602218" y="2260212"/>
            <a:ext cx="290369" cy="290368"/>
          </a:xfrm>
          <a:prstGeom prst="rect">
            <a:avLst/>
          </a:prstGeom>
          <a:solidFill>
            <a:srgbClr val="00B050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92"/>
          <p:cNvSpPr>
            <a:spLocks noChangeArrowheads="1"/>
          </p:cNvSpPr>
          <p:nvPr/>
        </p:nvSpPr>
        <p:spPr bwMode="auto">
          <a:xfrm>
            <a:off x="5027683" y="3611542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Rectangle 92"/>
          <p:cNvSpPr>
            <a:spLocks noChangeArrowheads="1"/>
          </p:cNvSpPr>
          <p:nvPr/>
        </p:nvSpPr>
        <p:spPr bwMode="auto">
          <a:xfrm>
            <a:off x="5623314" y="4955425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4" name="Straight Connector 82"/>
          <p:cNvCxnSpPr>
            <a:cxnSpLocks noChangeShapeType="1"/>
          </p:cNvCxnSpPr>
          <p:nvPr/>
        </p:nvCxnSpPr>
        <p:spPr bwMode="auto">
          <a:xfrm rot="16200000" flipH="1">
            <a:off x="6436234" y="2072767"/>
            <a:ext cx="1203663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3" name="Rectangle 92"/>
          <p:cNvSpPr>
            <a:spLocks noChangeArrowheads="1"/>
          </p:cNvSpPr>
          <p:nvPr/>
        </p:nvSpPr>
        <p:spPr bwMode="auto">
          <a:xfrm>
            <a:off x="8107576" y="3611542"/>
            <a:ext cx="290369" cy="290368"/>
          </a:xfrm>
          <a:prstGeom prst="rect">
            <a:avLst/>
          </a:prstGeom>
          <a:solidFill>
            <a:srgbClr val="00B050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4608493"/>
            <a:ext cx="3005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 State now shared!</a:t>
            </a:r>
          </a:p>
          <a:p>
            <a:pPr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72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(1:N)</a:t>
            </a:r>
          </a:p>
          <a:p>
            <a:pPr lvl="1"/>
            <a:r>
              <a:rPr lang="en-US" dirty="0" smtClean="0"/>
              <a:t>Send same info. on all channels</a:t>
            </a:r>
          </a:p>
          <a:p>
            <a:pPr lvl="1"/>
            <a:r>
              <a:rPr lang="en-US" dirty="0" smtClean="0"/>
              <a:t>Every party in the network has the same info.</a:t>
            </a:r>
          </a:p>
          <a:p>
            <a:r>
              <a:rPr lang="en-US" dirty="0" smtClean="0"/>
              <a:t>Multicast (1:M)</a:t>
            </a:r>
          </a:p>
          <a:p>
            <a:pPr lvl="1"/>
            <a:r>
              <a:rPr lang="en-US" dirty="0" smtClean="0"/>
              <a:t>Broadcast on a subset of channels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4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state everywhere</a:t>
            </a:r>
          </a:p>
          <a:p>
            <a:pPr lvl="1"/>
            <a:r>
              <a:rPr lang="en-US" dirty="0" smtClean="0"/>
              <a:t>No need to pick</a:t>
            </a:r>
          </a:p>
          <a:p>
            <a:pPr lvl="1"/>
            <a:r>
              <a:rPr lang="en-US" dirty="0" smtClean="0"/>
              <a:t>Need to replicate</a:t>
            </a:r>
          </a:p>
          <a:p>
            <a:pPr lvl="2"/>
            <a:r>
              <a:rPr lang="en-US" dirty="0" smtClean="0"/>
              <a:t>Multiple communication</a:t>
            </a:r>
          </a:p>
          <a:p>
            <a:pPr lvl="2"/>
            <a:r>
              <a:rPr lang="en-US" dirty="0" smtClean="0"/>
              <a:t>Multiple information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7683" y="2235391"/>
            <a:ext cx="3370264" cy="3012884"/>
            <a:chOff x="3487736" y="2587624"/>
            <a:chExt cx="2155828" cy="1927226"/>
          </a:xfrm>
        </p:grpSpPr>
        <p:cxnSp>
          <p:nvCxnSpPr>
            <p:cNvPr id="5" name="Straight Connector 8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6" name="Straight Connector 82"/>
            <p:cNvCxnSpPr>
              <a:cxnSpLocks noChangeShapeType="1"/>
              <a:stCxn id="13" idx="3"/>
              <a:endCxn id="13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7" name="Straight Connector 83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8" name="Straight Connector 84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9" name="Straight Connector 85"/>
            <p:cNvCxnSpPr>
              <a:cxnSpLocks noChangeShapeType="1"/>
              <a:stCxn id="13" idx="2"/>
              <a:endCxn id="13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" name="Straight Connector 86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1" name="Straight Connector 87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2" name="Straight Connector 88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3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14" name="Straight Connector 9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1" name="Straight Connector 84"/>
          <p:cNvCxnSpPr>
            <a:cxnSpLocks noChangeShapeType="1"/>
            <a:stCxn id="13" idx="4"/>
            <a:endCxn id="13" idx="3"/>
          </p:cNvCxnSpPr>
          <p:nvPr/>
        </p:nvCxnSpPr>
        <p:spPr bwMode="auto">
          <a:xfrm flipH="1">
            <a:off x="5318054" y="2550581"/>
            <a:ext cx="601163" cy="120242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" name="Straight Connector 84"/>
          <p:cNvCxnSpPr>
            <a:cxnSpLocks noChangeShapeType="1"/>
            <a:stCxn id="13" idx="4"/>
            <a:endCxn id="13" idx="5"/>
          </p:cNvCxnSpPr>
          <p:nvPr/>
        </p:nvCxnSpPr>
        <p:spPr bwMode="auto">
          <a:xfrm>
            <a:off x="5919217" y="2550581"/>
            <a:ext cx="1587196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now shared</a:t>
            </a:r>
          </a:p>
          <a:p>
            <a:pPr lvl="1"/>
            <a:r>
              <a:rPr lang="en-US" dirty="0" smtClean="0"/>
              <a:t>When?</a:t>
            </a:r>
            <a:br>
              <a:rPr lang="en-US" dirty="0" smtClean="0"/>
            </a:br>
            <a:r>
              <a:rPr lang="en-US" dirty="0" smtClean="0"/>
              <a:t>Need to coordinate</a:t>
            </a:r>
          </a:p>
          <a:p>
            <a:pPr lvl="1"/>
            <a:r>
              <a:rPr lang="en-US" dirty="0" smtClean="0"/>
              <a:t>How to coordinate?</a:t>
            </a:r>
          </a:p>
          <a:p>
            <a:pPr lvl="2"/>
            <a:r>
              <a:rPr lang="en-US" dirty="0" smtClean="0"/>
              <a:t>Three-way handshake</a:t>
            </a:r>
          </a:p>
          <a:p>
            <a:pPr lvl="2"/>
            <a:r>
              <a:rPr lang="en-US" dirty="0" smtClean="0"/>
              <a:t>Chang’s “Echo alg.”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27683" y="2235391"/>
            <a:ext cx="3370264" cy="3012884"/>
            <a:chOff x="3487736" y="2587624"/>
            <a:chExt cx="2155828" cy="1927226"/>
          </a:xfrm>
        </p:grpSpPr>
        <p:cxnSp>
          <p:nvCxnSpPr>
            <p:cNvPr id="5" name="Straight Connector 8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6" name="Straight Connector 82"/>
            <p:cNvCxnSpPr>
              <a:cxnSpLocks noChangeShapeType="1"/>
              <a:stCxn id="13" idx="3"/>
              <a:endCxn id="13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7" name="Straight Connector 83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8" name="Straight Connector 84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9" name="Straight Connector 85"/>
            <p:cNvCxnSpPr>
              <a:cxnSpLocks noChangeShapeType="1"/>
              <a:stCxn id="13" idx="2"/>
              <a:endCxn id="13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" name="Straight Connector 86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1" name="Straight Connector 87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2" name="Straight Connector 88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3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14" name="Straight Connector 9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3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Complexities of communications copying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Atomicity</a:t>
            </a:r>
          </a:p>
          <a:p>
            <a:pPr lvl="1"/>
            <a:r>
              <a:rPr lang="en-US" dirty="0" smtClean="0"/>
              <a:t>Losses don’t correlate across channels</a:t>
            </a:r>
          </a:p>
          <a:p>
            <a:pPr lvl="1"/>
            <a:r>
              <a:rPr lang="en-US" dirty="0" smtClean="0"/>
              <a:t>Might link “all-or-none” behavior</a:t>
            </a:r>
          </a:p>
          <a:p>
            <a:r>
              <a:rPr lang="en-US" dirty="0" smtClean="0"/>
              <a:t>Synchrony</a:t>
            </a:r>
          </a:p>
          <a:p>
            <a:pPr lvl="1"/>
            <a:r>
              <a:rPr lang="en-US" dirty="0" smtClean="0"/>
              <a:t>Knowing all the receivers have the info at the same time</a:t>
            </a:r>
          </a:p>
          <a:p>
            <a:pPr lvl="1"/>
            <a:r>
              <a:rPr lang="en-US" dirty="0" smtClean="0"/>
              <a:t>Having them know that</a:t>
            </a:r>
          </a:p>
          <a:p>
            <a:pPr lvl="1"/>
            <a:r>
              <a:rPr lang="en-US" dirty="0" smtClean="0"/>
              <a:t>Having you know that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Send one to each receiver? Can we do better?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4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with a subset</a:t>
            </a:r>
          </a:p>
          <a:p>
            <a:pPr lvl="1"/>
            <a:r>
              <a:rPr lang="en-US" dirty="0" smtClean="0"/>
              <a:t>How to pick?</a:t>
            </a:r>
          </a:p>
          <a:p>
            <a:pPr lvl="1"/>
            <a:r>
              <a:rPr lang="en-US" dirty="0" smtClean="0"/>
              <a:t>Who picks?</a:t>
            </a:r>
          </a:p>
          <a:p>
            <a:r>
              <a:rPr lang="en-US" dirty="0" smtClean="0"/>
              <a:t>Similar to broadcast</a:t>
            </a:r>
          </a:p>
          <a:p>
            <a:pPr lvl="1"/>
            <a:r>
              <a:rPr lang="en-US" dirty="0" smtClean="0"/>
              <a:t>Need to replicate</a:t>
            </a:r>
          </a:p>
          <a:p>
            <a:pPr lvl="1"/>
            <a:r>
              <a:rPr lang="en-US" dirty="0" smtClean="0"/>
              <a:t>Need to coordinate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7683" y="2235391"/>
            <a:ext cx="3370264" cy="3012884"/>
            <a:chOff x="3487736" y="2587624"/>
            <a:chExt cx="2155828" cy="1927226"/>
          </a:xfrm>
        </p:grpSpPr>
        <p:cxnSp>
          <p:nvCxnSpPr>
            <p:cNvPr id="5" name="Straight Connector 8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6" name="Straight Connector 82"/>
            <p:cNvCxnSpPr>
              <a:cxnSpLocks noChangeShapeType="1"/>
              <a:stCxn id="13" idx="3"/>
              <a:endCxn id="13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7" name="Straight Connector 83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8" name="Straight Connector 84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9" name="Straight Connector 85"/>
            <p:cNvCxnSpPr>
              <a:cxnSpLocks noChangeShapeType="1"/>
              <a:stCxn id="13" idx="2"/>
              <a:endCxn id="13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" name="Straight Connector 86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1" name="Straight Connector 87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2" name="Straight Connector 88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3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14" name="Straight Connector 9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2" name="Straight Connector 21"/>
          <p:cNvCxnSpPr>
            <a:stCxn id="13" idx="3"/>
            <a:endCxn id="13" idx="4"/>
          </p:cNvCxnSpPr>
          <p:nvPr/>
        </p:nvCxnSpPr>
        <p:spPr>
          <a:xfrm flipV="1">
            <a:off x="5318054" y="2550581"/>
            <a:ext cx="601163" cy="1202422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3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get worse…</a:t>
            </a:r>
          </a:p>
          <a:p>
            <a:pPr lvl="1"/>
            <a:r>
              <a:rPr lang="en-US" dirty="0" smtClean="0"/>
              <a:t>Subset can change</a:t>
            </a:r>
          </a:p>
          <a:p>
            <a:pPr lvl="2"/>
            <a:r>
              <a:rPr lang="en-US" dirty="0" smtClean="0"/>
              <a:t>Add parties</a:t>
            </a:r>
          </a:p>
          <a:p>
            <a:pPr lvl="2"/>
            <a:r>
              <a:rPr lang="en-US" dirty="0" smtClean="0"/>
              <a:t>Remove parties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7683" y="2235391"/>
            <a:ext cx="3370264" cy="3012884"/>
            <a:chOff x="3487736" y="2587624"/>
            <a:chExt cx="2155828" cy="1927226"/>
          </a:xfrm>
        </p:grpSpPr>
        <p:cxnSp>
          <p:nvCxnSpPr>
            <p:cNvPr id="5" name="Straight Connector 8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6" name="Straight Connector 82"/>
            <p:cNvCxnSpPr>
              <a:cxnSpLocks noChangeShapeType="1"/>
              <a:stCxn id="13" idx="3"/>
              <a:endCxn id="13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7" name="Straight Connector 83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8" name="Straight Connector 84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9" name="Straight Connector 85"/>
            <p:cNvCxnSpPr>
              <a:cxnSpLocks noChangeShapeType="1"/>
              <a:stCxn id="13" idx="2"/>
              <a:endCxn id="13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" name="Straight Connector 86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1" name="Straight Connector 87"/>
            <p:cNvCxnSpPr>
              <a:cxnSpLocks noChangeShapeType="1"/>
              <a:stCxn id="13" idx="2"/>
              <a:endCxn id="13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2" name="Straight Connector 88"/>
            <p:cNvCxnSpPr>
              <a:cxnSpLocks noChangeShapeType="1"/>
              <a:stCxn id="13" idx="3"/>
              <a:endCxn id="13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3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14" name="Straight Connector 91"/>
            <p:cNvCxnSpPr>
              <a:cxnSpLocks noChangeShapeType="1"/>
              <a:stCxn id="13" idx="2"/>
              <a:endCxn id="13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00B050"/>
            </a:solid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08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Multicast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selection</a:t>
            </a:r>
          </a:p>
          <a:p>
            <a:pPr lvl="1"/>
            <a:r>
              <a:rPr lang="en-US" dirty="0" smtClean="0"/>
              <a:t>How do you indicate the subset desired?</a:t>
            </a:r>
          </a:p>
          <a:p>
            <a:pPr lvl="1"/>
            <a:r>
              <a:rPr lang="en-US" dirty="0" smtClean="0"/>
              <a:t>Who picks? Sender or receivers?</a:t>
            </a:r>
          </a:p>
          <a:p>
            <a:r>
              <a:rPr lang="en-US" dirty="0" smtClean="0"/>
              <a:t>Changes in group</a:t>
            </a:r>
          </a:p>
          <a:p>
            <a:pPr lvl="1"/>
            <a:r>
              <a:rPr lang="en-US" dirty="0" smtClean="0"/>
              <a:t>Members join</a:t>
            </a:r>
          </a:p>
          <a:p>
            <a:pPr lvl="1"/>
            <a:r>
              <a:rPr lang="en-US" dirty="0" smtClean="0"/>
              <a:t>Members leave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10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</a:t>
            </a:r>
            <a:r>
              <a:rPr lang="en-US" dirty="0" err="1" smtClean="0"/>
              <a:t>pairwise</a:t>
            </a:r>
            <a:r>
              <a:rPr lang="en-US" dirty="0" smtClean="0"/>
              <a:t>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topology</a:t>
            </a:r>
          </a:p>
          <a:p>
            <a:pPr lvl="1"/>
            <a:r>
              <a:rPr lang="en-US" dirty="0" smtClean="0"/>
              <a:t>Full, 1-hop connectivity</a:t>
            </a:r>
          </a:p>
          <a:p>
            <a:pPr lvl="1"/>
            <a:r>
              <a:rPr lang="en-US" dirty="0" smtClean="0"/>
              <a:t>Simple to understand</a:t>
            </a:r>
          </a:p>
          <a:p>
            <a:r>
              <a:rPr lang="en-US" dirty="0" smtClean="0"/>
              <a:t>Expensive to maintain and use</a:t>
            </a:r>
          </a:p>
          <a:p>
            <a:r>
              <a:rPr lang="en-US" dirty="0" smtClean="0"/>
              <a:t>Hard to add new members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92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this picture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1" name="Content Placeholder 2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Fully connected</a:t>
                </a:r>
              </a:p>
              <a:p>
                <a:pPr lvl="1"/>
                <a:r>
                  <a:rPr lang="en-US" dirty="0" smtClean="0"/>
                  <a:t>Cost to add one node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Total cost 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 smtClean="0"/>
                  <a:t>Solution: sharing</a:t>
                </a:r>
                <a:endParaRPr lang="en-US" i="1" dirty="0"/>
              </a:p>
            </p:txBody>
          </p:sp>
        </mc:Choice>
        <mc:Fallback>
          <p:sp>
            <p:nvSpPr>
              <p:cNvPr id="21" name="Content Placeholder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1"/>
          <p:cNvSpPr>
            <a:spLocks noGrp="1"/>
          </p:cNvSpPr>
          <p:nvPr>
            <p:ph sz="half" idx="4294967295"/>
          </p:nvPr>
        </p:nvSpPr>
        <p:spPr>
          <a:xfrm>
            <a:off x="5105400" y="1487488"/>
            <a:ext cx="4038600" cy="429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36" name="Straight Connector 81"/>
          <p:cNvCxnSpPr>
            <a:cxnSpLocks noChangeShapeType="1"/>
            <a:stCxn id="44" idx="2"/>
            <a:endCxn id="44" idx="3"/>
          </p:cNvCxnSpPr>
          <p:nvPr/>
        </p:nvCxnSpPr>
        <p:spPr bwMode="auto">
          <a:xfrm rot="10800000" flipH="1">
            <a:off x="5606907" y="3286989"/>
            <a:ext cx="2188931" cy="12036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7" name="Straight Connector 82"/>
          <p:cNvCxnSpPr>
            <a:cxnSpLocks noChangeShapeType="1"/>
            <a:stCxn id="44" idx="3"/>
            <a:endCxn id="44" idx="1"/>
          </p:cNvCxnSpPr>
          <p:nvPr/>
        </p:nvCxnSpPr>
        <p:spPr bwMode="auto">
          <a:xfrm rot="16200000" flipH="1">
            <a:off x="6700132" y="2794354"/>
            <a:ext cx="1203663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8" name="Straight Connector 83"/>
          <p:cNvCxnSpPr>
            <a:cxnSpLocks noChangeShapeType="1"/>
            <a:stCxn id="44" idx="3"/>
            <a:endCxn id="44" idx="2"/>
          </p:cNvCxnSpPr>
          <p:nvPr/>
        </p:nvCxnSpPr>
        <p:spPr bwMode="auto">
          <a:xfrm rot="16200000" flipH="1">
            <a:off x="5799245" y="3695242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9" name="Straight Connector 84"/>
          <p:cNvCxnSpPr>
            <a:cxnSpLocks noChangeShapeType="1"/>
            <a:stCxn id="44" idx="3"/>
            <a:endCxn id="44" idx="2"/>
          </p:cNvCxnSpPr>
          <p:nvPr/>
        </p:nvCxnSpPr>
        <p:spPr bwMode="auto">
          <a:xfrm rot="16200000" flipH="1">
            <a:off x="5003835" y="4488171"/>
            <a:ext cx="2407328" cy="4964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40" name="Straight Connector 85"/>
          <p:cNvCxnSpPr>
            <a:cxnSpLocks noChangeShapeType="1"/>
            <a:stCxn id="44" idx="2"/>
            <a:endCxn id="44" idx="2"/>
          </p:cNvCxnSpPr>
          <p:nvPr/>
        </p:nvCxnSpPr>
        <p:spPr bwMode="auto">
          <a:xfrm rot="10800000" flipH="1" flipV="1">
            <a:off x="5606907" y="4490652"/>
            <a:ext cx="2188931" cy="1201182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41" name="Straight Connector 86"/>
          <p:cNvCxnSpPr>
            <a:cxnSpLocks noChangeShapeType="1"/>
            <a:stCxn id="44" idx="2"/>
            <a:endCxn id="44" idx="1"/>
          </p:cNvCxnSpPr>
          <p:nvPr/>
        </p:nvCxnSpPr>
        <p:spPr bwMode="auto">
          <a:xfrm rot="10800000" flipH="1">
            <a:off x="5606907" y="4490652"/>
            <a:ext cx="2789522" cy="248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42" name="Straight Connector 87"/>
          <p:cNvCxnSpPr>
            <a:cxnSpLocks noChangeShapeType="1"/>
            <a:stCxn id="44" idx="2"/>
            <a:endCxn id="44" idx="1"/>
          </p:cNvCxnSpPr>
          <p:nvPr/>
        </p:nvCxnSpPr>
        <p:spPr bwMode="auto">
          <a:xfrm rot="5400000" flipH="1" flipV="1">
            <a:off x="6701373" y="3996776"/>
            <a:ext cx="1201182" cy="218893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43" name="Straight Connector 88"/>
          <p:cNvCxnSpPr>
            <a:cxnSpLocks noChangeShapeType="1"/>
            <a:stCxn id="44" idx="3"/>
            <a:endCxn id="44" idx="2"/>
          </p:cNvCxnSpPr>
          <p:nvPr/>
        </p:nvCxnSpPr>
        <p:spPr bwMode="auto">
          <a:xfrm rot="16200000" flipH="1">
            <a:off x="6590934" y="4489412"/>
            <a:ext cx="2407328" cy="2481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44" name="Hexagon 89"/>
          <p:cNvSpPr>
            <a:spLocks noChangeArrowheads="1"/>
          </p:cNvSpPr>
          <p:nvPr/>
        </p:nvSpPr>
        <p:spPr bwMode="auto">
          <a:xfrm>
            <a:off x="5606907" y="3286989"/>
            <a:ext cx="2789522" cy="2404845"/>
          </a:xfrm>
          <a:prstGeom prst="hexagon">
            <a:avLst>
              <a:gd name="adj" fmla="val 24998"/>
              <a:gd name="vf" fmla="val 11547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5" name="Straight Connector 91"/>
          <p:cNvCxnSpPr>
            <a:cxnSpLocks noChangeShapeType="1"/>
            <a:stCxn id="44" idx="2"/>
            <a:endCxn id="44" idx="3"/>
          </p:cNvCxnSpPr>
          <p:nvPr/>
        </p:nvCxnSpPr>
        <p:spPr bwMode="auto">
          <a:xfrm rot="5400000" flipH="1" flipV="1">
            <a:off x="5799245" y="3695242"/>
            <a:ext cx="2404845" cy="158834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46" name="Rectangle 92"/>
          <p:cNvSpPr>
            <a:spLocks noChangeArrowheads="1"/>
          </p:cNvSpPr>
          <p:nvPr/>
        </p:nvSpPr>
        <p:spPr bwMode="auto">
          <a:xfrm>
            <a:off x="7795838" y="2971800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Rectangle 92"/>
          <p:cNvSpPr>
            <a:spLocks noChangeArrowheads="1"/>
          </p:cNvSpPr>
          <p:nvPr/>
        </p:nvSpPr>
        <p:spPr bwMode="auto">
          <a:xfrm>
            <a:off x="8396431" y="4344226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7810729" y="5694316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Rectangle 92"/>
          <p:cNvSpPr>
            <a:spLocks noChangeArrowheads="1"/>
          </p:cNvSpPr>
          <p:nvPr/>
        </p:nvSpPr>
        <p:spPr bwMode="auto">
          <a:xfrm>
            <a:off x="5891071" y="2996621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Rectangle 92"/>
          <p:cNvSpPr>
            <a:spLocks noChangeArrowheads="1"/>
          </p:cNvSpPr>
          <p:nvPr/>
        </p:nvSpPr>
        <p:spPr bwMode="auto">
          <a:xfrm>
            <a:off x="5316536" y="4347951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Rectangle 92"/>
          <p:cNvSpPr>
            <a:spLocks noChangeArrowheads="1"/>
          </p:cNvSpPr>
          <p:nvPr/>
        </p:nvSpPr>
        <p:spPr bwMode="auto">
          <a:xfrm>
            <a:off x="5912167" y="5691834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Rectangle 92"/>
          <p:cNvSpPr>
            <a:spLocks noChangeArrowheads="1"/>
          </p:cNvSpPr>
          <p:nvPr/>
        </p:nvSpPr>
        <p:spPr bwMode="auto">
          <a:xfrm>
            <a:off x="6858000" y="1905000"/>
            <a:ext cx="290369" cy="290368"/>
          </a:xfrm>
          <a:prstGeom prst="rect">
            <a:avLst/>
          </a:prstGeom>
          <a:solidFill>
            <a:srgbClr val="008000"/>
          </a:solidFill>
          <a:ln w="38100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52" idx="2"/>
          </p:cNvCxnSpPr>
          <p:nvPr/>
        </p:nvCxnSpPr>
        <p:spPr>
          <a:xfrm rot="5400000">
            <a:off x="6073184" y="2332167"/>
            <a:ext cx="1066801" cy="79320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6842398" y="2346600"/>
            <a:ext cx="1066801" cy="79320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4" idx="3"/>
          </p:cNvCxnSpPr>
          <p:nvPr/>
        </p:nvCxnSpPr>
        <p:spPr>
          <a:xfrm rot="5400000">
            <a:off x="5153246" y="2663461"/>
            <a:ext cx="2279612" cy="1372290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6556049" y="2663461"/>
            <a:ext cx="2279612" cy="1372290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5671065" y="3552168"/>
            <a:ext cx="3478309" cy="801019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4870736" y="3548445"/>
            <a:ext cx="3478309" cy="801019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27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 2-party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began by knowing:</a:t>
            </a:r>
          </a:p>
          <a:p>
            <a:pPr lvl="1"/>
            <a:r>
              <a:rPr lang="en-US" dirty="0" smtClean="0"/>
              <a:t>Participating endpoints</a:t>
            </a:r>
          </a:p>
          <a:p>
            <a:pPr lvl="1"/>
            <a:r>
              <a:rPr lang="en-US" dirty="0" smtClean="0"/>
              <a:t>Communication channel</a:t>
            </a:r>
          </a:p>
          <a:p>
            <a:endParaRPr lang="en-US" dirty="0"/>
          </a:p>
          <a:p>
            <a:r>
              <a:rPr lang="en-US" dirty="0" smtClean="0"/>
              <a:t>We didn’t know, but fixed:</a:t>
            </a:r>
          </a:p>
          <a:p>
            <a:pPr lvl="1"/>
            <a:r>
              <a:rPr lang="en-US" i="1" u="sng" dirty="0" smtClean="0"/>
              <a:t>When</a:t>
            </a:r>
            <a:r>
              <a:rPr lang="en-US" dirty="0" smtClean="0"/>
              <a:t> the endpoints share state</a:t>
            </a:r>
          </a:p>
          <a:p>
            <a:pPr lvl="2"/>
            <a:r>
              <a:rPr lang="en-US" dirty="0" smtClean="0"/>
              <a:t>So we need a handshake</a:t>
            </a:r>
          </a:p>
          <a:p>
            <a:pPr lvl="2"/>
            <a:r>
              <a:rPr lang="en-US" dirty="0" smtClean="0"/>
              <a:t>Including “when they want to be active” vs. idle</a:t>
            </a:r>
          </a:p>
          <a:p>
            <a:pPr lvl="1"/>
            <a:r>
              <a:rPr lang="en-US" dirty="0" smtClean="0"/>
              <a:t>Whether something is </a:t>
            </a:r>
            <a:r>
              <a:rPr lang="en-US" i="1" u="sng" dirty="0" smtClean="0"/>
              <a:t>lost</a:t>
            </a:r>
          </a:p>
          <a:p>
            <a:pPr lvl="2"/>
            <a:r>
              <a:rPr lang="en-US" dirty="0" smtClean="0"/>
              <a:t>So we need timers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78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share?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Endpoints</a:t>
            </a:r>
          </a:p>
          <a:p>
            <a:pPr lvl="1"/>
            <a:r>
              <a:rPr lang="en-US" dirty="0" smtClean="0"/>
              <a:t>We’re already doing that</a:t>
            </a:r>
          </a:p>
          <a:p>
            <a:pPr lvl="1"/>
            <a:r>
              <a:rPr lang="en-US" dirty="0" smtClean="0"/>
              <a:t>Multiprocessing, multiprogramming, etc.</a:t>
            </a:r>
          </a:p>
          <a:p>
            <a:pPr lvl="1"/>
            <a:r>
              <a:rPr lang="en-US" dirty="0" smtClean="0"/>
              <a:t>The rest is for CS 111 (Operating Systems)</a:t>
            </a:r>
          </a:p>
          <a:p>
            <a:pPr lvl="2"/>
            <a:r>
              <a:rPr lang="en-US" dirty="0" smtClean="0"/>
              <a:t>Virtualization (abstraction!)</a:t>
            </a:r>
          </a:p>
          <a:p>
            <a:pPr lvl="2"/>
            <a:r>
              <a:rPr lang="en-US" dirty="0" smtClean="0"/>
              <a:t>Resource sharing within a FSM</a:t>
            </a:r>
          </a:p>
          <a:p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Let’s explore…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95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a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in different directions</a:t>
            </a:r>
          </a:p>
          <a:p>
            <a:pPr lvl="1"/>
            <a:r>
              <a:rPr lang="en-US" dirty="0" smtClean="0"/>
              <a:t>Full-duplex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Shared outgoing destination</a:t>
            </a:r>
          </a:p>
          <a:p>
            <a:pPr lvl="1"/>
            <a:r>
              <a:rPr lang="en-US" dirty="0" smtClean="0"/>
              <a:t>A way to support broadcast/multicast</a:t>
            </a:r>
          </a:p>
          <a:p>
            <a:endParaRPr lang="en-US" dirty="0" smtClean="0"/>
          </a:p>
          <a:p>
            <a:r>
              <a:rPr lang="en-US" dirty="0" smtClean="0"/>
              <a:t>Shared incoming source</a:t>
            </a:r>
          </a:p>
          <a:p>
            <a:pPr lvl="1"/>
            <a:r>
              <a:rPr lang="en-US" dirty="0" smtClean="0"/>
              <a:t>To gather information from multiple sources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32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9600" b="1" dirty="0" smtClean="0"/>
              <a:t>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80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 relationship between two variables and their ratio</a:t>
            </a:r>
          </a:p>
          <a:p>
            <a:pPr lvl="1"/>
            <a:r>
              <a:rPr lang="en-US" dirty="0" smtClean="0"/>
              <a:t>An independent variable that changes arbitrarily</a:t>
            </a:r>
          </a:p>
          <a:p>
            <a:pPr lvl="1"/>
            <a:r>
              <a:rPr lang="en-US" dirty="0" smtClean="0"/>
              <a:t>A dependent variable that is expressed in terms of the independent one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sz="2800" i="1" dirty="0" err="1" smtClean="0"/>
              <a:t>y</a:t>
            </a:r>
            <a:r>
              <a:rPr lang="en-US" sz="2800" i="1" dirty="0" smtClean="0"/>
              <a:t> = </a:t>
            </a:r>
            <a:r>
              <a:rPr lang="en-US" sz="2800" i="1" dirty="0" err="1" smtClean="0"/>
              <a:t>f(x</a:t>
            </a:r>
            <a:r>
              <a:rPr lang="en-US" sz="2800" i="1" dirty="0" smtClean="0"/>
              <a:t>)</a:t>
            </a:r>
          </a:p>
          <a:p>
            <a:r>
              <a:rPr lang="en-US" dirty="0" smtClean="0"/>
              <a:t>The ratio grows in some way: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16650" y="4038600"/>
          <a:ext cx="1327150" cy="1327150"/>
        </p:xfrm>
        <a:graphic>
          <a:graphicData uri="http://schemas.openxmlformats.org/presentationml/2006/ole">
            <p:oleObj spid="_x0000_s167939" name="Equation" r:id="rId3" imgW="622300" imgH="6223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4767263"/>
          <a:ext cx="1955800" cy="1209675"/>
        </p:xfrm>
        <a:graphic>
          <a:graphicData uri="http://schemas.openxmlformats.org/presentationml/2006/ole">
            <p:oleObj spid="_x0000_s167940" name="Equation" r:id="rId4" imgW="965200" imgH="5969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91277" y="4825424"/>
            <a:ext cx="5019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where </a:t>
            </a:r>
            <a:r>
              <a:rPr lang="en-US" sz="3200" i="1" dirty="0" err="1" smtClean="0"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latin typeface="Times New Roman"/>
                <a:cs typeface="Times New Roman"/>
              </a:rPr>
              <a:t> is a positive constant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562600"/>
            <a:ext cx="61863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  We say </a:t>
            </a:r>
            <a:r>
              <a:rPr lang="en-US" sz="3200" i="1" dirty="0" err="1" smtClean="0">
                <a:latin typeface="Times New Roman"/>
                <a:cs typeface="Times New Roman"/>
              </a:rPr>
              <a:t>f(x</a:t>
            </a:r>
            <a:r>
              <a:rPr lang="en-US" sz="3200" i="1" dirty="0" smtClean="0">
                <a:latin typeface="Times New Roman"/>
                <a:cs typeface="Times New Roman"/>
              </a:rPr>
              <a:t>)</a:t>
            </a:r>
            <a:r>
              <a:rPr lang="en-US" sz="3200" dirty="0" smtClean="0">
                <a:latin typeface="Times New Roman"/>
                <a:cs typeface="Times New Roman"/>
              </a:rPr>
              <a:t> is bounded by </a:t>
            </a:r>
            <a:r>
              <a:rPr lang="en-US" sz="3200" i="1" dirty="0" err="1" smtClean="0">
                <a:latin typeface="Times New Roman"/>
                <a:cs typeface="Times New Roman"/>
              </a:rPr>
              <a:t>O(g(x</a:t>
            </a:r>
            <a:r>
              <a:rPr lang="en-US" sz="3200" i="1" dirty="0" smtClean="0">
                <a:latin typeface="Times New Roman"/>
                <a:cs typeface="Times New Roman"/>
              </a:rPr>
              <a:t>))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Growth is bounded</a:t>
            </a:r>
          </a:p>
          <a:p>
            <a:pPr lvl="1"/>
            <a:r>
              <a:rPr lang="en-US" dirty="0" smtClean="0"/>
              <a:t>No increase</a:t>
            </a:r>
          </a:p>
          <a:p>
            <a:pPr lvl="2"/>
            <a:r>
              <a:rPr lang="en-US" dirty="0" smtClean="0"/>
              <a:t>Unlimited messaging at no extra cost</a:t>
            </a:r>
          </a:p>
          <a:p>
            <a:pPr lvl="1"/>
            <a:r>
              <a:rPr lang="en-US" dirty="0" smtClean="0"/>
              <a:t>Logarithmic increase</a:t>
            </a:r>
          </a:p>
          <a:p>
            <a:pPr lvl="2"/>
            <a:r>
              <a:rPr lang="en-US" dirty="0" smtClean="0"/>
              <a:t>Phone numbers –one digit gets 10x more numbers</a:t>
            </a:r>
          </a:p>
          <a:p>
            <a:pPr lvl="1"/>
            <a:r>
              <a:rPr lang="en-US" dirty="0" smtClean="0"/>
              <a:t>Linear increase</a:t>
            </a:r>
          </a:p>
          <a:p>
            <a:pPr lvl="2"/>
            <a:r>
              <a:rPr lang="en-US" dirty="0" smtClean="0"/>
              <a:t>6 phones cost roughly 6x one phone</a:t>
            </a:r>
          </a:p>
          <a:p>
            <a:pPr lvl="1"/>
            <a:r>
              <a:rPr lang="en-US" dirty="0" smtClean="0"/>
              <a:t>Polynomial increase</a:t>
            </a:r>
          </a:p>
          <a:p>
            <a:pPr lvl="2"/>
            <a:r>
              <a:rPr lang="en-US" dirty="0" smtClean="0"/>
              <a:t>Every new person in the room adds N possible pairings</a:t>
            </a:r>
          </a:p>
          <a:p>
            <a:pPr lvl="1"/>
            <a:r>
              <a:rPr lang="en-US" dirty="0" smtClean="0"/>
              <a:t>Exponential increase</a:t>
            </a:r>
          </a:p>
          <a:p>
            <a:pPr lvl="2"/>
            <a:r>
              <a:rPr lang="en-US" dirty="0" smtClean="0"/>
              <a:t>Not as bounded!</a:t>
            </a:r>
            <a:endParaRPr lang="en-US" dirty="0"/>
          </a:p>
          <a:p>
            <a:pPr lvl="1"/>
            <a:r>
              <a:rPr lang="en-US" dirty="0" smtClean="0"/>
              <a:t>Beyond exponential increase</a:t>
            </a:r>
          </a:p>
          <a:p>
            <a:pPr lvl="2"/>
            <a:r>
              <a:rPr lang="en-US" dirty="0" smtClean="0"/>
              <a:t>Even worse, like factorial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87601" y="2649997"/>
            <a:ext cx="15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i="1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log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6600" y="3272135"/>
            <a:ext cx="102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i="1" dirty="0" err="1" smtClean="0">
                <a:latin typeface="Times New Roman"/>
                <a:cs typeface="Times New Roman"/>
              </a:rPr>
              <a:t>cx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7601" y="3957935"/>
            <a:ext cx="109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i="1" dirty="0" err="1" smtClean="0">
                <a:latin typeface="Times New Roman"/>
                <a:cs typeface="Times New Roman"/>
              </a:rPr>
              <a:t>cx</a:t>
            </a:r>
            <a:r>
              <a:rPr lang="en-US" sz="2400" i="1" baseline="30000" dirty="0" err="1" smtClean="0">
                <a:latin typeface="Times New Roman"/>
                <a:cs typeface="Times New Roman"/>
              </a:rPr>
              <a:t>k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7601" y="4648200"/>
            <a:ext cx="122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i="1" dirty="0" err="1" smtClean="0">
                <a:latin typeface="Times New Roman"/>
                <a:cs typeface="Times New Roman"/>
              </a:rPr>
              <a:t>ckc</a:t>
            </a:r>
            <a:r>
              <a:rPr lang="en-US" sz="2400" i="1" baseline="30000" dirty="0" err="1" smtClean="0">
                <a:latin typeface="Times New Roman"/>
                <a:cs typeface="Times New Roman"/>
              </a:rPr>
              <a:t>x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1214" y="5220972"/>
            <a:ext cx="118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i="1" dirty="0" err="1" smtClean="0">
                <a:latin typeface="Times New Roman"/>
                <a:cs typeface="Times New Roman"/>
              </a:rPr>
              <a:t>cx</a:t>
            </a:r>
            <a:r>
              <a:rPr lang="en-US" sz="2400" i="1" baseline="30000" dirty="0" err="1" smtClean="0">
                <a:latin typeface="Times New Roman"/>
                <a:cs typeface="Times New Roman"/>
              </a:rPr>
              <a:t>cx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52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Metcalfe’s law</a:t>
                </a:r>
              </a:p>
              <a:p>
                <a:pPr lvl="1"/>
                <a:r>
                  <a:rPr lang="en-US" dirty="0" smtClean="0"/>
                  <a:t>Value of a network is related to the number of pairwise opportunities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I.e., for N nodes, value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a fully-connected network, cost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Ratio of value to cost is 1:1</a:t>
                </a:r>
              </a:p>
              <a:p>
                <a:pPr lvl="2"/>
                <a:r>
                  <a:rPr lang="en-US" dirty="0" smtClean="0"/>
                  <a:t>Can we do better?</a:t>
                </a:r>
              </a:p>
              <a:p>
                <a:pPr lvl="2"/>
                <a:r>
                  <a:rPr lang="en-US" dirty="0" smtClean="0"/>
                  <a:t>Can we make the network cost grow </a:t>
                </a:r>
                <a:r>
                  <a:rPr lang="en-US" smtClean="0"/>
                  <a:t>more slowly than </a:t>
                </a:r>
                <a:r>
                  <a:rPr lang="en-US" dirty="0" smtClean="0"/>
                  <a:t>the increase in value?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7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2-party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2-party channel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make it two way: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50427" y="2162579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21213" y="2157322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191406" y="2336000"/>
            <a:ext cx="4603532" cy="3153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50427" y="4067992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21213" y="4062735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191406" y="4278461"/>
            <a:ext cx="4603530" cy="32004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77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in different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2185"/>
            <a:ext cx="8432157" cy="4316316"/>
          </a:xfrm>
        </p:spPr>
        <p:txBody>
          <a:bodyPr/>
          <a:lstStyle/>
          <a:p>
            <a:r>
              <a:rPr lang="en-US" dirty="0" smtClean="0"/>
              <a:t>Some types of particles don’t interfere</a:t>
            </a:r>
          </a:p>
          <a:p>
            <a:pPr lvl="1"/>
            <a:r>
              <a:rPr lang="en-US" dirty="0" smtClean="0"/>
              <a:t>Bosons: pass right through each other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Others do interfere</a:t>
            </a:r>
          </a:p>
          <a:p>
            <a:pPr lvl="1"/>
            <a:r>
              <a:rPr lang="en-US" dirty="0" smtClean="0"/>
              <a:t>Fermions: collide (Pauli exclusion principle)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450427" y="2985887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21213" y="2980630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191406" y="3489490"/>
            <a:ext cx="4603530" cy="32004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http://static.giantbomb.com/uploads/scale_small/8/87790/2469741-ink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55395" y="2743200"/>
            <a:ext cx="906309" cy="90630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static.giantbomb.com/uploads/scale_small/8/87790/2469741-ink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8660" y="2743201"/>
            <a:ext cx="906309" cy="90630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 descr="data:image/jpeg;base64,/9j/4AAQSkZJRgABAQAAAQABAAD/2wCEAAkGBxQQEhAQEg8RFBIVEw8QGBIUDw8UFBEUFRUWFhgUFxMYHCggGRolHBQVITEhJSkrLi4uGB8zODMsOCgtLisBCgoKDg0OGxAQGiwmICQvLCw0KzAsLCwsNCwsLCwsLCwtLCwsLCwsLS8sLCwsLC00LCwsLCwsLiwsLDQsLCwsLP/AABEIAMwAzAMBEQACEQEDEQH/xAAbAAEAAQUBAAAAAAAAAAAAAAAABQECAwQGB//EADoQAAICAQEGAwQHCAIDAAAAAAABAhEDBAUGEiExUUFhcSIygZETQlKhscHRBxQjYnKC4fAzohbS8f/EABoBAQACAwEAAAAAAAAAAAAAAAAEBQECAwb/xAA1EQEAAgECBAIKAgIBBAMAAAAAAQIDBBEFEiExQVETIjJhgZGhsdHwceFCwVIGNFPxFBUj/9oADAMBAAIRAxEAPwD3EAAAAAAAAAAAAAFGwHEu6+YFbAAAAAAAAAAAAAAAAAAAAAAAWZMiirk0l3bA0sm1F9SLl59F82V2o4ppsPSbbz5R1dK4rS156zJL6yj5RVv5v9Cpy/8AUNp6YqfOf9R+XaNP5yxOMpdZzf8AdX4EO3FNdftO3wbRipCn7qu33s5Tn1tu+Sfm25aeR+6LsvvNfSav/wAk/OTankfu9dLXpJm8arXU7XljkpPguUpx6ZJr1pr7zvTjOsx+1ET8PwxOGk9mbHtCa6qMvT2X8ifh/wCoMc9MlJj+OrnOnnwltYdowlyb4X2ly+TLnBq8OeP/AM7RP3+Tjak17txEhqAAAAAAAAAAAAAAAUlJJW3SAjdRtO+WNf3vp8F4lTreL4dP6tfWt9PjLtTDNmn9G5O5Nyfd/kjzmfV6nV+1O0eXaP7SK0rTszLGcq6esd+rM2XI7xER2YVs2YLAWAsBYFGkzS2Otu8M7yxzxX+jI86eYnektubzW4sksfuvl9l84/4LDTcY1GCeXLHNH1+bnbDW3ZI6XaEZ+y/Zl2fR+j8T02l1mHU13xz8PFGtSa924SmgAAAAAAAAAAAMOp1McauT9F4t9kaZMlcdZtedohmImZ2hD5sssr9rp4Q8F692eU13FsmomceHpX6z+IS6YYr1svjCiBjwRXrLpNl53algLAWAsBYCwFgLAWAZiYiY2kYcmKyP6O+K3PinaYbbxPSWbSa9w9mfOP2vGPr3Xmei4dxiMu2PN0t5+E/iUbJh26wl4yvmuheuCoAAAAAAAADBq9SscbfXol4tnPLlpipN7ztEMxEzO0IVuU5cUnz+6K7I8ZrNZk1t9u1Y8P8Ac+9NpSKR72aKo1pSKxtDMzurZuwWAsBYCwNbXbQxYI8WXLCEe8pJL7zamO152rG5MxHdpaLebS5pcGPU4pS+ypxt+iOt9NmpG9qyxFonxSyZwZLAWAsBYCwLJws4ZcMW6x3bROxo9W8Tp+54r7HmvIuOF8UmJjBnn+J/1P8AqXHLi/yqnIytWuh6VFVAAAAAABZmyqEXJukuZiZiI3kQGTK8kuJ/BfZX6njeI622ryclPZj93/Cdix8kbz3ZYqjjWsVjaGZVs2CwFgLAWBqbV10dPhy5pe7CMpv4I3xUm94rHixM7Ru8P1eoybQyyz55vhvlHwivsxXh6nrsGCmGvLVDtabTvK3UbIhV421Jc1zvn+R2au//AGYbxzzKelzSueNXGT6yj0p92v0PPcT0sY5i9e0pOK+/SXfWVLsWAsBYCwFgWZI36nHLj5o3juzE7MuzNXwPgl7r6fyvt6HoOD8R9LHock+tHb3x+YR82Lb1oTReo4AAAAAEHtXU8cuBe7Hr5y/wef43reWvoKd57/x5fFJwY9/WlixqijxU5YSJnddZ1algLAWAsBYEJvrppZtFqYQVycG0u9c6+4k6O8Uz1tPm1vG9ZeNaPNUUl6/M9chM/wC8AdB+zDTSlrcmZXwwxST7XOSaX/X7yp4veIxRXxmXbDHXd6zZ55JLAWAsBYCwFgYc8SPfmx2jJTpMNo6xtKX2VquOPC37UeT814M9potVGpxReO/j/KDkpyzs3iW0AAADV2jqfo4N+L5L1Zyz5q4cc5LdoZrXmnaEDgj/APe77nhea2bJOS/dY7csbQzWd2pYCwFgLAWAsA+Y3Hn+8W4DlOWXSyiuJuTwz5R4n1cJLpfbn8C40vFOSsVyRv73C+HfrCI0m4Wrm6n9Fjj4y4nN/CNIl5OLYoj1YmZaRht4vQ93diY9FiWLHb8ZTlzlOT6yb/1Loii1GovnvzWSK1isbQlLOLYsBYCwFgLApKdGtrxXuzEbtTV7QhClKSVukurk+yj1bOdYyZp5cdd222yU2Rpp8SyOLiqqn1d90el4ToM2m3m89/BDzZK27JouXAAAAIHbefimo+EV/wBn/j8Tz3HtRtWuGPHrP+v33JWmr1mzXhyRS0ryxs7yrZsFgLAWAsBYCwFgLAWAsBYCwFgLAo50a2tFe5s0dpbXx4IueTJGEe8ml8ka19Jlnlxw3rTedo6uWwbxanaOR4dnYXw3UtTki+CC7peL8i10vB+ad8sumStcMb5J+Ed/6d1u3unDS/xck5Z9Q17WbJza8oLpFeSPRYcFMMbUjZW5c85PdHk6M7OIAAAUk6Vgcn9Jxycu7cv0PE6/L6bV2nwjp8ljjry0hls5slgLAWAsBYCwFgLAWAsBYCwFgUc6MTaI7mzT1+1MeGLnkyRhFeMmkaV9JknbHDeK7zs4bbW/jaa00KXT6bInT/oh1kyz0/Cv8ss/BMx6SZ9vp7vH+l+7W4Go2jNanXzyLF7yjJ1Of9v1I/eX2DS1pHSNocM+uphjkwR18/3v9nsGzNm4tNjjiw44whFUklRMiNuyntabTvaerbMtQAAAAam1MnDiyPx4Wl6vkaZb8lJt5RMsxG87Oaw/hSPA495mZlZyyWdmCwFgLAWAsBYCwFgLAWAsA5UYm0R3NmprdowxRc5zjCK8ZNI1rN8k7UhtFd52cZtTfaU7jpYX4fTZE1H1UerLLT8LmfWyym00c979Pd4/05zHp82szKC49TqHzp+5j82ukUXOHBWnq0hJtOPBTmn1Y+svUt0P2e49O459S1m1Fck/+PF5Rj+ZOpiivWe6j1Wvtl9WvSv1n+XdJHVAVAAAAAABF7wzrEl3lFfmQeI25dNf+Nvm6YY3vCBxPkeNx9ljK+zo1LAWAsBYCwFgLAWAsCjnQmYjuzs1tXr4Y4uU5xjFfWk6NIm952pDaK7zs4/au+t3HTQ4vD6Waaj6qPVllg4ZM9csp2LQ2nrfpHl4/wBOW1WWWV8efI8kuvtP2Y+keiLfHipjjasbJ9MVadKRt907uxupn2g04p4tP45mucl2gn+JJx45v/CHqtbj0/SOtvLwj+fw9f3f3ewaHGseHGl3k+cpvu5eJLrWKxtDzubPfNbmvO6WNnIAAAAAAAAh95fch/X+RW8W/wC1t8Pu7YPbQWN8keSp7KfPddZswWAsBYCwFgLAWAsCkpGJnaGXM7z7dyaelDE3a/5Ze5Hy5ePrRI0mlpm63t8EvTYK5bbTbb3eLhtXqp5nxZcjm+vP3V6RXJF7jxUxxtWNl1j09MfsR+WNSuklb5JJeLfRHWOra0RWN57PSdz/ANnd8GfWU+ko4E04rtxte8/Lp6kvHg262ed1nFZtvTB0jz8Z/jy+70vFjUUoxSSXJJKkiSpV4AAAAAAAAABEbyr+HF9por+KV30tvh93bB7cOdxvkePp2WErrN2CwFgLAWAsBYCwFgLAxZcKkmmk0/B80zTlmJ3rLO7mdqbpY53LF/Dk+fDzcH8PD4E3DxC9OmTqnYddkx9J6x9fm5PaGy8uB+3Bpfa6wfpL9S2xaimSPVlcYNVizdInr5T3/tPbrb859G1jm3kw9OCT9qK/lk/wfzJuPUTXpPZC1vBseb1sfS30n4eHw+T1vYW8GDWw48WRN+MHylF9nFk6l62jeHl8+myYLcuSNv3wlKmzgAAAAAAAAAI/b2O8E/KpfJ2R9VTnwXr7pb452tEuRhLr6nhq+K0lfxG7BxAOIBxAOIBxAOIBxAOIBxAOIClmBjy4lJNNJp+D5oxETWd6yy5vae6uOdvH7D+y7cH6L6vwJuLiF69MnVYafiGXF0n1o+vz/LnJafUaKanFzxyXScZcvhLo15SLbDqa260lbVy6XWV5LfKf36w9D3W/aNGXDi1fsy5L6VKot/zL6vr08yzxamLdLKDXcDyYt74fWr5eP9/f3PQcOWM0pRkmnzTTtMlKHsvAAAAAAAAx6jHxRlHumgOCrhdPr0+K5Hg8+L0Wa1PJbVnmrEruI0ZOIBxAOIBxAOIBxAOIBxAOIBxAOIBxAUsDHlxKSaaTT8HzTNY3rO9ZZc/tDdqEueJ8D68Ltw+HjH4E/FxC1el1jp+I5cfS3rR9fn+WHZG2NVs2SXP6Pp9HJ3jl5xl9V/L0LnTa2J9md48nfNp9JxCN69L/AF+MeP3em7vb04dYqT4MqXPHLlJendeaLXHlrfs83q9Dm0s7Xjp5x2/fcnTohgAAAAAAOL3h0/0eaXaXtr8H+XzPLcbw8uWMkeP3j9hP0tt67I/iKhJ2LAWAsBYCwFgLAWAsBYCwFgLAWAsDHkxKSaaTT8GrRiN69ayyhdVsJJ8WGTxyTtK3wp/ytc4/AsMPEbVn10/Fr7xHLljnr7+/9/FM7F33y6Zxxa6EnHklmST+LrqvP7i/0/EKXjrKNm4Zi1G99HPX/hPSfh5/P4vQtFrIZoqeOcZRatNOyxiYmN4UV6Wpaa2jaY8Gcy1AAAABDbzaTjx8aXOFv1j4kHiGn9PgmI7x1h1w35buPi/A8XHTotFbNgsBYCwFgLAWAsBYCwFgLAWAsBYCwFmBjyY1JNNJrs1aFZms71llqaPBPSy49LkePvidvFL4fV9UWem4pkxTtZ2yZYzV5c8c3lP+UfHx/id3c7v7xLUfw8mN48tXXWMvOMvE9HptZjz+zPXyVGfT+j61nePr8Y/9wniWjAAABSUbTT6PkBwW2tC8ORx8Pej5x7fA8jxXSehy89e0/swstPk5q7T3aPEViQWAsBYCwFgLAWAsBYCwFgLAWAsBYCwFgUb8DE+Q6jdTQdcz/pj+cj1XCNJ6LH6Se8/b+/wrtTk5rcseDpS4RgAAAAR+2tnrPCl765xfn29GcNTp658c0t+y3x3mlt4cFlg4NpqudV2fY8Tmw2w3mloW1LReN4W2cmxYCwFgLAWAsBYCwFgLAWAsBYCwFgUcgJDY2z3nmo+HWT7R/VlnwzQ+nvzW9mP3b98EfUZeSNo7u9xY1FKKVJJJI9erF4AAAAAAIDeLY30ieWC9tLmvtpfmV3ENDGorvHtR+7fh3w5ppPucZNcPJ/7/AJPIXpbHblstImJjeFLNWSwFgLAWAsBYCwFgLAWAsBYCwHEYGzs/RyzSUYq2/kl3fkTdHo76m+0dnLLljHDv9maCOCCiuvVvxk+57LFiripFK9oVVrTad5bZ0agAAAAAAAEBt7YKyXkxpKfjHop/o/Mrtdw+uojeOlvv/P5d8Oecc+5xebE4Npp8uTvqvU8nmwXw2mtoWdLxaN4Y7OLZWwFgLAWAsBYCwFgLAWAsClgb+zdmzzS4Yr1vpH1/QsNFw++otv2jz/fFwy54pDu9l7NjgjS5yfWXi2euw4KYactIVl7zad5bp1agAAAAAAAAABG7V2PDOrfszrlJLn6PuiPqNNjz12vHx8W9MlqTvDi9qbGyYH7S5faXuv8AQ8zq+F5MPrV6x+9/L7LHFqa36T3Rkk11KqYmO6SpYCwFgLAWAsBYCwFgXwg3/vX07m9MdrztWGs2iO7otj7tynUp3CPn78v/AFL/AEfB9vWy/L97fvVCy6rwq6/SaWOKKhCKSRf1rFY5axtCFMzM7yzGzAAAAAAAAAAAAAFJxTVNJrswIPaG7OOduD4H2q4v+0g6jh2HN122n3O1M96Ob127uXHfsWu8Oa+XVFJm4Llr1p1/fL+0ymrrPdE5MDTp9ez5P5Mq8mnyY52tG30Sa3rbsslFrqn8jlNZjvDbotswFgLAuWN9vnyM8sm8M+n0U8nKKb/pTf39CVh0ObL7MOVs1K95Tug3VySpzqC8/al8ui+8t8HBPHJPwj8/0i31n/GHS7P2Niw81G5falzf+C6w6fHhj1I/KJfJa/eUid2gAAAAAAAAAAAAAAAAAAMOfSwnylCMvVJmJiJ6SI/Lu7gfSHD/AEtoj20eC3ekOkZbx4teW6uJ/Wn80zjPDNNP+P1lvGoyea3/AMTxfbn/ANTX/wCr03/H6s//ACcnmyY918K6ub/ur8DevDtPX/H6y1nUZJ8W3g2HghzWKLfd8395Ipp8VPZrEfBpN7T3lvwxqPJJL0R2aLg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data:image/jpeg;base64,/9j/4AAQSkZJRgABAQAAAQABAAD/2wCEAAkGBxQQEhAQEg8RFBIVEw8QGBIUDw8UFBEUFRUWFhgUFxMYHCggGRolHBQVITEhJSkrLi4uGB8zODMsOCgtLisBCgoKDg0OGxAQGiwmICQvLCw0KzAsLCwsNCwsLCwsLCwtLCwsLCwsLS8sLCwsLC00LCwsLCwsLiwsLDQsLCwsLP/AABEIAMwAzAMBEQACEQEDEQH/xAAbAAEAAQUBAAAAAAAAAAAAAAAABQECAwQGB//EADoQAAICAQEGAwQHCAIDAAAAAAABAhEDBAUGEiExUUFhcSIygZETQlKhscHRBxQjYnKC4fAzohbS8f/EABoBAQACAwEAAAAAAAAAAAAAAAAEBQECAwb/xAA1EQEAAgECBAIKAgIBBAMAAAAAAQIDBBEFEiExQVETIjJhgZGhsdHwceFCwVIGNFPxFBUj/9oADAMBAAIRAxEAPwD3EAAAAAAAAAAAAAFGwHEu6+YFbAAAAAAAAAAAAAAAAAAAAAAAWZMiirk0l3bA0sm1F9SLl59F82V2o4ppsPSbbz5R1dK4rS156zJL6yj5RVv5v9Cpy/8AUNp6YqfOf9R+XaNP5yxOMpdZzf8AdX4EO3FNdftO3wbRipCn7qu33s5Tn1tu+Sfm25aeR+6LsvvNfSav/wAk/OTankfu9dLXpJm8arXU7XljkpPguUpx6ZJr1pr7zvTjOsx+1ET8PwxOGk9mbHtCa6qMvT2X8ifh/wCoMc9MlJj+OrnOnnwltYdowlyb4X2ly+TLnBq8OeP/AM7RP3+Tjak17txEhqAAAAAAAAAAAAAAAUlJJW3SAjdRtO+WNf3vp8F4lTreL4dP6tfWt9PjLtTDNmn9G5O5Nyfd/kjzmfV6nV+1O0eXaP7SK0rTszLGcq6esd+rM2XI7xER2YVs2YLAWAsBYFGkzS2Otu8M7yxzxX+jI86eYnektubzW4sksfuvl9l84/4LDTcY1GCeXLHNH1+bnbDW3ZI6XaEZ+y/Zl2fR+j8T02l1mHU13xz8PFGtSa924SmgAAAAAAAAAAAMOp1McauT9F4t9kaZMlcdZtedohmImZ2hD5sssr9rp4Q8F692eU13FsmomceHpX6z+IS6YYr1svjCiBjwRXrLpNl53algLAWAsBYCwFgLAWAZiYiY2kYcmKyP6O+K3PinaYbbxPSWbSa9w9mfOP2vGPr3Xmei4dxiMu2PN0t5+E/iUbJh26wl4yvmuheuCoAAAAAAAADBq9SscbfXol4tnPLlpipN7ztEMxEzO0IVuU5cUnz+6K7I8ZrNZk1t9u1Y8P8Ac+9NpSKR72aKo1pSKxtDMzurZuwWAsBYCwNbXbQxYI8WXLCEe8pJL7zamO152rG5MxHdpaLebS5pcGPU4pS+ypxt+iOt9NmpG9qyxFonxSyZwZLAWAsBYCwLJws4ZcMW6x3bROxo9W8Tp+54r7HmvIuOF8UmJjBnn+J/1P8AqXHLi/yqnIytWuh6VFVAAAAAABZmyqEXJukuZiZiI3kQGTK8kuJ/BfZX6njeI622ryclPZj93/Cdix8kbz3ZYqjjWsVjaGZVs2CwFgLAWBqbV10dPhy5pe7CMpv4I3xUm94rHixM7Ru8P1eoybQyyz55vhvlHwivsxXh6nrsGCmGvLVDtabTvK3UbIhV421Jc1zvn+R2au//AGYbxzzKelzSueNXGT6yj0p92v0PPcT0sY5i9e0pOK+/SXfWVLsWAsBYCwFgWZI36nHLj5o3juzE7MuzNXwPgl7r6fyvt6HoOD8R9LHock+tHb3x+YR82Lb1oTReo4AAAAAEHtXU8cuBe7Hr5y/wef43reWvoKd57/x5fFJwY9/WlixqijxU5YSJnddZ1algLAWAsBYEJvrppZtFqYQVycG0u9c6+4k6O8Uz1tPm1vG9ZeNaPNUUl6/M9chM/wC8AdB+zDTSlrcmZXwwxST7XOSaX/X7yp4veIxRXxmXbDHXd6zZ55JLAWAsBYCwFgYc8SPfmx2jJTpMNo6xtKX2VquOPC37UeT814M9potVGpxReO/j/KDkpyzs3iW0AAADV2jqfo4N+L5L1Zyz5q4cc5LdoZrXmnaEDgj/APe77nhea2bJOS/dY7csbQzWd2pYCwFgLAWAsA+Y3Hn+8W4DlOWXSyiuJuTwz5R4n1cJLpfbn8C40vFOSsVyRv73C+HfrCI0m4Wrm6n9Fjj4y4nN/CNIl5OLYoj1YmZaRht4vQ93diY9FiWLHb8ZTlzlOT6yb/1Loii1GovnvzWSK1isbQlLOLYsBYCwFgLApKdGtrxXuzEbtTV7QhClKSVukurk+yj1bOdYyZp5cdd222yU2Rpp8SyOLiqqn1d90el4ToM2m3m89/BDzZK27JouXAAAAIHbefimo+EV/wBn/j8Tz3HtRtWuGPHrP+v33JWmr1mzXhyRS0ryxs7yrZsFgLAWAsBYCwFgLAWAsBYCwFgLAo50a2tFe5s0dpbXx4IueTJGEe8ml8ka19Jlnlxw3rTedo6uWwbxanaOR4dnYXw3UtTki+CC7peL8i10vB+ad8sumStcMb5J+Ed/6d1u3unDS/xck5Z9Q17WbJza8oLpFeSPRYcFMMbUjZW5c85PdHk6M7OIAAAUk6Vgcn9Jxycu7cv0PE6/L6bV2nwjp8ljjry0hls5slgLAWAsBYCwFgLAWAsBYCwFgUc6MTaI7mzT1+1MeGLnkyRhFeMmkaV9JknbHDeK7zs4bbW/jaa00KXT6bInT/oh1kyz0/Cv8ss/BMx6SZ9vp7vH+l+7W4Go2jNanXzyLF7yjJ1Of9v1I/eX2DS1pHSNocM+uphjkwR18/3v9nsGzNm4tNjjiw44whFUklRMiNuyntabTvaerbMtQAAAAam1MnDiyPx4Wl6vkaZb8lJt5RMsxG87Oaw/hSPA495mZlZyyWdmCwFgLAWAsBYCwFgLAWAsA5UYm0R3NmprdowxRc5zjCK8ZNI1rN8k7UhtFd52cZtTfaU7jpYX4fTZE1H1UerLLT8LmfWyym00c979Pd4/05zHp82szKC49TqHzp+5j82ukUXOHBWnq0hJtOPBTmn1Y+svUt0P2e49O459S1m1Fck/+PF5Rj+ZOpiivWe6j1Wvtl9WvSv1n+XdJHVAVAAAAAABF7wzrEl3lFfmQeI25dNf+Nvm6YY3vCBxPkeNx9ljK+zo1LAWAsBYCwFgLAWAsCjnQmYjuzs1tXr4Y4uU5xjFfWk6NIm952pDaK7zs4/au+t3HTQ4vD6Waaj6qPVllg4ZM9csp2LQ2nrfpHl4/wBOW1WWWV8efI8kuvtP2Y+keiLfHipjjasbJ9MVadKRt907uxupn2g04p4tP45mucl2gn+JJx45v/CHqtbj0/SOtvLwj+fw9f3f3ewaHGseHGl3k+cpvu5eJLrWKxtDzubPfNbmvO6WNnIAAAAAAAAh95fch/X+RW8W/wC1t8Pu7YPbQWN8keSp7KfPddZswWAsBYCwFgLAWAsCkpGJnaGXM7z7dyaelDE3a/5Ze5Hy5ePrRI0mlpm63t8EvTYK5bbTbb3eLhtXqp5nxZcjm+vP3V6RXJF7jxUxxtWNl1j09MfsR+WNSuklb5JJeLfRHWOra0RWN57PSdz/ANnd8GfWU+ko4E04rtxte8/Lp6kvHg262ed1nFZtvTB0jz8Z/jy+70vFjUUoxSSXJJKkiSpV4AAAAAAAAABEbyr+HF9por+KV30tvh93bB7cOdxvkePp2WErrN2CwFgLAWAsBYCwFgLAxZcKkmmk0/B80zTlmJ3rLO7mdqbpY53LF/Dk+fDzcH8PD4E3DxC9OmTqnYddkx9J6x9fm5PaGy8uB+3Bpfa6wfpL9S2xaimSPVlcYNVizdInr5T3/tPbrb859G1jm3kw9OCT9qK/lk/wfzJuPUTXpPZC1vBseb1sfS30n4eHw+T1vYW8GDWw48WRN+MHylF9nFk6l62jeHl8+myYLcuSNv3wlKmzgAAAAAAAAAI/b2O8E/KpfJ2R9VTnwXr7pb452tEuRhLr6nhq+K0lfxG7BxAOIBxAOIBxAOIBxAOIBxAOIClmBjy4lJNNJp+D5oxETWd6yy5vae6uOdvH7D+y7cH6L6vwJuLiF69MnVYafiGXF0n1o+vz/LnJafUaKanFzxyXScZcvhLo15SLbDqa260lbVy6XWV5LfKf36w9D3W/aNGXDi1fsy5L6VKot/zL6vr08yzxamLdLKDXcDyYt74fWr5eP9/f3PQcOWM0pRkmnzTTtMlKHsvAAAAAAAAx6jHxRlHumgOCrhdPr0+K5Hg8+L0Wa1PJbVnmrEruI0ZOIBxAOIBxAOIBxAOIBxAOIBxAOIBxAUsDHlxKSaaTT8HzTNY3rO9ZZc/tDdqEueJ8D68Ltw+HjH4E/FxC1el1jp+I5cfS3rR9fn+WHZG2NVs2SXP6Pp9HJ3jl5xl9V/L0LnTa2J9md48nfNp9JxCN69L/AF+MeP3em7vb04dYqT4MqXPHLlJendeaLXHlrfs83q9Dm0s7Xjp5x2/fcnTohgAAAAAAOL3h0/0eaXaXtr8H+XzPLcbw8uWMkeP3j9hP0tt67I/iKhJ2LAWAsBYCwFgLAWAsBYCwFgLAWAsDHkxKSaaTT8GrRiN69ayyhdVsJJ8WGTxyTtK3wp/ytc4/AsMPEbVn10/Fr7xHLljnr7+/9/FM7F33y6Zxxa6EnHklmST+LrqvP7i/0/EKXjrKNm4Zi1G99HPX/hPSfh5/P4vQtFrIZoqeOcZRatNOyxiYmN4UV6Wpaa2jaY8Gcy1AAAABDbzaTjx8aXOFv1j4kHiGn9PgmI7x1h1w35buPi/A8XHTotFbNgsBYCwFgLAWAsBYCwFgLAWAsBYCwFmBjyY1JNNJrs1aFZms71llqaPBPSy49LkePvidvFL4fV9UWem4pkxTtZ2yZYzV5c8c3lP+UfHx/id3c7v7xLUfw8mN48tXXWMvOMvE9HptZjz+zPXyVGfT+j61nePr8Y/9wniWjAAABSUbTT6PkBwW2tC8ORx8Pej5x7fA8jxXSehy89e0/swstPk5q7T3aPEViQWAsBYCwFgLAWAsBYCwFgLAWAsBYCwFgUb8DE+Q6jdTQdcz/pj+cj1XCNJ6LH6Se8/b+/wrtTk5rcseDpS4RgAAAAR+2tnrPCl765xfn29GcNTp658c0t+y3x3mlt4cFlg4NpqudV2fY8Tmw2w3mloW1LReN4W2cmxYCwFgLAWAsBYCwFgLAWAsBYCwFgUcgJDY2z3nmo+HWT7R/VlnwzQ+nvzW9mP3b98EfUZeSNo7u9xY1FKKVJJJI9erF4AAAAAAIDeLY30ieWC9tLmvtpfmV3ENDGorvHtR+7fh3w5ppPucZNcPJ/7/AJPIXpbHblstImJjeFLNWSwFgLAWAsBYCwFgLAWAsBYCwHEYGzs/RyzSUYq2/kl3fkTdHo76m+0dnLLljHDv9maCOCCiuvVvxk+57LFiripFK9oVVrTad5bZ0agAAAAAAAEBt7YKyXkxpKfjHop/o/Mrtdw+uojeOlvv/P5d8Oecc+5xebE4Npp8uTvqvU8nmwXw2mtoWdLxaN4Y7OLZWwFgLAWAsBYCwFgLAWAsClgb+zdmzzS4Yr1vpH1/QsNFw++otv2jz/fFwy54pDu9l7NjgjS5yfWXi2euw4KYactIVl7zad5bp1agAAAAAAAAABG7V2PDOrfszrlJLn6PuiPqNNjz12vHx8W9MlqTvDi9qbGyYH7S5faXuv8AQ8zq+F5MPrV6x+9/L7LHFqa36T3Rkk11KqYmO6SpYCwFgLAWAsBYCwFgXwg3/vX07m9MdrztWGs2iO7otj7tynUp3CPn78v/AFL/AEfB9vWy/L97fvVCy6rwq6/SaWOKKhCKSRf1rFY5axtCFMzM7yzGzAAAAAAAAAAAAAFJxTVNJrswIPaG7OOduD4H2q4v+0g6jh2HN122n3O1M96Ob127uXHfsWu8Oa+XVFJm4Llr1p1/fL+0ymrrPdE5MDTp9ez5P5Mq8mnyY52tG30Sa3rbsslFrqn8jlNZjvDbotswFgLAuWN9vnyM8sm8M+n0U8nKKb/pTf39CVh0ObL7MOVs1K95Tug3VySpzqC8/al8ui+8t8HBPHJPwj8/0i31n/GHS7P2Niw81G5falzf+C6w6fHhj1I/KJfJa/eUid2gAAAAAAAAAAAAAAAAAAMOfSwnylCMvVJmJiJ6SI/Lu7gfSHD/AEtoj20eC3ekOkZbx4teW6uJ/Wn80zjPDNNP+P1lvGoyea3/AMTxfbn/ANTX/wCr03/H6s//ACcnmyY918K6ub/ur8DevDtPX/H6y1nUZJ8W3g2HghzWKLfd8395Ipp8VPZrEfBpN7T3lvwxqPJJL0R2aLg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data:image/jpeg;base64,/9j/4AAQSkZJRgABAQAAAQABAAD/2wCEAAkGBxQQEhAQEg8RFBIVEw8QGBIUDw8UFBEUFRUWFhgUFxMYHCggGRolHBQVITEhJSkrLi4uGB8zODMsOCgtLisBCgoKDg0OGxAQGiwmICQvLCw0KzAsLCwsNCwsLCwsLCwtLCwsLCwsLS8sLCwsLC00LCwsLCwsLiwsLDQsLCwsLP/AABEIAMwAzAMBEQACEQEDEQH/xAAbAAEAAQUBAAAAAAAAAAAAAAAABQECAwQGB//EADoQAAICAQEGAwQHCAIDAAAAAAABAhEDBAUGEiExUUFhcSIygZETQlKhscHRBxQjYnKC4fAzohbS8f/EABoBAQACAwEAAAAAAAAAAAAAAAAEBQECAwb/xAA1EQEAAgECBAIKAgIBBAMAAAAAAQIDBBEFEiExQVETIjJhgZGhsdHwceFCwVIGNFPxFBUj/9oADAMBAAIRAxEAPwD3EAAAAAAAAAAAAAFGwHEu6+YFbAAAAAAAAAAAAAAAAAAAAAAAWZMiirk0l3bA0sm1F9SLl59F82V2o4ppsPSbbz5R1dK4rS156zJL6yj5RVv5v9Cpy/8AUNp6YqfOf9R+XaNP5yxOMpdZzf8AdX4EO3FNdftO3wbRipCn7qu33s5Tn1tu+Sfm25aeR+6LsvvNfSav/wAk/OTankfu9dLXpJm8arXU7XljkpPguUpx6ZJr1pr7zvTjOsx+1ET8PwxOGk9mbHtCa6qMvT2X8ifh/wCoMc9MlJj+OrnOnnwltYdowlyb4X2ly+TLnBq8OeP/AM7RP3+Tjak17txEhqAAAAAAAAAAAAAAAUlJJW3SAjdRtO+WNf3vp8F4lTreL4dP6tfWt9PjLtTDNmn9G5O5Nyfd/kjzmfV6nV+1O0eXaP7SK0rTszLGcq6esd+rM2XI7xER2YVs2YLAWAsBYFGkzS2Otu8M7yxzxX+jI86eYnektubzW4sksfuvl9l84/4LDTcY1GCeXLHNH1+bnbDW3ZI6XaEZ+y/Zl2fR+j8T02l1mHU13xz8PFGtSa924SmgAAAAAAAAAAAMOp1McauT9F4t9kaZMlcdZtedohmImZ2hD5sssr9rp4Q8F692eU13FsmomceHpX6z+IS6YYr1svjCiBjwRXrLpNl53algLAWAsBYCwFgLAWAZiYiY2kYcmKyP6O+K3PinaYbbxPSWbSa9w9mfOP2vGPr3Xmei4dxiMu2PN0t5+E/iUbJh26wl4yvmuheuCoAAAAAAAADBq9SscbfXol4tnPLlpipN7ztEMxEzO0IVuU5cUnz+6K7I8ZrNZk1t9u1Y8P8Ac+9NpSKR72aKo1pSKxtDMzurZuwWAsBYCwNbXbQxYI8WXLCEe8pJL7zamO152rG5MxHdpaLebS5pcGPU4pS+ypxt+iOt9NmpG9qyxFonxSyZwZLAWAsBYCwLJws4ZcMW6x3bROxo9W8Tp+54r7HmvIuOF8UmJjBnn+J/1P8AqXHLi/yqnIytWuh6VFVAAAAAABZmyqEXJukuZiZiI3kQGTK8kuJ/BfZX6njeI622ryclPZj93/Cdix8kbz3ZYqjjWsVjaGZVs2CwFgLAWBqbV10dPhy5pe7CMpv4I3xUm94rHixM7Ru8P1eoybQyyz55vhvlHwivsxXh6nrsGCmGvLVDtabTvK3UbIhV421Jc1zvn+R2au//AGYbxzzKelzSueNXGT6yj0p92v0PPcT0sY5i9e0pOK+/SXfWVLsWAsBYCwFgWZI36nHLj5o3juzE7MuzNXwPgl7r6fyvt6HoOD8R9LHock+tHb3x+YR82Lb1oTReo4AAAAAEHtXU8cuBe7Hr5y/wef43reWvoKd57/x5fFJwY9/WlixqijxU5YSJnddZ1algLAWAsBYEJvrppZtFqYQVycG0u9c6+4k6O8Uz1tPm1vG9ZeNaPNUUl6/M9chM/wC8AdB+zDTSlrcmZXwwxST7XOSaX/X7yp4veIxRXxmXbDHXd6zZ55JLAWAsBYCwFgYc8SPfmx2jJTpMNo6xtKX2VquOPC37UeT814M9potVGpxReO/j/KDkpyzs3iW0AAADV2jqfo4N+L5L1Zyz5q4cc5LdoZrXmnaEDgj/APe77nhea2bJOS/dY7csbQzWd2pYCwFgLAWAsA+Y3Hn+8W4DlOWXSyiuJuTwz5R4n1cJLpfbn8C40vFOSsVyRv73C+HfrCI0m4Wrm6n9Fjj4y4nN/CNIl5OLYoj1YmZaRht4vQ93diY9FiWLHb8ZTlzlOT6yb/1Loii1GovnvzWSK1isbQlLOLYsBYCwFgLApKdGtrxXuzEbtTV7QhClKSVukurk+yj1bOdYyZp5cdd222yU2Rpp8SyOLiqqn1d90el4ToM2m3m89/BDzZK27JouXAAAAIHbefimo+EV/wBn/j8Tz3HtRtWuGPHrP+v33JWmr1mzXhyRS0ryxs7yrZsFgLAWAsBYCwFgLAWAsBYCwFgLAo50a2tFe5s0dpbXx4IueTJGEe8ml8ka19Jlnlxw3rTedo6uWwbxanaOR4dnYXw3UtTki+CC7peL8i10vB+ad8sumStcMb5J+Ed/6d1u3unDS/xck5Z9Q17WbJza8oLpFeSPRYcFMMbUjZW5c85PdHk6M7OIAAAUk6Vgcn9Jxycu7cv0PE6/L6bV2nwjp8ljjry0hls5slgLAWAsBYCwFgLAWAsBYCwFgUc6MTaI7mzT1+1MeGLnkyRhFeMmkaV9JknbHDeK7zs4bbW/jaa00KXT6bInT/oh1kyz0/Cv8ss/BMx6SZ9vp7vH+l+7W4Go2jNanXzyLF7yjJ1Of9v1I/eX2DS1pHSNocM+uphjkwR18/3v9nsGzNm4tNjjiw44whFUklRMiNuyntabTvaerbMtQAAAAam1MnDiyPx4Wl6vkaZb8lJt5RMsxG87Oaw/hSPA495mZlZyyWdmCwFgLAWAsBYCwFgLAWAsA5UYm0R3NmprdowxRc5zjCK8ZNI1rN8k7UhtFd52cZtTfaU7jpYX4fTZE1H1UerLLT8LmfWyym00c979Pd4/05zHp82szKC49TqHzp+5j82ukUXOHBWnq0hJtOPBTmn1Y+svUt0P2e49O459S1m1Fck/+PF5Rj+ZOpiivWe6j1Wvtl9WvSv1n+XdJHVAVAAAAAABF7wzrEl3lFfmQeI25dNf+Nvm6YY3vCBxPkeNx9ljK+zo1LAWAsBYCwFgLAWAsCjnQmYjuzs1tXr4Y4uU5xjFfWk6NIm952pDaK7zs4/au+t3HTQ4vD6Waaj6qPVllg4ZM9csp2LQ2nrfpHl4/wBOW1WWWV8efI8kuvtP2Y+keiLfHipjjasbJ9MVadKRt907uxupn2g04p4tP45mucl2gn+JJx45v/CHqtbj0/SOtvLwj+fw9f3f3ewaHGseHGl3k+cpvu5eJLrWKxtDzubPfNbmvO6WNnIAAAAAAAAh95fch/X+RW8W/wC1t8Pu7YPbQWN8keSp7KfPddZswWAsBYCwFgLAWAsCkpGJnaGXM7z7dyaelDE3a/5Ze5Hy5ePrRI0mlpm63t8EvTYK5bbTbb3eLhtXqp5nxZcjm+vP3V6RXJF7jxUxxtWNl1j09MfsR+WNSuklb5JJeLfRHWOra0RWN57PSdz/ANnd8GfWU+ko4E04rtxte8/Lp6kvHg262ed1nFZtvTB0jz8Z/jy+70vFjUUoxSSXJJKkiSpV4AAAAAAAAABEbyr+HF9por+KV30tvh93bB7cOdxvkePp2WErrN2CwFgLAWAsBYCwFgLAxZcKkmmk0/B80zTlmJ3rLO7mdqbpY53LF/Dk+fDzcH8PD4E3DxC9OmTqnYddkx9J6x9fm5PaGy8uB+3Bpfa6wfpL9S2xaimSPVlcYNVizdInr5T3/tPbrb859G1jm3kw9OCT9qK/lk/wfzJuPUTXpPZC1vBseb1sfS30n4eHw+T1vYW8GDWw48WRN+MHylF9nFk6l62jeHl8+myYLcuSNv3wlKmzgAAAAAAAAAI/b2O8E/KpfJ2R9VTnwXr7pb452tEuRhLr6nhq+K0lfxG7BxAOIBxAOIBxAOIBxAOIBxAOIClmBjy4lJNNJp+D5oxETWd6yy5vae6uOdvH7D+y7cH6L6vwJuLiF69MnVYafiGXF0n1o+vz/LnJafUaKanFzxyXScZcvhLo15SLbDqa260lbVy6XWV5LfKf36w9D3W/aNGXDi1fsy5L6VKot/zL6vr08yzxamLdLKDXcDyYt74fWr5eP9/f3PQcOWM0pRkmnzTTtMlKHsvAAAAAAAAx6jHxRlHumgOCrhdPr0+K5Hg8+L0Wa1PJbVnmrEruI0ZOIBxAOIBxAOIBxAOIBxAOIBxAOIBxAUsDHlxKSaaTT8HzTNY3rO9ZZc/tDdqEueJ8D68Ltw+HjH4E/FxC1el1jp+I5cfS3rR9fn+WHZG2NVs2SXP6Pp9HJ3jl5xl9V/L0LnTa2J9md48nfNp9JxCN69L/AF+MeP3em7vb04dYqT4MqXPHLlJendeaLXHlrfs83q9Dm0s7Xjp5x2/fcnTohgAAAAAAOL3h0/0eaXaXtr8H+XzPLcbw8uWMkeP3j9hP0tt67I/iKhJ2LAWAsBYCwFgLAWAsBYCwFgLAWAsDHkxKSaaTT8GrRiN69ayyhdVsJJ8WGTxyTtK3wp/ytc4/AsMPEbVn10/Fr7xHLljnr7+/9/FM7F33y6Zxxa6EnHklmST+LrqvP7i/0/EKXjrKNm4Zi1G99HPX/hPSfh5/P4vQtFrIZoqeOcZRatNOyxiYmN4UV6Wpaa2jaY8Gcy1AAAABDbzaTjx8aXOFv1j4kHiGn9PgmI7x1h1w35buPi/A8XHTotFbNgsBYCwFgLAWAsBYCwFgLAWAsBYCwFmBjyY1JNNJrs1aFZms71llqaPBPSy49LkePvidvFL4fV9UWem4pkxTtZ2yZYzV5c8c3lP+UfHx/id3c7v7xLUfw8mN48tXXWMvOMvE9HptZjz+zPXyVGfT+j61nePr8Y/9wniWjAAABSUbTT6PkBwW2tC8ORx8Pej5x7fA8jxXSehy89e0/swstPk5q7T3aPEViQWAsBYCwFgLAWAsBYCwFgLAWAsBYCwFgUb8DE+Q6jdTQdcz/pj+cj1XCNJ6LH6Se8/b+/wrtTk5rcseDpS4RgAAAAR+2tnrPCl765xfn29GcNTp658c0t+y3x3mlt4cFlg4NpqudV2fY8Tmw2w3mloW1LReN4W2cmxYCwFgLAWAsBYCwFgLAWAsBYCwFgUcgJDY2z3nmo+HWT7R/VlnwzQ+nvzW9mP3b98EfUZeSNo7u9xY1FKKVJJJI9erF4AAAAAAIDeLY30ieWC9tLmvtpfmV3ENDGorvHtR+7fh3w5ppPucZNcPJ/7/AJPIXpbHblstImJjeFLNWSwFgLAWAsBYCwFgLAWAsBYCwHEYGzs/RyzSUYq2/kl3fkTdHo76m+0dnLLljHDv9maCOCCiuvVvxk+57LFiripFK9oVVrTad5bZ0agAAAAAAAEBt7YKyXkxpKfjHop/o/Mrtdw+uojeOlvv/P5d8Oecc+5xebE4Npp8uTvqvU8nmwXw2mtoWdLxaN4Y7OLZWwFgLAWAsBYCwFgLAWAsClgb+zdmzzS4Yr1vpH1/QsNFw++otv2jz/fFwy54pDu9l7NjgjS5yfWXi2euw4KYactIVl7zad5bp1agAAAAAAAAABG7V2PDOrfszrlJLn6PuiPqNNjz12vHx8W9MlqTvDi9qbGyYH7S5faXuv8AQ8zq+F5MPrV6x+9/L7LHFqa36T3Rkk11KqYmO6SpYCwFgLAWAsBYCwFgXwg3/vX07m9MdrztWGs2iO7otj7tynUp3CPn78v/AFL/AEfB9vWy/L97fvVCy6rwq6/SaWOKKhCKSRf1rFY5axtCFMzM7yzGzAAAAAAAAAAAAAFJxTVNJrswIPaG7OOduD4H2q4v+0g6jh2HN122n3O1M96Ob127uXHfsWu8Oa+XVFJm4Llr1p1/fL+0ymrrPdE5MDTp9ez5P5Mq8mnyY52tG30Sa3rbsslFrqn8jlNZjvDbotswFgLAuWN9vnyM8sm8M+n0U8nKKb/pTf39CVh0ObL7MOVs1K95Tug3VySpzqC8/al8ui+8t8HBPHJPwj8/0i31n/GHS7P2Niw81G5falzf+C6w6fHhj1I/KJfJa/eUid2gAAAAAAAAAAAAAAAAAAMOfSwnylCMvVJmJiJ6SI/Lu7gfSHD/AEtoj20eC3ekOkZbx4teW6uJ/Wn80zjPDNNP+P1lvGoyea3/AMTxfbn/ANTX/wCr03/H6s//ACcnmyY918K6ub/ur8DevDtPX/H6y1nUZJ8W3g2HghzWKLfd8395Ipp8VPZrEfBpN7T3lvwxqPJJL0R2aLgAAAAAAAAAAAAAAAAAAAAAAAAAAAAAAAAAAAAAAAA//9k=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450427" y="5474051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21213" y="5468794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2191406" y="6004560"/>
            <a:ext cx="4603530" cy="32004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5" descr="http://www.clipartbest.com/cliparts/4cb/Ko9/4cbKo9Ggi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4461"/>
          <a:stretch/>
        </p:blipFill>
        <p:spPr bwMode="auto">
          <a:xfrm>
            <a:off x="2898774" y="5027745"/>
            <a:ext cx="3207057" cy="102327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those that interfere,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them separated</a:t>
            </a:r>
          </a:p>
          <a:p>
            <a:r>
              <a:rPr lang="en-US" dirty="0" smtClean="0"/>
              <a:t>By space</a:t>
            </a:r>
          </a:p>
          <a:p>
            <a:pPr lvl="1"/>
            <a:r>
              <a:rPr lang="en-US" dirty="0" smtClean="0"/>
              <a:t>Two simplex channels</a:t>
            </a:r>
          </a:p>
          <a:p>
            <a:pPr lvl="1"/>
            <a:r>
              <a:rPr lang="en-US" dirty="0" smtClean="0"/>
              <a:t>Back where we started!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By time</a:t>
            </a:r>
          </a:p>
          <a:p>
            <a:pPr lvl="1"/>
            <a:r>
              <a:rPr lang="en-US" dirty="0" smtClean="0"/>
              <a:t>“Timesharing”</a:t>
            </a:r>
          </a:p>
          <a:p>
            <a:pPr lvl="1"/>
            <a:r>
              <a:rPr lang="en-US" dirty="0" smtClean="0"/>
              <a:t>Time-division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43560" y="2383221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19187" y="2377964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984539" y="2798531"/>
            <a:ext cx="1808372" cy="3153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5984538" y="2440078"/>
            <a:ext cx="1808372" cy="3153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43560" y="3824017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19187" y="3818760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984539" y="4031594"/>
            <a:ext cx="1808372" cy="3153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43560" y="4717396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19187" y="4712139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5984538" y="4924973"/>
            <a:ext cx="1808372" cy="3153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3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sharing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agreement</a:t>
            </a:r>
          </a:p>
          <a:p>
            <a:pPr lvl="1"/>
            <a:r>
              <a:rPr lang="en-US" dirty="0" smtClean="0"/>
              <a:t>I.e., embedded in the protocol description</a:t>
            </a:r>
          </a:p>
          <a:p>
            <a:pPr lvl="1"/>
            <a:r>
              <a:rPr lang="en-US" dirty="0" smtClean="0"/>
              <a:t>Requires a common time event (synchronization)</a:t>
            </a:r>
          </a:p>
          <a:p>
            <a:r>
              <a:rPr lang="en-US" dirty="0" smtClean="0"/>
              <a:t>Central controller</a:t>
            </a:r>
          </a:p>
          <a:p>
            <a:pPr lvl="1"/>
            <a:r>
              <a:rPr lang="en-US" dirty="0" smtClean="0"/>
              <a:t>One side controls the communication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i="1" dirty="0"/>
              <a:t>W</a:t>
            </a:r>
            <a:r>
              <a:rPr lang="en-US" i="1" dirty="0" smtClean="0"/>
              <a:t>e’ll see more general cases later</a:t>
            </a:r>
            <a:endParaRPr lang="en-US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94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party from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to talk to different parties?</a:t>
            </a:r>
          </a:p>
          <a:p>
            <a:pPr lvl="1"/>
            <a:r>
              <a:rPr lang="en-US" dirty="0" smtClean="0"/>
              <a:t>Sometimes we communicate with Twitter</a:t>
            </a:r>
          </a:p>
          <a:p>
            <a:pPr lvl="1"/>
            <a:r>
              <a:rPr lang="en-US" dirty="0" smtClean="0"/>
              <a:t>Sometimes we communicate with eBay</a:t>
            </a:r>
          </a:p>
          <a:p>
            <a:pPr lvl="1"/>
            <a:r>
              <a:rPr lang="en-US" dirty="0" smtClean="0"/>
              <a:t>Sometimes we communicate with Wikipedia</a:t>
            </a:r>
          </a:p>
          <a:p>
            <a:r>
              <a:rPr lang="en-US" dirty="0" smtClean="0"/>
              <a:t>Don’t want a permanent, always-on channel to each of them </a:t>
            </a:r>
          </a:p>
          <a:p>
            <a:r>
              <a:rPr lang="en-US" dirty="0" smtClean="0"/>
              <a:t>How can we do better?</a:t>
            </a:r>
          </a:p>
          <a:p>
            <a:pPr lvl="1"/>
            <a:r>
              <a:rPr lang="en-US" dirty="0" smtClean="0"/>
              <a:t>“Detach” channel end from party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78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N-party sharing:</a:t>
            </a:r>
            <a:r>
              <a:rPr lang="en-US" baseline="0" dirty="0" smtClean="0"/>
              <a:t> 1 to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Share an outgoing channel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channel to several destinations</a:t>
            </a:r>
            <a:endParaRPr lang="en-US" dirty="0"/>
          </a:p>
        </p:txBody>
      </p:sp>
      <p:grpSp>
        <p:nvGrpSpPr>
          <p:cNvPr id="11" name="Group 25"/>
          <p:cNvGrpSpPr/>
          <p:nvPr/>
        </p:nvGrpSpPr>
        <p:grpSpPr>
          <a:xfrm>
            <a:off x="1019546" y="3047853"/>
            <a:ext cx="2673648" cy="1429330"/>
            <a:chOff x="1104469" y="2721292"/>
            <a:chExt cx="3316606" cy="1773055"/>
          </a:xfrm>
        </p:grpSpPr>
        <p:sp>
          <p:nvSpPr>
            <p:cNvPr id="5" name="Rectangle 4"/>
            <p:cNvSpPr/>
            <p:nvPr/>
          </p:nvSpPr>
          <p:spPr bwMode="auto">
            <a:xfrm>
              <a:off x="3680096" y="2721292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1871724" y="2781728"/>
              <a:ext cx="1808372" cy="31531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62124" y="3753368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1800000">
              <a:off x="1584893" y="3467470"/>
              <a:ext cx="2196833" cy="31531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104469" y="2726549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5148145" y="3015579"/>
            <a:ext cx="2673648" cy="1429330"/>
            <a:chOff x="4919344" y="2726549"/>
            <a:chExt cx="3316606" cy="177305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494971" y="2726549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476999" y="3758625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919344" y="3243398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" name="Group 23"/>
            <p:cNvGrpSpPr/>
            <p:nvPr/>
          </p:nvGrpSpPr>
          <p:grpSpPr>
            <a:xfrm>
              <a:off x="5660323" y="3097039"/>
              <a:ext cx="1834648" cy="1032076"/>
              <a:chOff x="5660323" y="3097039"/>
              <a:chExt cx="1834648" cy="1032076"/>
            </a:xfrm>
          </p:grpSpPr>
          <p:cxnSp>
            <p:nvCxnSpPr>
              <p:cNvPr id="17" name="Curved Connector 16"/>
              <p:cNvCxnSpPr>
                <a:endCxn id="12" idx="1"/>
              </p:cNvCxnSpPr>
              <p:nvPr/>
            </p:nvCxnSpPr>
            <p:spPr>
              <a:xfrm>
                <a:off x="6146157" y="3613887"/>
                <a:ext cx="1330842" cy="515228"/>
              </a:xfrm>
              <a:prstGeom prst="curvedConnector3">
                <a:avLst/>
              </a:prstGeom>
              <a:ln w="1524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>
                <a:endCxn id="10" idx="1"/>
              </p:cNvCxnSpPr>
              <p:nvPr/>
            </p:nvCxnSpPr>
            <p:spPr>
              <a:xfrm flipV="1">
                <a:off x="6146157" y="3097039"/>
                <a:ext cx="1348814" cy="516848"/>
              </a:xfrm>
              <a:prstGeom prst="curvedConnector3">
                <a:avLst/>
              </a:prstGeom>
              <a:ln w="1524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/>
              <p:cNvCxnSpPr>
                <a:stCxn id="14" idx="3"/>
              </p:cNvCxnSpPr>
              <p:nvPr/>
            </p:nvCxnSpPr>
            <p:spPr>
              <a:xfrm flipV="1">
                <a:off x="5660323" y="3613887"/>
                <a:ext cx="485834" cy="1"/>
              </a:xfrm>
              <a:prstGeom prst="curvedConnector3">
                <a:avLst/>
              </a:prstGeom>
              <a:ln w="1524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Striped Right Arrow 26"/>
          <p:cNvSpPr/>
          <p:nvPr/>
        </p:nvSpPr>
        <p:spPr>
          <a:xfrm>
            <a:off x="4162545" y="3027209"/>
            <a:ext cx="666509" cy="143137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85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1:N – How?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Receivers </a:t>
            </a:r>
            <a:r>
              <a:rPr lang="en-US" i="1" u="sng" dirty="0" smtClean="0"/>
              <a:t>all</a:t>
            </a:r>
            <a:r>
              <a:rPr lang="en-US" dirty="0" smtClean="0"/>
              <a:t> see what transmitter sent</a:t>
            </a:r>
          </a:p>
          <a:p>
            <a:pPr lvl="1"/>
            <a:r>
              <a:rPr lang="en-US" dirty="0" smtClean="0"/>
              <a:t>“Non-destructive” reads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Which receivers accept the symbols?</a:t>
            </a:r>
          </a:p>
          <a:p>
            <a:pPr lvl="1"/>
            <a:r>
              <a:rPr lang="en-US" i="1" u="sng" dirty="0" smtClean="0"/>
              <a:t>All of them</a:t>
            </a:r>
            <a:r>
              <a:rPr lang="en-US" dirty="0" smtClean="0"/>
              <a:t> (“native” multicast/broadcast)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93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Non-destructive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by one receiver doesn’t affect others</a:t>
            </a:r>
          </a:p>
          <a:p>
            <a:pPr lvl="1"/>
            <a:r>
              <a:rPr lang="en-US" dirty="0" smtClean="0"/>
              <a:t>Typical case</a:t>
            </a:r>
          </a:p>
          <a:p>
            <a:r>
              <a:rPr lang="en-US" dirty="0" smtClean="0"/>
              <a:t>Two ways:</a:t>
            </a:r>
          </a:p>
          <a:p>
            <a:pPr lvl="1"/>
            <a:r>
              <a:rPr lang="en-US" dirty="0" smtClean="0"/>
              <a:t>Groups of identical symbols (e.g., particles)</a:t>
            </a:r>
          </a:p>
          <a:p>
            <a:pPr lvl="1"/>
            <a:r>
              <a:rPr lang="en-US" dirty="0" smtClean="0"/>
              <a:t>Perfect copies (measurement doesn’t alter value)</a:t>
            </a:r>
          </a:p>
          <a:p>
            <a:r>
              <a:rPr lang="en-US" dirty="0" smtClean="0"/>
              <a:t>Allows sharing to assume broadcast messages</a:t>
            </a:r>
          </a:p>
          <a:p>
            <a:pPr lvl="1"/>
            <a:r>
              <a:rPr lang="en-US" dirty="0" smtClean="0"/>
              <a:t>Can simplify the sharing protocol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50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</a:t>
            </a:r>
            <a:r>
              <a:rPr lang="en-US" baseline="0" dirty="0" smtClean="0"/>
              <a:t>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Read by one (or a subset) of receivers</a:t>
            </a:r>
          </a:p>
          <a:p>
            <a:pPr lvl="1"/>
            <a:r>
              <a:rPr lang="en-US" dirty="0" smtClean="0"/>
              <a:t>Rare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Observer effect (read affects value)</a:t>
            </a:r>
          </a:p>
          <a:p>
            <a:pPr lvl="1"/>
            <a:r>
              <a:rPr lang="en-US" dirty="0" smtClean="0"/>
              <a:t>E.g., quantum state, collect majority of particles, etc.</a:t>
            </a:r>
          </a:p>
          <a:p>
            <a:r>
              <a:rPr lang="en-US" dirty="0" smtClean="0"/>
              <a:t>Usually considered undesirable</a:t>
            </a:r>
          </a:p>
          <a:p>
            <a:pPr lvl="1"/>
            <a:r>
              <a:rPr lang="en-US" dirty="0" smtClean="0"/>
              <a:t>Non-determinism – can’t control which receiver reads</a:t>
            </a:r>
          </a:p>
          <a:p>
            <a:pPr lvl="1"/>
            <a:r>
              <a:rPr lang="en-US" dirty="0" smtClean="0"/>
              <a:t>Prevents using broadcast for sharing protocol</a:t>
            </a:r>
          </a:p>
          <a:p>
            <a:r>
              <a:rPr lang="en-US" dirty="0" smtClean="0"/>
              <a:t>Can be useful for security</a:t>
            </a:r>
          </a:p>
          <a:p>
            <a:pPr lvl="1"/>
            <a:r>
              <a:rPr lang="en-US" dirty="0" smtClean="0"/>
              <a:t>Tamper evidence if expect only one receiver</a:t>
            </a:r>
          </a:p>
          <a:p>
            <a:pPr lvl="1"/>
            <a:r>
              <a:rPr lang="en-US" dirty="0" smtClean="0"/>
              <a:t>Quantum cryptography, e.g.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69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1:N 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a sender control which receiver gets the message?</a:t>
            </a:r>
          </a:p>
          <a:p>
            <a:pPr lvl="1"/>
            <a:r>
              <a:rPr lang="en-US" dirty="0" smtClean="0"/>
              <a:t>Transmit on different channels</a:t>
            </a:r>
          </a:p>
          <a:p>
            <a:pPr lvl="1"/>
            <a:r>
              <a:rPr lang="en-US" dirty="0" smtClean="0"/>
              <a:t>Transmit at different times</a:t>
            </a:r>
          </a:p>
          <a:p>
            <a:pPr lvl="1"/>
            <a:r>
              <a:rPr lang="en-US" dirty="0" smtClean="0"/>
              <a:t>Transmit different symbol sets (“languages”)</a:t>
            </a:r>
          </a:p>
          <a:p>
            <a:pPr lvl="1"/>
            <a:r>
              <a:rPr lang="en-US" dirty="0" smtClean="0"/>
              <a:t>Label the transmission </a:t>
            </a:r>
            <a:r>
              <a:rPr lang="en-US" i="1" u="sng" dirty="0" smtClean="0"/>
              <a:t>destination</a:t>
            </a:r>
            <a:r>
              <a:rPr lang="en-US" dirty="0" smtClean="0"/>
              <a:t> (names)</a:t>
            </a:r>
          </a:p>
          <a:p>
            <a:pPr lvl="1"/>
            <a:endParaRPr lang="en-US" i="1" u="sng" dirty="0"/>
          </a:p>
          <a:p>
            <a:pPr marL="0" indent="0" algn="ctr">
              <a:buNone/>
            </a:pPr>
            <a:r>
              <a:rPr lang="en-US" dirty="0" smtClean="0"/>
              <a:t>All can be internal to the source</a:t>
            </a:r>
            <a:br>
              <a:rPr lang="en-US" dirty="0" smtClean="0"/>
            </a:br>
            <a:r>
              <a:rPr lang="en-US" dirty="0" smtClean="0"/>
              <a:t>I.e., this is the easy part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7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N-party sharing:</a:t>
            </a:r>
            <a:r>
              <a:rPr lang="en-US" baseline="0" dirty="0" smtClean="0"/>
              <a:t> N to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Share an incoming channel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channel from several sources</a:t>
            </a:r>
            <a:endParaRPr lang="en-US" dirty="0"/>
          </a:p>
        </p:txBody>
      </p:sp>
      <p:grpSp>
        <p:nvGrpSpPr>
          <p:cNvPr id="11" name="Group 24"/>
          <p:cNvGrpSpPr/>
          <p:nvPr/>
        </p:nvGrpSpPr>
        <p:grpSpPr>
          <a:xfrm flipH="1">
            <a:off x="5148145" y="3015579"/>
            <a:ext cx="2673648" cy="1429330"/>
            <a:chOff x="4919344" y="2726549"/>
            <a:chExt cx="3316606" cy="177305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494971" y="2726549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476999" y="3758625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919344" y="3243398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" name="Group 23"/>
            <p:cNvGrpSpPr/>
            <p:nvPr/>
          </p:nvGrpSpPr>
          <p:grpSpPr>
            <a:xfrm>
              <a:off x="5660323" y="3097039"/>
              <a:ext cx="1834648" cy="1032076"/>
              <a:chOff x="5660323" y="3097039"/>
              <a:chExt cx="1834648" cy="1032076"/>
            </a:xfrm>
          </p:grpSpPr>
          <p:cxnSp>
            <p:nvCxnSpPr>
              <p:cNvPr id="17" name="Curved Connector 16"/>
              <p:cNvCxnSpPr>
                <a:endCxn id="12" idx="1"/>
              </p:cNvCxnSpPr>
              <p:nvPr/>
            </p:nvCxnSpPr>
            <p:spPr>
              <a:xfrm>
                <a:off x="6146157" y="3613887"/>
                <a:ext cx="1330842" cy="515228"/>
              </a:xfrm>
              <a:prstGeom prst="curvedConnector3">
                <a:avLst/>
              </a:prstGeom>
              <a:ln w="1524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>
                <a:endCxn id="10" idx="1"/>
              </p:cNvCxnSpPr>
              <p:nvPr/>
            </p:nvCxnSpPr>
            <p:spPr>
              <a:xfrm flipV="1">
                <a:off x="6146157" y="3097039"/>
                <a:ext cx="1348814" cy="516848"/>
              </a:xfrm>
              <a:prstGeom prst="curvedConnector3">
                <a:avLst/>
              </a:prstGeom>
              <a:ln w="1524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/>
              <p:cNvCxnSpPr>
                <a:stCxn id="14" idx="3"/>
              </p:cNvCxnSpPr>
              <p:nvPr/>
            </p:nvCxnSpPr>
            <p:spPr>
              <a:xfrm flipV="1">
                <a:off x="5660323" y="3613887"/>
                <a:ext cx="485834" cy="1"/>
              </a:xfrm>
              <a:prstGeom prst="curvedConnector3">
                <a:avLst/>
              </a:prstGeom>
              <a:ln w="152400">
                <a:solidFill>
                  <a:srgbClr val="C00000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Striped Right Arrow 26"/>
          <p:cNvSpPr/>
          <p:nvPr/>
        </p:nvSpPr>
        <p:spPr>
          <a:xfrm>
            <a:off x="4162545" y="3027209"/>
            <a:ext cx="666509" cy="143137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19546" y="3047853"/>
            <a:ext cx="2673648" cy="1429330"/>
            <a:chOff x="1019546" y="3047853"/>
            <a:chExt cx="2673648" cy="142933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95861" y="3047853"/>
              <a:ext cx="597333" cy="597333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" name="Group 12"/>
            <p:cNvGrpSpPr/>
            <p:nvPr/>
          </p:nvGrpSpPr>
          <p:grpSpPr>
            <a:xfrm>
              <a:off x="1406835" y="3096573"/>
              <a:ext cx="1770954" cy="869508"/>
              <a:chOff x="1406835" y="3096573"/>
              <a:chExt cx="1770954" cy="869508"/>
            </a:xfrm>
          </p:grpSpPr>
          <p:sp>
            <p:nvSpPr>
              <p:cNvPr id="6" name="Right Arrow 5"/>
              <p:cNvSpPr/>
              <p:nvPr/>
            </p:nvSpPr>
            <p:spPr bwMode="auto">
              <a:xfrm>
                <a:off x="1638061" y="3096573"/>
                <a:ext cx="1457801" cy="254184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 bwMode="auto">
              <a:xfrm rot="19800000" flipV="1">
                <a:off x="1406835" y="3711897"/>
                <a:ext cx="1770954" cy="254184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1019546" y="3052091"/>
              <a:ext cx="597333" cy="597333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40728" y="3879850"/>
              <a:ext cx="597333" cy="597333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51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N:1 – How?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sees what </a:t>
            </a:r>
            <a:r>
              <a:rPr lang="en-US" i="1" u="sng" dirty="0" smtClean="0"/>
              <a:t>all</a:t>
            </a:r>
            <a:r>
              <a:rPr lang="en-US" dirty="0" smtClean="0"/>
              <a:t> transmitters sent</a:t>
            </a:r>
          </a:p>
          <a:p>
            <a:pPr lvl="1"/>
            <a:r>
              <a:rPr lang="en-US" dirty="0" smtClean="0"/>
              <a:t>Technically difficult, at the particle level</a:t>
            </a:r>
          </a:p>
          <a:p>
            <a:pPr lvl="1"/>
            <a:r>
              <a:rPr lang="en-US" dirty="0" smtClean="0"/>
              <a:t>Collisions between particles</a:t>
            </a:r>
          </a:p>
          <a:p>
            <a:pPr lvl="1"/>
            <a:r>
              <a:rPr lang="en-US" dirty="0" smtClean="0"/>
              <a:t>Or confusion of who sent which particle</a:t>
            </a:r>
          </a:p>
          <a:p>
            <a:pPr lvl="1"/>
            <a:r>
              <a:rPr lang="en-US" i="1" u="sng" dirty="0" smtClean="0"/>
              <a:t>One</a:t>
            </a:r>
            <a:r>
              <a:rPr lang="en-US" dirty="0" smtClean="0"/>
              <a:t> of them </a:t>
            </a:r>
          </a:p>
          <a:p>
            <a:pPr lvl="2"/>
            <a:r>
              <a:rPr lang="en-US" dirty="0" smtClean="0"/>
              <a:t>But which one?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8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N:1 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transmitters avoid collisions?</a:t>
            </a:r>
          </a:p>
          <a:p>
            <a:pPr lvl="1"/>
            <a:r>
              <a:rPr lang="en-US" dirty="0" smtClean="0"/>
              <a:t>Transmit on different channels</a:t>
            </a:r>
          </a:p>
          <a:p>
            <a:pPr lvl="1"/>
            <a:r>
              <a:rPr lang="en-US" dirty="0" smtClean="0"/>
              <a:t>Transmit at different times</a:t>
            </a:r>
          </a:p>
          <a:p>
            <a:pPr lvl="1"/>
            <a:r>
              <a:rPr lang="en-US" dirty="0" smtClean="0"/>
              <a:t>Transmit different symbol sets (“languages”)</a:t>
            </a:r>
          </a:p>
          <a:p>
            <a:r>
              <a:rPr lang="en-US" dirty="0"/>
              <a:t>How can a receiver determine </a:t>
            </a:r>
            <a:r>
              <a:rPr lang="en-US" dirty="0" smtClean="0"/>
              <a:t>transmitter?</a:t>
            </a:r>
          </a:p>
          <a:p>
            <a:pPr lvl="1"/>
            <a:r>
              <a:rPr lang="en-US" dirty="0" smtClean="0"/>
              <a:t>(all of the above)</a:t>
            </a:r>
          </a:p>
          <a:p>
            <a:pPr lvl="1"/>
            <a:r>
              <a:rPr lang="en-US" dirty="0" smtClean="0"/>
              <a:t>Label the transmission </a:t>
            </a:r>
            <a:r>
              <a:rPr lang="en-US" i="1" u="sng" dirty="0" smtClean="0"/>
              <a:t>source</a:t>
            </a:r>
            <a:r>
              <a:rPr lang="en-US" i="1" dirty="0" smtClean="0"/>
              <a:t> </a:t>
            </a:r>
            <a:r>
              <a:rPr lang="en-US" dirty="0" smtClean="0"/>
              <a:t>(names)</a:t>
            </a:r>
            <a:endParaRPr lang="en-US" i="1" u="sng" dirty="0" smtClean="0"/>
          </a:p>
          <a:p>
            <a:pPr lvl="1"/>
            <a:endParaRPr lang="en-US" i="1" u="sng" dirty="0"/>
          </a:p>
          <a:p>
            <a:pPr marL="0" indent="0" algn="ctr">
              <a:buNone/>
            </a:pPr>
            <a:r>
              <a:rPr lang="en-US" dirty="0" smtClean="0"/>
              <a:t>Why is this harder than 1:N?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7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N:1 is harder than 1:N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1:N</a:t>
            </a:r>
          </a:p>
          <a:p>
            <a:pPr lvl="1"/>
            <a:r>
              <a:rPr lang="en-US" dirty="0" smtClean="0"/>
              <a:t>Coordinate use internal to the source</a:t>
            </a:r>
          </a:p>
          <a:p>
            <a:pPr lvl="2"/>
            <a:r>
              <a:rPr lang="en-US" dirty="0" smtClean="0"/>
              <a:t>Time, symbol set</a:t>
            </a:r>
          </a:p>
          <a:p>
            <a:pPr lvl="1"/>
            <a:r>
              <a:rPr lang="en-US" dirty="0" smtClean="0"/>
              <a:t>Naming needs to be coordinated with receiver</a:t>
            </a:r>
          </a:p>
          <a:p>
            <a:pPr lvl="2"/>
            <a:r>
              <a:rPr lang="en-US" dirty="0" smtClean="0"/>
              <a:t>Need to use IDs the receiver recognizes</a:t>
            </a:r>
          </a:p>
          <a:p>
            <a:pPr lvl="2"/>
            <a:r>
              <a:rPr lang="en-US" dirty="0" smtClean="0"/>
              <a:t>But each set is unique in the context of that sender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N:1</a:t>
            </a:r>
          </a:p>
          <a:p>
            <a:pPr lvl="1"/>
            <a:r>
              <a:rPr lang="en-US" dirty="0" smtClean="0"/>
              <a:t>Coordinate use  </a:t>
            </a:r>
            <a:r>
              <a:rPr lang="en-US" i="1" u="sng" dirty="0" smtClean="0"/>
              <a:t>between</a:t>
            </a:r>
            <a:r>
              <a:rPr lang="en-US" dirty="0" smtClean="0"/>
              <a:t> sources</a:t>
            </a:r>
          </a:p>
          <a:p>
            <a:pPr lvl="2"/>
            <a:r>
              <a:rPr lang="en-US" dirty="0" smtClean="0"/>
              <a:t>Time, symbol set</a:t>
            </a:r>
          </a:p>
          <a:p>
            <a:pPr lvl="1"/>
            <a:r>
              <a:rPr lang="en-US" dirty="0" smtClean="0"/>
              <a:t>Coordinate naming</a:t>
            </a:r>
          </a:p>
          <a:p>
            <a:pPr lvl="2"/>
            <a:r>
              <a:rPr lang="en-US" dirty="0" smtClean="0"/>
              <a:t>Converse of 1:N naming, but name attached by sender</a:t>
            </a:r>
          </a:p>
          <a:p>
            <a:pPr lvl="2"/>
            <a:r>
              <a:rPr lang="en-US" dirty="0" smtClean="0"/>
              <a:t>How does sender know it has a unique name?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60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N-party</a:t>
            </a:r>
            <a:r>
              <a:rPr lang="en-US" baseline="0" dirty="0" smtClean="0"/>
              <a:t> sharing: N to 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1" name="Content Placeholder 20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links</a:t>
                </a:r>
                <a:endParaRPr lang="en-US" dirty="0"/>
              </a:p>
            </p:txBody>
          </p:sp>
        </mc:Choice>
        <mc:Fallback>
          <p:sp>
            <p:nvSpPr>
              <p:cNvPr id="21" name="Content Placeholder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2" name="Content Placeholder 2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2" name="Content Placeholder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 t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triped Right Arrow 36"/>
          <p:cNvSpPr/>
          <p:nvPr/>
        </p:nvSpPr>
        <p:spPr>
          <a:xfrm>
            <a:off x="4162545" y="3309365"/>
            <a:ext cx="666509" cy="143137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8"/>
          <p:cNvGrpSpPr/>
          <p:nvPr/>
        </p:nvGrpSpPr>
        <p:grpSpPr>
          <a:xfrm>
            <a:off x="568405" y="2503717"/>
            <a:ext cx="3370264" cy="3012884"/>
            <a:chOff x="3487736" y="2587624"/>
            <a:chExt cx="2155828" cy="1927226"/>
          </a:xfrm>
        </p:grpSpPr>
        <p:cxnSp>
          <p:nvCxnSpPr>
            <p:cNvPr id="50" name="Straight Connector 81"/>
            <p:cNvCxnSpPr>
              <a:cxnSpLocks noChangeShapeType="1"/>
              <a:stCxn id="58" idx="2"/>
              <a:endCxn id="58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1" name="Straight Connector 82"/>
            <p:cNvCxnSpPr>
              <a:cxnSpLocks noChangeShapeType="1"/>
              <a:stCxn id="58" idx="3"/>
              <a:endCxn id="58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2" name="Straight Connector 83"/>
            <p:cNvCxnSpPr>
              <a:cxnSpLocks noChangeShapeType="1"/>
              <a:stCxn id="58" idx="3"/>
              <a:endCxn id="58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3" name="Straight Connector 84"/>
            <p:cNvCxnSpPr>
              <a:cxnSpLocks noChangeShapeType="1"/>
              <a:stCxn id="58" idx="3"/>
              <a:endCxn id="58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4" name="Straight Connector 85"/>
            <p:cNvCxnSpPr>
              <a:cxnSpLocks noChangeShapeType="1"/>
              <a:stCxn id="58" idx="2"/>
              <a:endCxn id="58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5" name="Straight Connector 86"/>
            <p:cNvCxnSpPr>
              <a:cxnSpLocks noChangeShapeType="1"/>
              <a:stCxn id="58" idx="2"/>
              <a:endCxn id="58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6" name="Straight Connector 87"/>
            <p:cNvCxnSpPr>
              <a:cxnSpLocks noChangeShapeType="1"/>
              <a:stCxn id="58" idx="2"/>
              <a:endCxn id="58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7" name="Straight Connector 88"/>
            <p:cNvCxnSpPr>
              <a:cxnSpLocks noChangeShapeType="1"/>
              <a:stCxn id="58" idx="3"/>
              <a:endCxn id="58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58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59" name="Straight Connector 91"/>
            <p:cNvCxnSpPr>
              <a:cxnSpLocks noChangeShapeType="1"/>
              <a:stCxn id="58" idx="2"/>
              <a:endCxn id="58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60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5073975" y="2508451"/>
            <a:ext cx="3370264" cy="3012884"/>
            <a:chOff x="5073975" y="2508451"/>
            <a:chExt cx="3370264" cy="3012884"/>
          </a:xfrm>
        </p:grpSpPr>
        <p:grpSp>
          <p:nvGrpSpPr>
            <p:cNvPr id="5" name="Group 65"/>
            <p:cNvGrpSpPr/>
            <p:nvPr/>
          </p:nvGrpSpPr>
          <p:grpSpPr>
            <a:xfrm>
              <a:off x="5073975" y="2508451"/>
              <a:ext cx="3370264" cy="3012884"/>
              <a:chOff x="3487736" y="2587624"/>
              <a:chExt cx="2155828" cy="1927226"/>
            </a:xfrm>
          </p:grpSpPr>
          <p:sp>
            <p:nvSpPr>
              <p:cNvPr id="77" name="Rectangle 92"/>
              <p:cNvSpPr>
                <a:spLocks noChangeArrowheads="1"/>
              </p:cNvSpPr>
              <p:nvPr/>
            </p:nvSpPr>
            <p:spPr bwMode="auto">
              <a:xfrm>
                <a:off x="5073650" y="2587624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Rectangle 92"/>
              <p:cNvSpPr>
                <a:spLocks noChangeArrowheads="1"/>
              </p:cNvSpPr>
              <p:nvPr/>
            </p:nvSpPr>
            <p:spPr bwMode="auto">
              <a:xfrm>
                <a:off x="5457826" y="3465512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Rectangle 92"/>
              <p:cNvSpPr>
                <a:spLocks noChangeArrowheads="1"/>
              </p:cNvSpPr>
              <p:nvPr/>
            </p:nvSpPr>
            <p:spPr bwMode="auto">
              <a:xfrm>
                <a:off x="5083175" y="4329113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Rectangle 92"/>
              <p:cNvSpPr>
                <a:spLocks noChangeArrowheads="1"/>
              </p:cNvSpPr>
              <p:nvPr/>
            </p:nvSpPr>
            <p:spPr bwMode="auto">
              <a:xfrm>
                <a:off x="3855244" y="2603501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/>
            </p:nvSpPr>
            <p:spPr bwMode="auto">
              <a:xfrm>
                <a:off x="3487736" y="3467895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Rectangle 92"/>
              <p:cNvSpPr>
                <a:spLocks noChangeArrowheads="1"/>
              </p:cNvSpPr>
              <p:nvPr/>
            </p:nvSpPr>
            <p:spPr bwMode="auto">
              <a:xfrm>
                <a:off x="3868738" y="4327525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14" name="Left-Right Arrow 113"/>
            <p:cNvSpPr/>
            <p:nvPr/>
          </p:nvSpPr>
          <p:spPr>
            <a:xfrm>
              <a:off x="5364344" y="3865375"/>
              <a:ext cx="1305169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Left-Right Arrow 114"/>
            <p:cNvSpPr/>
            <p:nvPr/>
          </p:nvSpPr>
          <p:spPr>
            <a:xfrm>
              <a:off x="6791569" y="3884602"/>
              <a:ext cx="1362301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Left-Right Arrow 115"/>
            <p:cNvSpPr/>
            <p:nvPr/>
          </p:nvSpPr>
          <p:spPr>
            <a:xfrm rot="18707542">
              <a:off x="5555346" y="4544481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Left-Right Arrow 116"/>
            <p:cNvSpPr/>
            <p:nvPr/>
          </p:nvSpPr>
          <p:spPr>
            <a:xfrm rot="18707542">
              <a:off x="6551970" y="3227305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Left-Right Arrow 117"/>
            <p:cNvSpPr/>
            <p:nvPr/>
          </p:nvSpPr>
          <p:spPr>
            <a:xfrm rot="2892458" flipH="1">
              <a:off x="6551968" y="4544480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Left-Right Arrow 118"/>
            <p:cNvSpPr/>
            <p:nvPr/>
          </p:nvSpPr>
          <p:spPr>
            <a:xfrm rot="2892458" flipH="1">
              <a:off x="5555347" y="3227304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54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vs. party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Shannon channel</a:t>
            </a:r>
          </a:p>
          <a:p>
            <a:pPr lvl="1"/>
            <a:r>
              <a:rPr lang="en-US" dirty="0" smtClean="0"/>
              <a:t>Integrated with the endpoint (party)</a:t>
            </a:r>
          </a:p>
          <a:p>
            <a:pPr lvl="1"/>
            <a:r>
              <a:rPr lang="en-US" dirty="0" smtClean="0"/>
              <a:t>No choices – all information sent/received uses the only channel there 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50427" y="3744303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21213" y="3739046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175641" y="3917724"/>
            <a:ext cx="4619297" cy="315310"/>
          </a:xfrm>
          <a:prstGeom prst="rightArrow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90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ultimate shared channel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channel</a:t>
            </a:r>
          </a:p>
          <a:p>
            <a:pPr lvl="1"/>
            <a:r>
              <a:rPr lang="en-US" dirty="0" smtClean="0"/>
              <a:t>All parties transmit on</a:t>
            </a:r>
          </a:p>
          <a:p>
            <a:pPr lvl="1"/>
            <a:r>
              <a:rPr lang="en-US" dirty="0" smtClean="0"/>
              <a:t>All parties receive from</a:t>
            </a:r>
          </a:p>
          <a:p>
            <a:r>
              <a:rPr lang="en-US" dirty="0" smtClean="0"/>
              <a:t>Minimizes link cost</a:t>
            </a:r>
          </a:p>
          <a:p>
            <a:pPr lvl="1"/>
            <a:r>
              <a:rPr lang="en-US" dirty="0" smtClean="0"/>
              <a:t>One link to add</a:t>
            </a:r>
            <a:br>
              <a:rPr lang="en-US" dirty="0" smtClean="0"/>
            </a:br>
            <a:r>
              <a:rPr lang="en-US" dirty="0" smtClean="0"/>
              <a:t>one node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073975" y="2508451"/>
            <a:ext cx="3370264" cy="3012884"/>
            <a:chOff x="5073975" y="2508451"/>
            <a:chExt cx="3370264" cy="3012884"/>
          </a:xfrm>
        </p:grpSpPr>
        <p:grpSp>
          <p:nvGrpSpPr>
            <p:cNvPr id="3" name="Group 7"/>
            <p:cNvGrpSpPr/>
            <p:nvPr/>
          </p:nvGrpSpPr>
          <p:grpSpPr>
            <a:xfrm>
              <a:off x="5073975" y="2508451"/>
              <a:ext cx="3370264" cy="3012884"/>
              <a:chOff x="3487736" y="2587624"/>
              <a:chExt cx="2155828" cy="1927226"/>
            </a:xfrm>
          </p:grpSpPr>
          <p:sp>
            <p:nvSpPr>
              <p:cNvPr id="15" name="Rectangle 92"/>
              <p:cNvSpPr>
                <a:spLocks noChangeArrowheads="1"/>
              </p:cNvSpPr>
              <p:nvPr/>
            </p:nvSpPr>
            <p:spPr bwMode="auto">
              <a:xfrm>
                <a:off x="5073650" y="2587624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Rectangle 92"/>
              <p:cNvSpPr>
                <a:spLocks noChangeArrowheads="1"/>
              </p:cNvSpPr>
              <p:nvPr/>
            </p:nvSpPr>
            <p:spPr bwMode="auto">
              <a:xfrm>
                <a:off x="5457826" y="3465512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Rectangle 92"/>
              <p:cNvSpPr>
                <a:spLocks noChangeArrowheads="1"/>
              </p:cNvSpPr>
              <p:nvPr/>
            </p:nvSpPr>
            <p:spPr bwMode="auto">
              <a:xfrm>
                <a:off x="5083175" y="4329113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Rectangle 92"/>
              <p:cNvSpPr>
                <a:spLocks noChangeArrowheads="1"/>
              </p:cNvSpPr>
              <p:nvPr/>
            </p:nvSpPr>
            <p:spPr bwMode="auto">
              <a:xfrm>
                <a:off x="3855244" y="2603501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92"/>
              <p:cNvSpPr>
                <a:spLocks noChangeArrowheads="1"/>
              </p:cNvSpPr>
              <p:nvPr/>
            </p:nvSpPr>
            <p:spPr bwMode="auto">
              <a:xfrm>
                <a:off x="3487736" y="3467895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>
                <a:off x="3868738" y="4327525"/>
                <a:ext cx="185738" cy="185737"/>
              </a:xfrm>
              <a:prstGeom prst="rect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" name="Left-Right Arrow 8"/>
            <p:cNvSpPr/>
            <p:nvPr/>
          </p:nvSpPr>
          <p:spPr>
            <a:xfrm>
              <a:off x="5364344" y="3865375"/>
              <a:ext cx="1305169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6791569" y="3884602"/>
              <a:ext cx="1362301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-Right Arrow 10"/>
            <p:cNvSpPr/>
            <p:nvPr/>
          </p:nvSpPr>
          <p:spPr>
            <a:xfrm rot="18707542">
              <a:off x="5555346" y="4544481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18707542">
              <a:off x="6551970" y="3227305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 rot="2892458" flipH="1">
              <a:off x="6551968" y="4544480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-Right Arrow 13"/>
            <p:cNvSpPr/>
            <p:nvPr/>
          </p:nvSpPr>
          <p:spPr>
            <a:xfrm rot="2892458" flipH="1">
              <a:off x="5555347" y="3227304"/>
              <a:ext cx="1353766" cy="290368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5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shared channel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Freespace</a:t>
            </a:r>
            <a:endParaRPr lang="en-US" dirty="0" smtClean="0"/>
          </a:p>
          <a:p>
            <a:pPr lvl="1"/>
            <a:r>
              <a:rPr lang="en-US" dirty="0" smtClean="0"/>
              <a:t>Diffuse infrared</a:t>
            </a:r>
          </a:p>
          <a:p>
            <a:pPr lvl="1"/>
            <a:r>
              <a:rPr lang="en-US" dirty="0" err="1" smtClean="0"/>
              <a:t>Omidirectional</a:t>
            </a:r>
            <a:r>
              <a:rPr lang="en-US" dirty="0" smtClean="0"/>
              <a:t> RF</a:t>
            </a:r>
          </a:p>
          <a:p>
            <a:r>
              <a:rPr lang="en-US" dirty="0" smtClean="0"/>
              <a:t>Wired</a:t>
            </a:r>
          </a:p>
          <a:p>
            <a:pPr lvl="1"/>
            <a:r>
              <a:rPr lang="en-US" dirty="0" smtClean="0"/>
              <a:t>Bus</a:t>
            </a:r>
          </a:p>
          <a:p>
            <a:pPr lvl="1"/>
            <a:r>
              <a:rPr lang="en-US" dirty="0" smtClean="0"/>
              <a:t>Ethernet</a:t>
            </a:r>
          </a:p>
          <a:p>
            <a:r>
              <a:rPr lang="en-US" dirty="0" smtClean="0"/>
              <a:t>Fiber</a:t>
            </a:r>
          </a:p>
          <a:p>
            <a:pPr lvl="1"/>
            <a:r>
              <a:rPr lang="en-US" dirty="0" smtClean="0"/>
              <a:t>Individual fibers to a passive coupler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6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N:N – combine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1:N – control receiver</a:t>
            </a:r>
            <a:endParaRPr lang="en-US" dirty="0"/>
          </a:p>
          <a:p>
            <a:pPr lvl="1"/>
            <a:r>
              <a:rPr lang="en-US" dirty="0"/>
              <a:t>Transmit on different channels</a:t>
            </a:r>
          </a:p>
          <a:p>
            <a:pPr lvl="1"/>
            <a:r>
              <a:rPr lang="en-US" dirty="0"/>
              <a:t>Transmit at different times</a:t>
            </a:r>
          </a:p>
          <a:p>
            <a:pPr lvl="1"/>
            <a:r>
              <a:rPr lang="en-US" dirty="0"/>
              <a:t>Transmit different symbol sets (“languages”)</a:t>
            </a:r>
          </a:p>
          <a:p>
            <a:pPr lvl="1"/>
            <a:r>
              <a:rPr lang="en-US" dirty="0"/>
              <a:t>Label the </a:t>
            </a:r>
            <a:r>
              <a:rPr lang="en-US" i="1" u="sng" dirty="0" smtClean="0"/>
              <a:t>destination</a:t>
            </a:r>
            <a:endParaRPr lang="en-US" i="1" u="sng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N:1 – avoid collision</a:t>
            </a:r>
            <a:br>
              <a:rPr lang="en-US" dirty="0" smtClean="0"/>
            </a:br>
            <a:r>
              <a:rPr lang="en-US" dirty="0" smtClean="0"/>
              <a:t>(control transmitter)</a:t>
            </a:r>
          </a:p>
          <a:p>
            <a:pPr lvl="1"/>
            <a:r>
              <a:rPr lang="en-US" dirty="0"/>
              <a:t>Transmit on different channels</a:t>
            </a:r>
          </a:p>
          <a:p>
            <a:pPr lvl="1"/>
            <a:r>
              <a:rPr lang="en-US" dirty="0"/>
              <a:t>Transmit at different times</a:t>
            </a:r>
          </a:p>
          <a:p>
            <a:pPr lvl="1"/>
            <a:r>
              <a:rPr lang="en-US" dirty="0"/>
              <a:t>Transmit different symbol sets (“languages”)</a:t>
            </a:r>
            <a:endParaRPr lang="en-US" dirty="0" smtClean="0"/>
          </a:p>
          <a:p>
            <a:r>
              <a:rPr lang="en-US" dirty="0" smtClean="0"/>
              <a:t>N:1 – identify source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all of the above)</a:t>
            </a:r>
          </a:p>
          <a:p>
            <a:pPr lvl="1"/>
            <a:r>
              <a:rPr lang="en-US" dirty="0"/>
              <a:t>Label the </a:t>
            </a:r>
            <a:r>
              <a:rPr lang="en-US" i="1" u="sng" dirty="0" smtClean="0"/>
              <a:t>source</a:t>
            </a:r>
            <a:endParaRPr lang="en-US" i="0" u="none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51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sharing affects network size</a:t>
            </a:r>
          </a:p>
          <a:p>
            <a:pPr lvl="1"/>
            <a:r>
              <a:rPr lang="en-US" dirty="0" smtClean="0"/>
              <a:t>Distance, number of parties</a:t>
            </a:r>
          </a:p>
          <a:p>
            <a:pPr lvl="0"/>
            <a:r>
              <a:rPr lang="en-US" dirty="0" smtClean="0"/>
              <a:t>Shared channels requires shared namespaces</a:t>
            </a:r>
          </a:p>
          <a:p>
            <a:pPr lvl="1"/>
            <a:r>
              <a:rPr lang="en-US" dirty="0" smtClean="0"/>
              <a:t>Networking required internal names</a:t>
            </a:r>
          </a:p>
          <a:p>
            <a:pPr lvl="1"/>
            <a:r>
              <a:rPr lang="en-US" dirty="0" smtClean="0"/>
              <a:t>Sharing requires coordinated names</a:t>
            </a:r>
          </a:p>
          <a:p>
            <a:r>
              <a:rPr lang="en-US" dirty="0" smtClean="0"/>
              <a:t>Sharing requires mechanism</a:t>
            </a:r>
          </a:p>
          <a:p>
            <a:pPr lvl="1"/>
            <a:r>
              <a:rPr lang="en-US" dirty="0" smtClean="0"/>
              <a:t>Protocols to manage the network, not just to share endpoint state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66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the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treat what happens in the endpoint (state to share) from the channel (because there might be more than one)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50427" y="3744303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72690" y="3739046"/>
            <a:ext cx="5089502" cy="740979"/>
            <a:chOff x="2472690" y="3739046"/>
            <a:chExt cx="5089502" cy="740979"/>
          </a:xfrm>
        </p:grpSpPr>
        <p:sp>
          <p:nvSpPr>
            <p:cNvPr id="8" name="Rectangle 7"/>
            <p:cNvSpPr/>
            <p:nvPr/>
          </p:nvSpPr>
          <p:spPr bwMode="auto">
            <a:xfrm>
              <a:off x="6821213" y="3739046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2472690" y="3917724"/>
              <a:ext cx="4322248" cy="315310"/>
            </a:xfrm>
            <a:prstGeom prst="rightArrow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5667" y="4689123"/>
            <a:ext cx="5046525" cy="898634"/>
            <a:chOff x="2515667" y="4689123"/>
            <a:chExt cx="5046525" cy="898634"/>
          </a:xfrm>
        </p:grpSpPr>
        <p:sp>
          <p:nvSpPr>
            <p:cNvPr id="10" name="Right Arrow 9"/>
            <p:cNvSpPr/>
            <p:nvPr/>
          </p:nvSpPr>
          <p:spPr bwMode="auto">
            <a:xfrm rot="745576">
              <a:off x="2515667" y="4689123"/>
              <a:ext cx="4322248" cy="315310"/>
            </a:xfrm>
            <a:prstGeom prst="rightArrow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821213" y="4846778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79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network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Endpoint </a:t>
            </a:r>
          </a:p>
          <a:p>
            <a:pPr lvl="1"/>
            <a:r>
              <a:rPr lang="en-US" dirty="0" smtClean="0"/>
              <a:t>(“party”)</a:t>
            </a:r>
          </a:p>
          <a:p>
            <a:pPr lvl="1"/>
            <a:r>
              <a:rPr lang="en-US" dirty="0" smtClean="0"/>
              <a:t>Source or sink of state (“information”)</a:t>
            </a:r>
          </a:p>
          <a:p>
            <a:r>
              <a:rPr lang="en-US" dirty="0" smtClean="0"/>
              <a:t>Link</a:t>
            </a:r>
          </a:p>
          <a:p>
            <a:pPr lvl="1"/>
            <a:r>
              <a:rPr lang="en-US" dirty="0" smtClean="0"/>
              <a:t>(“channel”)</a:t>
            </a:r>
          </a:p>
          <a:p>
            <a:pPr lvl="1"/>
            <a:r>
              <a:rPr lang="en-US" dirty="0" smtClean="0"/>
              <a:t>Action at a distance (“symbol transfer”)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5710" y="2098383"/>
            <a:ext cx="740979" cy="740979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6227545" y="4774373"/>
            <a:ext cx="2261439" cy="315310"/>
          </a:xfrm>
          <a:prstGeom prst="rightArrow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1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Channel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Information</a:t>
            </a:r>
          </a:p>
          <a:p>
            <a:endParaRPr lang="en-US" dirty="0" smtClean="0"/>
          </a:p>
          <a:p>
            <a:r>
              <a:rPr lang="en-US" dirty="0" smtClean="0"/>
              <a:t>2-party interaction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Multiparty, modern terms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Endpoint, node, host</a:t>
            </a:r>
          </a:p>
          <a:p>
            <a:endParaRPr lang="en-US" dirty="0" smtClean="0"/>
          </a:p>
          <a:p>
            <a:r>
              <a:rPr lang="en-US" dirty="0" smtClean="0"/>
              <a:t>Link, hop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State, data</a:t>
            </a:r>
          </a:p>
          <a:p>
            <a:endParaRPr lang="en-US" dirty="0" smtClean="0"/>
          </a:p>
          <a:p>
            <a:r>
              <a:rPr lang="en-US" dirty="0" smtClean="0"/>
              <a:t>N-party interaction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43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30441</TotalTime>
  <Words>2228</Words>
  <Application>Microsoft Macintosh PowerPoint</Application>
  <PresentationFormat>On-screen Show (4:3)</PresentationFormat>
  <Paragraphs>487</Paragraphs>
  <Slides>63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Theme</vt:lpstr>
      <vt:lpstr>Equation</vt:lpstr>
      <vt:lpstr>Multiparty Communications CS 118 Computer Network Fundamentals  Peter Reiher </vt:lpstr>
      <vt:lpstr>Outline</vt:lpstr>
      <vt:lpstr>Shannon Channel</vt:lpstr>
      <vt:lpstr>Shannon 2-party communication</vt:lpstr>
      <vt:lpstr>Decoupling party from channel</vt:lpstr>
      <vt:lpstr>Channel vs. party </vt:lpstr>
      <vt:lpstr>Separating the two</vt:lpstr>
      <vt:lpstr>Abstract network components</vt:lpstr>
      <vt:lpstr>Components</vt:lpstr>
      <vt:lpstr>Multiparty extensions</vt:lpstr>
      <vt:lpstr>Multiparty</vt:lpstr>
      <vt:lpstr>Multiparty assumptions</vt:lpstr>
      <vt:lpstr>Why is this networking?</vt:lpstr>
      <vt:lpstr>Importance of multiparty</vt:lpstr>
      <vt:lpstr>The need for names</vt:lpstr>
      <vt:lpstr>A simple case</vt:lpstr>
      <vt:lpstr>What can the name apply to?</vt:lpstr>
      <vt:lpstr>Names for receivers</vt:lpstr>
      <vt:lpstr>Receiver naming requirements</vt:lpstr>
      <vt:lpstr>Receiver name examples</vt:lpstr>
      <vt:lpstr>Receiver name examples</vt:lpstr>
      <vt:lpstr>Multiple senders</vt:lpstr>
      <vt:lpstr>Concurrency</vt:lpstr>
      <vt:lpstr>What’s inside the party?</vt:lpstr>
      <vt:lpstr>How many machines are there?</vt:lpstr>
      <vt:lpstr>So what else do we have to name?</vt:lpstr>
      <vt:lpstr>Internal naming requirements</vt:lpstr>
      <vt:lpstr>Summary of multiparty naming</vt:lpstr>
      <vt:lpstr>Multiples of communications</vt:lpstr>
      <vt:lpstr>Shannon channel</vt:lpstr>
      <vt:lpstr>Multiple receivers</vt:lpstr>
      <vt:lpstr>Broadcast</vt:lpstr>
      <vt:lpstr>Broadcast</vt:lpstr>
      <vt:lpstr>Complexities of communications copying</vt:lpstr>
      <vt:lpstr>Multicast</vt:lpstr>
      <vt:lpstr>Multicast</vt:lpstr>
      <vt:lpstr>Multicast complexities</vt:lpstr>
      <vt:lpstr>Full pairwise connectivity</vt:lpstr>
      <vt:lpstr>Problems with this picture</vt:lpstr>
      <vt:lpstr>What can we share?</vt:lpstr>
      <vt:lpstr>Sharing a channel</vt:lpstr>
      <vt:lpstr>The big reason</vt:lpstr>
      <vt:lpstr>Scale</vt:lpstr>
      <vt:lpstr>Scale magnitude</vt:lpstr>
      <vt:lpstr>Why do we care?</vt:lpstr>
      <vt:lpstr>2-party sharing</vt:lpstr>
      <vt:lpstr>Signals in different directions</vt:lpstr>
      <vt:lpstr>For those that interfere,</vt:lpstr>
      <vt:lpstr>Time sharing control</vt:lpstr>
      <vt:lpstr>N-party sharing: 1 to N</vt:lpstr>
      <vt:lpstr>1:N – How?</vt:lpstr>
      <vt:lpstr>Non-destructive reads</vt:lpstr>
      <vt:lpstr>Destructive reads</vt:lpstr>
      <vt:lpstr>Limiting 1:N transmissions</vt:lpstr>
      <vt:lpstr>N-party sharing: N to 1</vt:lpstr>
      <vt:lpstr>N:1 – How?</vt:lpstr>
      <vt:lpstr>Limiting N:1 transmissions</vt:lpstr>
      <vt:lpstr>N:1 is harder than 1:N</vt:lpstr>
      <vt:lpstr>N-party sharing: N to N</vt:lpstr>
      <vt:lpstr>The ultimate shared channel</vt:lpstr>
      <vt:lpstr>Single shared channel examples</vt:lpstr>
      <vt:lpstr>N:N – combine rules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76</cp:revision>
  <cp:lastPrinted>2014-01-03T23:50:58Z</cp:lastPrinted>
  <dcterms:created xsi:type="dcterms:W3CDTF">2016-01-09T00:28:13Z</dcterms:created>
  <dcterms:modified xsi:type="dcterms:W3CDTF">2016-01-11T03:38:25Z</dcterms:modified>
</cp:coreProperties>
</file>