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258" r:id="rId3"/>
    <p:sldId id="259" r:id="rId4"/>
    <p:sldId id="308" r:id="rId5"/>
    <p:sldId id="309" r:id="rId6"/>
    <p:sldId id="310" r:id="rId7"/>
    <p:sldId id="311" r:id="rId8"/>
    <p:sldId id="312" r:id="rId9"/>
    <p:sldId id="313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8" r:id="rId28"/>
    <p:sldId id="329" r:id="rId29"/>
    <p:sldId id="330" r:id="rId30"/>
    <p:sldId id="331" r:id="rId31"/>
    <p:sldId id="332" r:id="rId32"/>
    <p:sldId id="333" r:id="rId33"/>
    <p:sldId id="335" r:id="rId34"/>
    <p:sldId id="336" r:id="rId35"/>
    <p:sldId id="33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27" r:id="rId7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3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smtClean="0">
                <a:cs typeface="ＭＳ Ｐゴシック" charset="-128"/>
              </a:rPr>
              <a:t>Communications Channels</a:t>
            </a:r>
            <a:r>
              <a:rPr lang="en-US" smtClean="0">
                <a:ea typeface="ＭＳ Ｐゴシック" charset="-128"/>
                <a:cs typeface="ＭＳ Ｐゴシック" charset="-128"/>
              </a:rPr>
              <a:t/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Hamming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716"/>
            <a:ext cx="8229600" cy="4525963"/>
          </a:xfrm>
        </p:spPr>
        <p:txBody>
          <a:bodyPr/>
          <a:lstStyle/>
          <a:p>
            <a:r>
              <a:rPr lang="en-US" dirty="0" smtClean="0"/>
              <a:t>Let’s say we have a 15 bit data item</a:t>
            </a:r>
          </a:p>
          <a:p>
            <a:endParaRPr lang="en-US" dirty="0" smtClean="0"/>
          </a:p>
          <a:p>
            <a:r>
              <a:rPr lang="en-US" dirty="0" smtClean="0"/>
              <a:t>We want to send it on a noisy channel and be able to correct a 1-bit error</a:t>
            </a:r>
          </a:p>
          <a:p>
            <a:r>
              <a:rPr lang="en-US" dirty="0" smtClean="0"/>
              <a:t>Add 5 parity bits</a:t>
            </a:r>
          </a:p>
          <a:p>
            <a:pPr lvl="1"/>
            <a:r>
              <a:rPr lang="en-US" dirty="0" smtClean="0"/>
              <a:t>Why 5?  We’ll see in a minute</a:t>
            </a:r>
          </a:p>
          <a:p>
            <a:r>
              <a:rPr lang="en-US" dirty="0" smtClean="0"/>
              <a:t>But don’t use them as a single 5-bit number</a:t>
            </a:r>
          </a:p>
          <a:p>
            <a:r>
              <a:rPr lang="en-US" dirty="0" smtClean="0"/>
              <a:t>Have each parity bit cover a subset of the overall 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1797" y="2373111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461" y="2371575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d2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125" y="2370039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d3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789" y="2368503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d4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453" y="2366967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d5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0117" y="2365431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d6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781" y="2363895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d7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5445" y="2362359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d8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3109" y="2360823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d9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773" y="2359287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d10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095" y="2357751"/>
            <a:ext cx="492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1759" y="2356215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d12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5081" y="2354679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d13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403" y="2353143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d14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1725" y="2351607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d15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920"/>
            <a:ext cx="8229600" cy="4525963"/>
          </a:xfrm>
        </p:spPr>
        <p:txBody>
          <a:bodyPr/>
          <a:lstStyle/>
          <a:p>
            <a:r>
              <a:rPr lang="en-US" sz="2800" dirty="0" smtClean="0"/>
              <a:t>We’re going to send 15 bits encoded as 20 bits</a:t>
            </a:r>
          </a:p>
          <a:p>
            <a:pPr lvl="1"/>
            <a:r>
              <a:rPr lang="en-US" sz="2400" dirty="0" smtClean="0"/>
              <a:t>Adding 5 parity bits to the 15 data bits</a:t>
            </a:r>
          </a:p>
          <a:p>
            <a:r>
              <a:rPr lang="en-US" sz="2800" dirty="0" smtClean="0"/>
              <a:t>Where do we put the 5 parity bits?</a:t>
            </a:r>
          </a:p>
          <a:p>
            <a:r>
              <a:rPr lang="en-US" sz="2800" dirty="0" smtClean="0"/>
              <a:t>Not at the end</a:t>
            </a:r>
          </a:p>
          <a:p>
            <a:r>
              <a:rPr lang="en-US" sz="2800" dirty="0" smtClean="0"/>
              <a:t>Scattered through the 20 bit encoded value</a:t>
            </a:r>
          </a:p>
          <a:p>
            <a:r>
              <a:rPr lang="en-US" sz="2800" dirty="0" smtClean="0"/>
              <a:t>OK, so which bits are parity bits?</a:t>
            </a:r>
          </a:p>
          <a:p>
            <a:r>
              <a:rPr lang="en-US" sz="2800" dirty="0" smtClean="0"/>
              <a:t>Any bit whose binary value for position contains only one 1	</a:t>
            </a:r>
          </a:p>
          <a:p>
            <a:pPr lvl="1"/>
            <a:r>
              <a:rPr lang="en-US" sz="2400" dirty="0" smtClean="0"/>
              <a:t>Bit 1 (1), bit 2 (10), bit 4 (100), bit 8 (1000), bit 16 (10000)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parity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413" y="163323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1797" y="1654743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461" y="1653207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d2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125" y="1651671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d3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789" y="1650135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d4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453" y="1648599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d5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0117" y="1647063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d6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781" y="1645527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d7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5445" y="1643991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d8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3109" y="1642455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d9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773" y="1640919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d10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281" y="1639383"/>
            <a:ext cx="492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131" y="1637847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d12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3639" y="1636311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d13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3147" y="1634775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d14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2655" y="1633239"/>
            <a:ext cx="50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d15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41797" y="2487034"/>
            <a:ext cx="357664" cy="950785"/>
            <a:chOff x="1141797" y="2487034"/>
            <a:chExt cx="357664" cy="950785"/>
          </a:xfrm>
        </p:grpSpPr>
        <p:sp>
          <p:nvSpPr>
            <p:cNvPr id="20" name="Rectangle 19"/>
            <p:cNvSpPr/>
            <p:nvPr/>
          </p:nvSpPr>
          <p:spPr>
            <a:xfrm>
              <a:off x="1141797" y="2488570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41797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99461" y="2487034"/>
            <a:ext cx="357664" cy="949249"/>
            <a:chOff x="1499461" y="2487034"/>
            <a:chExt cx="357664" cy="949249"/>
          </a:xfrm>
        </p:grpSpPr>
        <p:sp>
          <p:nvSpPr>
            <p:cNvPr id="32" name="Rectangle 31"/>
            <p:cNvSpPr/>
            <p:nvPr/>
          </p:nvSpPr>
          <p:spPr>
            <a:xfrm>
              <a:off x="1499461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99461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57125" y="2487034"/>
            <a:ext cx="357664" cy="949249"/>
            <a:chOff x="1857125" y="2487034"/>
            <a:chExt cx="357664" cy="949249"/>
          </a:xfrm>
        </p:grpSpPr>
        <p:sp>
          <p:nvSpPr>
            <p:cNvPr id="33" name="Rectangle 32"/>
            <p:cNvSpPr/>
            <p:nvPr/>
          </p:nvSpPr>
          <p:spPr>
            <a:xfrm>
              <a:off x="1857125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57125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214789" y="2487034"/>
            <a:ext cx="357664" cy="949249"/>
            <a:chOff x="2214789" y="2487034"/>
            <a:chExt cx="357664" cy="949249"/>
          </a:xfrm>
        </p:grpSpPr>
        <p:sp>
          <p:nvSpPr>
            <p:cNvPr id="34" name="Rectangle 33"/>
            <p:cNvSpPr/>
            <p:nvPr/>
          </p:nvSpPr>
          <p:spPr>
            <a:xfrm>
              <a:off x="2214789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14789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72453" y="2487034"/>
            <a:ext cx="357664" cy="949249"/>
            <a:chOff x="2572453" y="2487034"/>
            <a:chExt cx="357664" cy="949249"/>
          </a:xfrm>
        </p:grpSpPr>
        <p:sp>
          <p:nvSpPr>
            <p:cNvPr id="35" name="Rectangle 34"/>
            <p:cNvSpPr/>
            <p:nvPr/>
          </p:nvSpPr>
          <p:spPr>
            <a:xfrm>
              <a:off x="2572453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72453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30117" y="2487034"/>
            <a:ext cx="357664" cy="949249"/>
            <a:chOff x="2930117" y="2487034"/>
            <a:chExt cx="357664" cy="949249"/>
          </a:xfrm>
        </p:grpSpPr>
        <p:sp>
          <p:nvSpPr>
            <p:cNvPr id="36" name="Rectangle 35"/>
            <p:cNvSpPr/>
            <p:nvPr/>
          </p:nvSpPr>
          <p:spPr>
            <a:xfrm>
              <a:off x="2930117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30117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87781" y="2487034"/>
            <a:ext cx="357664" cy="949249"/>
            <a:chOff x="3287781" y="2487034"/>
            <a:chExt cx="357664" cy="949249"/>
          </a:xfrm>
        </p:grpSpPr>
        <p:sp>
          <p:nvSpPr>
            <p:cNvPr id="37" name="Rectangle 36"/>
            <p:cNvSpPr/>
            <p:nvPr/>
          </p:nvSpPr>
          <p:spPr>
            <a:xfrm>
              <a:off x="3287781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87781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45445" y="2487034"/>
            <a:ext cx="357664" cy="949249"/>
            <a:chOff x="3645445" y="2487034"/>
            <a:chExt cx="357664" cy="949249"/>
          </a:xfrm>
        </p:grpSpPr>
        <p:sp>
          <p:nvSpPr>
            <p:cNvPr id="38" name="Rectangle 37"/>
            <p:cNvSpPr/>
            <p:nvPr/>
          </p:nvSpPr>
          <p:spPr>
            <a:xfrm>
              <a:off x="3645445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645445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003109" y="2487034"/>
            <a:ext cx="357664" cy="949249"/>
            <a:chOff x="4003109" y="2487034"/>
            <a:chExt cx="357664" cy="949249"/>
          </a:xfrm>
        </p:grpSpPr>
        <p:sp>
          <p:nvSpPr>
            <p:cNvPr id="39" name="Rectangle 38"/>
            <p:cNvSpPr/>
            <p:nvPr/>
          </p:nvSpPr>
          <p:spPr>
            <a:xfrm>
              <a:off x="4003109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003109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60773" y="2487034"/>
            <a:ext cx="357664" cy="949249"/>
            <a:chOff x="4360773" y="2487034"/>
            <a:chExt cx="357664" cy="949249"/>
          </a:xfrm>
        </p:grpSpPr>
        <p:sp>
          <p:nvSpPr>
            <p:cNvPr id="40" name="Rectangle 39"/>
            <p:cNvSpPr/>
            <p:nvPr/>
          </p:nvSpPr>
          <p:spPr>
            <a:xfrm>
              <a:off x="4360773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60773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18437" y="2487034"/>
            <a:ext cx="357664" cy="949249"/>
            <a:chOff x="4718437" y="2487034"/>
            <a:chExt cx="357664" cy="949249"/>
          </a:xfrm>
        </p:grpSpPr>
        <p:sp>
          <p:nvSpPr>
            <p:cNvPr id="41" name="Rectangle 40"/>
            <p:cNvSpPr/>
            <p:nvPr/>
          </p:nvSpPr>
          <p:spPr>
            <a:xfrm>
              <a:off x="4718437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18437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076101" y="2487034"/>
            <a:ext cx="357664" cy="949249"/>
            <a:chOff x="5076101" y="2487034"/>
            <a:chExt cx="357664" cy="949249"/>
          </a:xfrm>
        </p:grpSpPr>
        <p:sp>
          <p:nvSpPr>
            <p:cNvPr id="42" name="Rectangle 41"/>
            <p:cNvSpPr/>
            <p:nvPr/>
          </p:nvSpPr>
          <p:spPr>
            <a:xfrm>
              <a:off x="5076101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76101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430590" y="2487034"/>
            <a:ext cx="357664" cy="949249"/>
            <a:chOff x="5433765" y="2487034"/>
            <a:chExt cx="357664" cy="949249"/>
          </a:xfrm>
        </p:grpSpPr>
        <p:sp>
          <p:nvSpPr>
            <p:cNvPr id="43" name="Rectangle 42"/>
            <p:cNvSpPr/>
            <p:nvPr/>
          </p:nvSpPr>
          <p:spPr>
            <a:xfrm>
              <a:off x="5433765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33765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785079" y="2487034"/>
            <a:ext cx="357664" cy="949249"/>
            <a:chOff x="5791429" y="2487034"/>
            <a:chExt cx="357664" cy="949249"/>
          </a:xfrm>
        </p:grpSpPr>
        <p:sp>
          <p:nvSpPr>
            <p:cNvPr id="44" name="Rectangle 43"/>
            <p:cNvSpPr/>
            <p:nvPr/>
          </p:nvSpPr>
          <p:spPr>
            <a:xfrm>
              <a:off x="5791429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91429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145918" y="2487034"/>
            <a:ext cx="357664" cy="949249"/>
            <a:chOff x="6149093" y="2487034"/>
            <a:chExt cx="357664" cy="949249"/>
          </a:xfrm>
        </p:grpSpPr>
        <p:sp>
          <p:nvSpPr>
            <p:cNvPr id="45" name="Rectangle 44"/>
            <p:cNvSpPr/>
            <p:nvPr/>
          </p:nvSpPr>
          <p:spPr>
            <a:xfrm>
              <a:off x="6149093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49093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97232" y="2487034"/>
            <a:ext cx="357664" cy="949249"/>
            <a:chOff x="6506757" y="2487034"/>
            <a:chExt cx="357664" cy="949249"/>
          </a:xfrm>
        </p:grpSpPr>
        <p:sp>
          <p:nvSpPr>
            <p:cNvPr id="46" name="Rectangle 45"/>
            <p:cNvSpPr/>
            <p:nvPr/>
          </p:nvSpPr>
          <p:spPr>
            <a:xfrm>
              <a:off x="6506757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06757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54896" y="2487034"/>
            <a:ext cx="357664" cy="949249"/>
            <a:chOff x="6864421" y="2487034"/>
            <a:chExt cx="357664" cy="949249"/>
          </a:xfrm>
        </p:grpSpPr>
        <p:sp>
          <p:nvSpPr>
            <p:cNvPr id="47" name="Rectangle 46"/>
            <p:cNvSpPr/>
            <p:nvPr/>
          </p:nvSpPr>
          <p:spPr>
            <a:xfrm>
              <a:off x="6864421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64421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209385" y="2487034"/>
            <a:ext cx="357664" cy="949249"/>
            <a:chOff x="7222085" y="2487034"/>
            <a:chExt cx="357664" cy="949249"/>
          </a:xfrm>
        </p:grpSpPr>
        <p:sp>
          <p:nvSpPr>
            <p:cNvPr id="48" name="Rectangle 47"/>
            <p:cNvSpPr/>
            <p:nvPr/>
          </p:nvSpPr>
          <p:spPr>
            <a:xfrm>
              <a:off x="7222085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22085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570224" y="2487034"/>
            <a:ext cx="357664" cy="949249"/>
            <a:chOff x="7579749" y="2487034"/>
            <a:chExt cx="357664" cy="949249"/>
          </a:xfrm>
        </p:grpSpPr>
        <p:sp>
          <p:nvSpPr>
            <p:cNvPr id="49" name="Rectangle 48"/>
            <p:cNvSpPr/>
            <p:nvPr/>
          </p:nvSpPr>
          <p:spPr>
            <a:xfrm>
              <a:off x="7579749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79749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924713" y="2487034"/>
            <a:ext cx="357664" cy="949249"/>
            <a:chOff x="7937413" y="2487034"/>
            <a:chExt cx="357664" cy="949249"/>
          </a:xfrm>
        </p:grpSpPr>
        <p:sp>
          <p:nvSpPr>
            <p:cNvPr id="50" name="Rectangle 49"/>
            <p:cNvSpPr/>
            <p:nvPr/>
          </p:nvSpPr>
          <p:spPr>
            <a:xfrm>
              <a:off x="7937413" y="2487034"/>
              <a:ext cx="357664" cy="949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937413" y="2487034"/>
              <a:ext cx="357664" cy="2965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769532" y="1935423"/>
            <a:ext cx="40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70904" y="1935423"/>
            <a:ext cx="4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p2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01737" y="1935423"/>
            <a:ext cx="4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p4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32570" y="1935423"/>
            <a:ext cx="4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p8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63403" y="1935423"/>
            <a:ext cx="5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p16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1797" y="2226960"/>
            <a:ext cx="2797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499461" y="2225424"/>
            <a:ext cx="337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39038" y="2225424"/>
            <a:ext cx="328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78615" y="2225424"/>
            <a:ext cx="395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56292" y="2225424"/>
            <a:ext cx="395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5869" y="2225424"/>
            <a:ext cx="386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35446" y="2225424"/>
            <a:ext cx="378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91119" y="2226960"/>
            <a:ext cx="4529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1579" y="2225424"/>
            <a:ext cx="4529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312039" y="2223888"/>
            <a:ext cx="4529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1010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672499" y="2222352"/>
            <a:ext cx="4443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1011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32959" y="2220816"/>
            <a:ext cx="4443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1100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93419" y="2219280"/>
            <a:ext cx="4443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1101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50979" y="2219280"/>
            <a:ext cx="435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1110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108539" y="2219280"/>
            <a:ext cx="4272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1111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57632" y="2219280"/>
            <a:ext cx="510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10000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06725" y="2219280"/>
            <a:ext cx="510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10001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55818" y="2219280"/>
            <a:ext cx="510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10010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04911" y="2219280"/>
            <a:ext cx="5020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10011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854004" y="2219280"/>
            <a:ext cx="510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Times New Roman"/>
                <a:cs typeface="Times New Roman"/>
              </a:rPr>
              <a:t>10100</a:t>
            </a:r>
            <a:endParaRPr lang="en-US" sz="900" i="1" dirty="0">
              <a:latin typeface="Times New Roman"/>
              <a:cs typeface="Times New Roman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47700" y="3436283"/>
            <a:ext cx="494097" cy="4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p1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47700" y="3898900"/>
            <a:ext cx="494097" cy="4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p2</a:t>
            </a:r>
            <a:endParaRPr lang="en-U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47700" y="4361517"/>
            <a:ext cx="494097" cy="4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p4</a:t>
            </a:r>
            <a:endParaRPr lang="en-U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47700" y="4824134"/>
            <a:ext cx="494097" cy="4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p8</a:t>
            </a:r>
            <a:endParaRPr lang="en-U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47700" y="5286751"/>
            <a:ext cx="494097" cy="4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p16</a:t>
            </a:r>
            <a:endParaRPr lang="en-U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1141797" y="3422009"/>
            <a:ext cx="7153280" cy="2322595"/>
            <a:chOff x="1141797" y="3422009"/>
            <a:chExt cx="7153280" cy="2322595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1141797" y="3898900"/>
              <a:ext cx="715328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141797" y="4359929"/>
              <a:ext cx="715328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41797" y="4820958"/>
              <a:ext cx="715328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41797" y="5281987"/>
              <a:ext cx="715328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141797" y="5743016"/>
              <a:ext cx="715328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346095" y="4589649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702964" y="4588856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1059833" y="4588063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1416702" y="4587270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1773571" y="4586477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2130440" y="4585684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2487309" y="4584891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2844178" y="4584098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201047" y="4583305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3557916" y="4582512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3914785" y="4581719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271654" y="4580926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28523" y="4580133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985392" y="4579340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5342261" y="4578547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5699130" y="4577754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6055999" y="4576961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6412868" y="4576168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6769737" y="4575375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7126606" y="4574582"/>
              <a:ext cx="2306733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/>
          <p:cNvSpPr txBox="1"/>
          <p:nvPr/>
        </p:nvSpPr>
        <p:spPr>
          <a:xfrm>
            <a:off x="1853374" y="5897592"/>
            <a:ext cx="490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What does each parity bit cover?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132366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1857125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2" name="TextBox 201"/>
          <p:cNvSpPr txBox="1"/>
          <p:nvPr/>
        </p:nvSpPr>
        <p:spPr>
          <a:xfrm>
            <a:off x="2581884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3306643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4031402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4756161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6" name="TextBox 205"/>
          <p:cNvSpPr txBox="1"/>
          <p:nvPr/>
        </p:nvSpPr>
        <p:spPr>
          <a:xfrm>
            <a:off x="5480920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6205679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6930438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7655197" y="347497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1498667" y="3959819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1857125" y="396140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2960473" y="396299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3287781" y="3964583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5801419" y="396934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6169073" y="39709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4358710" y="39709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4718437" y="397728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7212560" y="3959819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7565440" y="39582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2" name="TextBox 221"/>
          <p:cNvSpPr txBox="1"/>
          <p:nvPr/>
        </p:nvSpPr>
        <p:spPr>
          <a:xfrm>
            <a:off x="2212405" y="44240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2581884" y="44240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960473" y="44240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3339062" y="44240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5068946" y="442084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5425815" y="4417672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5782684" y="4414496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6139553" y="441132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7922309" y="44240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3645445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4026311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394477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4762643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5105409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5448175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5803641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8" name="TextBox 237"/>
          <p:cNvSpPr txBox="1"/>
          <p:nvPr/>
        </p:nvSpPr>
        <p:spPr>
          <a:xfrm>
            <a:off x="6159107" y="488187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6494833" y="5328633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6854896" y="5338942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7208571" y="5328633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42" name="TextBox 241"/>
          <p:cNvSpPr txBox="1"/>
          <p:nvPr/>
        </p:nvSpPr>
        <p:spPr>
          <a:xfrm>
            <a:off x="7562246" y="531832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  <p:sp>
        <p:nvSpPr>
          <p:cNvPr id="243" name="TextBox 242"/>
          <p:cNvSpPr txBox="1"/>
          <p:nvPr/>
        </p:nvSpPr>
        <p:spPr>
          <a:xfrm>
            <a:off x="7915921" y="530801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158E-6 -3.12818E-6 L -0.18326 0.13351 " pathEditMode="relative" ptsTypes="AA">
                                      <p:cBhvr>
                                        <p:cTn id="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6296E-6 L -0.18594 0.1338 " pathEditMode="relative" ptsTypes="AA">
                                      <p:cBhvr>
                                        <p:cTn id="8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6296E-6 L -0.15747 0.1338 " pathEditMode="relative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L -0.0467 0.13403 " pathEditMode="relative" ptsTypes="AA">
                                      <p:cBhvr>
                                        <p:cTn id="9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1667 0.13426 " pathEditMode="relative" ptsTypes="AA">
                                      <p:cBhvr>
                                        <p:cTn id="9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7101 0.17593 " pathEditMode="relative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11042 0.17454 " pathEditMode="relative" ptsTypes="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945 0.17639 " pathEditMode="relative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1059 0.17662 " pathEditMode="relative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23 L 0.154 0.1800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533 0.1794 " pathEditMode="relative" ptsTypes="AA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15799 0.17917 " pathEditMode="relative" ptsTypes="AA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5243 0.17616 " pathEditMode="relative" ptsTypes="AA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15174 0.1782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4826 0.18032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14167 0.1784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17916 0.18055 " pathEditMode="relative" ptsTypes="AA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17153 0.18195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0.16649 0.1824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07407E-6 L 0.16285 0.18194 " pathEditMode="relative" ptsTypes="AA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0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84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“cover”?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parity bit is calculated in the usual way</a:t>
            </a:r>
          </a:p>
          <a:p>
            <a:r>
              <a:rPr lang="en-US" dirty="0" smtClean="0"/>
              <a:t>But considering only the bits it covers</a:t>
            </a:r>
          </a:p>
          <a:p>
            <a:r>
              <a:rPr lang="en-US" dirty="0" smtClean="0"/>
              <a:t>So each of the five parity bits is computed differently</a:t>
            </a:r>
          </a:p>
          <a:p>
            <a:pPr lvl="1"/>
            <a:r>
              <a:rPr lang="en-US" dirty="0" smtClean="0"/>
              <a:t>Considering a different (but overlapping) set of data bits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buy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bit is flipped, some parity bits will come out wrong, when checked</a:t>
            </a:r>
          </a:p>
          <a:p>
            <a:r>
              <a:rPr lang="en-US" dirty="0" smtClean="0"/>
              <a:t>Which indicates that we had an error</a:t>
            </a:r>
          </a:p>
          <a:p>
            <a:r>
              <a:rPr lang="en-US" dirty="0" smtClean="0"/>
              <a:t>But we get more than that from a Hamming code</a:t>
            </a:r>
          </a:p>
          <a:p>
            <a:r>
              <a:rPr lang="en-US" dirty="0" smtClean="0"/>
              <a:t>Let’s consider an example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Data value:</a:t>
            </a:r>
          </a:p>
          <a:p>
            <a:endParaRPr lang="en-US" dirty="0" smtClean="0"/>
          </a:p>
          <a:p>
            <a:r>
              <a:rPr lang="en-US" dirty="0" smtClean="0"/>
              <a:t>Add the parity bits</a:t>
            </a:r>
          </a:p>
          <a:p>
            <a:endParaRPr lang="en-US" dirty="0" smtClean="0"/>
          </a:p>
          <a:p>
            <a:r>
              <a:rPr lang="en-US" dirty="0" smtClean="0"/>
              <a:t>That’s what you send</a:t>
            </a:r>
          </a:p>
          <a:p>
            <a:r>
              <a:rPr lang="en-US" dirty="0" smtClean="0"/>
              <a:t>Receiver checks using the same rules</a:t>
            </a:r>
          </a:p>
          <a:p>
            <a:r>
              <a:rPr lang="en-US" dirty="0" smtClean="0"/>
              <a:t>If all parity bits match, no single bit errors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7900" y="2247900"/>
            <a:ext cx="30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0  0 1 1 1 0 1 0 0 0 1 0 1 1 0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7900" y="3479800"/>
            <a:ext cx="397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1 0 </a:t>
            </a:r>
            <a:r>
              <a:rPr lang="en-US" dirty="0" smtClean="0"/>
              <a:t>0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0 1 1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1 0 1 0 0 0 1</a:t>
            </a:r>
            <a:r>
              <a:rPr lang="en-US" dirty="0" smtClean="0">
                <a:solidFill>
                  <a:srgbClr val="FF0000"/>
                </a:solidFill>
              </a:rPr>
              <a:t> 0</a:t>
            </a:r>
            <a:r>
              <a:rPr lang="en-US" dirty="0" smtClean="0"/>
              <a:t> 0 1 1 0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there’s an error?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single bit is flipped?</a:t>
            </a:r>
          </a:p>
          <a:p>
            <a:pPr lvl="1"/>
            <a:r>
              <a:rPr lang="en-US" dirty="0" smtClean="0"/>
              <a:t>Say, bit #3 changes from 0 to 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Now compute the parities on what you got</a:t>
            </a:r>
          </a:p>
          <a:p>
            <a:pPr lvl="1"/>
            <a:r>
              <a:rPr lang="en-US" dirty="0" smtClean="0"/>
              <a:t>They come out to:</a:t>
            </a:r>
          </a:p>
          <a:p>
            <a:pPr lvl="1"/>
            <a:r>
              <a:rPr lang="en-US" dirty="0" smtClean="0"/>
              <a:t>But in the message we have:</a:t>
            </a:r>
          </a:p>
          <a:p>
            <a:pPr lvl="1"/>
            <a:r>
              <a:rPr lang="en-US" dirty="0" smtClean="0"/>
              <a:t>Error occurred! 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08200" y="2857500"/>
            <a:ext cx="397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1 0 </a:t>
            </a:r>
            <a:r>
              <a:rPr lang="en-US" dirty="0" smtClean="0"/>
              <a:t>0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0 1 1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1 0 1 0 0 0 1</a:t>
            </a:r>
            <a:r>
              <a:rPr lang="en-US" dirty="0" smtClean="0">
                <a:solidFill>
                  <a:srgbClr val="FF0000"/>
                </a:solidFill>
              </a:rPr>
              <a:t> 0</a:t>
            </a:r>
            <a:r>
              <a:rPr lang="en-US" dirty="0" smtClean="0"/>
              <a:t> 0 1 1 0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900" y="3302000"/>
            <a:ext cx="397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1 0 </a:t>
            </a:r>
            <a:r>
              <a:rPr lang="en-US" dirty="0" smtClean="0">
                <a:solidFill>
                  <a:srgbClr val="008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0 1 1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1 0 1 0 0 0 1</a:t>
            </a:r>
            <a:r>
              <a:rPr lang="en-US" dirty="0" smtClean="0">
                <a:solidFill>
                  <a:srgbClr val="FF0000"/>
                </a:solidFill>
              </a:rPr>
              <a:t> 0</a:t>
            </a:r>
            <a:r>
              <a:rPr lang="en-US" dirty="0" smtClean="0"/>
              <a:t> 0 1 1 0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370257" y="3982363"/>
            <a:ext cx="620474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2900" y="4913868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0 1 1 1 0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68191" y="5435600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1 0 1 1 0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get even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Consider the parity bits alone</a:t>
            </a:r>
          </a:p>
          <a:p>
            <a:r>
              <a:rPr lang="en-US" dirty="0" smtClean="0"/>
              <a:t>Which bits didn’t match?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first and second parity bits (p1 and p2)</a:t>
            </a:r>
          </a:p>
          <a:p>
            <a:r>
              <a:rPr lang="en-US" dirty="0" smtClean="0"/>
              <a:t>Add their positions up:</a:t>
            </a:r>
          </a:p>
          <a:p>
            <a:pPr lvl="1"/>
            <a:r>
              <a:rPr lang="en-US" dirty="0" smtClean="0"/>
              <a:t>1 + 2 = 3</a:t>
            </a:r>
          </a:p>
          <a:p>
            <a:r>
              <a:rPr lang="en-US" dirty="0" smtClean="0"/>
              <a:t>The error was in the third bit of the 20 bits</a:t>
            </a:r>
          </a:p>
          <a:p>
            <a:r>
              <a:rPr lang="en-US" dirty="0" smtClean="0"/>
              <a:t>So we can correct it!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9300" y="2324100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0 1 1 1 0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29300" y="3327400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1 0 1 1 0</a:t>
            </a:r>
            <a:endParaRPr lang="en-US" b="1" i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598584" y="3012016"/>
            <a:ext cx="753533" cy="127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793314" y="3020494"/>
            <a:ext cx="753533" cy="127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037" t="-2825" r="-444" b="-2119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Reed-Solomon</a:t>
            </a:r>
            <a:endParaRPr lang="en-US" dirty="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lot more complicated...</a:t>
                </a:r>
              </a:p>
              <a:p>
                <a:pPr lvl="1"/>
                <a:r>
                  <a:rPr lang="en-US" dirty="0" smtClean="0"/>
                  <a:t>No we’re not going to walk through it</a:t>
                </a:r>
                <a:endParaRPr lang="en-US" dirty="0"/>
              </a:p>
              <a:p>
                <a:r>
                  <a:rPr lang="en-US" dirty="0" smtClean="0"/>
                  <a:t>Why interesting?</a:t>
                </a:r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bits of overhead</a:t>
                </a:r>
              </a:p>
              <a:p>
                <a:pPr lvl="1"/>
                <a:r>
                  <a:rPr lang="en-US" dirty="0" smtClean="0"/>
                  <a:t>Detects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errors</a:t>
                </a:r>
              </a:p>
              <a:p>
                <a:pPr lvl="1"/>
                <a:r>
                  <a:rPr lang="en-US" dirty="0" smtClean="0"/>
                  <a:t>Corrects up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errors</a:t>
                </a:r>
              </a:p>
              <a:p>
                <a:pPr lvl="1"/>
                <a:r>
                  <a:rPr lang="en-US" dirty="0" smtClean="0"/>
                  <a:t>Works for burst </a:t>
                </a:r>
                <a:r>
                  <a:rPr lang="en-US" dirty="0"/>
                  <a:t>(</a:t>
                </a:r>
                <a:r>
                  <a:rPr lang="en-US" dirty="0" smtClean="0"/>
                  <a:t>consecutive) errors too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xQSEhQUEhQVEBQUFBQUFBQUFA8QFRQVFRQWFhQVFBQYHCggGBolHRQUITEhJiksLi8uFx8zODMtNygtLisBCgoKDg0OGxAQGywkHCQsLCwsLCwsLCwsLCwsLCwsLCwsLCwsLCwsLCwsLCwsLywsLCwsLCwvLCwsLCwsLCwsLP/AABEIAN0A5AMBIgACEQEDEQH/xAAcAAABBQEBAQAAAAAAAAAAAAAAAQIEBQYDBwj/xABEEAABAwIDBAYFCgQFBQEAAAABAAIDBBESITEFQVFhBhMicYGRMlJyobEHFDNCYpKywdHwI0OC4SSiwsPxNGOTs+IV/8QAGQEAAgMBAAAAAAAAAAAAAAAAAAMBAgQF/8QALBEAAgIBBAEDAgYDAQAAAAAAAAECEQMEEiExEyJBUWGRFDJxsdHwoeHxBf/aAAwDAQACEQMRAD8A9xQhCABCEIAEIQgAQhCABCjVVcyP0jn6o7TvIfFZ2r6V3cWQjE4atYOuePaIOBniSobSA1ahzbThabGRt+AON33W3Kyb4qmb0y2Mf9wmod/424Yx4XT27DBFpJppB6of1LfARBp96o8iA0Em3oxuef6Cz8dlEf0shGot3yUo/wBxV7NgUw/ksdzeOtPm+6ks2dCNIox3RsH5KnkZNHZvS6E6Z90tKf8AcUqLpDE7c8dwa/8AA4qCaCI6xRnvYw/ko0mwaY/yIgeLWNYfNtkeVhRoI9rwn+YGng+8Z8nAKa118xmsW/o8wfRyTw+zK57fuyYhZcBs+qiN4pI5eVnUz/vMu1x72hWWVBRvELGwdK3xECpY6PdeUBoPdOy7D42WkodrRy2sbE6NNs/ZIyd4FMUkyCchCFIAhCEACEIQAIQhAAhCEACEIQAIQhAAhCh7S2iyFt3EXsTa9shvcdw5oAkVE7WC7jYfHkBvKy+0+krnOMcDS529rbBwvvkecoxy1VdLUS1jsWIxxev6L3jhED6DPtHM7uKn0tKyNoaxoa0bhx3kneeZSJ5ldIiyA3ZbpM534gczFGXNj/rd6Uh7yByVpSQtYA1jQxo0DQGgdwCVKwoTtDPYkBCQIVSqFCVIEqqSKhIhQSKkQhSAOaCLHMHUHMFUdV0faCXU7jTnUtADoXe1Ech3tsrxc3FHRBVUXSSWncGVTcIJs19y6J3sSnNp+y/zWwpKxkgu034jQjvCz00TXAtcA5pFiCAQRwIOqpPmstIcdPikiGsV7vjG/qifSb9g+CvHLXDBo9DQqnYW3I6loLSLnhoba5bjxBVstBUEIQgAQhCABCEIAEIQgAQhR62qEbC4+A4lAEfbG1GwMJJANic9Gj1nclkY4XVLusmvgvdkbtXcHyj4M0G/lx641UnWPzia67BukcPrkeqPqjx4K4Y9ZM+R9IrfPI9CCgLJF0D4BJdKkK2Y2Mizu0pwTIl0Cs0QATgkCcFVlgSJyRQA1CUpFNEDXFcyU6QrmVVkC3SFF0iRJlbKjaGznMcZqbKTV8d8LZrfhfwd5rSdG9vNqWDOzhcEHsuuPSa4bnDeFCJVHtSF0UnzmEdoW61g/mNGjh9tu7iMk3DladPoZt4PREKv2JtRtRG17SDcA5bwdCrBbigIQhAAhCEACEIQAhKwfSTaJqJepaSGAXeRuYdG8i+3kFoule0xBCeJGg1I0AHMmwWLomlou7N7iXPPFx/IZAcglZZ7VRaCtlgw2AAyAyAG5SY5FBDl0D1mfJacLLON6eoUUilsddIlGjPfsx6EBCbikWizpCV1UdhzXdamXfY8JwTAnhLZZAkSppQgYJCUJj3KxU5vKalKCkZJENjUt0hXGWVJSslcciySKLJImSSLiXpyjReKb7OGzas0dQLfQzOyG5kh1bya73FejRSBwBGhFwvN66ESMcx2hHiDqCOYNitB0F2sZIzHIf4kZLXe0N45OFneafhnfpCca5NUhCFoFghCEACEKDtqpEcL3aZW8/7XQBg+lG0OuqcP1Y+0e/MRjyu7xCiMmVfBLiu86yOL/A+iPBoATy9Y5SUpDIVRaslXZr1TR1FlMhnVXFoZ12WbHKZFIquORSWPVXyJyY7LVjrpygxSqWx90qtrM6bTpjl3jOS4XUCv2w2G4AMjr2sNGm1+07d3cxxW3FeThdjJZIxjuk6LoJ5Ntcu/JecVu3KmclrXObcDsw4m2O/tDtHxO5RmbDncbuZnbV7hi363z3la/wAKl+aSX+SqzX+VM9Qa8HQg9xBSFefN2fM0EGMOBzOFzb+et8hoptDtF0bnYnysJbYRyG8YcAMJFwSBlna2pzulTwqP5XZeM5S7VGxK4uKg0e0y8WezCQ1rnSNOKI4hnhJ7QAIOZFtM81MSJvag3Ai6QlRp51k5kyqHzTKDJJdI+RR3yJqSQ+MPdj3PXB8q5SzqK+dHLGX8EoyLlQ1fUVUcgybJaN/tDOMn3t8VG65R6wY2ObvtccnDNp8woT2uyr+p7HG8OAI0IBHinKj6HbR6+mY7fYX5Hf7w7yV4t6doSCEIUgCx3yk1eGEMBzdl944fhiWxXmPynVf8ZjeGfk3/AO1WbpEMzjZrJ4qFV9elE6wONCd0olsH3SiWyq21C6ioV4zrsfDP8l1BWcVYw1IKyoqVJhrOaY4KXRoVS6NWyVSY51mqfaXFTBWFwtGA55uGNJDbutlcnQfokyhJdismJPsuKysIbcZNzLnnIZFt2ixuDZ2oG62pyptmbH64aGOG5IAvikN8y4nPxUyKm66QRAnqos33LiXOJvbPiSTbS5PAKdtSqzEMfZOQcRuHqj+yfifjjZWGm3zS/wCIa+ogpxhY0OI1Dchf7Tt581DftuT6oawch+qj0eznyOIAtY2cToOXMq7h2JE0dq7zvuS0eAH6qt5cnK4R0nHTYOJcv7/6Kpu2pd5Du9o/Jd2bRikGGZgbzGbfLUeCsHbIhOgI5hzj8bqo2hsksBc0427+I7whrLDm7IT02Xiqf2GVVHJTfxYCXx+kW3vYes08P2bqV0elIiJ6wyxg9gOzkjb6rnX7TQcr6gW1GYSjqTEAHDs6O4C+jwO+4KgbWoWxPLSP8PUZEbmu4g7uIP6BXm1kj9TnZtO4Tu+P3L6aoUOSVVvzsM7BeZHMDQXlpYXXaDise8jK4uCodTtPgkRg30XxwVWizlqQFBmrOCq5KonUrmakBWe2PYyTjHsnvluubpVXSVqjuqkqU2+jPLOvYtXVAXI1Cq3VKZ85UKLYvdKR6P8AJhV2M0XB2IdzxiHwcvQV498nlZhrQNz2W8Q4D4OK9hW/E/SNYIQhMIBeNfKPNerPLF+K3+leyrxD5QHf4t/j/wCx6pPohmcMiZ1qYSubilURRJFQugqFAJS3VXBFXBFgJknXqCHpQ9So0CTRYx1h4q96PzC75HAkRMJa7Owe7LPcSWdYLHv3LIhy0OxXD5vPZxxFzLt3WAdhP+Z/kEyPLphmzyjD7fub7YQ6um6w5ucDIeZPoj4KJTtJAzxOkOYIBzOhOe7XTjoptblSgD1Yx8D+STZj7vYMQdZrjlcWIAAyJ+0c7D3Kk+ZpHRwenE5f3hFnSU1sMcYz5+9zv3vV1BsmMDtNEh3l4DvIHIeCjbH+kfxwi3mb/krdPSMbbfLIUuy4nD0Aw+swBh8xr3FZ2eB0EmA9trtDxHMW11/dlr1S9JzZjSDYh2RyGVsx8EEGT2y4se1tuxZ3iHWuPC3vSVEJkpZGHN0Yu063sMTD4jJdNui8cZOuhJ1OWZ9y57AeXY2nMACw8XfqVmustHQkt+m3fH8mT2lVl0cT7jIFhBtiN8wb6kDC7LcXcyqp1WVOqYz81eQAQyRuZ+pnhuPvW/qWbllPH4puaNOkcfTZJ7HG+myxfVrhJW87qtc8phKR4l7jPHfbJzq1cvnZUMlNurLHFFlBIm/OF1jlUFpXaNTRdUjU9Dai1ZCebh/lK97Xzv0Vd/iofa/0lfQ4TMXQN2KhCE0gF4l8ojLVj/H8bj+a9tXkPyo09qoH1h+Tf7qk+iGYVyau5jSCJJ3BwccN0dWpTIVKFPkqPINhFMqxEU9sBVo2lUmKhVfMhvhiUzaYrQ7DicYpmXFgGvDd982uI5egDw7PFPh2crGjgETg+wI9FxJDQ1jrAuxHIWsHG+4FR+IS6E58EJwaNE09ZRg78APiw5/ArhQzEOY8nK9ndpuWLK+EDLMak35JdgzBrnQ3uPTj4Fp1AUaspzG8sJPVm7mi+EHkToDp5c02bupo1aWnF43/AH5NPHUmN+MC4GTgNS0627rArQwzNe0OaQ4HQhYqirwLNebHRriRfK2TuDrEefHJSnU2d2PfETqYnYb97SCPcnxlfRlnBwdM1rnAC5NgNScgsvtXaHWOGCxGjb7wdXHkSAB3Fcvm5P0kkk1tBI4Fv3WgA+Kj7Q2gyLP0n2sB+vAIcklbCMHJ1Hllf0jmF2sH1Rc20F9B7vem7IdgilkOgB/ytJ/NVt3SP9Zzj7/0U3bbsEcdMzNz7YvZBuSe83PcCssHum5vo6GoSx4ViXbM7PCG0rA4HFI8uBwteOyHAhwJyvibnms3NR8L/FbqpjDzYG7Ix1YbawEjXOEh56Mb/QoE9AEnLq/UYMSxwVMxj6VcXQ23LVTbPUGahRHVRZM540jPOjXPq1dPo1xNImrPEz+WJXBi6xtUv5ql6mynyp9B5UWXRCO9XCNe0fwlfQi8M+TymxV0f2QT7wP1Xua04+hnwCEITCAXnnyr0mUUnAgHzI/1+5ehqg6b0HXUjxvb2h8Pde/gqyVqiGeMiK66Np11gFwP3Y7x5qUyNcyTdmKU2iPHTKZHThObGpMbUmW5loahoSOAcFJjhQwKQwKixSY16yK9xY413bGN/kmNUqCIlaYYa5Zlya6Unth2VhhbGI42uLJGl3UFxccQBxYL4QBYENDbk9m/JXNJVsqmYHjDIPSbo4Hi1SmQCw4g3ByuDxHvVVtGjLpAbYDmWzMLWMYA1tg/E69ycfLQXzWvHJVT6NmF5Ek32JUUr43XfeRgvmBitwJB0P7uuVPVkXs5zRcBrbjIX34r7l1j2vLGB1jetaQCHsyJaRcG3ApDtmmee0LE8Y8797VZ4X3E6MdZF8TX2/gbU1bi02kcTitYFou22vZA4/HWyhU9K+Q9kE8ToPEqW7bdG3SxPJhP4lCq+ljnC0LMA9d1jYcQNApjo8k3yS//AEMeOPpRayvjo2YnduRwsBvPcNzef/CrKfrC4vIxTSb7tHVMIdZ4DgQbENGG3AHUqJs2kfI/G673X7T33AAt9XLM6ZD3LT7NoWwswtJcSbuc43c4nUk/loEzNh8cdpzfNkztyVpfL9/0+hWGO2X7JOpPO6jyNV5UU4KrZobLHLFGRyMkc2F92iskYoskSs3sUd8aRLTCnqZe5VyRKM+FW0kajujVfCy0cxWOiUd8at3RKHUNsCUyEHZtxSs1XyS0d5pZNzRYeWf4gvVlkPky2f1dIHEWdIcXnn+dvBa9dGCqJ02CEIVyATZYw4FpzBBB7iLFOQgDxfalAYamSI8S4brgnP35/wBQQyNbD5R9lEtbUMFyzJ9t4/494asrTkEXGYKx5cfqOfqouLte4MYuzWJwYurWqvjOa5MRjV2YxLGxTYIFbakTDFPIxsEF1YRsshjLLoo5kdjT6aONfUW65vKUlMGZWvDCuTfCAw7Na+18TbaYTYDiA03HuUGo6L4gLS2txZiJzOpDhy3blfQjJdQpeSUX6ROXFCfaMnF0LzGKa+VjhiDc73vcuNuFlY0/RqBn1TIb3GMggEixyFha19b6q8TXKfxGR8OTIhgxx6RVvjtkMuCGPUipYohTeJxN6SlE7LjLECla5PusssdGXJhT4ZVz09lDfGrx4UOaFQvqcrNoObiVLmLi+NWEkSjyNU7EzL4Gu0QJGKG2lM0scTcy9wB9kZu/IeKsZzYK++TXZWOR9S4ZDsx3+P5+SnZRv02KnfwegUVOI42sGjQB+q7oQmGwEIQgAQhCAOVVAJGOY7MOBB/tzXk9RRGlndA7S5MZ3EakDzuORtuXrqz/AEw2D85iuzKWPNhGptnbv4eI3qso2heTGpxpmMa1d441H2XLjBDhhe3J7eB4jkd39ireONJcjFHSNvkZDCpbGprQnhLqzfjxKK4HBBKS6QuToQNEYgSnQtTApMLVpfpQx8I7sCeEgSrMxAJCE5Cgk4SsUGVis3BRJ2J2KVDsciAUYk+Rq4uWhpM0VY4uTCUhKYSlvGUeMbI1QpmKW8qBtGpDG8ScmtGridAEbdvIt6aL5ZAfTOnlZAzMvPatubfM+OnnwXrmy6FsETI26NFu87ys/wBBuj5hYZpc5pc/ZG4Dhl7u8rVpfbsytJcLoEIQpIBCEIAEIQgAQhCAMf0v6PuxfOaYfxG/SM3PGpv+9c+N63Zta2VtxkRk5p1aeB/ea9CWQ6SdGHYjUUlmSD0mfVeNSLb+7yzyKpwvlFouuzgE66rdnbTEl2kdXI30ozqLZXHrDn52U/EiMbHqI4lNKROAT4xoulQ6MKZEFwiapTQqZJC8jHhKkCVIFAgpUiiyRCuMjV3KY4KUyyZXzMUZ7VZSsUSRi1Y52aoSIbguZUh7VX19Y2IZ5uPotGbndw4c9E60lbHcdsbW1DY2kuNh7yToAN5Vn0Q6OuleKqobYD6KM52HE/vPu16dG+i7pXCerHOOLOw5n93PIZHcAJEpbv0MWbPu9MehUIQoMwIQhAAhCEACEIQAIQhAAhCEAUPSLovHVdofwphm2RuRvuvb4/EZLIyzzUrsFWw2+rMwXa72gPiPEBemLnPA17S17Q9p1DgCD4KK+C8ZuPRiIJWvAc0hzToQQQe4hSGNTto9CcLi+jkMDjmWE3Y7vvf3gnmFVP2hPTG1XA4DTrIxdp8CbeTieSlza7HrKmXsTV3AVfs/asMuUcjS71ScL/FjrO9ysUiUrEy5YJUJVSyBEqEIARIU5Q67acMP0sjGHcCRiPcwZnwCiyyOr2qLOAASSABmScgBxJVd/wDuyTnDRwPmPrvBYwc7a/ewqdS9D5JiH10pfbMQs7LAee74n7SZBy9i6ntKY1r539XSMMp3yWPVtHEet35DmdFp+j3RNkB62Y9fMcy45hp5d3cANwCvqOkZE0NjaGNG4D3niea7p1fIueWUgQhCkWCEIQAIQhAAhCEACEIQAIQhAAhCEACEIQAJHC+RzCVCAKPaPRKkm9KFrTxZ2P8AKOzfwVU7oU9n/T1c0Y3NcS8eV8I+6tihVcU+yU6MQdi7TZpNDL7bQD5NY34pnUbVH8qnd3XHxlW6Qo8cQ3Mwwh2of5NO3vufhKnDZO036ywRey3Md2IPC26FHjiTuZjWdDZn/T1srhvbHeMH7pAP3VZbP6G0kOYiDzvL+1fvbk0+S0CFZRS6RDbYyKMNADQABkAAAPIJ6EKx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VEBQUFBQUFBQUFA8QFRQVFRQWFhQVFBQYHCggGBolHRQUITEhJiksLi8uFx8zODMtNygtLisBCgoKDg0OGxAQGywkHCQsLCwsLCwsLCwsLCwsLCwsLCwsLCwsLCwsLCwsLCwsLywsLCwsLCwvLCwsLCwsLCwsLP/AABEIAN0A5AMBIgACEQEDEQH/xAAcAAABBQEBAQAAAAAAAAAAAAAAAQIEBQYDBwj/xABEEAABAwIDBAYFCgQFBQEAAAABAAIDBBESITEFQVFhBhMicYGRMlJyobEHFDNCYpKywdHwI0OC4SSiwsPxNGOTs+IV/8QAGQEAAgMBAAAAAAAAAAAAAAAAAAMBAgQF/8QALBEAAgIBBAEDAgYDAQAAAAAAAAECEQMEEiExEyJBUWGRFDJxsdHwoeHxBf/aAAwDAQACEQMRAD8A9xQhCABCEIAEIQgAQhCABCjVVcyP0jn6o7TvIfFZ2r6V3cWQjE4atYOuePaIOBniSobSA1ahzbThabGRt+AON33W3Kyb4qmb0y2Mf9wmod/424Yx4XT27DBFpJppB6of1LfARBp96o8iA0Em3oxuef6Cz8dlEf0shGot3yUo/wBxV7NgUw/ksdzeOtPm+6ks2dCNIox3RsH5KnkZNHZvS6E6Z90tKf8AcUqLpDE7c8dwa/8AA4qCaCI6xRnvYw/ko0mwaY/yIgeLWNYfNtkeVhRoI9rwn+YGng+8Z8nAKa118xmsW/o8wfRyTw+zK57fuyYhZcBs+qiN4pI5eVnUz/vMu1x72hWWVBRvELGwdK3xECpY6PdeUBoPdOy7D42WkodrRy2sbE6NNs/ZIyd4FMUkyCchCFIAhCEACEIQAIQhAAhCEACEIQAIQhAAhCh7S2iyFt3EXsTa9shvcdw5oAkVE7WC7jYfHkBvKy+0+krnOMcDS529rbBwvvkecoxy1VdLUS1jsWIxxev6L3jhED6DPtHM7uKn0tKyNoaxoa0bhx3kneeZSJ5ldIiyA3ZbpM534gczFGXNj/rd6Uh7yByVpSQtYA1jQxo0DQGgdwCVKwoTtDPYkBCQIVSqFCVIEqqSKhIhQSKkQhSAOaCLHMHUHMFUdV0faCXU7jTnUtADoXe1Ech3tsrxc3FHRBVUXSSWncGVTcIJs19y6J3sSnNp+y/zWwpKxkgu034jQjvCz00TXAtcA5pFiCAQRwIOqpPmstIcdPikiGsV7vjG/qifSb9g+CvHLXDBo9DQqnYW3I6loLSLnhoba5bjxBVstBUEIQgAQhCABCEIAEIQgAQhR62qEbC4+A4lAEfbG1GwMJJANic9Gj1nclkY4XVLusmvgvdkbtXcHyj4M0G/lx641UnWPzia67BukcPrkeqPqjx4K4Y9ZM+R9IrfPI9CCgLJF0D4BJdKkK2Y2Mizu0pwTIl0Cs0QATgkCcFVlgSJyRQA1CUpFNEDXFcyU6QrmVVkC3SFF0iRJlbKjaGznMcZqbKTV8d8LZrfhfwd5rSdG9vNqWDOzhcEHsuuPSa4bnDeFCJVHtSF0UnzmEdoW61g/mNGjh9tu7iMk3DladPoZt4PREKv2JtRtRG17SDcA5bwdCrBbigIQhAAhCEACEIQAhKwfSTaJqJepaSGAXeRuYdG8i+3kFoule0xBCeJGg1I0AHMmwWLomlou7N7iXPPFx/IZAcglZZ7VRaCtlgw2AAyAyAG5SY5FBDl0D1mfJacLLON6eoUUilsddIlGjPfsx6EBCbikWizpCV1UdhzXdamXfY8JwTAnhLZZAkSppQgYJCUJj3KxU5vKalKCkZJENjUt0hXGWVJSslcciySKLJImSSLiXpyjReKb7OGzas0dQLfQzOyG5kh1bya73FejRSBwBGhFwvN66ESMcx2hHiDqCOYNitB0F2sZIzHIf4kZLXe0N45OFneafhnfpCca5NUhCFoFghCEACEKDtqpEcL3aZW8/7XQBg+lG0OuqcP1Y+0e/MRjyu7xCiMmVfBLiu86yOL/A+iPBoATy9Y5SUpDIVRaslXZr1TR1FlMhnVXFoZ12WbHKZFIquORSWPVXyJyY7LVjrpygxSqWx90qtrM6bTpjl3jOS4XUCv2w2G4AMjr2sNGm1+07d3cxxW3FeThdjJZIxjuk6LoJ5Ntcu/JecVu3KmclrXObcDsw4m2O/tDtHxO5RmbDncbuZnbV7hi363z3la/wAKl+aSX+SqzX+VM9Qa8HQg9xBSFefN2fM0EGMOBzOFzb+et8hoptDtF0bnYnysJbYRyG8YcAMJFwSBlna2pzulTwqP5XZeM5S7VGxK4uKg0e0y8WezCQ1rnSNOKI4hnhJ7QAIOZFtM81MSJvag3Ai6QlRp51k5kyqHzTKDJJdI+RR3yJqSQ+MPdj3PXB8q5SzqK+dHLGX8EoyLlQ1fUVUcgybJaN/tDOMn3t8VG65R6wY2ObvtccnDNp8woT2uyr+p7HG8OAI0IBHinKj6HbR6+mY7fYX5Hf7w7yV4t6doSCEIUgCx3yk1eGEMBzdl944fhiWxXmPynVf8ZjeGfk3/AO1WbpEMzjZrJ4qFV9elE6wONCd0olsH3SiWyq21C6ioV4zrsfDP8l1BWcVYw1IKyoqVJhrOaY4KXRoVS6NWyVSY51mqfaXFTBWFwtGA55uGNJDbutlcnQfokyhJdismJPsuKysIbcZNzLnnIZFt2ixuDZ2oG62pyptmbH64aGOG5IAvikN8y4nPxUyKm66QRAnqos33LiXOJvbPiSTbS5PAKdtSqzEMfZOQcRuHqj+yfifjjZWGm3zS/wCIa+ogpxhY0OI1Dchf7Tt581DftuT6oawch+qj0eznyOIAtY2cToOXMq7h2JE0dq7zvuS0eAH6qt5cnK4R0nHTYOJcv7/6Kpu2pd5Du9o/Jd2bRikGGZgbzGbfLUeCsHbIhOgI5hzj8bqo2hsksBc0427+I7whrLDm7IT02Xiqf2GVVHJTfxYCXx+kW3vYes08P2bqV0elIiJ6wyxg9gOzkjb6rnX7TQcr6gW1GYSjqTEAHDs6O4C+jwO+4KgbWoWxPLSP8PUZEbmu4g7uIP6BXm1kj9TnZtO4Tu+P3L6aoUOSVVvzsM7BeZHMDQXlpYXXaDise8jK4uCodTtPgkRg30XxwVWizlqQFBmrOCq5KonUrmakBWe2PYyTjHsnvluubpVXSVqjuqkqU2+jPLOvYtXVAXI1Cq3VKZ85UKLYvdKR6P8AJhV2M0XB2IdzxiHwcvQV498nlZhrQNz2W8Q4D4OK9hW/E/SNYIQhMIBeNfKPNerPLF+K3+leyrxD5QHf4t/j/wCx6pPohmcMiZ1qYSubilURRJFQugqFAJS3VXBFXBFgJknXqCHpQ9So0CTRYx1h4q96PzC75HAkRMJa7Owe7LPcSWdYLHv3LIhy0OxXD5vPZxxFzLt3WAdhP+Z/kEyPLphmzyjD7fub7YQ6um6w5ucDIeZPoj4KJTtJAzxOkOYIBzOhOe7XTjoptblSgD1Yx8D+STZj7vYMQdZrjlcWIAAyJ+0c7D3Kk+ZpHRwenE5f3hFnSU1sMcYz5+9zv3vV1BsmMDtNEh3l4DvIHIeCjbH+kfxwi3mb/krdPSMbbfLIUuy4nD0Aw+swBh8xr3FZ2eB0EmA9trtDxHMW11/dlr1S9JzZjSDYh2RyGVsx8EEGT2y4se1tuxZ3iHWuPC3vSVEJkpZGHN0Yu063sMTD4jJdNui8cZOuhJ1OWZ9y57AeXY2nMACw8XfqVmustHQkt+m3fH8mT2lVl0cT7jIFhBtiN8wb6kDC7LcXcyqp1WVOqYz81eQAQyRuZ+pnhuPvW/qWbllPH4puaNOkcfTZJ7HG+myxfVrhJW87qtc8phKR4l7jPHfbJzq1cvnZUMlNurLHFFlBIm/OF1jlUFpXaNTRdUjU9Dai1ZCebh/lK97Xzv0Vd/iofa/0lfQ4TMXQN2KhCE0gF4l8ojLVj/H8bj+a9tXkPyo09qoH1h+Tf7qk+iGYVyau5jSCJJ3BwccN0dWpTIVKFPkqPINhFMqxEU9sBVo2lUmKhVfMhvhiUzaYrQ7DicYpmXFgGvDd982uI5egDw7PFPh2crGjgETg+wI9FxJDQ1jrAuxHIWsHG+4FR+IS6E58EJwaNE09ZRg78APiw5/ArhQzEOY8nK9ndpuWLK+EDLMak35JdgzBrnQ3uPTj4Fp1AUaspzG8sJPVm7mi+EHkToDp5c02bupo1aWnF43/AH5NPHUmN+MC4GTgNS0627rArQwzNe0OaQ4HQhYqirwLNebHRriRfK2TuDrEefHJSnU2d2PfETqYnYb97SCPcnxlfRlnBwdM1rnAC5NgNScgsvtXaHWOGCxGjb7wdXHkSAB3Fcvm5P0kkk1tBI4Fv3WgA+Kj7Q2gyLP0n2sB+vAIcklbCMHJ1Hllf0jmF2sH1Rc20F9B7vem7IdgilkOgB/ytJ/NVt3SP9Zzj7/0U3bbsEcdMzNz7YvZBuSe83PcCssHum5vo6GoSx4ViXbM7PCG0rA4HFI8uBwteOyHAhwJyvibnms3NR8L/FbqpjDzYG7Ix1YbawEjXOEh56Mb/QoE9AEnLq/UYMSxwVMxj6VcXQ23LVTbPUGahRHVRZM540jPOjXPq1dPo1xNImrPEz+WJXBi6xtUv5ql6mynyp9B5UWXRCO9XCNe0fwlfQi8M+TymxV0f2QT7wP1Xua04+hnwCEITCAXnnyr0mUUnAgHzI/1+5ehqg6b0HXUjxvb2h8Pde/gqyVqiGeMiK66Np11gFwP3Y7x5qUyNcyTdmKU2iPHTKZHThObGpMbUmW5loahoSOAcFJjhQwKQwKixSY16yK9xY413bGN/kmNUqCIlaYYa5Zlya6Unth2VhhbGI42uLJGl3UFxccQBxYL4QBYENDbk9m/JXNJVsqmYHjDIPSbo4Hi1SmQCw4g3ByuDxHvVVtGjLpAbYDmWzMLWMYA1tg/E69ycfLQXzWvHJVT6NmF5Ek32JUUr43XfeRgvmBitwJB0P7uuVPVkXs5zRcBrbjIX34r7l1j2vLGB1jetaQCHsyJaRcG3ApDtmmee0LE8Y8797VZ4X3E6MdZF8TX2/gbU1bi02kcTitYFou22vZA4/HWyhU9K+Q9kE8ToPEqW7bdG3SxPJhP4lCq+ljnC0LMA9d1jYcQNApjo8k3yS//AEMeOPpRayvjo2YnduRwsBvPcNzef/CrKfrC4vIxTSb7tHVMIdZ4DgQbENGG3AHUqJs2kfI/G673X7T33AAt9XLM6ZD3LT7NoWwswtJcSbuc43c4nUk/loEzNh8cdpzfNkztyVpfL9/0+hWGO2X7JOpPO6jyNV5UU4KrZobLHLFGRyMkc2F92iskYoskSs3sUd8aRLTCnqZe5VyRKM+FW0kajujVfCy0cxWOiUd8at3RKHUNsCUyEHZtxSs1XyS0d5pZNzRYeWf4gvVlkPky2f1dIHEWdIcXnn+dvBa9dGCqJ02CEIVyATZYw4FpzBBB7iLFOQgDxfalAYamSI8S4brgnP35/wBQQyNbD5R9lEtbUMFyzJ9t4/494asrTkEXGYKx5cfqOfqouLte4MYuzWJwYurWqvjOa5MRjV2YxLGxTYIFbakTDFPIxsEF1YRsshjLLoo5kdjT6aONfUW65vKUlMGZWvDCuTfCAw7Na+18TbaYTYDiA03HuUGo6L4gLS2txZiJzOpDhy3blfQjJdQpeSUX6ROXFCfaMnF0LzGKa+VjhiDc73vcuNuFlY0/RqBn1TIb3GMggEixyFha19b6q8TXKfxGR8OTIhgxx6RVvjtkMuCGPUipYohTeJxN6SlE7LjLECla5PusssdGXJhT4ZVz09lDfGrx4UOaFQvqcrNoObiVLmLi+NWEkSjyNU7EzL4Gu0QJGKG2lM0scTcy9wB9kZu/IeKsZzYK++TXZWOR9S4ZDsx3+P5+SnZRv02KnfwegUVOI42sGjQB+q7oQmGwEIQgAQhCAOVVAJGOY7MOBB/tzXk9RRGlndA7S5MZ3EakDzuORtuXrqz/AEw2D85iuzKWPNhGptnbv4eI3qso2heTGpxpmMa1d441H2XLjBDhhe3J7eB4jkd39ireONJcjFHSNvkZDCpbGprQnhLqzfjxKK4HBBKS6QuToQNEYgSnQtTApMLVpfpQx8I7sCeEgSrMxAJCE5Cgk4SsUGVis3BRJ2J2KVDsciAUYk+Rq4uWhpM0VY4uTCUhKYSlvGUeMbI1QpmKW8qBtGpDG8ScmtGridAEbdvIt6aL5ZAfTOnlZAzMvPatubfM+OnnwXrmy6FsETI26NFu87ys/wBBuj5hYZpc5pc/ZG4Dhl7u8rVpfbsytJcLoEIQpIBCEIAEIQgAQhCAMf0v6PuxfOaYfxG/SM3PGpv+9c+N63Zta2VtxkRk5p1aeB/ea9CWQ6SdGHYjUUlmSD0mfVeNSLb+7yzyKpwvlFouuzgE66rdnbTEl2kdXI30ozqLZXHrDn52U/EiMbHqI4lNKROAT4xoulQ6MKZEFwiapTQqZJC8jHhKkCVIFAgpUiiyRCuMjV3KY4KUyyZXzMUZ7VZSsUSRi1Y52aoSIbguZUh7VX19Y2IZ5uPotGbndw4c9E60lbHcdsbW1DY2kuNh7yToAN5Vn0Q6OuleKqobYD6KM52HE/vPu16dG+i7pXCerHOOLOw5n93PIZHcAJEpbv0MWbPu9MehUIQoMwIQhAAhCEACEIQAIQhAAhCEAUPSLovHVdofwphm2RuRvuvb4/EZLIyzzUrsFWw2+rMwXa72gPiPEBemLnPA17S17Q9p1DgCD4KK+C8ZuPRiIJWvAc0hzToQQQe4hSGNTto9CcLi+jkMDjmWE3Y7vvf3gnmFVP2hPTG1XA4DTrIxdp8CbeTieSlza7HrKmXsTV3AVfs/asMuUcjS71ScL/FjrO9ysUiUrEy5YJUJVSyBEqEIARIU5Q67acMP0sjGHcCRiPcwZnwCiyyOr2qLOAASSABmScgBxJVd/wDuyTnDRwPmPrvBYwc7a/ewqdS9D5JiH10pfbMQs7LAee74n7SZBy9i6ntKY1r539XSMMp3yWPVtHEet35DmdFp+j3RNkB62Y9fMcy45hp5d3cANwCvqOkZE0NjaGNG4D3niea7p1fIueWUgQhCkWCEIQAIQhAAhCEACEIQAIQhAAhCEACEIQAJHC+RzCVCAKPaPRKkm9KFrTxZ2P8AKOzfwVU7oU9n/T1c0Y3NcS8eV8I+6tihVcU+yU6MQdi7TZpNDL7bQD5NY34pnUbVH8qnd3XHxlW6Qo8cQ3Mwwh2of5NO3vufhKnDZO036ywRey3Md2IPC26FHjiTuZjWdDZn/T1srhvbHeMH7pAP3VZbP6G0kOYiDzvL+1fvbk0+S0CFZRS6RDbYyKMNADQABkAAAPIJ6EKxAIQhAAhCEACEIQAIQhAAhCE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backgroundsy.com/file/large/blu-ray-disc-isolat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377" t="6204" r="16775" b="9673"/>
          <a:stretch/>
        </p:blipFill>
        <p:spPr bwMode="auto">
          <a:xfrm>
            <a:off x="7171857" y="3027680"/>
            <a:ext cx="1559859" cy="1473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en/e/e4/Blank_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855" y="2698353"/>
            <a:ext cx="1470025" cy="142295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2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Comm. as shared 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0608"/>
            <a:ext cx="8229600" cy="4525963"/>
          </a:xfrm>
        </p:spPr>
        <p:txBody>
          <a:bodyPr/>
          <a:lstStyle/>
          <a:p>
            <a:r>
              <a:rPr lang="en-US" sz="2800" dirty="0" smtClean="0"/>
              <a:t>Communication is less than most think</a:t>
            </a:r>
          </a:p>
          <a:p>
            <a:pPr lvl="1"/>
            <a:r>
              <a:rPr lang="en-US" sz="2400" dirty="0" smtClean="0"/>
              <a:t>Just syntax – not semantics or intent</a:t>
            </a:r>
          </a:p>
          <a:p>
            <a:r>
              <a:rPr lang="en-US" sz="2800" dirty="0" smtClean="0"/>
              <a:t>Information is based on states</a:t>
            </a:r>
          </a:p>
          <a:p>
            <a:pPr lvl="1"/>
            <a:r>
              <a:rPr lang="en-US" sz="2400" dirty="0" smtClean="0"/>
              <a:t>Which is based on entropy (disorder)</a:t>
            </a:r>
          </a:p>
          <a:p>
            <a:r>
              <a:rPr lang="en-US" sz="2800" dirty="0" smtClean="0"/>
              <a:t>We can model how state evolves</a:t>
            </a:r>
          </a:p>
          <a:p>
            <a:pPr lvl="1"/>
            <a:r>
              <a:rPr lang="en-US" sz="2400" dirty="0" smtClean="0"/>
              <a:t>Each side models the other</a:t>
            </a:r>
          </a:p>
          <a:p>
            <a:pPr lvl="1"/>
            <a:r>
              <a:rPr lang="en-US" sz="2400" dirty="0" smtClean="0"/>
              <a:t>Successive steps in models are how we go from sharing state to transferring files</a:t>
            </a:r>
          </a:p>
          <a:p>
            <a:r>
              <a:rPr lang="en-US" sz="2800" dirty="0" smtClean="0"/>
              <a:t>Noise decreases the information we can pass</a:t>
            </a:r>
          </a:p>
          <a:p>
            <a:pPr lvl="1"/>
            <a:r>
              <a:rPr lang="en-US" sz="2400" dirty="0" smtClean="0"/>
              <a:t>Encodings can correct errors</a:t>
            </a:r>
          </a:p>
          <a:p>
            <a:pPr lvl="1"/>
            <a:r>
              <a:rPr lang="en-US" sz="2400" dirty="0" smtClean="0"/>
              <a:t>But cannot break the Shannon limit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5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vs. loss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Symbols are received, but not what was sent</a:t>
            </a:r>
          </a:p>
          <a:p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Nothing is received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do you detect a loss?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9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way to detect loss</a:t>
            </a:r>
          </a:p>
          <a:p>
            <a:pPr lvl="1"/>
            <a:r>
              <a:rPr lang="en-US" dirty="0" smtClean="0"/>
              <a:t>Timer expires</a:t>
            </a:r>
          </a:p>
          <a:p>
            <a:r>
              <a:rPr lang="en-US" dirty="0" smtClean="0"/>
              <a:t>Do you KNOW it was lost?</a:t>
            </a:r>
          </a:p>
          <a:p>
            <a:pPr lvl="1"/>
            <a:r>
              <a:rPr lang="en-US" dirty="0" smtClean="0"/>
              <a:t>Nope. Maybe just late.</a:t>
            </a:r>
          </a:p>
        </p:txBody>
      </p:sp>
      <p:pic>
        <p:nvPicPr>
          <p:cNvPr id="7170" name="Picture 2" descr="http://cdn.collider.com/wp-content/uploads/in-time-movie-image-forearm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815" y="3776149"/>
            <a:ext cx="4457065" cy="189662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2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do you do?</a:t>
            </a:r>
          </a:p>
          <a:p>
            <a:r>
              <a:rPr lang="en-US" dirty="0" smtClean="0"/>
              <a:t>At some point, assume loss occurred</a:t>
            </a:r>
          </a:p>
          <a:p>
            <a:pPr lvl="1"/>
            <a:r>
              <a:rPr lang="en-US" dirty="0" smtClean="0"/>
              <a:t>Though perhaps it didn’t</a:t>
            </a:r>
          </a:p>
          <a:p>
            <a:r>
              <a:rPr lang="en-US" dirty="0" smtClean="0"/>
              <a:t>Then fix it!</a:t>
            </a:r>
          </a:p>
          <a:p>
            <a:pPr lvl="1"/>
            <a:r>
              <a:rPr lang="en-US" dirty="0" smtClean="0"/>
              <a:t>In a way that won’t cause problems if you’re wrong</a:t>
            </a:r>
          </a:p>
          <a:p>
            <a:r>
              <a:rPr lang="en-US" dirty="0" smtClean="0"/>
              <a:t>ARQ: Automatic Repeat-</a:t>
            </a:r>
            <a:r>
              <a:rPr lang="en-US" dirty="0" err="1" smtClean="0"/>
              <a:t>reQuest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0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Sender</a:t>
            </a:r>
          </a:p>
          <a:p>
            <a:pPr lvl="1"/>
            <a:r>
              <a:rPr lang="en-US" dirty="0" smtClean="0"/>
              <a:t>Transmits info in blocks with IDs</a:t>
            </a:r>
          </a:p>
          <a:p>
            <a:pPr lvl="1"/>
            <a:r>
              <a:rPr lang="en-US" dirty="0" smtClean="0"/>
              <a:t>Keeps copies and retransmits on request</a:t>
            </a:r>
          </a:p>
          <a:p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Collects blocks and looks for missing IDs</a:t>
            </a:r>
          </a:p>
          <a:p>
            <a:pPr lvl="2"/>
            <a:r>
              <a:rPr lang="en-US" dirty="0" smtClean="0"/>
              <a:t>Typically gaps within received sequence</a:t>
            </a:r>
          </a:p>
          <a:p>
            <a:pPr lvl="1"/>
            <a:r>
              <a:rPr lang="en-US" u="sng" dirty="0" smtClean="0"/>
              <a:t>Ask sender to help</a:t>
            </a:r>
            <a:r>
              <a:rPr lang="en-US" dirty="0" smtClean="0"/>
              <a:t> (</a:t>
            </a:r>
            <a:r>
              <a:rPr lang="en-US" i="1" dirty="0" smtClean="0"/>
              <a:t>requires reverse channel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What do you say?</a:t>
            </a:r>
          </a:p>
          <a:p>
            <a:pPr lvl="2"/>
            <a:r>
              <a:rPr lang="en-US" dirty="0" smtClean="0"/>
              <a:t>When do you say it?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69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ARQ variants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feedback (NACK)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Receiver reports the IDs lost</a:t>
            </a:r>
          </a:p>
          <a:p>
            <a:pPr lvl="1"/>
            <a:r>
              <a:rPr lang="en-US" dirty="0" smtClean="0"/>
              <a:t>Explicit request to resend</a:t>
            </a:r>
          </a:p>
          <a:p>
            <a:pPr lvl="1"/>
            <a:r>
              <a:rPr lang="en-US" dirty="0" smtClean="0"/>
              <a:t>The IDs </a:t>
            </a:r>
            <a:r>
              <a:rPr lang="en-US" i="1" dirty="0" smtClean="0"/>
              <a:t>presumed</a:t>
            </a:r>
            <a:r>
              <a:rPr lang="en-US" dirty="0" smtClean="0"/>
              <a:t> lost</a:t>
            </a:r>
          </a:p>
          <a:p>
            <a:pPr lvl="1"/>
            <a:r>
              <a:rPr lang="en-US" dirty="0" smtClean="0"/>
              <a:t>Messages could just be late</a:t>
            </a:r>
          </a:p>
          <a:p>
            <a:r>
              <a:rPr lang="en-US" dirty="0" smtClean="0"/>
              <a:t>Sender resends those explicit requests</a:t>
            </a:r>
          </a:p>
          <a:p>
            <a:pPr lvl="1"/>
            <a:r>
              <a:rPr lang="en-US" dirty="0" smtClean="0"/>
              <a:t>No sender timers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Positive feedback (ACK)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Receiver reports the IDs received</a:t>
            </a:r>
          </a:p>
          <a:p>
            <a:pPr lvl="1"/>
            <a:r>
              <a:rPr lang="en-US" dirty="0" smtClean="0"/>
              <a:t>Confirms receipt</a:t>
            </a:r>
          </a:p>
          <a:p>
            <a:pPr lvl="1"/>
            <a:r>
              <a:rPr lang="en-US" dirty="0" smtClean="0"/>
              <a:t>Implicit request to resend</a:t>
            </a:r>
          </a:p>
          <a:p>
            <a:pPr lvl="1"/>
            <a:r>
              <a:rPr lang="en-US" dirty="0" smtClean="0"/>
              <a:t>No receiver timers</a:t>
            </a:r>
          </a:p>
          <a:p>
            <a:r>
              <a:rPr lang="en-US" dirty="0" smtClean="0"/>
              <a:t>Sender resends IDs not reported</a:t>
            </a:r>
          </a:p>
          <a:p>
            <a:pPr lvl="1"/>
            <a:r>
              <a:rPr lang="en-US" dirty="0" smtClean="0"/>
              <a:t>Looks for gaps</a:t>
            </a:r>
          </a:p>
          <a:p>
            <a:pPr lvl="1"/>
            <a:r>
              <a:rPr lang="en-US" dirty="0" smtClean="0"/>
              <a:t>IDs </a:t>
            </a:r>
            <a:r>
              <a:rPr lang="en-US" i="1" dirty="0" smtClean="0"/>
              <a:t>presumed</a:t>
            </a:r>
            <a:r>
              <a:rPr lang="en-US" dirty="0" smtClean="0"/>
              <a:t> lost</a:t>
            </a:r>
          </a:p>
          <a:p>
            <a:pPr lvl="1"/>
            <a:r>
              <a:rPr lang="en-US" dirty="0" smtClean="0"/>
              <a:t>IDs could be lost, but so could NACK be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ARQ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Stop-and-go</a:t>
            </a:r>
          </a:p>
          <a:p>
            <a:pPr lvl="1"/>
            <a:r>
              <a:rPr lang="en-US" dirty="0" smtClean="0"/>
              <a:t>Positive feedback (ACK)</a:t>
            </a:r>
          </a:p>
          <a:p>
            <a:pPr lvl="1"/>
            <a:r>
              <a:rPr lang="en-US" dirty="0" smtClean="0"/>
              <a:t>ID is 1 bit</a:t>
            </a:r>
          </a:p>
          <a:p>
            <a:pPr lvl="1"/>
            <a:r>
              <a:rPr lang="en-US" dirty="0" smtClean="0"/>
              <a:t>Send ACK when block is received</a:t>
            </a:r>
          </a:p>
          <a:p>
            <a:pPr lvl="1"/>
            <a:r>
              <a:rPr lang="en-US" dirty="0" smtClean="0"/>
              <a:t>Also called “alternating bit”</a:t>
            </a:r>
          </a:p>
          <a:p>
            <a:r>
              <a:rPr lang="en-US" dirty="0" smtClean="0"/>
              <a:t>Go-back-N</a:t>
            </a:r>
          </a:p>
          <a:p>
            <a:pPr lvl="1"/>
            <a:r>
              <a:rPr lang="en-US" dirty="0" smtClean="0"/>
              <a:t>Positive feedback (ACK)</a:t>
            </a:r>
          </a:p>
          <a:p>
            <a:pPr lvl="1"/>
            <a:r>
              <a:rPr lang="en-US" dirty="0" smtClean="0"/>
              <a:t>ID is larger</a:t>
            </a:r>
          </a:p>
          <a:p>
            <a:pPr lvl="1"/>
            <a:r>
              <a:rPr lang="en-US" dirty="0" smtClean="0"/>
              <a:t>Send ACK when block is received</a:t>
            </a:r>
          </a:p>
          <a:p>
            <a:pPr lvl="1"/>
            <a:r>
              <a:rPr lang="en-US" dirty="0" smtClean="0"/>
              <a:t>Sender backs up to block after (ID+1) and resends</a:t>
            </a:r>
          </a:p>
          <a:p>
            <a:r>
              <a:rPr lang="en-US" dirty="0" smtClean="0"/>
              <a:t>Selective repeat</a:t>
            </a:r>
          </a:p>
          <a:p>
            <a:pPr lvl="1"/>
            <a:r>
              <a:rPr lang="en-US" dirty="0" smtClean="0"/>
              <a:t>Positive and/or negative (ACK/NACK)</a:t>
            </a:r>
          </a:p>
          <a:p>
            <a:pPr lvl="1"/>
            <a:r>
              <a:rPr lang="en-US" dirty="0" smtClean="0"/>
              <a:t>ID is large</a:t>
            </a:r>
          </a:p>
          <a:p>
            <a:pPr lvl="1"/>
            <a:r>
              <a:rPr lang="en-US" dirty="0" smtClean="0"/>
              <a:t>Sender retransmits only individual lost blocks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Reordering as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 message lost?</a:t>
            </a:r>
          </a:p>
          <a:p>
            <a:pPr lvl="1"/>
            <a:r>
              <a:rPr lang="en-US" dirty="0" smtClean="0"/>
              <a:t>Or just late?</a:t>
            </a:r>
          </a:p>
          <a:p>
            <a:r>
              <a:rPr lang="en-US" dirty="0" smtClean="0"/>
              <a:t>What happens when messages are out of order?</a:t>
            </a:r>
          </a:p>
          <a:p>
            <a:pPr lvl="1"/>
            <a:r>
              <a:rPr lang="en-US" dirty="0" smtClean="0"/>
              <a:t>Buffer them and reorder</a:t>
            </a:r>
          </a:p>
          <a:p>
            <a:pPr lvl="1"/>
            <a:r>
              <a:rPr lang="en-US" dirty="0" smtClean="0"/>
              <a:t>Should this be limited? HOW?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0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 of a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signal to </a:t>
            </a:r>
            <a:r>
              <a:rPr lang="en-US" dirty="0" smtClean="0"/>
              <a:t>use to indicate symbols</a:t>
            </a:r>
            <a:endParaRPr lang="en-US" dirty="0"/>
          </a:p>
          <a:p>
            <a:r>
              <a:rPr lang="en-US" dirty="0" smtClean="0"/>
              <a:t>A media the signal propagates in</a:t>
            </a:r>
          </a:p>
          <a:p>
            <a:r>
              <a:rPr lang="en-US" dirty="0" smtClean="0"/>
              <a:t>A set of symbols</a:t>
            </a:r>
          </a:p>
          <a:p>
            <a:r>
              <a:rPr lang="en-US" dirty="0" smtClean="0"/>
              <a:t>A way to generate and receive symbols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05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</a:t>
            </a:r>
            <a:r>
              <a:rPr lang="en-US" baseline="0" dirty="0" smtClean="0"/>
              <a:t>signals?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photons</a:t>
            </a:r>
          </a:p>
          <a:p>
            <a:r>
              <a:rPr lang="en-US" dirty="0" smtClean="0"/>
              <a:t>Move electrons</a:t>
            </a:r>
          </a:p>
          <a:p>
            <a:r>
              <a:rPr lang="en-US" dirty="0" smtClean="0"/>
              <a:t>Move atoms</a:t>
            </a:r>
          </a:p>
          <a:p>
            <a:pPr lvl="1"/>
            <a:r>
              <a:rPr lang="en-US" dirty="0" smtClean="0"/>
              <a:t>Motion waves (sound)</a:t>
            </a:r>
          </a:p>
          <a:p>
            <a:pPr lvl="2"/>
            <a:r>
              <a:rPr lang="en-US" dirty="0" smtClean="0"/>
              <a:t>Pressure waves in gas, liquid</a:t>
            </a:r>
          </a:p>
          <a:p>
            <a:pPr lvl="2"/>
            <a:r>
              <a:rPr lang="en-US" dirty="0" smtClean="0"/>
              <a:t>Transverse waves in solids</a:t>
            </a:r>
          </a:p>
          <a:p>
            <a:pPr lvl="1"/>
            <a:r>
              <a:rPr lang="en-US" dirty="0" smtClean="0"/>
              <a:t>Streams of atoms (water flow)</a:t>
            </a:r>
          </a:p>
          <a:p>
            <a:r>
              <a:rPr lang="en-US" dirty="0" smtClean="0"/>
              <a:t>Move collections of atoms</a:t>
            </a:r>
          </a:p>
          <a:p>
            <a:pPr lvl="1"/>
            <a:r>
              <a:rPr lang="en-US" dirty="0" smtClean="0"/>
              <a:t>Letters, flags, etc.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790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Unguided</a:t>
            </a:r>
          </a:p>
          <a:p>
            <a:pPr lvl="1"/>
            <a:r>
              <a:rPr lang="en-US" dirty="0" smtClean="0"/>
              <a:t>Transparent</a:t>
            </a:r>
          </a:p>
          <a:p>
            <a:pPr lvl="1"/>
            <a:r>
              <a:rPr lang="en-US" dirty="0" smtClean="0"/>
              <a:t>Mechanically conductive</a:t>
            </a:r>
          </a:p>
          <a:p>
            <a:r>
              <a:rPr lang="en-US" dirty="0" smtClean="0"/>
              <a:t>Guided</a:t>
            </a:r>
          </a:p>
          <a:p>
            <a:pPr lvl="1"/>
            <a:r>
              <a:rPr lang="en-US" dirty="0" smtClean="0"/>
              <a:t>Transparent</a:t>
            </a:r>
          </a:p>
          <a:p>
            <a:pPr lvl="1"/>
            <a:r>
              <a:rPr lang="en-US" dirty="0" smtClean="0"/>
              <a:t>Electrically conductive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234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Communication: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imperfect channel</a:t>
            </a:r>
          </a:p>
          <a:p>
            <a:endParaRPr lang="en-US" dirty="0"/>
          </a:p>
          <a:p>
            <a:r>
              <a:rPr lang="en-US" dirty="0" smtClean="0"/>
              <a:t>Making the channel real</a:t>
            </a:r>
          </a:p>
          <a:p>
            <a:endParaRPr lang="en-US" dirty="0"/>
          </a:p>
          <a:p>
            <a:r>
              <a:rPr lang="en-US" dirty="0" smtClean="0"/>
              <a:t>Automating the channel</a:t>
            </a:r>
            <a:endParaRPr lang="en-US" dirty="0"/>
          </a:p>
        </p:txBody>
      </p:sp>
      <p:pic>
        <p:nvPicPr>
          <p:cNvPr id="1028" name="Picture 4" descr="http://www.eortc.org/sites/default/files/gmaps/icons/icon-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747" y="2215473"/>
            <a:ext cx="1587164" cy="168434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93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Freespace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Unguided</a:t>
            </a:r>
          </a:p>
          <a:p>
            <a:pPr lvl="1"/>
            <a:r>
              <a:rPr lang="en-US" dirty="0" smtClean="0"/>
              <a:t>Transparent (includes vacuum)</a:t>
            </a:r>
          </a:p>
          <a:p>
            <a:pPr lvl="1"/>
            <a:r>
              <a:rPr lang="en-US" dirty="0" smtClean="0"/>
              <a:t>Mechanically conductive (except a vacuum)</a:t>
            </a:r>
          </a:p>
          <a:p>
            <a:r>
              <a:rPr lang="en-US" dirty="0" smtClean="0"/>
              <a:t>Propagation velocity</a:t>
            </a:r>
          </a:p>
          <a:p>
            <a:pPr lvl="1"/>
            <a:r>
              <a:rPr lang="en-US" dirty="0" smtClean="0"/>
              <a:t>Faster for EM</a:t>
            </a:r>
          </a:p>
          <a:p>
            <a:pPr lvl="1"/>
            <a:r>
              <a:rPr lang="en-US" dirty="0" smtClean="0"/>
              <a:t>Slower for sound</a:t>
            </a:r>
          </a:p>
          <a:p>
            <a:r>
              <a:rPr lang="en-US" dirty="0" smtClean="0"/>
              <a:t>Signals degrade over distance</a:t>
            </a:r>
          </a:p>
          <a:p>
            <a:r>
              <a:rPr lang="en-US" dirty="0" smtClean="0"/>
              <a:t>Need a clear path</a:t>
            </a:r>
          </a:p>
          <a:p>
            <a:pPr lvl="1"/>
            <a:r>
              <a:rPr lang="en-US" dirty="0" smtClean="0"/>
              <a:t>Not necessarily line-of-sight, though</a:t>
            </a:r>
          </a:p>
        </p:txBody>
      </p:sp>
      <p:sp>
        <p:nvSpPr>
          <p:cNvPr id="4" name="AutoShape 2" descr="data:image/jpeg;base64,/9j/4AAQSkZJRgABAQAAAQABAAD/2wCEAAkGBxQTEhQUEhQVFRUWFxQXFxcUFBQXFxUUFxQXFxUVFxQYHCggGBwlHBQUITEhJSkrLi4uFx8zODMsNygtLisBCgoKDg0OGxAQGiwkHyQsLCwsLCwsLCwsLCwsLCwsLCwsLCwsLCwsLCwsLCwsLCwsLCwsLCwsLCwsLCwsLCwsLP/AABEIAMIBAwMBIgACEQEDEQH/xAAcAAABBQEBAQAAAAAAAAAAAAAEAAECAwUGBwj/xAA4EAABAwIEAwcEAAYCAgMAAAABAAIRAyEEEjFBBVFhInGBkaGxwRMy0fAGQlJi4fFywiOyM4Ki/8QAGQEAAwEBAQAAAAAAAAAAAAAAAAECAwQF/8QAJBEAAgICAwACAgMBAAAAAAAAAAECEQMhEjFBBBMyUWFxkSL/2gAMAwEAAhEDEQA/AL8JVcCA4mNp5LfrVnZBBiRB5Ejn1UcVwd+WCRmbYEb96yMRVewZXAtIifDQrotSOSnE0eHcQIzNdqCT6QfjyWnWoNNJmV0Gfd0eYsufw1WSHjYEEdFo06oLehnTW+/gk0NM3MdQP0agJI7IMtMcp7xZZGEol72g3uGztcEhaGOrtdTuSM1MkREFxaB4X1Tfw7Vb9N5ueW9g4H2KXhXo0g5so5CHAWc0iCefa9kI5jn0PqGzw0C+4zWjwjyWueIUM1QEObmAIjQAzPqJVeLfnphrTLiwkNaLgmTYb3zCPJCbBpGNia+UCQbgX2Ii4POERQc1tNtrtzz4x8eyi3D58jXNLdWuvHajW6IxFKBAM5jAPUNsCNiVVkcTOxlMOAbz+08t4PT2WdQx5ZIJLYtb+km61cdUljQBBB0iId/m6AxFNlS4EGBMbg/K2i9bMpR3ot4ngg+MpLqgzE6f+Rs2c3rG3Q9EuDVmzD5LSDvvBg+aoGJLKYa77mEZHAx2Zkevujn0w9gexsOs6RoQdbd+qq9UyEv+rRbh8UW06lOJA7YEwcoPaidYklW4eDLdWvEjv3/KJZwym6j9QvOYSCBHZcBaed481jcLxZjLOh0na8eXyFeKd20Tmh0mcx/FXDIJsvPeJYeCvb+O4QVacjVeWcbwUEq/lQ+yHNGHxJvFP62cXUaqiEbiqcFCOC8jo9tO0QTKSZMoZJJJAhJJJIASSSSAGSTpIAZJOmQAk6ZOgD6kpB1Q2Pa3ncKvi3Ds7JFzEEb+Cpql7XS03F09biUtDsrp5N5q0n4ZNr05/C4c0n5XAw6Y/wAc0RTqjLAsRN97fN0fjK7XuAsQ69tZIuhamCyuMXDufPvWl2Z0UDFNe0NdpmgxaJ3HSUbwvNSc4DS9rwQCAR5X8FzeJDmuJGm61+F44FoBOjhfv19yqcdEJ7DuJuJc2LTIjYhRe+G2JkCQBq3tTI5i/urP4iMOBsf7m9+47iiKL5ptMAxmb3ZhIMjvKS6Rb7aJ0eLkNNOp2tMrnaxaDm8d+SGxlWIk2zWI1A1AdzhV1+0W5t52iNIB8VUKo7I9D039k6RNlmMxbiWBwP8ATPONI8wo4WlBrZf6c0dN/Az6o1hB3AOYOaTpPJWYSA90gQ5pbPKb6cvwi6Hx3Zzbzn7AJBIls7O3b6KPCsY5jjTcYvv/ACuHwtDFM+oXS3tNEh4tOW1ucWQGJp/VDajfvAhwGpjdbRa6OeSa2dJw4AuLT9rokaaX89FH+K+FCjUbUZoYmBr1t+6LJwOMILfTqNx3re4h/EDTRa17cwkiRqJEC3T4ClcozTRo+MoNPsEwuIa4ZY2569QuO/irhsE2W9QqQdbG47tkRxSgKtMncaruxNfi+mefmT/Ndo8V4nh4JWLVau345goJXJYqlBXl/IxcJHp/Gy84oAKirHBRWB1kUkk6AGSSSQAySdJADJJ0kAMknSQAySSSAPpPFVZ7iq+DuILmAwZgE6EayTspY6jlCCweKh0AAkgi5jxB5rdLRyt0yePwjqbw7reI33CvrEm4PUdfwVn03OJgyRcEHY9EY3Bv+kXAyBtvCGNMyccDrobz8ofBsjaQfjbyWmO2Li416hQweEl+UXbt0Wl6oyrdhOJqy0iSezHiEbgjNAAfcQIPUXHyhsZgSz287gqvgmIhj2GMzZg9xkKe1otaewzFVPsbFi2b6hD4d+siYFpGhOgJ9ih+IYkO+m4b/nQq0u7BBEyInvmJTrQelgqG88x4A/5VlPF6A2cNOoBt+FlUMQRY3bz8NCrngEtPLz/bI4gmaYxORsObLc7hmP8Ac0X70LRoy85BEgExsefcZVWJeHUwL2v5WU6df6VQFjpEWndp0kdyYmNicPrlte0bGZEclWXSO1ofuEaHZwV760uOwIjTaSVnvqODy09oaeGoWkGZTSROhUN2OPaZBaeY5dbXHctHC1vI2KxcTftDVtuuX9+UThMTMevfsVsjnbMz+KeHQSQvO+KYaCV7HjaX1aZnULzjjmCglV8iH2Q5ekfHl9WTj4ziKrFUVoYqlBQLgvIapntRdorSTkJIKGSSSQAkydJADJJ0kAMknSQAySdMmB9MY4fUaf5SDBB2Ol1zbQ5lS4/yut4nlJJabyd4m+h8wsGpUBMEXHmNpW8Wcsls0cOGPaXN1EW91eKuTsu0I1+EDhuG1B2qdwdgjMThi+JBBH3DuUFqwPhuGaXuHLQTqOX78rQwvBg1xe0hzbWNiAf8rJqn6dUcpg9DzWgzFkze/Odd7pysUa9DcZQLmOBuY7NtY/0QufweHGZ43IkLUfxMtdGx57HdAYCuBUh1hcSO+ycbSFKmzGrsdBaP5Tm8BqtEVMzGxu2/h/hQxd3bTpbcEFSw9MtFv5T6LR9GaWxquHG24uNb8whi86GxAt3hXvj6pIkC3gY17jzVWOYQTO/7smhMqbUN/P8APwjaILspgdkgEHlsgMJU56yj6LhDoOtvkfCGC2SxTthsD5Ta6DxAJio3bWNjqCiiGlhJNwRDeYM5r7f6UMK8tJjcEjqB/iU06FJWAvfPaAjmNp3joq6b8pB2+EbiaHZDgIbJagoix0Pp1XRF6OWaaZt4OtN1gfxPgNSEfg6mU5SjMXT+owjcBa43Tp9MyyxuNrtHkXE8PBWJVYu343g4JXJYulBXnfJxcJHo/Fy84ozyE0KxzVCFzHaRSTpIAZJOmQAkxTpIAZJOkgBkk8JIA+i3YgPnJDbzGziNY5GFmuqkVADZzTb8Kl8McYMzp+e8FEuc2oBmgERDhqD+F18aOHlZu4DiZaBlMHQhSx3EDOwmST+9yC4Rg3OqtYYJvcGzoB/wqqzgSb8x3dFlxVm3J0NWDagOYWIF952SwzJEE3H/AOm8+8KAGXTQ6gKD3eoV0RZc9sug6Ea9eaHx/Zi+9/yqaFc5spjpPqFdimTbmI8dk62K7RQaYzNIsD13C0GuM94i+5hYLapbY7LXoYjOWncG8bgpyQosDrVy1zI5EEHv/wAqzH3E8oju5JsdR7UaXt3HRUGoQCCOiYhvqwAdiL/lVuqWkGx91a2lmpmNv2EC8GMsQRfvVIQUyrIN78ufP8ovCQKbKoP2uhwOwPx+VisqHyRWEq5SQT2XCD8FDQJo1aFe7g77Sc0eMH4VeNwEXbdqsqFhZTgw4Nc13gbHy9kVTf2w3UENjv39wkpUOUFLTME1DadRoVq4WtMHmo8TwYILm6694/ZQWAqQY/ZXQpWrOVxcZUwP+I8FuFwHE8PBK9YxlPOwjpZcDxnCQSqzR+zHZGF/Vk4+M4qqxUELQxVKCgnheS1R7MXaK0ykmSKGSTpIAZMpJkAMknSQAySUJJgfRPG+GhjnDaOyfGQhquADadN0/dY9DuI9V02PDajLkHaZFuvt5rMxLAaYzA9kiR3W9lupOjlcVZXwnijsMYsZFifdY76/acZkkk986H1U+JMiA02N2dDyWex+mYf4VxXpEm+jcLXNAdEA+vNC13X5LRZiHGkBMgAtO+YR2T3iyxq1cOHIoirHLRY8B0OH3BW4o2DpkwDbnrHeJQNCvfv90RWqdnp881VbJTAaj5Mn/YVtB2UxNiLIaq7bcXHUbhSFQOF9Roqa0Qns1MZUBpsIm3ZMnfUBEUGAiYnMB5jVAgTQde7YMcxMH0PojuEVh9MWkgmf+O8e6zfRrF2yX0IJI+2JI9fym4rgRlaWwLS089yE7nwTHUKb2l1EH+WYP9p1BHjKndlaao5c0jKemwkWvCPc2XbDeVbUpMjM3svbq3Zw5jqtuRiokTTc0OkGGGxIgkaacrQfBF1qnZpkf8fwfZRdXFTK6O1cPGzhzjYoC/2Ta5bPt6JLZT0a9GvNo1Ex4H2us7HUi12b9kQo/XhwI0PzB91a7EZhldfXzVx0yJ1JF9GpIn96rD/iLB7hadCWnKVLEU87CDqPZb4nTrxnNljyja7R5dxLDwViVWrs+MYWCVyuLpQVw/JxcZHb8XLyiAFMpuCiVynYMkkkgYySSdAEUk6SAGKZSSQB9G/ULT2vt0XQVKVMtYR9r287ghYn1A4QeaarXqMAbMsBkdL3hbtWc60U1sBqNQCY6ITGcKD22eA9pFnSJnkRquqwtC2ZpEEdNxMLKx/DiZc3aeyVSexOOjl8BjXsc6meo8Qf26vxNDOARa9pOhm4+VDiFMuOYCCNdvJWYR0i+vo7p0K062Zd6MkyxxBsUWzEbHdW4qmXtkXgwc38rufcgDIFxoYPyFp2ZbTK6/Lkmw1zBUqsHTVUsdBlPwV7NeiCWObv7hNwutciYPyqqmLDcrmGbXsRB5Hn3qeGw5rVP/HZx26rNrWzRPeg/wCsbiIlG0D9Rr2tMS0OjYkfvqgWVC4FrhD2z0MjUXVArOa7MP5ZnuOvuoqzS6KqkDKDodDy6Hx90S6g02JgjrrpaVRiGCpIGuo5KFCoXNv9zLHqNj8KhEqDZgSGnnsTyKsx7RAIkOmY/CoFMlxA5SJ6beUo6nVBOR8CTaeZGnnCbdOwStUANMiBt7ahRn1+FYRkcQecfvoqi739tvKVaZm0FNOYDmBbw/fVTY/fzQtNx2V9N4Pdv37qkJmRx/CbhcPxKgvTcXSzMI3HsuI4thoJWmaP2Y7OfE/qyV4zkKjVSQjsVTgoNwXlNUevF2iCSdMpLGSTkJkAMknSKYDJJJ0gPoak6d0Ux2YRr0WRSc6dLo3D1II710tHNZsYFhaRyR40J33HMLLdiT2YP+Vdh8VOusqCzP4tw7+ZlwQfQ3WRigA0X2gaSHNuO+x16LqMS8g9B8kLF4jTDgdv3X1WiZnKJj/Wzg/1e4Tmg57SBBMCf7rWPeL961aHDWtptc49o77RyQWLqClUBGm0bjcJqV9CcP2BOw4OjYIDZ27UwfhVnhx0NjsdvNbD6wqB3ah5FuTr29PhT4TUzZmVBeBBO2x+FfJpEcE2cq+k5pIvO/UIzhdc0nteDb4WvxXABwDhZwOUrEc7KSHa3lCfJEuPF2bzsSKsuMZ2kk83A633vI8VSAH7xs4k67SFiCuWunwRYxEsIHeP390S40VzTLKgLLHYkA8iq8TVgtMf2nk4fpVbcQKjg11piY56SrcVhw0Q+ey6CR/T+Uw/oswtUBxMTYgeIgH19EQ2jnBmAQQdY29p91nYeoMxaYOoB9j5rQoVmgBp3zA+MEeoKTRUXZGrRluUm95P9149ggHmCZ8e8InEtJu2xF4n+XcdSIQeLfN9NJ+D5K4ETLqdWwPK373qVN8E8jp7oFj99kT/AK+QqM7sPc+wPge5YPHMLeVqUH2IKjimZmEbha4nTpmWaPJWvDzriNBY9Rq6zimH1XN4mnC4vkY+Mjs+Nl5RAiEym4KC5TsGSTpIAiknSQAySUJJ0B9AEWzDyUGP1m3L8HkmdVmIUXGxOvMLqo5Q5jtD+6KdaoYBQjKlhIjTxV+bswoopMLOM7MFReQ4KimAdf0qYMWKBiNUfSLZ0PoTyQOIog0yNSbj+3+7v2UsZSOrbgqxlE5QdZ906rZN3pmEQ5tna7Hbp4FH8O4hnMOHaAIB0Q+LoZtNfhZwdlMnnB7jutO0ZdM6ypemSInQt3sNVzGOEmfXotDhWLJJa4gQLE9+hQXEKdy5ug1A2/wlHTKm7VlNdodBaNR6hUMqQrcOTqPLl1UcY0ai3Mdd1rH9GEv2MBuOYt3oqpiyQJvPuP0LND47tCrGutGyHEakTzXta9vhagw47TTYwC3zE35QSsjOR5yJ9Fo43GB+V7Rl7IDgNNMpj93UysuLRPHEg3EXt3H99EJWp/ju1IRGfNmaT2gIvuBpCGw7hcO0MjxEx7ojoJbBWmJBRFM2E9PLYqtzbZv0GP3yUW1bDpbwKsyQQHR8olp38+5CMdfvU6D9kwMvjWG3XJcQorvsbTlpG4XJ8Roaqs0ecLM8T+vJXhy9RqqKNxFOEI4LzJLZ60XaIJJyEyRQyScpkAKUkkkCPcmvjVMKkm2hTuAKajTIMjRdZyGvIDBmHSeSHqNt+2Sq15gId+ZmozCDbkpLCMJW5omdQfBZtBwyqdWsigCg/KYOmxVtDNAGxKzWYvnotbh1UAgbaoapAuzL4jSyvMLGxdCDOxldjxTBgjOPFcrj6BkkKouyJxoCY8mNtkbha40Iv/7DcFB0txodlfhmQ4HY28U2TEfC4c/Uyi/4RPEsMBcf6KrMseHN15e46rTL21WW31CTk07K4Jpo5jEU41VAMWXR43AtyATcglvPaxXPVWwIi4PmFrGSZhKLiXB4cI5Qe7n4IihhZa6D2mkGObTo4eiApFH0ao7JHVrurSlIqLTDm0waZeRDnEwdB2cto21KrZSaTlcIPam4Iy3kzzF/RRJgkTIkhQq1APt1H+j6QszV0UUqDjY6HfYmSBf91Qj25SQdrFaTTDHsmxEt3026XQUwOo18zPoVpFsylEi11giBESNdfyFXhWNLnNO4OXodgkwQQCYm08inYqLy71WJxbD3K1WmxB1Cpxbcze5aY34zLKrVrs4jHUll1Gro8fR1WHXZC480OMjtwZLiCJoU3BRXOdRFJOmQAxSTpIA9ypUrKx0tKc1RtZWmnmK6zlovpMEA6qrEPJcAFNlMtM7IXF1Jfa1lPo2KpThUOYVXnI1KJc6RbVUIrpUc1uV4RuEdlHa8EHhiQZF7FX1cRIaCI5pMEHOxLg3obIDGYfsyL8+7VF0HjKAbiVYaNpb5clKdDas5h2HzSR5dFoYJmZotJB+ESzDBrjy1UKTMtSWmxuR1Tk7FCNAfF6fabyIBnkd1fSaQJHZe3b+ruV+OAe8Afv7dRqggkHWI8roT1Q2t2VuxIqRa/JY+LpyUbXYZzaGxn5SLM9ojN7jcKoujOa5GM1sK/wCiQJ8fBGYnCEC4uOSgx5YZIlpBBB0v++ityvozUa7CaEODTGtnT00/eifEYfK5ufR2/RzYKowDpzMEf1Akx9oJgHwT43H52tGwlZ0+Rta4jOgObplIEmNCLH4VYY2HZd9JiRB/fNVtrAunp6xY+aaocpDhMG/gR/vyVkWi/H025A5gghxmNpDSL+BQbjMdb+KOe4ubANg2Y5lp99vJASALTYz4H99UR6FNbGDiDdSJv0KprnTp7Jw6R3LQz/gy+J0IK5zGUl2GLZmaudxtJGaPKNiwvhOjAeFWiqzUMV57PSTIpJ0yChoSTpkAe41YkhFUXwAhH0TmnoiqVO3JdRyIvdWtBQFen2pRbzsfNSI7PaSQzIrkjVEl4LRzUq9GVNlEAGfBMRTSqR91vhFUBtzCExIVDcU4HzQ0CdGo8gNIHQ+quoVLWKzM+a4JFlLDmOd7eKlopM1XsB7yhG0IJOg06pNqGVZWEieWvVJAwXDmHSUdiIkO7is0NObe3tuFZXeRIKTWxp6DcZhwKIdIInTxWdw8jMAYhrmkHm2e0PKUqWLkZTorcBg8znMtYEg+tkdJ2Pt6LMfkpve2ZvIIuHAm/iqqmDFSi4tBlpB6ZTA+VVj8KWnKTItB5G8XV/BcW+mKlMRlqAtOYaGLepRVK0Lt0znw0sdcR+VJ9QGmWxcEuHjEj95JY7MHQ7mfAixHmisPhA6m50wA109CB2YWzfrMUvEZbbQ7nIPhH5VzKuk6fFyflDskiBryTA6KqIsJDwDGoI9VGhQl7WuMB1gfRVmmcgcNJy+ikwAsJm4uAd73EpFFdVsT0JCrpvgqyuN9nX8QhlS6M3plx3CyMfSWo50hDYtkiVUX4TL9o5bF00A4LaxlNZVVq48kaZ3Yp8kDplIhRWRuNCSeEyKA96rajvUWH2SSXUjkJv0RDvsP7skkh9jM9x0ViSSaEU4jTwQM6p0kyGXUjorJuf3ZJJSzRFzD9verifu7ykkpQ2Jmjf3dVcR1PcnSR6HgDh9CtLA/A+UySJ9BDsrxht5+4T43/wCOd5/6tTpJIbMPiBkkn+o+yM4Ef/DX/wCI9ykkrl+P+GcfzMrh3/yjx/8AUql3/YfKSS09M/Cwfa//AJD/ALJR2R3/AAEySYioHsf/AG/KHKZJUiZEmaFQdoUySQeGNjFj4hOksc/Zt8boEKikkuZnahikkkmI/9k="/>
          <p:cNvSpPr>
            <a:spLocks noChangeAspect="1" noChangeArrowheads="1"/>
          </p:cNvSpPr>
          <p:nvPr/>
        </p:nvSpPr>
        <p:spPr bwMode="auto">
          <a:xfrm>
            <a:off x="155575" y="-1766888"/>
            <a:ext cx="4924425" cy="36957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VFRUWFxQXFxcUFBQXFxUUFxQXFxUVFxQYHCggGBwlHBQUITEhJSkrLi4uFx8zODMsNygtLisBCgoKDg0OGxAQGiwkHyQsLCwsLCwsLCwsLCwsLCwsLCwsLCwsLCwsLCwsLCwsLCwsLCwsLCwsLCwsLCwsLCwsLP/AABEIAMIBAwMBIgACEQEDEQH/xAAcAAABBQEBAQAAAAAAAAAAAAAEAAECAwUGBwj/xAA4EAABAwIEAwcEAAYCAgMAAAABAAIRAyEEEjFBBVFhInGBkaGxwRMy0fAGQlJi4fFywiOyM4Ki/8QAGQEAAwEBAQAAAAAAAAAAAAAAAAECAwQF/8QAJBEAAgICAwACAgMBAAAAAAAAAAECEQMhEjFBBBMyUWFxkSL/2gAMAwEAAhEDEQA/AL8JVcCA4mNp5LfrVnZBBiRB5Ejn1UcVwd+WCRmbYEb96yMRVewZXAtIifDQrotSOSnE0eHcQIzNdqCT6QfjyWnWoNNJmV0Gfd0eYsufw1WSHjYEEdFo06oLehnTW+/gk0NM3MdQP0agJI7IMtMcp7xZZGEol72g3uGztcEhaGOrtdTuSM1MkREFxaB4X1Tfw7Vb9N5ueW9g4H2KXhXo0g5so5CHAWc0iCefa9kI5jn0PqGzw0C+4zWjwjyWueIUM1QEObmAIjQAzPqJVeLfnphrTLiwkNaLgmTYb3zCPJCbBpGNia+UCQbgX2Ii4POERQc1tNtrtzz4x8eyi3D58jXNLdWuvHajW6IxFKBAM5jAPUNsCNiVVkcTOxlMOAbz+08t4PT2WdQx5ZIJLYtb+km61cdUljQBBB0iId/m6AxFNlS4EGBMbg/K2i9bMpR3ot4ngg+MpLqgzE6f+Rs2c3rG3Q9EuDVmzD5LSDvvBg+aoGJLKYa77mEZHAx2Zkevujn0w9gexsOs6RoQdbd+qq9UyEv+rRbh8UW06lOJA7YEwcoPaidYklW4eDLdWvEjv3/KJZwym6j9QvOYSCBHZcBaed481jcLxZjLOh0na8eXyFeKd20Tmh0mcx/FXDIJsvPeJYeCvb+O4QVacjVeWcbwUEq/lQ+yHNGHxJvFP62cXUaqiEbiqcFCOC8jo9tO0QTKSZMoZJJJAhJJJIASSSSAGSTpIAZJOmQAk6ZOgD6kpB1Q2Pa3ncKvi3Ds7JFzEEb+Cpql7XS03F09biUtDsrp5N5q0n4ZNr05/C4c0n5XAw6Y/wAc0RTqjLAsRN97fN0fjK7XuAsQ69tZIuhamCyuMXDufPvWl2Z0UDFNe0NdpmgxaJ3HSUbwvNSc4DS9rwQCAR5X8FzeJDmuJGm61+F44FoBOjhfv19yqcdEJ7DuJuJc2LTIjYhRe+G2JkCQBq3tTI5i/urP4iMOBsf7m9+47iiKL5ptMAxmb3ZhIMjvKS6Rb7aJ0eLkNNOp2tMrnaxaDm8d+SGxlWIk2zWI1A1AdzhV1+0W5t52iNIB8VUKo7I9D039k6RNlmMxbiWBwP8ATPONI8wo4WlBrZf6c0dN/Az6o1hB3AOYOaTpPJWYSA90gQ5pbPKb6cvwi6Hx3Zzbzn7AJBIls7O3b6KPCsY5jjTcYvv/ACuHwtDFM+oXS3tNEh4tOW1ucWQGJp/VDajfvAhwGpjdbRa6OeSa2dJw4AuLT9rokaaX89FH+K+FCjUbUZoYmBr1t+6LJwOMILfTqNx3re4h/EDTRa17cwkiRqJEC3T4ClcozTRo+MoNPsEwuIa4ZY2569QuO/irhsE2W9QqQdbG47tkRxSgKtMncaruxNfi+mefmT/Ndo8V4nh4JWLVau345goJXJYqlBXl/IxcJHp/Gy84oAKirHBRWB1kUkk6AGSSSQAySdJADJJ0kAMknSQAySSSAPpPFVZ7iq+DuILmAwZgE6EayTspY6jlCCweKh0AAkgi5jxB5rdLRyt0yePwjqbw7reI33CvrEm4PUdfwVn03OJgyRcEHY9EY3Bv+kXAyBtvCGNMyccDrobz8ofBsjaQfjbyWmO2Li416hQweEl+UXbt0Wl6oyrdhOJqy0iSezHiEbgjNAAfcQIPUXHyhsZgSz287gqvgmIhj2GMzZg9xkKe1otaewzFVPsbFi2b6hD4d+siYFpGhOgJ9ih+IYkO+m4b/nQq0u7BBEyInvmJTrQelgqG88x4A/5VlPF6A2cNOoBt+FlUMQRY3bz8NCrngEtPLz/bI4gmaYxORsObLc7hmP8Ac0X70LRoy85BEgExsefcZVWJeHUwL2v5WU6df6VQFjpEWndp0kdyYmNicPrlte0bGZEclWXSO1ofuEaHZwV760uOwIjTaSVnvqODy09oaeGoWkGZTSROhUN2OPaZBaeY5dbXHctHC1vI2KxcTftDVtuuX9+UThMTMevfsVsjnbMz+KeHQSQvO+KYaCV7HjaX1aZnULzjjmCglV8iH2Q5ekfHl9WTj4ziKrFUVoYqlBQLgvIapntRdorSTkJIKGSSSQAkydJADJJ0kAMknSQAySdMmB9MY4fUaf5SDBB2Ol1zbQ5lS4/yut4nlJJabyd4m+h8wsGpUBMEXHmNpW8Wcsls0cOGPaXN1EW91eKuTsu0I1+EDhuG1B2qdwdgjMThi+JBBH3DuUFqwPhuGaXuHLQTqOX78rQwvBg1xe0hzbWNiAf8rJqn6dUcpg9DzWgzFkze/Odd7pysUa9DcZQLmOBuY7NtY/0QufweHGZ43IkLUfxMtdGx57HdAYCuBUh1hcSO+ycbSFKmzGrsdBaP5Tm8BqtEVMzGxu2/h/hQxd3bTpbcEFSw9MtFv5T6LR9GaWxquHG24uNb8whi86GxAt3hXvj6pIkC3gY17jzVWOYQTO/7smhMqbUN/P8APwjaILspgdkgEHlsgMJU56yj6LhDoOtvkfCGC2SxTthsD5Ta6DxAJio3bWNjqCiiGlhJNwRDeYM5r7f6UMK8tJjcEjqB/iU06FJWAvfPaAjmNp3joq6b8pB2+EbiaHZDgIbJagoix0Pp1XRF6OWaaZt4OtN1gfxPgNSEfg6mU5SjMXT+owjcBa43Tp9MyyxuNrtHkXE8PBWJVYu343g4JXJYulBXnfJxcJHo/Fy84ozyE0KxzVCFzHaRSTpIAZJOmQAkxTpIAZJOkgBkk8JIA+i3YgPnJDbzGziNY5GFmuqkVADZzTb8Kl8McYMzp+e8FEuc2oBmgERDhqD+F18aOHlZu4DiZaBlMHQhSx3EDOwmST+9yC4Rg3OqtYYJvcGzoB/wqqzgSb8x3dFlxVm3J0NWDagOYWIF952SwzJEE3H/AOm8+8KAGXTQ6gKD3eoV0RZc9sug6Ea9eaHx/Zi+9/yqaFc5spjpPqFdimTbmI8dk62K7RQaYzNIsD13C0GuM94i+5hYLapbY7LXoYjOWncG8bgpyQosDrVy1zI5EEHv/wAqzH3E8oju5JsdR7UaXt3HRUGoQCCOiYhvqwAdiL/lVuqWkGx91a2lmpmNv2EC8GMsQRfvVIQUyrIN78ufP8ovCQKbKoP2uhwOwPx+VisqHyRWEq5SQT2XCD8FDQJo1aFe7g77Sc0eMH4VeNwEXbdqsqFhZTgw4Nc13gbHy9kVTf2w3UENjv39wkpUOUFLTME1DadRoVq4WtMHmo8TwYILm6694/ZQWAqQY/ZXQpWrOVxcZUwP+I8FuFwHE8PBK9YxlPOwjpZcDxnCQSqzR+zHZGF/Vk4+M4qqxUELQxVKCgnheS1R7MXaK0ykmSKGSTpIAZMpJkAMknSQAySUJJgfRPG+GhjnDaOyfGQhquADadN0/dY9DuI9V02PDajLkHaZFuvt5rMxLAaYzA9kiR3W9lupOjlcVZXwnijsMYsZFifdY76/acZkkk986H1U+JMiA02N2dDyWex+mYf4VxXpEm+jcLXNAdEA+vNC13X5LRZiHGkBMgAtO+YR2T3iyxq1cOHIoirHLRY8B0OH3BW4o2DpkwDbnrHeJQNCvfv90RWqdnp881VbJTAaj5Mn/YVtB2UxNiLIaq7bcXHUbhSFQOF9Roqa0Qns1MZUBpsIm3ZMnfUBEUGAiYnMB5jVAgTQde7YMcxMH0PojuEVh9MWkgmf+O8e6zfRrF2yX0IJI+2JI9fym4rgRlaWwLS089yE7nwTHUKb2l1EH+WYP9p1BHjKndlaao5c0jKemwkWvCPc2XbDeVbUpMjM3svbq3Zw5jqtuRiokTTc0OkGGGxIgkaacrQfBF1qnZpkf8fwfZRdXFTK6O1cPGzhzjYoC/2Ta5bPt6JLZT0a9GvNo1Ex4H2us7HUi12b9kQo/XhwI0PzB91a7EZhldfXzVx0yJ1JF9GpIn96rD/iLB7hadCWnKVLEU87CDqPZb4nTrxnNljyja7R5dxLDwViVWrs+MYWCVyuLpQVw/JxcZHb8XLyiAFMpuCiVynYMkkkgYySSdAEUk6SAGKZSSQB9G/ULT2vt0XQVKVMtYR9r287ghYn1A4QeaarXqMAbMsBkdL3hbtWc60U1sBqNQCY6ITGcKD22eA9pFnSJnkRquqwtC2ZpEEdNxMLKx/DiZc3aeyVSexOOjl8BjXsc6meo8Qf26vxNDOARa9pOhm4+VDiFMuOYCCNdvJWYR0i+vo7p0K062Zd6MkyxxBsUWzEbHdW4qmXtkXgwc38rufcgDIFxoYPyFp2ZbTK6/Lkmw1zBUqsHTVUsdBlPwV7NeiCWObv7hNwutciYPyqqmLDcrmGbXsRB5Hn3qeGw5rVP/HZx26rNrWzRPeg/wCsbiIlG0D9Rr2tMS0OjYkfvqgWVC4FrhD2z0MjUXVArOa7MP5ZnuOvuoqzS6KqkDKDodDy6Hx90S6g02JgjrrpaVRiGCpIGuo5KFCoXNv9zLHqNj8KhEqDZgSGnnsTyKsx7RAIkOmY/CoFMlxA5SJ6beUo6nVBOR8CTaeZGnnCbdOwStUANMiBt7ahRn1+FYRkcQecfvoqi739tvKVaZm0FNOYDmBbw/fVTY/fzQtNx2V9N4Pdv37qkJmRx/CbhcPxKgvTcXSzMI3HsuI4thoJWmaP2Y7OfE/qyV4zkKjVSQjsVTgoNwXlNUevF2iCSdMpLGSTkJkAMknSKYDJJJ0gPoak6d0Ux2YRr0WRSc6dLo3D1II710tHNZsYFhaRyR40J33HMLLdiT2YP+Vdh8VOusqCzP4tw7+ZlwQfQ3WRigA0X2gaSHNuO+x16LqMS8g9B8kLF4jTDgdv3X1WiZnKJj/Wzg/1e4Tmg57SBBMCf7rWPeL961aHDWtptc49o77RyQWLqClUBGm0bjcJqV9CcP2BOw4OjYIDZ27UwfhVnhx0NjsdvNbD6wqB3ah5FuTr29PhT4TUzZmVBeBBO2x+FfJpEcE2cq+k5pIvO/UIzhdc0nteDb4WvxXABwDhZwOUrEc7KSHa3lCfJEuPF2bzsSKsuMZ2kk83A633vI8VSAH7xs4k67SFiCuWunwRYxEsIHeP390S40VzTLKgLLHYkA8iq8TVgtMf2nk4fpVbcQKjg11piY56SrcVhw0Q+ey6CR/T+Uw/oswtUBxMTYgeIgH19EQ2jnBmAQQdY29p91nYeoMxaYOoB9j5rQoVmgBp3zA+MEeoKTRUXZGrRluUm95P9149ggHmCZ8e8InEtJu2xF4n+XcdSIQeLfN9NJ+D5K4ETLqdWwPK373qVN8E8jp7oFj99kT/AK+QqM7sPc+wPge5YPHMLeVqUH2IKjimZmEbha4nTpmWaPJWvDzriNBY9Rq6zimH1XN4mnC4vkY+Mjs+Nl5RAiEym4KC5TsGSTpIAiknSQAySUJJ0B9AEWzDyUGP1m3L8HkmdVmIUXGxOvMLqo5Q5jtD+6KdaoYBQjKlhIjTxV+bswoopMLOM7MFReQ4KimAdf0qYMWKBiNUfSLZ0PoTyQOIog0yNSbj+3+7v2UsZSOrbgqxlE5QdZ906rZN3pmEQ5tna7Hbp4FH8O4hnMOHaAIB0Q+LoZtNfhZwdlMnnB7jutO0ZdM6ypemSInQt3sNVzGOEmfXotDhWLJJa4gQLE9+hQXEKdy5ug1A2/wlHTKm7VlNdodBaNR6hUMqQrcOTqPLl1UcY0ai3Mdd1rH9GEv2MBuOYt3oqpiyQJvPuP0LND47tCrGutGyHEakTzXta9vhagw47TTYwC3zE35QSsjOR5yJ9Fo43GB+V7Rl7IDgNNMpj93UysuLRPHEg3EXt3H99EJWp/ju1IRGfNmaT2gIvuBpCGw7hcO0MjxEx7ojoJbBWmJBRFM2E9PLYqtzbZv0GP3yUW1bDpbwKsyQQHR8olp38+5CMdfvU6D9kwMvjWG3XJcQorvsbTlpG4XJ8Roaqs0ecLM8T+vJXhy9RqqKNxFOEI4LzJLZ60XaIJJyEyRQyScpkAKUkkkCPcmvjVMKkm2hTuAKajTIMjRdZyGvIDBmHSeSHqNt+2Sq15gId+ZmozCDbkpLCMJW5omdQfBZtBwyqdWsigCg/KYOmxVtDNAGxKzWYvnotbh1UAgbaoapAuzL4jSyvMLGxdCDOxldjxTBgjOPFcrj6BkkKouyJxoCY8mNtkbha40Iv/7DcFB0txodlfhmQ4HY28U2TEfC4c/Uyi/4RPEsMBcf6KrMseHN15e46rTL21WW31CTk07K4Jpo5jEU41VAMWXR43AtyATcglvPaxXPVWwIi4PmFrGSZhKLiXB4cI5Qe7n4IihhZa6D2mkGObTo4eiApFH0ao7JHVrurSlIqLTDm0waZeRDnEwdB2cto21KrZSaTlcIPam4Iy3kzzF/RRJgkTIkhQq1APt1H+j6QszV0UUqDjY6HfYmSBf91Qj25SQdrFaTTDHsmxEt3026XQUwOo18zPoVpFsylEi11giBESNdfyFXhWNLnNO4OXodgkwQQCYm08inYqLy71WJxbD3K1WmxB1Cpxbcze5aY34zLKrVrs4jHUll1Gro8fR1WHXZC480OMjtwZLiCJoU3BRXOdRFJOmQAxSTpIA9ypUrKx0tKc1RtZWmnmK6zlovpMEA6qrEPJcAFNlMtM7IXF1Jfa1lPo2KpThUOYVXnI1KJc6RbVUIrpUc1uV4RuEdlHa8EHhiQZF7FX1cRIaCI5pMEHOxLg3obIDGYfsyL8+7VF0HjKAbiVYaNpb5clKdDas5h2HzSR5dFoYJmZotJB+ESzDBrjy1UKTMtSWmxuR1Tk7FCNAfF6fabyIBnkd1fSaQJHZe3b+ruV+OAe8Afv7dRqggkHWI8roT1Q2t2VuxIqRa/JY+LpyUbXYZzaGxn5SLM9ojN7jcKoujOa5GM1sK/wCiQJ8fBGYnCEC4uOSgx5YZIlpBBB0v++ityvozUa7CaEODTGtnT00/eifEYfK5ufR2/RzYKowDpzMEf1Akx9oJgHwT43H52tGwlZ0+Rta4jOgObplIEmNCLH4VYY2HZd9JiRB/fNVtrAunp6xY+aaocpDhMG/gR/vyVkWi/H025A5gghxmNpDSL+BQbjMdb+KOe4ubANg2Y5lp99vJASALTYz4H99UR6FNbGDiDdSJv0KprnTp7Jw6R3LQz/gy+J0IK5zGUl2GLZmaudxtJGaPKNiwvhOjAeFWiqzUMV57PSTIpJ0yChoSTpkAe41YkhFUXwAhH0TmnoiqVO3JdRyIvdWtBQFen2pRbzsfNSI7PaSQzIrkjVEl4LRzUq9GVNlEAGfBMRTSqR91vhFUBtzCExIVDcU4HzQ0CdGo8gNIHQ+quoVLWKzM+a4JFlLDmOd7eKlopM1XsB7yhG0IJOg06pNqGVZWEieWvVJAwXDmHSUdiIkO7is0NObe3tuFZXeRIKTWxp6DcZhwKIdIInTxWdw8jMAYhrmkHm2e0PKUqWLkZTorcBg8znMtYEg+tkdJ2Pt6LMfkpve2ZvIIuHAm/iqqmDFSi4tBlpB6ZTA+VVj8KWnKTItB5G8XV/BcW+mKlMRlqAtOYaGLepRVK0Lt0znw0sdcR+VJ9QGmWxcEuHjEj95JY7MHQ7mfAixHmisPhA6m50wA109CB2YWzfrMUvEZbbQ7nIPhH5VzKuk6fFyflDskiBryTA6KqIsJDwDGoI9VGhQl7WuMB1gfRVmmcgcNJy+ikwAsJm4uAd73EpFFdVsT0JCrpvgqyuN9nX8QhlS6M3plx3CyMfSWo50hDYtkiVUX4TL9o5bF00A4LaxlNZVVq48kaZ3Yp8kDplIhRWRuNCSeEyKA96rajvUWH2SSXUjkJv0RDvsP7skkh9jM9x0ViSSaEU4jTwQM6p0kyGXUjorJuf3ZJJSzRFzD9verifu7ykkpQ2Jmjf3dVcR1PcnSR6HgDh9CtLA/A+UySJ9BDsrxht5+4T43/wCOd5/6tTpJIbMPiBkkn+o+yM4Ef/DX/wCI9ykkrl+P+GcfzMrh3/yjx/8AUql3/YfKSS09M/Cwfa//AJD/ALJR2R3/AAEySYioHsf/AG/KHKZJUiZEmaFQdoUySQeGNjFj4hOksc/Zt8boEKikkuZnahikkkmI/9k="/>
          <p:cNvSpPr>
            <a:spLocks noChangeAspect="1" noChangeArrowheads="1"/>
          </p:cNvSpPr>
          <p:nvPr/>
        </p:nvSpPr>
        <p:spPr bwMode="auto">
          <a:xfrm>
            <a:off x="307975" y="-1614488"/>
            <a:ext cx="4924425" cy="36957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hotgraph of the Earth's&#10; atmosphere from spa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727397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30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Multi-mode</a:t>
            </a:r>
          </a:p>
          <a:p>
            <a:pPr lvl="1"/>
            <a:r>
              <a:rPr lang="en-US" dirty="0" smtClean="0"/>
              <a:t>Thick core</a:t>
            </a:r>
          </a:p>
          <a:p>
            <a:pPr lvl="1"/>
            <a:r>
              <a:rPr lang="en-US" dirty="0" smtClean="0"/>
              <a:t>Many paths</a:t>
            </a:r>
          </a:p>
          <a:p>
            <a:pPr lvl="1"/>
            <a:r>
              <a:rPr lang="en-US" dirty="0" smtClean="0"/>
              <a:t>Many wavelengths</a:t>
            </a:r>
          </a:p>
          <a:p>
            <a:r>
              <a:rPr lang="en-US" dirty="0" smtClean="0"/>
              <a:t>Single-mode</a:t>
            </a:r>
          </a:p>
          <a:p>
            <a:pPr lvl="1"/>
            <a:r>
              <a:rPr lang="en-US" dirty="0" smtClean="0"/>
              <a:t>Thin core</a:t>
            </a:r>
          </a:p>
          <a:p>
            <a:pPr lvl="1"/>
            <a:r>
              <a:rPr lang="en-US" dirty="0" smtClean="0"/>
              <a:t>Fewer paths</a:t>
            </a:r>
          </a:p>
          <a:p>
            <a:pPr lvl="1"/>
            <a:r>
              <a:rPr lang="en-US" dirty="0" smtClean="0"/>
              <a:t>Long-distance</a:t>
            </a:r>
          </a:p>
          <a:p>
            <a:r>
              <a:rPr lang="en-US" dirty="0" smtClean="0"/>
              <a:t>Hollow core</a:t>
            </a:r>
          </a:p>
          <a:p>
            <a:pPr lvl="1"/>
            <a:r>
              <a:rPr lang="en-US" dirty="0" smtClean="0"/>
              <a:t>Uses air as the medium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freespace</a:t>
            </a:r>
            <a:r>
              <a:rPr lang="en-US" dirty="0" smtClean="0"/>
              <a:t>, but “guided”</a:t>
            </a:r>
            <a:endParaRPr lang="en-US" dirty="0"/>
          </a:p>
        </p:txBody>
      </p:sp>
      <p:pic>
        <p:nvPicPr>
          <p:cNvPr id="2050" name="Picture 2" descr="http://www.audiorail.com/fiber_m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213" y="1869440"/>
            <a:ext cx="4491445" cy="223805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otonics.com/images/Web/Articles/2004/4/1/ResFib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350531"/>
            <a:ext cx="1388745" cy="13387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581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</a:t>
            </a:r>
          </a:p>
          <a:p>
            <a:r>
              <a:rPr lang="en-US" dirty="0" smtClean="0"/>
              <a:t>Conductive</a:t>
            </a:r>
          </a:p>
          <a:p>
            <a:pPr lvl="1"/>
            <a:r>
              <a:rPr lang="en-US" dirty="0" smtClean="0"/>
              <a:t>Material</a:t>
            </a:r>
          </a:p>
          <a:p>
            <a:pPr lvl="2"/>
            <a:r>
              <a:rPr lang="en-US" dirty="0" smtClean="0"/>
              <a:t>Superconductors (various)</a:t>
            </a:r>
          </a:p>
          <a:p>
            <a:pPr lvl="2"/>
            <a:r>
              <a:rPr lang="en-US" dirty="0" smtClean="0"/>
              <a:t>Silver, copper, gold, aluminum,…</a:t>
            </a:r>
          </a:p>
          <a:p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Single-wire (ground-return)</a:t>
            </a:r>
          </a:p>
          <a:p>
            <a:pPr lvl="1"/>
            <a:r>
              <a:rPr lang="en-US" dirty="0" smtClean="0"/>
              <a:t>Two-wire (direct return)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312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525963"/>
          </a:xfrm>
        </p:spPr>
        <p:txBody>
          <a:bodyPr/>
          <a:lstStyle/>
          <a:p>
            <a:r>
              <a:rPr lang="en-US" dirty="0" smtClean="0"/>
              <a:t>How we encode information on the signal</a:t>
            </a:r>
          </a:p>
          <a:p>
            <a:r>
              <a:rPr lang="en-US" dirty="0" smtClean="0"/>
              <a:t>Encodings do a lot for us</a:t>
            </a:r>
          </a:p>
          <a:p>
            <a:pPr lvl="1"/>
            <a:r>
              <a:rPr lang="en-US" dirty="0" smtClean="0"/>
              <a:t>Represent information</a:t>
            </a:r>
          </a:p>
          <a:p>
            <a:pPr lvl="1"/>
            <a:r>
              <a:rPr lang="en-US" dirty="0" smtClean="0"/>
              <a:t>Simplify generation</a:t>
            </a:r>
          </a:p>
          <a:p>
            <a:pPr lvl="1"/>
            <a:r>
              <a:rPr lang="en-US" dirty="0" smtClean="0"/>
              <a:t>Simplify reception</a:t>
            </a:r>
          </a:p>
          <a:p>
            <a:pPr lvl="1"/>
            <a:r>
              <a:rPr lang="en-US" dirty="0" smtClean="0"/>
              <a:t>Minimize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536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920"/>
            <a:ext cx="8229600" cy="4525963"/>
          </a:xfrm>
        </p:spPr>
        <p:txBody>
          <a:bodyPr/>
          <a:lstStyle/>
          <a:p>
            <a:r>
              <a:rPr lang="en-US" dirty="0" smtClean="0"/>
              <a:t>Amplitude shift keying</a:t>
            </a:r>
          </a:p>
          <a:p>
            <a:pPr lvl="1" indent="-342900"/>
            <a:r>
              <a:rPr lang="en-US" dirty="0" smtClean="0"/>
              <a:t>Use different signal power/strength values as symbols</a:t>
            </a:r>
          </a:p>
          <a:p>
            <a:r>
              <a:rPr lang="en-US" dirty="0" smtClean="0"/>
              <a:t>Return to zero</a:t>
            </a:r>
          </a:p>
          <a:p>
            <a:pPr lvl="1"/>
            <a:r>
              <a:rPr lang="en-US" dirty="0" smtClean="0"/>
              <a:t>High/low signal value shows encoding</a:t>
            </a:r>
          </a:p>
          <a:p>
            <a:pPr lvl="1"/>
            <a:r>
              <a:rPr lang="en-US" dirty="0" smtClean="0"/>
              <a:t>Signal value goes to zero between symbols</a:t>
            </a:r>
          </a:p>
          <a:p>
            <a:r>
              <a:rPr lang="en-US" dirty="0" smtClean="0"/>
              <a:t>Non-return to zero</a:t>
            </a:r>
          </a:p>
          <a:p>
            <a:pPr lvl="1"/>
            <a:r>
              <a:rPr lang="en-US" dirty="0" smtClean="0"/>
              <a:t>Using common clock to encode/decode</a:t>
            </a:r>
          </a:p>
          <a:p>
            <a:r>
              <a:rPr lang="en-US" dirty="0" smtClean="0"/>
              <a:t>There are many others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</a:t>
            </a:r>
            <a:r>
              <a:rPr lang="en-US" baseline="0" dirty="0" smtClean="0"/>
              <a:t> and interpreting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/>
          <a:lstStyle/>
          <a:p>
            <a:r>
              <a:rPr lang="en-US" sz="2800" dirty="0" smtClean="0"/>
              <a:t>Strictly:</a:t>
            </a:r>
          </a:p>
          <a:p>
            <a:pPr lvl="1"/>
            <a:r>
              <a:rPr lang="en-US" sz="2400" i="1" u="sng" dirty="0" smtClean="0"/>
              <a:t>Generation</a:t>
            </a:r>
            <a:r>
              <a:rPr lang="en-US" sz="2400" dirty="0" smtClean="0"/>
              <a:t> is a way to modulate non-varying sources to generate symbol pattern sequences that correspond to information patterns</a:t>
            </a:r>
          </a:p>
          <a:p>
            <a:r>
              <a:rPr lang="en-US" sz="2800" dirty="0" smtClean="0"/>
              <a:t>Practically:</a:t>
            </a:r>
          </a:p>
          <a:p>
            <a:pPr lvl="1"/>
            <a:r>
              <a:rPr lang="en-US" sz="2400" i="1" u="sng" dirty="0" smtClean="0"/>
              <a:t>Generation</a:t>
            </a:r>
            <a:r>
              <a:rPr lang="en-US" sz="2400" dirty="0" smtClean="0"/>
              <a:t> is a way to translate one symbol sequence into another </a:t>
            </a:r>
          </a:p>
          <a:p>
            <a:pPr lvl="1"/>
            <a:r>
              <a:rPr lang="en-US" sz="2400" dirty="0" smtClean="0"/>
              <a:t>Since the source has its own representation of a sequence of </a:t>
            </a:r>
            <a:r>
              <a:rPr lang="en-US" sz="2400" dirty="0" smtClean="0"/>
              <a:t>symbols</a:t>
            </a:r>
          </a:p>
          <a:p>
            <a:r>
              <a:rPr lang="en-US" sz="2800" dirty="0" smtClean="0"/>
              <a:t>Interpretation is pretty </a:t>
            </a:r>
            <a:r>
              <a:rPr lang="en-US" sz="2800" dirty="0" smtClean="0"/>
              <a:t>much the same thing as generation</a:t>
            </a:r>
          </a:p>
          <a:p>
            <a:pPr lvl="1"/>
            <a:r>
              <a:rPr lang="en-US" sz="2400" dirty="0" smtClean="0"/>
              <a:t>Just a different direction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65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still talking about 2-party communication…</a:t>
            </a:r>
          </a:p>
          <a:p>
            <a:r>
              <a:rPr lang="en-US" dirty="0" smtClean="0"/>
              <a:t>Using a single channel, which of them can send to the other?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55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channel transfers symbols</a:t>
            </a:r>
            <a:r>
              <a:rPr lang="en-US" baseline="0" dirty="0" smtClean="0"/>
              <a:t> in one direction only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Signal propagates in a medium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77469" y="2319774"/>
            <a:ext cx="3480953" cy="69099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87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channel simultaneously</a:t>
            </a:r>
            <a:r>
              <a:rPr lang="en-US" baseline="0" dirty="0" smtClean="0"/>
              <a:t> transfers symbols in both directions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Using one natively bidirectional channel and transferring non-interfering particles</a:t>
            </a:r>
          </a:p>
          <a:p>
            <a:pPr lvl="2"/>
            <a:r>
              <a:rPr lang="en-US" dirty="0" smtClean="0"/>
              <a:t>EM, e.g., photons or RF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Using two simplex channels</a:t>
            </a:r>
          </a:p>
          <a:p>
            <a:pPr lvl="2"/>
            <a:r>
              <a:rPr lang="en-US" dirty="0" smtClean="0"/>
              <a:t>One in each direction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33352" y="2230362"/>
            <a:ext cx="3480953" cy="69099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4035215" y="2788875"/>
            <a:ext cx="3480953" cy="69099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09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Introduces</a:t>
            </a:r>
            <a:r>
              <a:rPr lang="en-US" baseline="0" dirty="0" smtClean="0"/>
              <a:t> sharing, but still 2-party</a:t>
            </a:r>
          </a:p>
          <a:p>
            <a:r>
              <a:rPr lang="en-US" baseline="0" dirty="0" smtClean="0"/>
              <a:t>How?</a:t>
            </a:r>
          </a:p>
          <a:p>
            <a:pPr lvl="1"/>
            <a:r>
              <a:rPr lang="en-US" dirty="0" smtClean="0"/>
              <a:t>Using one natively bidirectional channel</a:t>
            </a:r>
            <a:endParaRPr lang="en-US" baseline="0" dirty="0" smtClean="0"/>
          </a:p>
          <a:p>
            <a:pPr lvl="1"/>
            <a:r>
              <a:rPr lang="en-US" baseline="0" dirty="0" smtClean="0"/>
              <a:t>Ensuring that the channel always contains only symbols travelling in the same direction</a:t>
            </a:r>
          </a:p>
          <a:p>
            <a:r>
              <a:rPr lang="en-US" dirty="0" smtClean="0"/>
              <a:t>How do we ensure that?</a:t>
            </a:r>
          </a:p>
          <a:p>
            <a:pPr lvl="1"/>
            <a:r>
              <a:rPr lang="en-US" dirty="0" smtClean="0"/>
              <a:t>Need an automated mechanism to determine which end “speaks” next</a:t>
            </a:r>
          </a:p>
          <a:p>
            <a:pPr lvl="1"/>
            <a:r>
              <a:rPr lang="en-US" dirty="0" smtClean="0"/>
              <a:t>One element of a protocol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2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“encoding a block”?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Forward error correction</a:t>
            </a:r>
          </a:p>
          <a:p>
            <a:pPr lvl="1"/>
            <a:r>
              <a:rPr lang="en-US" dirty="0" smtClean="0"/>
              <a:t>A way to detect and correct errors without asking for more information</a:t>
            </a:r>
          </a:p>
          <a:p>
            <a:pPr lvl="1"/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Parity</a:t>
            </a:r>
          </a:p>
          <a:p>
            <a:pPr lvl="1"/>
            <a:r>
              <a:rPr lang="en-US" dirty="0" smtClean="0"/>
              <a:t>Majority</a:t>
            </a:r>
          </a:p>
          <a:p>
            <a:pPr lvl="1"/>
            <a:r>
              <a:rPr lang="en-US" dirty="0" smtClean="0"/>
              <a:t>Hamming</a:t>
            </a:r>
          </a:p>
          <a:p>
            <a:pPr lvl="1"/>
            <a:r>
              <a:rPr lang="en-US" dirty="0" smtClean="0"/>
              <a:t>Reed-Solomon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5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rules, agreed in advance, that enable communication</a:t>
            </a:r>
          </a:p>
          <a:p>
            <a:pPr lvl="1"/>
            <a:r>
              <a:rPr lang="en-US" i="1" u="sng" dirty="0" smtClean="0"/>
              <a:t>Endpoints</a:t>
            </a:r>
            <a:r>
              <a:rPr lang="en-US" baseline="0" dirty="0" smtClean="0"/>
              <a:t>: the things that want to communicate</a:t>
            </a:r>
          </a:p>
          <a:p>
            <a:pPr lvl="1"/>
            <a:r>
              <a:rPr lang="en-US" i="1" u="sng" baseline="0" dirty="0" smtClean="0"/>
              <a:t>Link: </a:t>
            </a:r>
            <a:r>
              <a:rPr lang="en-US" baseline="0" dirty="0" smtClean="0"/>
              <a:t>enables action at a distance between the two endpoints</a:t>
            </a:r>
          </a:p>
          <a:p>
            <a:pPr lvl="1"/>
            <a:r>
              <a:rPr lang="en-US" i="1" u="sng" baseline="0" dirty="0" smtClean="0"/>
              <a:t>Protocol</a:t>
            </a:r>
            <a:r>
              <a:rPr lang="en-US" dirty="0" smtClean="0"/>
              <a:t>: </a:t>
            </a:r>
            <a:r>
              <a:rPr lang="en-US" baseline="0" dirty="0" smtClean="0"/>
              <a:t>specifies how to automate how</a:t>
            </a:r>
            <a:r>
              <a:rPr lang="en-US" dirty="0" smtClean="0"/>
              <a:t> these interact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0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Automate a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i="1" dirty="0" smtClean="0"/>
              <a:t>finite state machine</a:t>
            </a:r>
          </a:p>
          <a:p>
            <a:pPr lvl="1"/>
            <a:r>
              <a:rPr lang="en-US" dirty="0" smtClean="0"/>
              <a:t>One at each protocol participant, actually</a:t>
            </a:r>
          </a:p>
          <a:p>
            <a:r>
              <a:rPr lang="en-US" dirty="0" smtClean="0"/>
              <a:t>The “machine” is always in exactly one state</a:t>
            </a:r>
          </a:p>
          <a:p>
            <a:r>
              <a:rPr lang="en-US" dirty="0" smtClean="0"/>
              <a:t>There are a finite (and predefined) set of states</a:t>
            </a:r>
          </a:p>
          <a:p>
            <a:r>
              <a:rPr lang="en-US" dirty="0" smtClean="0"/>
              <a:t>Predefined actions cause transition from one of the states </a:t>
            </a:r>
            <a:r>
              <a:rPr lang="en-US" smtClean="0"/>
              <a:t>to another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FSMs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count</a:t>
            </a:r>
          </a:p>
          <a:p>
            <a:pPr lvl="1"/>
            <a:r>
              <a:rPr lang="en-US" dirty="0" smtClean="0"/>
              <a:t>Finite</a:t>
            </a:r>
            <a:r>
              <a:rPr lang="en-US" baseline="0" dirty="0" smtClean="0"/>
              <a:t> state, so limits on the count</a:t>
            </a:r>
          </a:p>
          <a:p>
            <a:r>
              <a:rPr lang="en-US" dirty="0" smtClean="0"/>
              <a:t>Cannot reverse or duplicate input</a:t>
            </a:r>
          </a:p>
          <a:p>
            <a:pPr lvl="1"/>
            <a:r>
              <a:rPr lang="en-US" dirty="0" smtClean="0"/>
              <a:t>Duplicate would be:</a:t>
            </a:r>
          </a:p>
          <a:p>
            <a:pPr lvl="2"/>
            <a:r>
              <a:rPr lang="en-US" dirty="0" smtClean="0"/>
              <a:t>AB -&gt; ABAB</a:t>
            </a:r>
          </a:p>
          <a:p>
            <a:pPr lvl="1"/>
            <a:r>
              <a:rPr lang="en-US" baseline="0" dirty="0" smtClean="0"/>
              <a:t>Reverse would be:</a:t>
            </a:r>
          </a:p>
          <a:p>
            <a:pPr lvl="2"/>
            <a:r>
              <a:rPr lang="en-US" dirty="0" smtClean="0"/>
              <a:t>AB -&gt; BA</a:t>
            </a:r>
            <a:endParaRPr lang="en-US" baseline="0" dirty="0" smtClean="0"/>
          </a:p>
          <a:p>
            <a:pPr lvl="2"/>
            <a:endParaRPr lang="en-US" baseline="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1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 we want a FSM?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r>
              <a:rPr lang="en-US" baseline="0" dirty="0" smtClean="0"/>
              <a:t> our state manageable!</a:t>
            </a:r>
          </a:p>
          <a:p>
            <a:endParaRPr lang="en-US" dirty="0" smtClean="0"/>
          </a:p>
          <a:p>
            <a:r>
              <a:rPr lang="en-US" dirty="0" smtClean="0"/>
              <a:t>For networking, it’s enough</a:t>
            </a:r>
          </a:p>
          <a:p>
            <a:pPr lvl="1"/>
            <a:r>
              <a:rPr lang="en-US" dirty="0" smtClean="0"/>
              <a:t>We’re basically playing “do what I do”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75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type of FSM</a:t>
            </a:r>
          </a:p>
          <a:p>
            <a:r>
              <a:rPr lang="en-US" dirty="0" smtClean="0"/>
              <a:t>Has states (S)</a:t>
            </a:r>
          </a:p>
          <a:p>
            <a:r>
              <a:rPr lang="en-US" dirty="0" smtClean="0"/>
              <a:t>And transitions</a:t>
            </a:r>
          </a:p>
          <a:p>
            <a:pPr lvl="1"/>
            <a:r>
              <a:rPr lang="en-US" dirty="0" smtClean="0"/>
              <a:t>Triggered by inputs (I)</a:t>
            </a:r>
          </a:p>
          <a:p>
            <a:pPr lvl="1"/>
            <a:r>
              <a:rPr lang="en-US" dirty="0" smtClean="0"/>
              <a:t>Causing</a:t>
            </a:r>
            <a:r>
              <a:rPr lang="en-US" baseline="0" dirty="0" smtClean="0"/>
              <a:t> outputs (O)</a:t>
            </a:r>
          </a:p>
          <a:p>
            <a:r>
              <a:rPr lang="en-US" dirty="0" smtClean="0"/>
              <a:t>Generally a convenient type of FSM for networking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5363" name="Picture 3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3956" y="1488056"/>
            <a:ext cx="4174786" cy="407405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223000" y="2425700"/>
            <a:ext cx="1066800" cy="9906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0300" y="4406900"/>
            <a:ext cx="1066800" cy="9906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416300"/>
            <a:ext cx="457200" cy="9906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3429000"/>
            <a:ext cx="457200" cy="9906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3416300"/>
            <a:ext cx="457200" cy="9906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0" y="3429000"/>
            <a:ext cx="457200" cy="9906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27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simple state for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wants to communicate with B</a:t>
            </a:r>
          </a:p>
          <a:p>
            <a:pPr lvl="1"/>
            <a:r>
              <a:rPr lang="en-US" dirty="0" smtClean="0"/>
              <a:t>The goal is for A and B to share state</a:t>
            </a:r>
          </a:p>
          <a:p>
            <a:r>
              <a:rPr lang="en-US" dirty="0" smtClean="0"/>
              <a:t>Assume a perfect channel</a:t>
            </a:r>
          </a:p>
          <a:p>
            <a:pPr lvl="1"/>
            <a:r>
              <a:rPr lang="en-US" dirty="0" smtClean="0"/>
              <a:t>No errors, loss, reordering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1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Simplest case:</a:t>
            </a:r>
          </a:p>
          <a:p>
            <a:pPr lvl="1"/>
            <a:r>
              <a:rPr lang="en-US" dirty="0" smtClean="0"/>
              <a:t>Two states: “round” and “funny”</a:t>
            </a:r>
          </a:p>
          <a:p>
            <a:pPr lvl="1"/>
            <a:r>
              <a:rPr lang="en-US" dirty="0" smtClean="0"/>
              <a:t>Do the names matter?</a:t>
            </a:r>
          </a:p>
          <a:p>
            <a:r>
              <a:rPr lang="en-US" dirty="0" smtClean="0"/>
              <a:t>A decides to be in one of two states. </a:t>
            </a:r>
          </a:p>
          <a:p>
            <a:pPr lvl="1"/>
            <a:r>
              <a:rPr lang="en-US" dirty="0" smtClean="0"/>
              <a:t>The goal of communication is for A to make B in the same state.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62" name="Picture 14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7890" y="1658602"/>
            <a:ext cx="1484430" cy="35603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91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0994" y="1965150"/>
            <a:ext cx="5808328" cy="369784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gets to change state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itself, f</a:t>
            </a:r>
            <a:r>
              <a:rPr lang="en-US" dirty="0" smtClean="0"/>
              <a:t>or some external reason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4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has a similar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don’t have to match</a:t>
            </a:r>
          </a:p>
        </p:txBody>
      </p:sp>
      <p:pic>
        <p:nvPicPr>
          <p:cNvPr id="4098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18339" y="2207190"/>
            <a:ext cx="3076069" cy="37088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92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gets to change state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what it receives</a:t>
            </a:r>
          </a:p>
          <a:p>
            <a:pPr lvl="1"/>
            <a:endParaRPr lang="en-US" dirty="0" smtClean="0"/>
          </a:p>
        </p:txBody>
      </p:sp>
      <p:pic>
        <p:nvPicPr>
          <p:cNvPr id="5124" name="Picture 4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13259" y="2085273"/>
            <a:ext cx="3474168" cy="342044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85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Sender</a:t>
            </a:r>
          </a:p>
          <a:p>
            <a:pPr lvl="1"/>
            <a:r>
              <a:rPr lang="en-US" dirty="0" smtClean="0"/>
              <a:t>Add one bit to ensure a block has an EVEN (or ODD) number of 1’s</a:t>
            </a:r>
          </a:p>
          <a:p>
            <a:pPr lvl="1"/>
            <a:r>
              <a:rPr lang="en-US" dirty="0" smtClean="0"/>
              <a:t>01011 -&gt; 01011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Check to see if the pattern has the correct number of 1’s</a:t>
            </a:r>
          </a:p>
          <a:p>
            <a:pPr lvl="1"/>
            <a:r>
              <a:rPr lang="en-US" dirty="0" smtClean="0"/>
              <a:t>01011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dirty="0" smtClean="0"/>
              <a:t> is OK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01111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BAD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2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Rules:</a:t>
            </a:r>
          </a:p>
          <a:p>
            <a:pPr lvl="1"/>
            <a:r>
              <a:rPr lang="en-US" dirty="0" smtClean="0"/>
              <a:t>Every time A changes state, it let’s B know</a:t>
            </a:r>
          </a:p>
          <a:p>
            <a:pPr lvl="1"/>
            <a:r>
              <a:rPr lang="en-US" dirty="0" smtClean="0"/>
              <a:t>Every time B finds out, it changes state to match</a:t>
            </a:r>
          </a:p>
        </p:txBody>
      </p:sp>
      <p:pic>
        <p:nvPicPr>
          <p:cNvPr id="6146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330" y="3492501"/>
            <a:ext cx="4775200" cy="2286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52801"/>
            <a:ext cx="2463800" cy="24257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742447" y="3898232"/>
            <a:ext cx="1328153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RUBY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42447" y="5032409"/>
            <a:ext cx="1328153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HAPPY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47" y="3289301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76031" y="3313456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11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that again,</a:t>
            </a:r>
            <a:r>
              <a:rPr lang="en-US" baseline="0" dirty="0" smtClean="0"/>
              <a:t> more simply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decides to toggle a switch UP or DOWN</a:t>
            </a:r>
          </a:p>
          <a:p>
            <a:pPr lvl="1"/>
            <a:r>
              <a:rPr lang="en-US" dirty="0" smtClean="0"/>
              <a:t>Causes A to change state</a:t>
            </a:r>
          </a:p>
          <a:p>
            <a:pPr lvl="1"/>
            <a:r>
              <a:rPr lang="en-US" dirty="0" smtClean="0"/>
              <a:t>Protocol makes B match A’s state</a:t>
            </a:r>
            <a:endParaRPr lang="en-US" dirty="0"/>
          </a:p>
        </p:txBody>
      </p:sp>
      <p:pic>
        <p:nvPicPr>
          <p:cNvPr id="18434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98783" y="3305118"/>
            <a:ext cx="2799449" cy="242440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2864" y="3117216"/>
            <a:ext cx="2499948" cy="261230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215865" y="3568849"/>
            <a:ext cx="1626670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15865" y="4703026"/>
            <a:ext cx="1626670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554" y="3286086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90080" y="3167619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6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When will the two states match?</a:t>
            </a:r>
          </a:p>
          <a:p>
            <a:pPr lvl="1"/>
            <a:r>
              <a:rPr lang="en-US" dirty="0" smtClean="0"/>
              <a:t>Some time after A changes</a:t>
            </a:r>
            <a:r>
              <a:rPr lang="en-US" baseline="0" dirty="0" smtClean="0"/>
              <a:t> state, B will follow</a:t>
            </a:r>
          </a:p>
          <a:p>
            <a:pPr lvl="1"/>
            <a:endParaRPr lang="en-US" dirty="0"/>
          </a:p>
          <a:p>
            <a:r>
              <a:rPr lang="en-US" dirty="0" smtClean="0"/>
              <a:t>How long?</a:t>
            </a:r>
          </a:p>
          <a:p>
            <a:pPr lvl="1"/>
            <a:r>
              <a:rPr lang="en-US" dirty="0" smtClean="0"/>
              <a:t>Who knows?</a:t>
            </a:r>
          </a:p>
          <a:p>
            <a:pPr lvl="1"/>
            <a:r>
              <a:rPr lang="en-US" dirty="0" smtClean="0"/>
              <a:t>But it’s a reliable channel, so it WILL change state eventually</a:t>
            </a:r>
          </a:p>
          <a:p>
            <a:pPr lvl="1"/>
            <a:r>
              <a:rPr lang="en-US" dirty="0" smtClean="0"/>
              <a:t>Can</a:t>
            </a:r>
            <a:r>
              <a:rPr lang="en-US" baseline="0" dirty="0" smtClean="0"/>
              <a:t> we do better than that?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3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of A and B:</a:t>
            </a:r>
          </a:p>
        </p:txBody>
      </p:sp>
      <p:sp>
        <p:nvSpPr>
          <p:cNvPr id="4" name="Oval 3"/>
          <p:cNvSpPr/>
          <p:nvPr/>
        </p:nvSpPr>
        <p:spPr>
          <a:xfrm>
            <a:off x="1540042" y="2579571"/>
            <a:ext cx="2435192" cy="2435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7010" y="2579571"/>
            <a:ext cx="2435192" cy="243519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51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of A, B, A’s view of B, B’s view</a:t>
            </a:r>
            <a:r>
              <a:rPr lang="en-US" baseline="0" dirty="0" smtClean="0"/>
              <a:t> of A: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40042" y="2579571"/>
            <a:ext cx="2435192" cy="2435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7010" y="2579571"/>
            <a:ext cx="2435192" cy="243519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25040" y="3850107"/>
            <a:ext cx="1065196" cy="106519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42008" y="3850107"/>
            <a:ext cx="1065196" cy="10651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51208" y="2579571"/>
            <a:ext cx="3234089" cy="1270536"/>
          </a:xfrm>
          <a:prstGeom prst="line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4"/>
          </p:cNvCxnSpPr>
          <p:nvPr/>
        </p:nvCxnSpPr>
        <p:spPr>
          <a:xfrm flipV="1">
            <a:off x="2757638" y="4915303"/>
            <a:ext cx="3416968" cy="99460"/>
          </a:xfrm>
          <a:prstGeom prst="line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" idx="0"/>
          </p:cNvCxnSpPr>
          <p:nvPr/>
        </p:nvCxnSpPr>
        <p:spPr>
          <a:xfrm flipV="1">
            <a:off x="2552700" y="2579571"/>
            <a:ext cx="3621906" cy="1293796"/>
          </a:xfrm>
          <a:prstGeom prst="line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6" idx="4"/>
          </p:cNvCxnSpPr>
          <p:nvPr/>
        </p:nvCxnSpPr>
        <p:spPr>
          <a:xfrm>
            <a:off x="2757638" y="4915303"/>
            <a:ext cx="3416968" cy="99460"/>
          </a:xfrm>
          <a:prstGeom prst="line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20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going!</a:t>
            </a:r>
          </a:p>
          <a:p>
            <a:pPr lvl="1"/>
            <a:r>
              <a:rPr lang="en-US" dirty="0" smtClean="0"/>
              <a:t>No limit to the mutual modeling</a:t>
            </a:r>
          </a:p>
        </p:txBody>
      </p:sp>
      <p:sp>
        <p:nvSpPr>
          <p:cNvPr id="5" name="Oval 4"/>
          <p:cNvSpPr/>
          <p:nvPr/>
        </p:nvSpPr>
        <p:spPr>
          <a:xfrm>
            <a:off x="1540042" y="3051208"/>
            <a:ext cx="2435192" cy="2435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7010" y="3051208"/>
            <a:ext cx="2435192" cy="243519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25040" y="4321744"/>
            <a:ext cx="1065196" cy="106519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42008" y="4321744"/>
            <a:ext cx="1065196" cy="10651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67538" y="4969040"/>
            <a:ext cx="380200" cy="38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A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84506" y="4948988"/>
            <a:ext cx="380200" cy="380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B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83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https://skullsinthestars.files.wordpress.com/2011/07/nickieatmirror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320665"/>
            <a:ext cx="2847975" cy="42195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35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mutual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at one step</a:t>
            </a:r>
            <a:endParaRPr lang="en-US" baseline="0" dirty="0" smtClean="0"/>
          </a:p>
          <a:p>
            <a:pPr lvl="1"/>
            <a:r>
              <a:rPr lang="en-US" dirty="0" smtClean="0"/>
              <a:t>Your state</a:t>
            </a:r>
          </a:p>
          <a:p>
            <a:pPr lvl="1"/>
            <a:r>
              <a:rPr lang="en-US" dirty="0" smtClean="0"/>
              <a:t>Your view of the other end’s state</a:t>
            </a:r>
          </a:p>
        </p:txBody>
      </p:sp>
      <p:sp>
        <p:nvSpPr>
          <p:cNvPr id="4" name="Oval 3"/>
          <p:cNvSpPr/>
          <p:nvPr/>
        </p:nvSpPr>
        <p:spPr>
          <a:xfrm>
            <a:off x="1540042" y="3359886"/>
            <a:ext cx="2435192" cy="2435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7010" y="3359886"/>
            <a:ext cx="2435192" cy="243519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1542930" y="3362774"/>
            <a:ext cx="2432304" cy="2432304"/>
          </a:xfrm>
          <a:prstGeom prst="pie">
            <a:avLst>
              <a:gd name="adj1" fmla="val 0"/>
              <a:gd name="adj2" fmla="val 10780160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A’s view of B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>
            <a:off x="4957010" y="3359886"/>
            <a:ext cx="2432304" cy="2432304"/>
          </a:xfrm>
          <a:prstGeom prst="pie">
            <a:avLst>
              <a:gd name="adj1" fmla="val 0"/>
              <a:gd name="adj2" fmla="val 10780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B’s view of A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7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en-US" dirty="0" smtClean="0"/>
              <a:t>Simple communication with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sending info just from A to B</a:t>
            </a:r>
          </a:p>
          <a:p>
            <a:pPr lvl="1"/>
            <a:r>
              <a:rPr lang="en-US" dirty="0" smtClean="0"/>
              <a:t>A models both sides</a:t>
            </a:r>
          </a:p>
          <a:p>
            <a:pPr lvl="1"/>
            <a:r>
              <a:rPr lang="en-US" dirty="0" smtClean="0"/>
              <a:t>B confirms when it has changed state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15865" y="3683737"/>
            <a:ext cx="1626670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15865" y="4706739"/>
            <a:ext cx="1626670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19459" name="Picture 3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5350" y="3188465"/>
            <a:ext cx="2331032" cy="259003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124" y="3124200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 flipH="1">
            <a:off x="4081641" y="4155160"/>
            <a:ext cx="1626670" cy="5390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Got0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4081641" y="5178162"/>
            <a:ext cx="1626670" cy="5390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Got1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3131" y="3491679"/>
            <a:ext cx="2101850" cy="2184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9933" y="3124200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493433" y="5195094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41500" y="5422900"/>
            <a:ext cx="355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73767" y="4390761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22609" y="5098535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22609" y="3842044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38400" y="3616061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350000" y="4888678"/>
            <a:ext cx="520700" cy="82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78000" y="4189412"/>
            <a:ext cx="355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7400" y="4113156"/>
            <a:ext cx="520700" cy="82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225800" y="4390761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696200" y="4876800"/>
            <a:ext cx="520700" cy="82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2800" y="5424488"/>
            <a:ext cx="355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53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14" grpId="0" animBg="1"/>
      <p:bldP spid="12" grpId="0" animBg="1"/>
      <p:bldP spid="12" grpId="1" animBg="1"/>
      <p:bldP spid="12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30" grpId="0" animBg="1"/>
      <p:bldP spid="30" grpId="1" animBg="1"/>
      <p:bldP spid="30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know B learned of the state change?</a:t>
            </a:r>
          </a:p>
          <a:p>
            <a:r>
              <a:rPr lang="en-US" dirty="0" smtClean="0"/>
              <a:t>Positive acknowledgement</a:t>
            </a:r>
          </a:p>
          <a:p>
            <a:pPr lvl="1"/>
            <a:r>
              <a:rPr lang="en-US" dirty="0" smtClean="0"/>
              <a:t>ACK</a:t>
            </a:r>
          </a:p>
          <a:p>
            <a:pPr lvl="1"/>
            <a:r>
              <a:rPr lang="en-US" dirty="0" smtClean="0"/>
              <a:t>Confirms</a:t>
            </a:r>
            <a:r>
              <a:rPr lang="en-US" baseline="0" dirty="0" smtClean="0"/>
              <a:t> receipt of information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4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parity help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Detects any ODD number of bit errors in the block</a:t>
            </a:r>
            <a:endParaRPr lang="en-US" dirty="0"/>
          </a:p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One extra bit per block</a:t>
            </a:r>
          </a:p>
          <a:p>
            <a:r>
              <a:rPr lang="en-US" dirty="0" smtClean="0"/>
              <a:t>Limits:</a:t>
            </a:r>
          </a:p>
          <a:p>
            <a:pPr lvl="1"/>
            <a:r>
              <a:rPr lang="en-US" dirty="0" smtClean="0"/>
              <a:t>Won’t detect any EVEN number of errors (regardless of parity type)</a:t>
            </a:r>
          </a:p>
          <a:p>
            <a:pPr lvl="1"/>
            <a:r>
              <a:rPr lang="en-US" dirty="0" smtClean="0"/>
              <a:t>Cannot correct the errors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 #1: imperfection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channels aren’t perfect</a:t>
            </a:r>
          </a:p>
          <a:p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Need to handle that</a:t>
            </a:r>
          </a:p>
          <a:p>
            <a:pPr lvl="0"/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That can happen, too</a:t>
            </a:r>
          </a:p>
          <a:p>
            <a:pPr lvl="1"/>
            <a:r>
              <a:rPr lang="en-US" dirty="0" smtClean="0"/>
              <a:t>But detect and address it</a:t>
            </a:r>
            <a:r>
              <a:rPr lang="en-US" baseline="0" dirty="0" smtClean="0"/>
              <a:t> as loss</a:t>
            </a:r>
          </a:p>
          <a:p>
            <a:pPr lvl="1"/>
            <a:r>
              <a:rPr lang="en-US" dirty="0" smtClean="0"/>
              <a:t>Error you don’t detect isn’t an error (!)</a:t>
            </a:r>
          </a:p>
          <a:p>
            <a:pPr lvl="2"/>
            <a:r>
              <a:rPr lang="en-US" baseline="0" dirty="0" smtClean="0"/>
              <a:t>It’s the definition of your system . . 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33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detect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lost or just late?</a:t>
            </a:r>
          </a:p>
          <a:p>
            <a:r>
              <a:rPr lang="en-US" dirty="0" smtClean="0"/>
              <a:t>We can never know for sure</a:t>
            </a:r>
          </a:p>
          <a:p>
            <a:r>
              <a:rPr lang="en-US" dirty="0" smtClean="0"/>
              <a:t>We can only</a:t>
            </a:r>
            <a:r>
              <a:rPr lang="en-US" baseline="0" dirty="0" smtClean="0"/>
              <a:t> give up</a:t>
            </a:r>
          </a:p>
          <a:p>
            <a:pPr lvl="1"/>
            <a:r>
              <a:rPr lang="en-US" dirty="0" smtClean="0"/>
              <a:t>When timer expires,</a:t>
            </a:r>
            <a:r>
              <a:rPr lang="en-US" baseline="0" dirty="0" smtClean="0"/>
              <a:t> we declare “loss”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86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communication with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sending info just from A to B</a:t>
            </a:r>
          </a:p>
          <a:p>
            <a:pPr lvl="1"/>
            <a:r>
              <a:rPr lang="en-US" dirty="0" smtClean="0"/>
              <a:t>Add repeats based on timeouts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53824" y="3683737"/>
            <a:ext cx="1626670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4419600" y="4155160"/>
            <a:ext cx="1626670" cy="5390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Got0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9460" name="Picture 4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5552" y="3330429"/>
            <a:ext cx="3867848" cy="24480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2819400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pic>
        <p:nvPicPr>
          <p:cNvPr id="12" name="Picture 2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2076"/>
            <a:ext cx="2565400" cy="2705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2814304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816024"/>
            <a:ext cx="4660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 But what if an </a:t>
            </a:r>
            <a:r>
              <a:rPr lang="en-US" sz="3200" dirty="0" err="1" smtClean="0">
                <a:latin typeface="Times New Roman"/>
                <a:cs typeface="Times New Roman"/>
              </a:rPr>
              <a:t>ack</a:t>
            </a:r>
            <a:r>
              <a:rPr lang="en-US" sz="3200" dirty="0" smtClean="0">
                <a:latin typeface="Times New Roman"/>
                <a:cs typeface="Times New Roman"/>
              </a:rPr>
              <a:t> is lost?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59000" y="5245100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5484812"/>
            <a:ext cx="355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447800" y="4467783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4875212"/>
            <a:ext cx="609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277100" y="4836083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350000" y="4495800"/>
            <a:ext cx="520700" cy="82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6035" y="3365500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08200" y="3692261"/>
            <a:ext cx="509065" cy="497917"/>
          </a:xfrm>
          <a:prstGeom prst="ellipse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4227512"/>
            <a:ext cx="3556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12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13" grpId="0" animBg="1"/>
      <p:bldP spid="16" grpId="0"/>
      <p:bldP spid="17" grpId="0" animBg="1"/>
      <p:bldP spid="17" grpId="1" animBg="1"/>
      <p:bldP spid="19" grpId="0" animBg="1"/>
      <p:bldP spid="22" grpId="0" animBg="1"/>
      <p:bldP spid="22" grpId="1" animBg="1"/>
      <p:bldP spid="24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 on </a:t>
            </a:r>
            <a:r>
              <a:rPr lang="en-US" dirty="0" err="1" smtClean="0"/>
              <a:t>ACKs</a:t>
            </a:r>
            <a:r>
              <a:rPr lang="en-US" dirty="0" smtClean="0"/>
              <a:t>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three-way handshake (TWHS)</a:t>
            </a:r>
          </a:p>
        </p:txBody>
      </p:sp>
      <p:pic>
        <p:nvPicPr>
          <p:cNvPr id="20482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751" y="2626795"/>
            <a:ext cx="3696851" cy="22247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97546" y="2626795"/>
            <a:ext cx="3696851" cy="22247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63697" y="3143163"/>
            <a:ext cx="1375794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63697" y="4153600"/>
            <a:ext cx="1375794" cy="539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3829473" y="3614586"/>
            <a:ext cx="1375794" cy="5390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OK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01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magic about TWHS?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3"/>
          <p:cNvGrpSpPr/>
          <p:nvPr/>
        </p:nvGrpSpPr>
        <p:grpSpPr>
          <a:xfrm>
            <a:off x="2963722" y="2359216"/>
            <a:ext cx="3211784" cy="3177479"/>
            <a:chOff x="2870615" y="2586736"/>
            <a:chExt cx="3211784" cy="2765439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2870615" y="2634142"/>
              <a:ext cx="0" cy="2718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82399" y="2586736"/>
              <a:ext cx="0" cy="2718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ight Arrow 34"/>
          <p:cNvSpPr/>
          <p:nvPr/>
        </p:nvSpPr>
        <p:spPr>
          <a:xfrm rot="900000">
            <a:off x="2960433" y="2718195"/>
            <a:ext cx="3208687" cy="316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900000">
            <a:off x="2957776" y="4618830"/>
            <a:ext cx="3208687" cy="334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20700000" flipH="1">
            <a:off x="2958047" y="3676578"/>
            <a:ext cx="3208687" cy="33219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OK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5" name="Group 37"/>
          <p:cNvGrpSpPr/>
          <p:nvPr/>
        </p:nvGrpSpPr>
        <p:grpSpPr>
          <a:xfrm>
            <a:off x="1735313" y="2157402"/>
            <a:ext cx="1233181" cy="403629"/>
            <a:chOff x="1642207" y="1927392"/>
            <a:chExt cx="1233181" cy="459983"/>
          </a:xfrm>
        </p:grpSpPr>
        <p:sp>
          <p:nvSpPr>
            <p:cNvPr id="56" name="Oval 55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735313" y="2561030"/>
            <a:ext cx="1233181" cy="403629"/>
            <a:chOff x="1642207" y="1927392"/>
            <a:chExt cx="1233181" cy="459983"/>
          </a:xfrm>
        </p:grpSpPr>
        <p:sp>
          <p:nvSpPr>
            <p:cNvPr id="54" name="Oval 53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1735313" y="4267053"/>
            <a:ext cx="1233181" cy="403629"/>
            <a:chOff x="1642207" y="1927392"/>
            <a:chExt cx="1233181" cy="459983"/>
          </a:xfrm>
        </p:grpSpPr>
        <p:sp>
          <p:nvSpPr>
            <p:cNvPr id="52" name="Oval 51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6175506" y="2291131"/>
            <a:ext cx="1233181" cy="403629"/>
            <a:chOff x="1642207" y="1927392"/>
            <a:chExt cx="1233181" cy="459983"/>
          </a:xfrm>
        </p:grpSpPr>
        <p:sp>
          <p:nvSpPr>
            <p:cNvPr id="50" name="Oval 49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6175506" y="3317874"/>
            <a:ext cx="1233181" cy="403629"/>
            <a:chOff x="1642207" y="1927392"/>
            <a:chExt cx="1233181" cy="459983"/>
          </a:xfrm>
        </p:grpSpPr>
        <p:sp>
          <p:nvSpPr>
            <p:cNvPr id="48" name="Oval 47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6175506" y="5143515"/>
            <a:ext cx="1233181" cy="403629"/>
            <a:chOff x="1642207" y="1927392"/>
            <a:chExt cx="1233181" cy="459983"/>
          </a:xfrm>
        </p:grpSpPr>
        <p:sp>
          <p:nvSpPr>
            <p:cNvPr id="46" name="Oval 45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89459" y="1472625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67400" y="1524000"/>
            <a:ext cx="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0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magic about TWHS?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have confirmed with each other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2963722" y="2359216"/>
            <a:ext cx="3211784" cy="3177479"/>
            <a:chOff x="2870615" y="2586736"/>
            <a:chExt cx="3211784" cy="276543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870615" y="2634142"/>
              <a:ext cx="0" cy="2718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082399" y="2586736"/>
              <a:ext cx="0" cy="2718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 rot="900000">
            <a:off x="2960433" y="2718195"/>
            <a:ext cx="3208687" cy="3160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900000">
            <a:off x="2957776" y="4618830"/>
            <a:ext cx="3208687" cy="334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700000" flipH="1">
            <a:off x="2958047" y="3676578"/>
            <a:ext cx="3208687" cy="33219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OK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1735313" y="2157402"/>
            <a:ext cx="1233181" cy="403629"/>
            <a:chOff x="1642207" y="1927392"/>
            <a:chExt cx="1233181" cy="459983"/>
          </a:xfrm>
        </p:grpSpPr>
        <p:sp>
          <p:nvSpPr>
            <p:cNvPr id="14" name="Oval 13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735313" y="2561030"/>
            <a:ext cx="1233181" cy="403629"/>
            <a:chOff x="1642207" y="1927392"/>
            <a:chExt cx="1233181" cy="459983"/>
          </a:xfrm>
        </p:grpSpPr>
        <p:sp>
          <p:nvSpPr>
            <p:cNvPr id="18" name="Oval 17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735313" y="4267053"/>
            <a:ext cx="1233181" cy="403629"/>
            <a:chOff x="1642207" y="1927392"/>
            <a:chExt cx="1233181" cy="459983"/>
          </a:xfrm>
        </p:grpSpPr>
        <p:sp>
          <p:nvSpPr>
            <p:cNvPr id="21" name="Oval 20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343087" y="1927393"/>
              <a:ext cx="524950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6175506" y="2291131"/>
            <a:ext cx="1233181" cy="403629"/>
            <a:chOff x="1642207" y="1927392"/>
            <a:chExt cx="1233181" cy="459983"/>
          </a:xfrm>
        </p:grpSpPr>
        <p:sp>
          <p:nvSpPr>
            <p:cNvPr id="24" name="Oval 23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6175506" y="3317874"/>
            <a:ext cx="1233181" cy="403629"/>
            <a:chOff x="1642207" y="1927392"/>
            <a:chExt cx="1233181" cy="459983"/>
          </a:xfrm>
        </p:grpSpPr>
        <p:sp>
          <p:nvSpPr>
            <p:cNvPr id="28" name="Oval 27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0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6175506" y="5143515"/>
            <a:ext cx="1233181" cy="403629"/>
            <a:chOff x="1642207" y="1927392"/>
            <a:chExt cx="1233181" cy="459983"/>
          </a:xfrm>
        </p:grpSpPr>
        <p:sp>
          <p:nvSpPr>
            <p:cNvPr id="31" name="Oval 30"/>
            <p:cNvSpPr/>
            <p:nvPr/>
          </p:nvSpPr>
          <p:spPr>
            <a:xfrm>
              <a:off x="1642207" y="1927392"/>
              <a:ext cx="1233181" cy="4599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42207" y="1927393"/>
              <a:ext cx="524950" cy="4599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Curved Left Arrow 32"/>
          <p:cNvSpPr/>
          <p:nvPr/>
        </p:nvSpPr>
        <p:spPr>
          <a:xfrm>
            <a:off x="2968494" y="2964657"/>
            <a:ext cx="2300619" cy="878016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flipH="1">
            <a:off x="3800402" y="3931022"/>
            <a:ext cx="2300619" cy="878016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867400"/>
            <a:ext cx="7045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 We’ve achieved our limited mutual state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0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Endpoint values</a:t>
            </a:r>
          </a:p>
          <a:p>
            <a:pPr lvl="0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Messages “on the wire”</a:t>
            </a:r>
          </a:p>
          <a:p>
            <a:pPr lvl="0"/>
            <a:r>
              <a:rPr lang="en-US" dirty="0" smtClean="0"/>
              <a:t>Events</a:t>
            </a:r>
          </a:p>
          <a:p>
            <a:pPr lvl="1"/>
            <a:r>
              <a:rPr lang="en-US" baseline="0" dirty="0" smtClean="0"/>
              <a:t>Incoming</a:t>
            </a:r>
          </a:p>
          <a:p>
            <a:pPr lvl="1"/>
            <a:r>
              <a:rPr lang="en-US" dirty="0" smtClean="0"/>
              <a:t>Outgoing</a:t>
            </a:r>
          </a:p>
          <a:p>
            <a:r>
              <a:rPr lang="en-US" dirty="0" smtClean="0"/>
              <a:t>Transition table</a:t>
            </a:r>
          </a:p>
          <a:p>
            <a:pPr lvl="1"/>
            <a:r>
              <a:rPr lang="en-US" dirty="0" smtClean="0"/>
              <a:t>Relates the above</a:t>
            </a:r>
          </a:p>
          <a:p>
            <a:r>
              <a:rPr lang="en-US" dirty="0" smtClean="0"/>
              <a:t>All expressible as a state machine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7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break that down a bit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States at the endpoints</a:t>
            </a:r>
          </a:p>
          <a:p>
            <a:r>
              <a:rPr lang="en-US" dirty="0" smtClean="0"/>
              <a:t>Symbols</a:t>
            </a:r>
            <a:r>
              <a:rPr lang="en-US" baseline="0" dirty="0" smtClean="0"/>
              <a:t> “on the wire”</a:t>
            </a:r>
          </a:p>
          <a:p>
            <a:r>
              <a:rPr lang="en-US" baseline="0" dirty="0" smtClean="0"/>
              <a:t>Events</a:t>
            </a:r>
          </a:p>
          <a:p>
            <a:pPr lvl="1"/>
            <a:r>
              <a:rPr lang="en-US" dirty="0" smtClean="0"/>
              <a:t>IN:</a:t>
            </a:r>
          </a:p>
          <a:p>
            <a:pPr lvl="2"/>
            <a:r>
              <a:rPr lang="en-US" baseline="0" dirty="0" smtClean="0"/>
              <a:t>Symbols received from the channel</a:t>
            </a:r>
            <a:r>
              <a:rPr lang="en-US" dirty="0" smtClean="0"/>
              <a:t> </a:t>
            </a:r>
            <a:r>
              <a:rPr lang="en-US" baseline="0" dirty="0" smtClean="0"/>
              <a:t>(receive)		</a:t>
            </a:r>
            <a:r>
              <a:rPr lang="en-US" dirty="0" smtClean="0"/>
              <a:t>Unix </a:t>
            </a:r>
            <a:r>
              <a:rPr lang="en-US" i="1" dirty="0" smtClean="0"/>
              <a:t>receive()</a:t>
            </a:r>
            <a:endParaRPr lang="en-US" baseline="0" dirty="0" smtClean="0"/>
          </a:p>
          <a:p>
            <a:pPr lvl="2"/>
            <a:r>
              <a:rPr lang="en-US" baseline="0" dirty="0" smtClean="0"/>
              <a:t>Symbols incoming at the sender </a:t>
            </a:r>
            <a:r>
              <a:rPr lang="en-US" dirty="0" smtClean="0"/>
              <a:t>		</a:t>
            </a:r>
            <a:r>
              <a:rPr lang="en-US" baseline="0" dirty="0" smtClean="0"/>
              <a:t>		</a:t>
            </a:r>
            <a:r>
              <a:rPr lang="en-US" dirty="0" smtClean="0"/>
              <a:t>Unix </a:t>
            </a:r>
            <a:r>
              <a:rPr lang="en-US" i="1" dirty="0" smtClean="0"/>
              <a:t>write()*</a:t>
            </a:r>
          </a:p>
          <a:p>
            <a:pPr lvl="2"/>
            <a:r>
              <a:rPr lang="en-US" baseline="0" dirty="0" smtClean="0"/>
              <a:t>Timer expires</a:t>
            </a:r>
          </a:p>
          <a:p>
            <a:pPr lvl="1"/>
            <a:r>
              <a:rPr lang="en-US" dirty="0" smtClean="0"/>
              <a:t>OUT:</a:t>
            </a:r>
            <a:endParaRPr lang="en-US" baseline="0" dirty="0" smtClean="0"/>
          </a:p>
          <a:p>
            <a:pPr lvl="2"/>
            <a:r>
              <a:rPr lang="en-US" baseline="0" dirty="0" smtClean="0"/>
              <a:t>Symbols sent on the channel (transmit)			</a:t>
            </a:r>
            <a:r>
              <a:rPr lang="en-US" dirty="0" smtClean="0"/>
              <a:t>Unix </a:t>
            </a:r>
            <a:r>
              <a:rPr lang="en-US" i="1" dirty="0" smtClean="0"/>
              <a:t>send()</a:t>
            </a:r>
            <a:endParaRPr lang="en-US" baseline="0" dirty="0" smtClean="0"/>
          </a:p>
          <a:p>
            <a:pPr lvl="2"/>
            <a:r>
              <a:rPr lang="en-US" baseline="0" dirty="0" smtClean="0"/>
              <a:t>Symbols out from the receiver</a:t>
            </a:r>
            <a:r>
              <a:rPr lang="en-US" dirty="0" smtClean="0"/>
              <a:t> 					</a:t>
            </a:r>
            <a:r>
              <a:rPr lang="en-US" baseline="0" dirty="0" smtClean="0"/>
              <a:t>Unix </a:t>
            </a:r>
            <a:r>
              <a:rPr lang="en-US" i="1" baseline="0" dirty="0" smtClean="0"/>
              <a:t>read()*</a:t>
            </a:r>
          </a:p>
          <a:p>
            <a:pPr lvl="2"/>
            <a:r>
              <a:rPr lang="en-US" dirty="0" smtClean="0"/>
              <a:t>Timer is set</a:t>
            </a:r>
            <a:endParaRPr lang="en-US" baseline="0" dirty="0" smtClean="0"/>
          </a:p>
          <a:p>
            <a:r>
              <a:rPr lang="en-US" dirty="0" smtClean="0"/>
              <a:t>Transition table</a:t>
            </a:r>
          </a:p>
          <a:p>
            <a:pPr lvl="1"/>
            <a:r>
              <a:rPr lang="en-US" dirty="0" smtClean="0"/>
              <a:t>Maps events and states to other events and new states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600" dirty="0" smtClean="0"/>
              <a:t>* these are used from outside the protocol, </a:t>
            </a:r>
            <a:br>
              <a:rPr lang="en-US" sz="2600" dirty="0" smtClean="0"/>
            </a:br>
            <a:r>
              <a:rPr lang="en-US" sz="2600" dirty="0" smtClean="0"/>
              <a:t>so </a:t>
            </a:r>
            <a:r>
              <a:rPr lang="en-US" sz="2600" i="1" dirty="0" smtClean="0"/>
              <a:t>write()</a:t>
            </a:r>
            <a:r>
              <a:rPr lang="en-US" sz="2600" dirty="0" smtClean="0"/>
              <a:t> is when an external process sends data into the protocol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0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sfnet.org/Exchange/tcp/Graphics/tcpStateDiagra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328" y="1184635"/>
            <a:ext cx="4769472" cy="459386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state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They’re just NAMES</a:t>
            </a:r>
          </a:p>
          <a:p>
            <a:pPr lvl="1"/>
            <a:r>
              <a:rPr lang="en-US" dirty="0" smtClean="0"/>
              <a:t>It’s the relation,</a:t>
            </a:r>
            <a:br>
              <a:rPr lang="en-US" dirty="0" smtClean="0"/>
            </a:br>
            <a:r>
              <a:rPr lang="en-US" dirty="0" smtClean="0"/>
              <a:t>not the name, </a:t>
            </a:r>
            <a:br>
              <a:rPr lang="en-US" dirty="0" smtClean="0"/>
            </a:br>
            <a:r>
              <a:rPr lang="en-US" dirty="0" smtClean="0"/>
              <a:t>that has meaning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3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sfnet.org/Exchange/tcp/Graphics/tcpStateDiagra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328" y="1184635"/>
            <a:ext cx="4769472" cy="459386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should look familiar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we seen before?</a:t>
            </a:r>
          </a:p>
          <a:p>
            <a:pPr lvl="1"/>
            <a:r>
              <a:rPr lang="en-US" dirty="0" smtClean="0"/>
              <a:t>Two sets of handshakes</a:t>
            </a:r>
          </a:p>
          <a:p>
            <a:r>
              <a:rPr lang="en-US" dirty="0" smtClean="0"/>
              <a:t>What’s the rest?</a:t>
            </a:r>
          </a:p>
          <a:p>
            <a:pPr lvl="1"/>
            <a:r>
              <a:rPr lang="en-US" dirty="0" smtClean="0"/>
              <a:t>“corner cases”</a:t>
            </a:r>
          </a:p>
        </p:txBody>
      </p:sp>
      <p:sp>
        <p:nvSpPr>
          <p:cNvPr id="6" name="Diamond 5"/>
          <p:cNvSpPr/>
          <p:nvPr/>
        </p:nvSpPr>
        <p:spPr>
          <a:xfrm>
            <a:off x="4471332" y="2407639"/>
            <a:ext cx="3338818" cy="1308683"/>
          </a:xfrm>
          <a:prstGeom prst="diamond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471333" y="3784833"/>
            <a:ext cx="3139414" cy="1993668"/>
          </a:xfrm>
          <a:custGeom>
            <a:avLst/>
            <a:gdLst>
              <a:gd name="connsiteX0" fmla="*/ 0 w 3338818"/>
              <a:gd name="connsiteY0" fmla="*/ 654342 h 1308683"/>
              <a:gd name="connsiteX1" fmla="*/ 1669409 w 3338818"/>
              <a:gd name="connsiteY1" fmla="*/ 0 h 1308683"/>
              <a:gd name="connsiteX2" fmla="*/ 3338818 w 3338818"/>
              <a:gd name="connsiteY2" fmla="*/ 654342 h 1308683"/>
              <a:gd name="connsiteX3" fmla="*/ 1669409 w 3338818"/>
              <a:gd name="connsiteY3" fmla="*/ 1308683 h 1308683"/>
              <a:gd name="connsiteX4" fmla="*/ 0 w 3338818"/>
              <a:gd name="connsiteY4" fmla="*/ 654342 h 1308683"/>
              <a:gd name="connsiteX0" fmla="*/ 0 w 3338818"/>
              <a:gd name="connsiteY0" fmla="*/ 654342 h 1770078"/>
              <a:gd name="connsiteX1" fmla="*/ 1669409 w 3338818"/>
              <a:gd name="connsiteY1" fmla="*/ 0 h 1770078"/>
              <a:gd name="connsiteX2" fmla="*/ 3338818 w 3338818"/>
              <a:gd name="connsiteY2" fmla="*/ 654342 h 1770078"/>
              <a:gd name="connsiteX3" fmla="*/ 3070371 w 3338818"/>
              <a:gd name="connsiteY3" fmla="*/ 1770078 h 1770078"/>
              <a:gd name="connsiteX4" fmla="*/ 0 w 3338818"/>
              <a:gd name="connsiteY4" fmla="*/ 654342 h 1770078"/>
              <a:gd name="connsiteX0" fmla="*/ 0 w 3070371"/>
              <a:gd name="connsiteY0" fmla="*/ 654342 h 1770078"/>
              <a:gd name="connsiteX1" fmla="*/ 1669409 w 3070371"/>
              <a:gd name="connsiteY1" fmla="*/ 0 h 1770078"/>
              <a:gd name="connsiteX2" fmla="*/ 3003259 w 3070371"/>
              <a:gd name="connsiteY2" fmla="*/ 604008 h 1770078"/>
              <a:gd name="connsiteX3" fmla="*/ 3070371 w 3070371"/>
              <a:gd name="connsiteY3" fmla="*/ 1770078 h 1770078"/>
              <a:gd name="connsiteX4" fmla="*/ 0 w 3070371"/>
              <a:gd name="connsiteY4" fmla="*/ 654342 h 1770078"/>
              <a:gd name="connsiteX0" fmla="*/ 0 w 3070371"/>
              <a:gd name="connsiteY0" fmla="*/ 654342 h 1770078"/>
              <a:gd name="connsiteX1" fmla="*/ 1669409 w 3070371"/>
              <a:gd name="connsiteY1" fmla="*/ 0 h 1770078"/>
              <a:gd name="connsiteX2" fmla="*/ 3070371 w 3070371"/>
              <a:gd name="connsiteY2" fmla="*/ 595619 h 1770078"/>
              <a:gd name="connsiteX3" fmla="*/ 3070371 w 3070371"/>
              <a:gd name="connsiteY3" fmla="*/ 1770078 h 1770078"/>
              <a:gd name="connsiteX4" fmla="*/ 0 w 3070371"/>
              <a:gd name="connsiteY4" fmla="*/ 654342 h 1770078"/>
              <a:gd name="connsiteX0" fmla="*/ 0 w 3070371"/>
              <a:gd name="connsiteY0" fmla="*/ 654342 h 1719744"/>
              <a:gd name="connsiteX1" fmla="*/ 1669409 w 3070371"/>
              <a:gd name="connsiteY1" fmla="*/ 0 h 1719744"/>
              <a:gd name="connsiteX2" fmla="*/ 3070371 w 3070371"/>
              <a:gd name="connsiteY2" fmla="*/ 595619 h 1719744"/>
              <a:gd name="connsiteX3" fmla="*/ 2508308 w 3070371"/>
              <a:gd name="connsiteY3" fmla="*/ 1719744 h 1719744"/>
              <a:gd name="connsiteX4" fmla="*/ 0 w 3070371"/>
              <a:gd name="connsiteY4" fmla="*/ 654342 h 171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0371" h="1719744">
                <a:moveTo>
                  <a:pt x="0" y="654342"/>
                </a:moveTo>
                <a:lnTo>
                  <a:pt x="1669409" y="0"/>
                </a:lnTo>
                <a:lnTo>
                  <a:pt x="3070371" y="595619"/>
                </a:lnTo>
                <a:lnTo>
                  <a:pt x="2508308" y="1719744"/>
                </a:lnTo>
                <a:lnTo>
                  <a:pt x="0" y="65434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1184635"/>
            <a:ext cx="1143000" cy="5679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5210536"/>
            <a:ext cx="1143000" cy="5679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0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Sender uses a repetition code</a:t>
            </a:r>
          </a:p>
          <a:p>
            <a:pPr lvl="1"/>
            <a:r>
              <a:rPr lang="en-US" dirty="0" smtClean="0"/>
              <a:t>E.g., send each bit three times</a:t>
            </a:r>
          </a:p>
          <a:p>
            <a:pPr lvl="1"/>
            <a:r>
              <a:rPr lang="en-US" dirty="0" smtClean="0"/>
              <a:t>01011 -&gt; 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00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 smtClean="0"/>
              <a:t>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00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/>
              <a:t> 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dirty="0" smtClean="0"/>
              <a:t>Receiver uses majority voting</a:t>
            </a:r>
          </a:p>
          <a:p>
            <a:pPr lvl="1"/>
            <a:r>
              <a:rPr lang="en-US" dirty="0" smtClean="0"/>
              <a:t>For each triplet, pick the majority value</a:t>
            </a:r>
          </a:p>
          <a:p>
            <a:pPr lvl="1"/>
            <a:r>
              <a:rPr lang="en-US" dirty="0" smtClean="0"/>
              <a:t>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 smtClean="0"/>
              <a:t>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en-US" dirty="0" smtClean="0"/>
              <a:t>1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r>
              <a:rPr lang="en-US" dirty="0" smtClean="0"/>
              <a:t> becomes 01111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 #2:</a:t>
            </a:r>
            <a:r>
              <a:rPr lang="en-US" baseline="0" dirty="0" smtClean="0"/>
              <a:t> sharing complex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share more than one bit?</a:t>
            </a:r>
            <a:endParaRPr lang="en-US" baseline="0" dirty="0" smtClean="0"/>
          </a:p>
          <a:p>
            <a:r>
              <a:rPr lang="en-US" dirty="0" smtClean="0"/>
              <a:t>Share bulk by “leap-of-faith”</a:t>
            </a:r>
          </a:p>
          <a:p>
            <a:pPr lvl="1"/>
            <a:r>
              <a:rPr lang="en-US" dirty="0" smtClean="0"/>
              <a:t>Share a sequence of states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05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leap of faith?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already know how to share </a:t>
            </a:r>
            <a:r>
              <a:rPr lang="en-US" i="1" u="sng" dirty="0" smtClean="0"/>
              <a:t>a</a:t>
            </a:r>
            <a:r>
              <a:rPr lang="en-US" dirty="0" smtClean="0"/>
              <a:t> bit</a:t>
            </a:r>
          </a:p>
          <a:p>
            <a:r>
              <a:rPr lang="en-US" dirty="0" smtClean="0"/>
              <a:t>To share more:</a:t>
            </a:r>
          </a:p>
          <a:p>
            <a:pPr lvl="1"/>
            <a:r>
              <a:rPr lang="en-US" dirty="0" smtClean="0"/>
              <a:t>First we agree on a first bit </a:t>
            </a:r>
          </a:p>
          <a:p>
            <a:pPr lvl="2"/>
            <a:r>
              <a:rPr lang="en-US" dirty="0" smtClean="0"/>
              <a:t>We’re both on the call</a:t>
            </a:r>
          </a:p>
          <a:p>
            <a:pPr lvl="1"/>
            <a:r>
              <a:rPr lang="en-US" dirty="0" smtClean="0"/>
              <a:t>Then we agree on each block of bits sent</a:t>
            </a:r>
          </a:p>
          <a:p>
            <a:pPr lvl="2"/>
            <a:r>
              <a:rPr lang="en-US" dirty="0" smtClean="0"/>
              <a:t>We’re really agreeing on one bit:</a:t>
            </a:r>
          </a:p>
          <a:p>
            <a:pPr lvl="3"/>
            <a:r>
              <a:rPr lang="en-US" dirty="0" smtClean="0"/>
              <a:t>Did you get </a:t>
            </a:r>
            <a:r>
              <a:rPr lang="en-US" i="1" u="sng" dirty="0" smtClean="0"/>
              <a:t>that</a:t>
            </a:r>
            <a:r>
              <a:rPr lang="en-US" dirty="0" smtClean="0"/>
              <a:t> block?</a:t>
            </a:r>
          </a:p>
          <a:p>
            <a:pPr lvl="3"/>
            <a:r>
              <a:rPr lang="en-US" dirty="0" smtClean="0"/>
              <a:t>“That” defined by an ID (sequence number) and checksum</a:t>
            </a:r>
          </a:p>
          <a:p>
            <a:pPr lvl="1"/>
            <a:r>
              <a:rPr lang="en-US" dirty="0" smtClean="0"/>
              <a:t>Finally we agree we’re done</a:t>
            </a:r>
          </a:p>
          <a:p>
            <a:pPr lvl="1"/>
            <a:r>
              <a:rPr lang="en-US" dirty="0" smtClean="0"/>
              <a:t>We </a:t>
            </a:r>
            <a:r>
              <a:rPr lang="en-US" i="1" u="sng" dirty="0" smtClean="0"/>
              <a:t>assume</a:t>
            </a:r>
            <a:r>
              <a:rPr lang="en-US" dirty="0"/>
              <a:t> </a:t>
            </a:r>
            <a:r>
              <a:rPr lang="en-US" dirty="0" smtClean="0"/>
              <a:t>that if the above sequence is true, then the file was communicated correctly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Step through N items</a:t>
            </a:r>
          </a:p>
          <a:p>
            <a:pPr lvl="1"/>
            <a:r>
              <a:rPr lang="en-US" dirty="0" smtClean="0"/>
              <a:t>Move forward once confirmed</a:t>
            </a:r>
          </a:p>
          <a:p>
            <a:pPr lvl="1"/>
            <a:r>
              <a:rPr lang="en-US" dirty="0" smtClean="0"/>
              <a:t>Stepwise agreement</a:t>
            </a:r>
          </a:p>
          <a:p>
            <a:pPr lvl="1"/>
            <a:r>
              <a:rPr lang="en-US" dirty="0" smtClean="0"/>
              <a:t>End with a final agreement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44241"/>
            <a:ext cx="4819687" cy="392604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>
            <a:off x="5192785" y="1644242"/>
            <a:ext cx="4177716" cy="3665990"/>
          </a:xfrm>
          <a:prstGeom prst="arc">
            <a:avLst>
              <a:gd name="adj1" fmla="val 4939560"/>
              <a:gd name="adj2" fmla="val 10837066"/>
            </a:avLst>
          </a:prstGeom>
          <a:noFill/>
          <a:ln>
            <a:solidFill>
              <a:schemeClr val="tx2"/>
            </a:solidFill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2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2-party</a:t>
            </a:r>
            <a:r>
              <a:rPr lang="en-US" baseline="0" dirty="0" smtClean="0"/>
              <a:t> stuff seems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is!</a:t>
            </a:r>
          </a:p>
          <a:p>
            <a:pPr lvl="1"/>
            <a:r>
              <a:rPr lang="en-US" dirty="0" smtClean="0"/>
              <a:t>All</a:t>
            </a:r>
            <a:r>
              <a:rPr lang="en-US" baseline="0" dirty="0" smtClean="0"/>
              <a:t> protocols should be described the same way</a:t>
            </a:r>
          </a:p>
          <a:p>
            <a:pPr lvl="2"/>
            <a:r>
              <a:rPr lang="en-US" baseline="0" dirty="0" smtClean="0"/>
              <a:t>States</a:t>
            </a:r>
          </a:p>
          <a:p>
            <a:pPr lvl="2"/>
            <a:r>
              <a:rPr lang="en-US" baseline="0" dirty="0" smtClean="0"/>
              <a:t>Symbols (message formats)</a:t>
            </a:r>
          </a:p>
          <a:p>
            <a:pPr lvl="2"/>
            <a:r>
              <a:rPr lang="en-US" baseline="0" dirty="0" smtClean="0"/>
              <a:t>Events</a:t>
            </a:r>
          </a:p>
          <a:p>
            <a:pPr lvl="2"/>
            <a:r>
              <a:rPr lang="en-US" baseline="0" dirty="0" smtClean="0"/>
              <a:t>Transition tables</a:t>
            </a:r>
          </a:p>
          <a:p>
            <a:pPr lvl="1"/>
            <a:r>
              <a:rPr lang="en-US" dirty="0" smtClean="0"/>
              <a:t>State diagrams have familiar parts</a:t>
            </a:r>
          </a:p>
          <a:p>
            <a:pPr lvl="2"/>
            <a:r>
              <a:rPr lang="en-US" baseline="0" dirty="0" smtClean="0"/>
              <a:t>Three-way</a:t>
            </a:r>
            <a:r>
              <a:rPr lang="en-US" dirty="0" smtClean="0"/>
              <a:t> handshake</a:t>
            </a:r>
          </a:p>
          <a:p>
            <a:pPr lvl="2"/>
            <a:r>
              <a:rPr lang="en-US" baseline="0" dirty="0" smtClean="0"/>
              <a:t>Confirmed</a:t>
            </a:r>
            <a:r>
              <a:rPr lang="en-US" dirty="0" smtClean="0"/>
              <a:t> shared state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68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TCP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Connection status</a:t>
            </a:r>
          </a:p>
          <a:p>
            <a:pPr lvl="2"/>
            <a:r>
              <a:rPr lang="en-US" dirty="0" smtClean="0"/>
              <a:t>CLOSED, LISTEN, SYNSENT, SYNRECD, ESTABLISHED, …</a:t>
            </a:r>
          </a:p>
          <a:p>
            <a:pPr lvl="2"/>
            <a:r>
              <a:rPr lang="en-US" dirty="0" smtClean="0"/>
              <a:t>Round-trip time, congestion window, …</a:t>
            </a:r>
          </a:p>
          <a:p>
            <a:pPr lvl="1"/>
            <a:r>
              <a:rPr lang="en-US" dirty="0" smtClean="0"/>
              <a:t>Blocks transferred</a:t>
            </a:r>
          </a:p>
          <a:p>
            <a:pPr lvl="2"/>
            <a:r>
              <a:rPr lang="en-US" dirty="0" smtClean="0"/>
              <a:t>Sequence number</a:t>
            </a:r>
          </a:p>
          <a:p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SYN, FIN, RST, ACK</a:t>
            </a:r>
          </a:p>
          <a:p>
            <a:pPr lvl="1"/>
            <a:r>
              <a:rPr lang="en-US" dirty="0" smtClean="0"/>
              <a:t>Block sequence ID</a:t>
            </a:r>
          </a:p>
          <a:p>
            <a:pPr lvl="1"/>
            <a:r>
              <a:rPr lang="en-US" dirty="0" smtClean="0"/>
              <a:t>Data with checksum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Message arrivals</a:t>
            </a:r>
          </a:p>
          <a:p>
            <a:pPr lvl="2"/>
            <a:r>
              <a:rPr lang="en-US" dirty="0" smtClean="0"/>
              <a:t>Timer expires</a:t>
            </a:r>
          </a:p>
          <a:p>
            <a:pPr lvl="2"/>
            <a:r>
              <a:rPr lang="en-US" dirty="0" smtClean="0"/>
              <a:t>Write events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Message departure</a:t>
            </a:r>
          </a:p>
          <a:p>
            <a:pPr lvl="2"/>
            <a:r>
              <a:rPr lang="en-US" dirty="0" smtClean="0"/>
              <a:t>Timer to set</a:t>
            </a:r>
          </a:p>
          <a:p>
            <a:pPr lvl="2"/>
            <a:r>
              <a:rPr lang="en-US" dirty="0" smtClean="0"/>
              <a:t>Read events</a:t>
            </a:r>
          </a:p>
          <a:p>
            <a:r>
              <a:rPr lang="en-US" dirty="0" smtClean="0"/>
              <a:t>Transition table</a:t>
            </a:r>
          </a:p>
          <a:p>
            <a:pPr lvl="1"/>
            <a:r>
              <a:rPr lang="en-US" dirty="0" smtClean="0"/>
              <a:t>State + </a:t>
            </a:r>
            <a:r>
              <a:rPr lang="en-US" dirty="0" err="1" smtClean="0"/>
              <a:t>inputevent</a:t>
            </a:r>
            <a:r>
              <a:rPr lang="en-US" dirty="0" smtClean="0"/>
              <a:t> -&gt;</a:t>
            </a:r>
            <a:br>
              <a:rPr lang="en-US" dirty="0" smtClean="0"/>
            </a:br>
            <a:r>
              <a:rPr lang="en-US" dirty="0" err="1" smtClean="0"/>
              <a:t>newstate</a:t>
            </a:r>
            <a:r>
              <a:rPr lang="en-US" dirty="0" smtClean="0"/>
              <a:t>, </a:t>
            </a:r>
            <a:r>
              <a:rPr lang="en-US" dirty="0" err="1" smtClean="0"/>
              <a:t>outputevent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05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r>
              <a:rPr lang="en-US" baseline="0" dirty="0" smtClean="0"/>
              <a:t> can be large</a:t>
            </a:r>
          </a:p>
          <a:p>
            <a:pPr lvl="1"/>
            <a:r>
              <a:rPr lang="en-US" dirty="0" smtClean="0"/>
              <a:t>Made of</a:t>
            </a:r>
            <a:r>
              <a:rPr lang="en-US" baseline="0" dirty="0" smtClean="0"/>
              <a:t> familiar parts</a:t>
            </a:r>
          </a:p>
          <a:p>
            <a:pPr lvl="1"/>
            <a:r>
              <a:rPr lang="en-US" baseline="0" dirty="0" smtClean="0"/>
              <a:t>But many such parts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There’s more than 2</a:t>
            </a:r>
            <a:r>
              <a:rPr lang="en-US" baseline="0" dirty="0" smtClean="0"/>
              <a:t> parties to consider</a:t>
            </a:r>
          </a:p>
          <a:p>
            <a:pPr lvl="1"/>
            <a:r>
              <a:rPr lang="en-US" dirty="0" smtClean="0"/>
              <a:t>And we’re getting to that soon too…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noisy channels are useful</a:t>
            </a:r>
          </a:p>
          <a:p>
            <a:pPr lvl="1"/>
            <a:r>
              <a:rPr lang="en-US" dirty="0" smtClean="0"/>
              <a:t>And we can calculate exactly how useful</a:t>
            </a:r>
          </a:p>
          <a:p>
            <a:r>
              <a:rPr lang="en-US" dirty="0" smtClean="0"/>
              <a:t>Errors happen</a:t>
            </a:r>
          </a:p>
          <a:p>
            <a:pPr lvl="1"/>
            <a:r>
              <a:rPr lang="en-US" dirty="0" smtClean="0"/>
              <a:t>We can detect them</a:t>
            </a:r>
          </a:p>
          <a:p>
            <a:pPr lvl="1"/>
            <a:r>
              <a:rPr lang="en-US" dirty="0" smtClean="0"/>
              <a:t>We can correct them</a:t>
            </a:r>
          </a:p>
          <a:p>
            <a:r>
              <a:rPr lang="en-US" dirty="0" smtClean="0"/>
              <a:t>We use protocols to automate communication</a:t>
            </a:r>
          </a:p>
          <a:p>
            <a:pPr lvl="1"/>
            <a:r>
              <a:rPr lang="en-US" dirty="0" smtClean="0"/>
              <a:t>Which are implemented with finite state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5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majority help with</a:t>
            </a:r>
            <a:endParaRPr lang="en-US" dirty="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Error detection</a:t>
                </a:r>
              </a:p>
              <a:p>
                <a:pPr lvl="1"/>
                <a:r>
                  <a:rPr lang="en-US" dirty="0" smtClean="0"/>
                  <a:t>Detected when a group is not all the same</a:t>
                </a:r>
              </a:p>
              <a:p>
                <a:pPr lvl="1"/>
                <a:r>
                  <a:rPr lang="en-US" dirty="0" smtClean="0"/>
                  <a:t>Can locate errors to each group they occur</a:t>
                </a:r>
              </a:p>
              <a:p>
                <a:r>
                  <a:rPr lang="en-US" dirty="0" smtClean="0"/>
                  <a:t>Error correction</a:t>
                </a:r>
              </a:p>
              <a:p>
                <a:pPr lvl="1"/>
                <a:r>
                  <a:rPr lang="en-US" dirty="0" smtClean="0"/>
                  <a:t>YES,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errors per group</a:t>
                </a:r>
              </a:p>
              <a:p>
                <a:r>
                  <a:rPr lang="en-US" dirty="0" smtClean="0"/>
                  <a:t>Cost:</a:t>
                </a:r>
              </a:p>
              <a:p>
                <a:pPr lvl="1"/>
                <a:r>
                  <a:rPr lang="en-US" dirty="0" smtClean="0"/>
                  <a:t>N times longer</a:t>
                </a:r>
              </a:p>
              <a:p>
                <a:r>
                  <a:rPr lang="en-US" dirty="0" smtClean="0"/>
                  <a:t>Limits:</a:t>
                </a:r>
              </a:p>
              <a:p>
                <a:pPr lvl="1"/>
                <a:r>
                  <a:rPr lang="en-US" dirty="0" smtClean="0"/>
                  <a:t>Very high cost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Combines parity with sets</a:t>
            </a:r>
          </a:p>
          <a:p>
            <a:endParaRPr lang="en-US" dirty="0"/>
          </a:p>
          <a:p>
            <a:r>
              <a:rPr lang="en-US" dirty="0" smtClean="0"/>
              <a:t>Sender</a:t>
            </a:r>
          </a:p>
          <a:p>
            <a:pPr lvl="1"/>
            <a:r>
              <a:rPr lang="en-US" dirty="0" smtClean="0"/>
              <a:t>Use the algorithm to generate parity codes within various subsets of the bits</a:t>
            </a:r>
            <a:endParaRPr lang="en-US" dirty="0"/>
          </a:p>
          <a:p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Use the algorithm to check parity codes within various subsets. When a parity check fails, it indicates the bit position of the error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29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32740</TotalTime>
  <Words>2924</Words>
  <Application>Microsoft Macintosh PowerPoint</Application>
  <PresentationFormat>On-screen Show (4:3)</PresentationFormat>
  <Paragraphs>713</Paragraphs>
  <Slides>76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Default Theme</vt:lpstr>
      <vt:lpstr>Communications Channels CS 118 Computer Network Fundamentals  Peter Reiher </vt:lpstr>
      <vt:lpstr>Review: Comm. as shared state</vt:lpstr>
      <vt:lpstr>Communication: Roadmap</vt:lpstr>
      <vt:lpstr>What is “encoding a block”?</vt:lpstr>
      <vt:lpstr>Parity</vt:lpstr>
      <vt:lpstr>What can parity help with?</vt:lpstr>
      <vt:lpstr>Majority</vt:lpstr>
      <vt:lpstr>What can majority help with</vt:lpstr>
      <vt:lpstr>Hamming</vt:lpstr>
      <vt:lpstr>A Hamming Code Example</vt:lpstr>
      <vt:lpstr>Building the Hamming Code</vt:lpstr>
      <vt:lpstr>Adding the parity bits</vt:lpstr>
      <vt:lpstr>What do we mean by “cover”?</vt:lpstr>
      <vt:lpstr>What does this buy us?</vt:lpstr>
      <vt:lpstr>Hamming code example</vt:lpstr>
      <vt:lpstr>What if there’s an error?</vt:lpstr>
      <vt:lpstr>But we get even more info</vt:lpstr>
      <vt:lpstr>Hamming</vt:lpstr>
      <vt:lpstr>Reed-Solomon</vt:lpstr>
      <vt:lpstr>Error vs. loss </vt:lpstr>
      <vt:lpstr>The role of time</vt:lpstr>
      <vt:lpstr>Dealing with loss</vt:lpstr>
      <vt:lpstr>ARQ</vt:lpstr>
      <vt:lpstr>ARQ variants</vt:lpstr>
      <vt:lpstr>Variants of ARQ</vt:lpstr>
      <vt:lpstr>Reordering as error</vt:lpstr>
      <vt:lpstr>Basic components of a channel</vt:lpstr>
      <vt:lpstr>How to create signals?</vt:lpstr>
      <vt:lpstr>Types of media</vt:lpstr>
      <vt:lpstr>Freespace</vt:lpstr>
      <vt:lpstr>Fibers</vt:lpstr>
      <vt:lpstr>Wires</vt:lpstr>
      <vt:lpstr>Communication symbols</vt:lpstr>
      <vt:lpstr>Some Example Encodings</vt:lpstr>
      <vt:lpstr>Generating and interpreting signals</vt:lpstr>
      <vt:lpstr>Direction</vt:lpstr>
      <vt:lpstr>Simplex</vt:lpstr>
      <vt:lpstr>Duplex</vt:lpstr>
      <vt:lpstr>Half-duplex</vt:lpstr>
      <vt:lpstr>What Is a Protocol?</vt:lpstr>
      <vt:lpstr>How Do We Automate a Protocol?</vt:lpstr>
      <vt:lpstr>Limits of FSMs</vt:lpstr>
      <vt:lpstr>Why do we want a FSM?</vt:lpstr>
      <vt:lpstr>Mealy machine</vt:lpstr>
      <vt:lpstr>Sharing simple state for networking</vt:lpstr>
      <vt:lpstr>Simplest state</vt:lpstr>
      <vt:lpstr>A gets to change state</vt:lpstr>
      <vt:lpstr>B has a similar state</vt:lpstr>
      <vt:lpstr>B gets to change state too</vt:lpstr>
      <vt:lpstr>How do we communicate?</vt:lpstr>
      <vt:lpstr>Let’s do that again, more simply</vt:lpstr>
      <vt:lpstr>When are we done?</vt:lpstr>
      <vt:lpstr>Mutual state</vt:lpstr>
      <vt:lpstr>Mutual state</vt:lpstr>
      <vt:lpstr>Mutual state</vt:lpstr>
      <vt:lpstr>Yikes!</vt:lpstr>
      <vt:lpstr>Limiting mutual state</vt:lpstr>
      <vt:lpstr>Simple communication with confirmation</vt:lpstr>
      <vt:lpstr>Confirmation</vt:lpstr>
      <vt:lpstr>Complication #1: imperfection</vt:lpstr>
      <vt:lpstr>How do we detect loss?</vt:lpstr>
      <vt:lpstr>Simple communication with loss</vt:lpstr>
      <vt:lpstr>Time out on ACKs, too</vt:lpstr>
      <vt:lpstr>What’s magic about TWHS?</vt:lpstr>
      <vt:lpstr>What’s magic about TWHS?</vt:lpstr>
      <vt:lpstr>Specifying a protocol</vt:lpstr>
      <vt:lpstr>Let’s break that down a bit more</vt:lpstr>
      <vt:lpstr>TCP state diagram</vt:lpstr>
      <vt:lpstr>This should look familiar</vt:lpstr>
      <vt:lpstr>Complication #2: sharing complex state</vt:lpstr>
      <vt:lpstr>What’s the leap of faith?</vt:lpstr>
      <vt:lpstr>Sequence of states</vt:lpstr>
      <vt:lpstr>This 2-party stuff seems universal</vt:lpstr>
      <vt:lpstr>Look at TCP</vt:lpstr>
      <vt:lpstr>Why is it hard?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57</cp:revision>
  <cp:lastPrinted>2014-01-03T23:50:58Z</cp:lastPrinted>
  <dcterms:created xsi:type="dcterms:W3CDTF">2016-01-08T21:25:54Z</dcterms:created>
  <dcterms:modified xsi:type="dcterms:W3CDTF">2016-01-11T03:36:20Z</dcterms:modified>
</cp:coreProperties>
</file>