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rels" ContentType="application/vnd.openxmlformats-package.relationships+xml"/>
  <Override PartName="/ppt/slides/slide14.xml" ContentType="application/vnd.openxmlformats-officedocument.presentationml.slide+xml"/>
  <Default Extension="xml" ContentType="application/xml"/>
  <Override PartName="/ppt/slides/slide45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.xml" ContentType="application/vnd.openxmlformats-officedocument.presentationml.notesSlide+xml"/>
  <Override PartName="/ppt/slides/slide28.xml" ContentType="application/vnd.openxmlformats-officedocument.presentationml.slide+xml"/>
  <Override PartName="/ppt/slides/slide54.xml" ContentType="application/vnd.openxmlformats-officedocument.presentationml.slide+xml"/>
  <Override PartName="/ppt/slides/slide21.xml" ContentType="application/vnd.openxmlformats-officedocument.presentationml.slide+xml"/>
  <Override PartName="/ppt/slides/slide37.xml" ContentType="application/vnd.openxmlformats-officedocument.presentationml.slide+xml"/>
  <Override PartName="/ppt/slides/slide5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docProps/core.xml" ContentType="application/vnd.openxmlformats-package.core-properties+xml"/>
  <Override PartName="/ppt/slides/slide44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s/slide27.xml" ContentType="application/vnd.openxmlformats-officedocument.presentationml.slide+xml"/>
  <Override PartName="/ppt/slides/slide53.xml" ContentType="application/vnd.openxmlformats-officedocument.presentationml.slide+xml"/>
  <Override PartName="/ppt/slides/slide20.xml" ContentType="application/vnd.openxmlformats-officedocument.presentationml.slide+xml"/>
  <Override PartName="/ppt/slides/slide36.xml" ContentType="application/vnd.openxmlformats-officedocument.presentationml.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slideLayouts/slideLayout4.xml" ContentType="application/vnd.openxmlformats-officedocument.presentationml.slideLayout+xml"/>
  <Default Extension="png" ContentType="image/png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slides/slide43.xml" ContentType="application/vnd.openxmlformats-officedocument.presentationml.slide+xml"/>
  <Override PartName="/ppt/slides/slide59.xml" ContentType="application/vnd.openxmlformats-officedocument.presentationml.slide+xml"/>
  <Override PartName="/ppt/slides/slide26.xml" ContentType="application/vnd.openxmlformats-officedocument.presentationml.slide+xml"/>
  <Override PartName="/ppt/slides/slide52.xml" ContentType="application/vnd.openxmlformats-officedocument.presentationml.slide+xml"/>
  <Override PartName="/ppt/slides/slide35.xml" ContentType="application/vnd.openxmlformats-officedocument.presentationml.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slides/slide49.xml" ContentType="application/vnd.openxmlformats-officedocument.presentationml.slide+xml"/>
  <Override PartName="/ppt/slides/slide42.xml" ContentType="application/vnd.openxmlformats-officedocument.presentationml.slide+xml"/>
  <Override PartName="/ppt/slides/slide58.xml" ContentType="application/vnd.openxmlformats-officedocument.presentationml.slide+xml"/>
  <Override PartName="/ppt/slides/slide25.xml" ContentType="application/vnd.openxmlformats-officedocument.presentationml.slide+xml"/>
  <Override PartName="/ppt/slides/slide51.xml" ContentType="application/vnd.openxmlformats-officedocument.presentationml.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slides/slide10.xml" ContentType="application/vnd.openxmlformats-officedocument.presentationml.slide+xml"/>
  <Default Extension="wmf" ContentType="image/x-wmf"/>
  <Override PartName="/ppt/slides/slide48.xml" ContentType="application/vnd.openxmlformats-officedocument.presentationml.slide+xml"/>
  <Override PartName="/docProps/app.xml" ContentType="application/vnd.openxmlformats-officedocument.extended-properties+xml"/>
  <Override PartName="/ppt/slides/slide41.xml" ContentType="application/vnd.openxmlformats-officedocument.presentationml.slide+xml"/>
  <Override PartName="/ppt/theme/theme3.xml" ContentType="application/vnd.openxmlformats-officedocument.theme+xml"/>
  <Override PartName="/ppt/slides/slide57.xml" ContentType="application/vnd.openxmlformats-officedocument.presentationml.slide+xml"/>
  <Override PartName="/ppt/slides/slide24.xml" ContentType="application/vnd.openxmlformats-officedocument.presentationml.slide+xml"/>
  <Override PartName="/ppt/charts/chart1.xml" ContentType="application/vnd.openxmlformats-officedocument.drawingml.chart+xml"/>
  <Override PartName="/ppt/slides/slide50.xml" ContentType="application/vnd.openxmlformats-officedocument.presentationml.slide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Default Extension="jpeg" ContentType="image/jpeg"/>
  <Override PartName="/ppt/viewProps.xml" ContentType="application/vnd.openxmlformats-officedocument.presentationml.viewProps+xml"/>
  <Override PartName="/ppt/slides/slide47.xml" ContentType="application/vnd.openxmlformats-officedocument.presentationml.slide+xml"/>
  <Override PartName="/ppt/slides/slide40.xml" ContentType="application/vnd.openxmlformats-officedocument.presentationml.slide+xml"/>
  <Override PartName="/ppt/theme/theme2.xml" ContentType="application/vnd.openxmlformats-officedocument.theme+xml"/>
  <Override PartName="/ppt/slides/slide56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39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slides/slide46.xml" ContentType="application/vnd.openxmlformats-officedocument.presentationml.slide+xml"/>
  <Override PartName="/ppt/slides/slide29.xml" ContentType="application/vnd.openxmlformats-officedocument.presentationml.slide+xml"/>
  <Override PartName="/ppt/slides/slide55.xml" ContentType="application/vnd.openxmlformats-officedocument.presentationml.slide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slides/slide38.xml" ContentType="application/vnd.openxmlformats-officedocument.presentationml.slide+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Default Extension="pdf" ContentType="application/pd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61"/>
  </p:notesMasterIdLst>
  <p:handoutMasterIdLst>
    <p:handoutMasterId r:id="rId62"/>
  </p:handoutMasterIdLst>
  <p:sldIdLst>
    <p:sldId id="257" r:id="rId2"/>
    <p:sldId id="258" r:id="rId3"/>
    <p:sldId id="259" r:id="rId4"/>
    <p:sldId id="261" r:id="rId5"/>
    <p:sldId id="264" r:id="rId6"/>
    <p:sldId id="266" r:id="rId7"/>
    <p:sldId id="267" r:id="rId8"/>
    <p:sldId id="268" r:id="rId9"/>
    <p:sldId id="269" r:id="rId10"/>
    <p:sldId id="333" r:id="rId11"/>
    <p:sldId id="341" r:id="rId12"/>
    <p:sldId id="342" r:id="rId13"/>
    <p:sldId id="343" r:id="rId14"/>
    <p:sldId id="330" r:id="rId15"/>
    <p:sldId id="331" r:id="rId16"/>
    <p:sldId id="280" r:id="rId17"/>
    <p:sldId id="332" r:id="rId18"/>
    <p:sldId id="335" r:id="rId19"/>
    <p:sldId id="288" r:id="rId20"/>
    <p:sldId id="337" r:id="rId21"/>
    <p:sldId id="338" r:id="rId22"/>
    <p:sldId id="336" r:id="rId23"/>
    <p:sldId id="289" r:id="rId24"/>
    <p:sldId id="291" r:id="rId25"/>
    <p:sldId id="292" r:id="rId26"/>
    <p:sldId id="293" r:id="rId27"/>
    <p:sldId id="294" r:id="rId28"/>
    <p:sldId id="339" r:id="rId29"/>
    <p:sldId id="340" r:id="rId30"/>
    <p:sldId id="295" r:id="rId31"/>
    <p:sldId id="296" r:id="rId32"/>
    <p:sldId id="299" r:id="rId33"/>
    <p:sldId id="300" r:id="rId34"/>
    <p:sldId id="301" r:id="rId35"/>
    <p:sldId id="302" r:id="rId36"/>
    <p:sldId id="303" r:id="rId37"/>
    <p:sldId id="304" r:id="rId38"/>
    <p:sldId id="306" r:id="rId39"/>
    <p:sldId id="307" r:id="rId40"/>
    <p:sldId id="309" r:id="rId41"/>
    <p:sldId id="310" r:id="rId42"/>
    <p:sldId id="311" r:id="rId43"/>
    <p:sldId id="312" r:id="rId44"/>
    <p:sldId id="313" r:id="rId45"/>
    <p:sldId id="314" r:id="rId46"/>
    <p:sldId id="315" r:id="rId47"/>
    <p:sldId id="317" r:id="rId48"/>
    <p:sldId id="318" r:id="rId49"/>
    <p:sldId id="319" r:id="rId50"/>
    <p:sldId id="344" r:id="rId51"/>
    <p:sldId id="320" r:id="rId52"/>
    <p:sldId id="321" r:id="rId53"/>
    <p:sldId id="322" r:id="rId54"/>
    <p:sldId id="323" r:id="rId55"/>
    <p:sldId id="324" r:id="rId56"/>
    <p:sldId id="325" r:id="rId57"/>
    <p:sldId id="326" r:id="rId58"/>
    <p:sldId id="327" r:id="rId59"/>
    <p:sldId id="329" r:id="rId60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99" d="100"/>
          <a:sy n="99" d="100"/>
        </p:scale>
        <p:origin x="-9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printerSettings" Target="printerSettings/printerSettings1.bin"/><Relationship Id="rId64" Type="http://schemas.openxmlformats.org/officeDocument/2006/relationships/presProps" Target="presProps.xml"/><Relationship Id="rId65" Type="http://schemas.openxmlformats.org/officeDocument/2006/relationships/viewProps" Target="viewProps.xml"/><Relationship Id="rId66" Type="http://schemas.openxmlformats.org/officeDocument/2006/relationships/theme" Target="theme/theme1.xml"/><Relationship Id="rId67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notesMaster" Target="notesMasters/notesMaster1.xml"/><Relationship Id="rId62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plotArea>
      <c:layout>
        <c:manualLayout>
          <c:layoutTarget val="inner"/>
          <c:xMode val="edge"/>
          <c:yMode val="edge"/>
          <c:x val="0.1349999383056"/>
          <c:y val="0.064070360473602"/>
          <c:w val="0.834466873506586"/>
          <c:h val="0.797275567653661"/>
        </c:manualLayout>
      </c:layout>
      <c:scatterChart>
        <c:scatterStyle val="smoothMarker"/>
        <c:ser>
          <c:idx val="0"/>
          <c:order val="0"/>
          <c:spPr>
            <a:ln w="57150">
              <a:solidFill>
                <a:schemeClr val="accent2"/>
              </a:solidFill>
            </a:ln>
          </c:spPr>
          <c:marker>
            <c:symbol val="none"/>
          </c:marker>
          <c:xVal>
            <c:numRef>
              <c:f>Sheet1!$C$1:$C$21</c:f>
              <c:numCache>
                <c:formatCode>General</c:formatCode>
                <c:ptCount val="21"/>
                <c:pt idx="0">
                  <c:v>0.0</c:v>
                </c:pt>
                <c:pt idx="1">
                  <c:v>0.05</c:v>
                </c:pt>
                <c:pt idx="2">
                  <c:v>0.1</c:v>
                </c:pt>
                <c:pt idx="3">
                  <c:v>0.15</c:v>
                </c:pt>
                <c:pt idx="4">
                  <c:v>0.2</c:v>
                </c:pt>
                <c:pt idx="5">
                  <c:v>0.25</c:v>
                </c:pt>
                <c:pt idx="6">
                  <c:v>0.3</c:v>
                </c:pt>
                <c:pt idx="7">
                  <c:v>0.35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</c:v>
                </c:pt>
                <c:pt idx="12">
                  <c:v>0.6</c:v>
                </c:pt>
                <c:pt idx="13">
                  <c:v>0.65</c:v>
                </c:pt>
                <c:pt idx="14">
                  <c:v>0.7</c:v>
                </c:pt>
                <c:pt idx="15">
                  <c:v>0.75</c:v>
                </c:pt>
                <c:pt idx="16">
                  <c:v>0.8</c:v>
                </c:pt>
                <c:pt idx="17">
                  <c:v>0.85</c:v>
                </c:pt>
                <c:pt idx="18">
                  <c:v>0.9</c:v>
                </c:pt>
                <c:pt idx="19">
                  <c:v>0.95</c:v>
                </c:pt>
                <c:pt idx="20">
                  <c:v>1.0</c:v>
                </c:pt>
              </c:numCache>
            </c:numRef>
          </c:xVal>
          <c:yVal>
            <c:numRef>
              <c:f>Sheet1!$D$1:$D$21</c:f>
              <c:numCache>
                <c:formatCode>General</c:formatCode>
                <c:ptCount val="21"/>
                <c:pt idx="0">
                  <c:v>-0.000144262291094538</c:v>
                </c:pt>
                <c:pt idx="1">
                  <c:v>0.28610856977781</c:v>
                </c:pt>
                <c:pt idx="2">
                  <c:v>0.46870713468218</c:v>
                </c:pt>
                <c:pt idx="3">
                  <c:v>0.609551822262471</c:v>
                </c:pt>
                <c:pt idx="4">
                  <c:v>0.721639600950635</c:v>
                </c:pt>
                <c:pt idx="5">
                  <c:v>0.810989623914276</c:v>
                </c:pt>
                <c:pt idx="6">
                  <c:v>0.881002394566074</c:v>
                </c:pt>
                <c:pt idx="7">
                  <c:v>0.933779548069834</c:v>
                </c:pt>
                <c:pt idx="8">
                  <c:v>0.970662085498297</c:v>
                </c:pt>
                <c:pt idx="9">
                  <c:v>0.992485944121021</c:v>
                </c:pt>
                <c:pt idx="10">
                  <c:v>0.999711489841876</c:v>
                </c:pt>
                <c:pt idx="11">
                  <c:v>0.992485944121021</c:v>
                </c:pt>
                <c:pt idx="12">
                  <c:v>0.970662085498297</c:v>
                </c:pt>
                <c:pt idx="13">
                  <c:v>0.933779548069834</c:v>
                </c:pt>
                <c:pt idx="14">
                  <c:v>0.881002394566074</c:v>
                </c:pt>
                <c:pt idx="15">
                  <c:v>0.810989623914276</c:v>
                </c:pt>
                <c:pt idx="16">
                  <c:v>0.721639600950635</c:v>
                </c:pt>
                <c:pt idx="17">
                  <c:v>0.60955182226247</c:v>
                </c:pt>
                <c:pt idx="18">
                  <c:v>0.46870713468218</c:v>
                </c:pt>
                <c:pt idx="19">
                  <c:v>0.286108569777809</c:v>
                </c:pt>
                <c:pt idx="20">
                  <c:v>-0.000144262291097809</c:v>
                </c:pt>
              </c:numCache>
            </c:numRef>
          </c:yVal>
          <c:smooth val="1"/>
        </c:ser>
        <c:axId val="411627640"/>
        <c:axId val="666834696"/>
      </c:scatterChart>
      <c:valAx>
        <c:axId val="411627640"/>
        <c:scaling>
          <c:orientation val="minMax"/>
          <c:max val="1.0"/>
        </c:scaling>
        <c:axPos val="b"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666834696"/>
        <c:crosses val="autoZero"/>
        <c:crossBetween val="midCat"/>
      </c:valAx>
      <c:valAx>
        <c:axId val="666834696"/>
        <c:scaling>
          <c:orientation val="minMax"/>
          <c:max val="1.0"/>
          <c:min val="0.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411627640"/>
        <c:crosses val="autoZero"/>
        <c:crossBetween val="midCat"/>
      </c:valAx>
    </c:plotArea>
    <c:plotVisOnly val="1"/>
    <c:dispBlanksAs val="gap"/>
  </c:chart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7F7607-8AA4-B842-A5B0-85C1885566DE}" type="datetimeFigureOut">
              <a:rPr lang="en-US" smtClean="0"/>
              <a:pPr/>
              <a:t>1/4/16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174529-E9FF-DD45-A1E1-9AE5BBE5EAE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357BF8-B90F-EC4F-8623-DE2330790225}" type="datetimeFigureOut">
              <a:rPr lang="en-US" smtClean="0"/>
              <a:pPr/>
              <a:t>1/4/16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1E4DDF-0BE8-B44D-A687-4BF2505A719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851AE5-7AA3-A047-AB4C-8DB5D369B34B}" type="slidenum">
              <a:rPr lang="en-US">
                <a:latin typeface="Courier New" charset="0"/>
              </a:rPr>
              <a:pPr/>
              <a:t>1</a:t>
            </a:fld>
            <a:endParaRPr lang="en-US">
              <a:latin typeface="Courier New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2078B2-3159-F14B-8132-9300A16C85A8}" type="datetime1">
              <a:rPr lang="en-US" smtClean="0"/>
              <a:pPr>
                <a:defRPr/>
              </a:pPr>
              <a:t>1/4/16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320DD2-9AC7-B240-8439-1898C20C42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2B8D5F-B9F1-324C-B1A2-05496313CD19}" type="datetime1">
              <a:rPr lang="en-US" smtClean="0"/>
              <a:pPr>
                <a:defRPr/>
              </a:pPr>
              <a:t>1/4/16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F3B397-9863-974C-9E75-B66FE45873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5C2550-6371-4147-AE4C-F5FB6151C76E}" type="datetime1">
              <a:rPr lang="en-US" smtClean="0"/>
              <a:pPr>
                <a:defRPr/>
              </a:pPr>
              <a:t>1/4/16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E7C3A0-C6A5-184E-9AB8-67C259CC11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8E91A6-BA86-C24D-A9A2-59E1132BA9F7}" type="datetime1">
              <a:rPr lang="en-US" smtClean="0"/>
              <a:pPr>
                <a:defRPr/>
              </a:pPr>
              <a:t>1/4/16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018A7C-687B-BE4F-84FE-0A7FB4E2ED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1EA3AB-8B06-3541-8955-4B0B738DA1E5}" type="datetime1">
              <a:rPr lang="en-US" smtClean="0"/>
              <a:pPr>
                <a:defRPr/>
              </a:pPr>
              <a:t>1/4/16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E84620-9411-7A41-BDFE-46E36283A3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26EB3D-237A-2A41-AA3C-CCC0B587F125}" type="datetime1">
              <a:rPr lang="en-US" smtClean="0"/>
              <a:pPr>
                <a:defRPr/>
              </a:pPr>
              <a:t>1/4/16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92E417-E1B4-1644-AA5E-08B3C161F2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14D64D-30AD-E442-825F-585A69A95A22}" type="datetime1">
              <a:rPr lang="en-US" smtClean="0"/>
              <a:pPr>
                <a:defRPr/>
              </a:pPr>
              <a:t>1/4/16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CEFE53-6511-CC46-9EB0-088D5AA225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C496F4-5E88-8E4D-8ADB-73A988525CB5}" type="datetime1">
              <a:rPr lang="en-US" smtClean="0"/>
              <a:pPr>
                <a:defRPr/>
              </a:pPr>
              <a:t>1/4/16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3AA0B7-898E-6849-B106-FA8F92BD0A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ACC378-6658-6B42-8AC0-83423DF6E9C6}" type="datetime1">
              <a:rPr lang="en-US" smtClean="0"/>
              <a:pPr>
                <a:defRPr/>
              </a:pPr>
              <a:t>1/4/16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FC738C-B1BF-D74D-9E8E-E80F125B95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880D83-C431-C640-9F8F-0DEF26FCD613}" type="datetime1">
              <a:rPr lang="en-US" smtClean="0"/>
              <a:pPr>
                <a:defRPr/>
              </a:pPr>
              <a:t>1/4/16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CE7D5A-5759-A749-9DF2-8883836C01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5C9EBD-5AF0-F741-98C5-21C9D9AB6610}" type="datetime1">
              <a:rPr lang="en-US" smtClean="0"/>
              <a:pPr>
                <a:defRPr/>
              </a:pPr>
              <a:t>1/4/16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21797F-D4AC-5249-8143-180C49B06D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AutoShape 8"/>
          <p:cNvSpPr>
            <a:spLocks noChangeArrowheads="1"/>
          </p:cNvSpPr>
          <p:nvPr userDrawn="1"/>
        </p:nvSpPr>
        <p:spPr bwMode="auto">
          <a:xfrm>
            <a:off x="387350" y="387350"/>
            <a:ext cx="8445500" cy="6159500"/>
          </a:xfrm>
          <a:prstGeom prst="roundRect">
            <a:avLst>
              <a:gd name="adj" fmla="val 12486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Courier New" pitchFamily="-107" charset="0"/>
            </a:endParaRPr>
          </a:p>
        </p:txBody>
      </p:sp>
      <p:sp useBgFill="1"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8213725" y="6218238"/>
            <a:ext cx="771220" cy="462307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dirty="0">
                <a:latin typeface="Times New Roman" pitchFamily="-107" charset="0"/>
              </a:rPr>
              <a:t>Lecture</a:t>
            </a:r>
            <a:r>
              <a:rPr lang="en-US" sz="1200" dirty="0" smtClean="0">
                <a:latin typeface="Times New Roman" pitchFamily="-107" charset="0"/>
              </a:rPr>
              <a:t> 2</a:t>
            </a:r>
          </a:p>
          <a:p>
            <a:pPr>
              <a:defRPr/>
            </a:pPr>
            <a:r>
              <a:rPr lang="en-US" sz="1200" dirty="0">
                <a:latin typeface="Times New Roman" pitchFamily="-107" charset="0"/>
              </a:rPr>
              <a:t>Page </a:t>
            </a:r>
            <a:fld id="{8DEFEB2B-9FA0-4F4D-A070-42F5B2E48911}" type="slidenum">
              <a:rPr lang="en-US" sz="1200">
                <a:latin typeface="Times New Roman" pitchFamily="-107" charset="0"/>
              </a:rPr>
              <a:pPr>
                <a:defRPr/>
              </a:pPr>
              <a:t>‹#›</a:t>
            </a:fld>
            <a:endParaRPr lang="en-US" sz="1200" dirty="0">
              <a:latin typeface="Times New Roman" pitchFamily="-107" charset="0"/>
            </a:endParaRPr>
          </a:p>
        </p:txBody>
      </p:sp>
      <p:sp useBgFill="1"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197935" y="6274232"/>
            <a:ext cx="966110" cy="462307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dirty="0">
                <a:latin typeface="Times New Roman" pitchFamily="-107" charset="0"/>
              </a:rPr>
              <a:t>CS</a:t>
            </a:r>
            <a:r>
              <a:rPr lang="en-US" sz="1200" dirty="0" smtClean="0">
                <a:latin typeface="Times New Roman" pitchFamily="-107" charset="0"/>
              </a:rPr>
              <a:t> 118</a:t>
            </a:r>
          </a:p>
          <a:p>
            <a:pPr>
              <a:defRPr/>
            </a:pPr>
            <a:r>
              <a:rPr lang="en-US" sz="1200" dirty="0" smtClean="0">
                <a:latin typeface="Times New Roman" pitchFamily="-107" charset="0"/>
              </a:rPr>
              <a:t>Winter </a:t>
            </a:r>
            <a:r>
              <a:rPr lang="en-US" sz="1200" baseline="0" dirty="0" smtClean="0">
                <a:latin typeface="Times New Roman" pitchFamily="-107" charset="0"/>
              </a:rPr>
              <a:t>2016</a:t>
            </a:r>
            <a:r>
              <a:rPr lang="en-US" sz="1200" dirty="0" smtClean="0">
                <a:latin typeface="Times New Roman" pitchFamily="-107" charset="0"/>
              </a:rPr>
              <a:t> </a:t>
            </a:r>
            <a:endParaRPr lang="en-US" sz="1200" dirty="0">
              <a:latin typeface="Times New Roman" pitchFamily="-107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Times New Roman"/>
          <a:ea typeface="ＭＳ Ｐゴシック" charset="-128"/>
          <a:cs typeface="Times New Roman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Times New Roman"/>
          <a:ea typeface="ＭＳ Ｐゴシック" charset="-128"/>
          <a:cs typeface="Times New Roman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Times New Roman"/>
          <a:ea typeface="ＭＳ Ｐゴシック" charset="-128"/>
          <a:cs typeface="Times New Roman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imes New Roman"/>
          <a:ea typeface="ＭＳ Ｐゴシック" charset="-128"/>
          <a:cs typeface="Times New Roman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imes New Roman"/>
          <a:ea typeface="ＭＳ Ｐゴシック" charset="-128"/>
          <a:cs typeface="Times New Roman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imes New Roman"/>
          <a:ea typeface="ＭＳ Ｐゴシック" charset="-128"/>
          <a:cs typeface="Times New Roman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w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w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w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w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wmf"/><Relationship Id="rId3" Type="http://schemas.openxmlformats.org/officeDocument/2006/relationships/image" Target="../media/image10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d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514600"/>
            <a:ext cx="8001000" cy="1143000"/>
          </a:xfrm>
        </p:spPr>
        <p:txBody>
          <a:bodyPr/>
          <a:lstStyle/>
          <a:p>
            <a:r>
              <a:rPr lang="en-US" dirty="0" smtClean="0">
                <a:cs typeface="ＭＳ Ｐゴシック" charset="-128"/>
              </a:rPr>
              <a:t>Communications and Information Sharing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/>
            </a:r>
            <a:br>
              <a:rPr lang="en-US" dirty="0" smtClean="0">
                <a:ea typeface="ＭＳ Ｐゴシック" charset="-128"/>
                <a:cs typeface="ＭＳ Ｐゴシック" charset="-128"/>
              </a:rPr>
            </a:br>
            <a:r>
              <a:rPr lang="en-US" dirty="0">
                <a:ea typeface="ＭＳ Ｐゴシック" charset="-128"/>
                <a:cs typeface="ＭＳ Ｐゴシック" charset="-128"/>
              </a:rPr>
              <a:t>CS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 </a:t>
            </a:r>
            <a:r>
              <a:rPr lang="en-US" dirty="0" smtClean="0">
                <a:cs typeface="ＭＳ Ｐゴシック" charset="-128"/>
              </a:rPr>
              <a:t>118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/>
            </a:r>
            <a:br>
              <a:rPr lang="en-US" dirty="0" smtClean="0">
                <a:ea typeface="ＭＳ Ｐゴシック" charset="-128"/>
                <a:cs typeface="ＭＳ Ｐゴシック" charset="-128"/>
              </a:rPr>
            </a:br>
            <a:r>
              <a:rPr lang="en-US" dirty="0" smtClean="0">
                <a:cs typeface="ＭＳ Ｐゴシック" charset="-128"/>
              </a:rPr>
              <a:t>Computer Network Fundamentals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 </a:t>
            </a:r>
            <a:r>
              <a:rPr lang="en-US" dirty="0">
                <a:ea typeface="ＭＳ Ｐゴシック" charset="-128"/>
                <a:cs typeface="ＭＳ Ｐゴシック" charset="-128"/>
              </a:rPr>
              <a:t/>
            </a:r>
            <a:br>
              <a:rPr lang="en-US" dirty="0">
                <a:ea typeface="ＭＳ Ｐゴシック" charset="-128"/>
                <a:cs typeface="ＭＳ Ｐゴシック" charset="-128"/>
              </a:rPr>
            </a:br>
            <a:r>
              <a:rPr lang="en-US" dirty="0">
                <a:ea typeface="ＭＳ Ｐゴシック" charset="-128"/>
                <a:cs typeface="ＭＳ Ｐゴシック" charset="-128"/>
              </a:rPr>
              <a:t>Peter Reiher</a:t>
            </a:r>
            <a:br>
              <a:rPr lang="en-US" dirty="0">
                <a:ea typeface="ＭＳ Ｐゴシック" charset="-128"/>
                <a:cs typeface="ＭＳ Ｐゴシック" charset="-128"/>
              </a:rPr>
            </a:br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836308"/>
            <a:ext cx="8229600" cy="289855"/>
          </a:xfrm>
        </p:spPr>
        <p:txBody>
          <a:bodyPr/>
          <a:lstStyle/>
          <a:p>
            <a:pPr>
              <a:buFontTx/>
              <a:buNone/>
            </a:pPr>
            <a:r>
              <a:rPr lang="en-US" dirty="0">
                <a:ea typeface="ＭＳ Ｐゴシック" charset="-128"/>
                <a:cs typeface="ＭＳ Ｐゴシック" charset="-128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Communications?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8862" y="1114385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088533" y="2500886"/>
            <a:ext cx="712730" cy="69973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77525" y="1645661"/>
            <a:ext cx="12875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Times New Roman"/>
                <a:cs typeface="Times New Roman"/>
              </a:rPr>
              <a:t>Information </a:t>
            </a:r>
          </a:p>
          <a:p>
            <a:pPr algn="ctr"/>
            <a:r>
              <a:rPr lang="en-US" dirty="0" smtClean="0">
                <a:latin typeface="Times New Roman"/>
                <a:cs typeface="Times New Roman"/>
              </a:rPr>
              <a:t>Source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391091" y="2500886"/>
            <a:ext cx="712730" cy="69973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099321" y="1645661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Times New Roman"/>
                <a:cs typeface="Times New Roman"/>
              </a:rPr>
              <a:t>Destination</a:t>
            </a:r>
            <a:endParaRPr lang="en-US" dirty="0">
              <a:latin typeface="Times New Roman"/>
              <a:cs typeface="Times New Roman"/>
            </a:endParaRPr>
          </a:p>
        </p:txBody>
      </p:sp>
      <p:cxnSp>
        <p:nvCxnSpPr>
          <p:cNvPr id="10" name="Straight Connector 9"/>
          <p:cNvCxnSpPr>
            <a:stCxn id="5" idx="3"/>
            <a:endCxn id="7" idx="1"/>
          </p:cNvCxnSpPr>
          <p:nvPr/>
        </p:nvCxnSpPr>
        <p:spPr>
          <a:xfrm>
            <a:off x="1801263" y="2850751"/>
            <a:ext cx="5589828" cy="1588"/>
          </a:xfrm>
          <a:prstGeom prst="line">
            <a:avLst/>
          </a:prstGeom>
          <a:ln>
            <a:solidFill>
              <a:srgbClr val="00000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990557" y="4107673"/>
            <a:ext cx="58971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/>
                <a:cs typeface="Times New Roman"/>
              </a:rPr>
              <a:t>But we need to encode the information for transmission </a:t>
            </a:r>
            <a:endParaRPr lang="en-US" sz="2000" dirty="0">
              <a:latin typeface="Times New Roman"/>
              <a:cs typeface="Times New Roman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11424" y="4415569"/>
            <a:ext cx="73857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/>
                <a:cs typeface="Times New Roman"/>
              </a:rPr>
              <a:t>Both to match the physical characteristics of the transmission medium</a:t>
            </a:r>
            <a:endParaRPr lang="en-US" sz="2000" dirty="0">
              <a:latin typeface="Times New Roman"/>
              <a:cs typeface="Times New Roman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08316" y="4710507"/>
            <a:ext cx="51589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/>
                <a:cs typeface="Times New Roman"/>
              </a:rPr>
              <a:t>And for other purposes</a:t>
            </a:r>
            <a:r>
              <a:rPr lang="en-US" sz="2000" i="1" dirty="0" smtClean="0"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latin typeface="Times New Roman"/>
                <a:cs typeface="Times New Roman"/>
              </a:rPr>
              <a:t>that will become clearer</a:t>
            </a:r>
            <a:endParaRPr lang="en-US" sz="2000" i="1" dirty="0">
              <a:latin typeface="Times New Roman"/>
              <a:cs typeface="Times New Roman"/>
            </a:endParaRPr>
          </a:p>
        </p:txBody>
      </p:sp>
      <p:cxnSp>
        <p:nvCxnSpPr>
          <p:cNvPr id="15" name="Straight Arrow Connector 14"/>
          <p:cNvCxnSpPr>
            <a:stCxn id="5" idx="3"/>
          </p:cNvCxnSpPr>
          <p:nvPr/>
        </p:nvCxnSpPr>
        <p:spPr>
          <a:xfrm>
            <a:off x="1801263" y="2850751"/>
            <a:ext cx="660895" cy="158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2472038" y="2497790"/>
            <a:ext cx="712730" cy="69973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247490" y="1645661"/>
            <a:ext cx="1253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Times New Roman"/>
                <a:cs typeface="Times New Roman"/>
              </a:rPr>
              <a:t>Transmitter</a:t>
            </a:r>
            <a:endParaRPr lang="en-US" dirty="0">
              <a:latin typeface="Times New Roman"/>
              <a:cs typeface="Times New Roman"/>
            </a:endParaRPr>
          </a:p>
        </p:txBody>
      </p:sp>
      <p:cxnSp>
        <p:nvCxnSpPr>
          <p:cNvPr id="19" name="Straight Arrow Connector 18"/>
          <p:cNvCxnSpPr>
            <a:stCxn id="16" idx="3"/>
          </p:cNvCxnSpPr>
          <p:nvPr/>
        </p:nvCxnSpPr>
        <p:spPr>
          <a:xfrm>
            <a:off x="3184768" y="2847655"/>
            <a:ext cx="2685534" cy="3096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000408" y="4985721"/>
            <a:ext cx="49494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/>
                <a:cs typeface="Times New Roman"/>
              </a:rPr>
              <a:t>Then it needs to be decoded after transmission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321275" y="5254743"/>
            <a:ext cx="66665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/>
                <a:cs typeface="Times New Roman"/>
              </a:rPr>
              <a:t>Converting it back to something the destination can understand</a:t>
            </a:r>
            <a:endParaRPr lang="en-US" sz="2000" dirty="0">
              <a:latin typeface="Times New Roman"/>
              <a:cs typeface="Times New Roman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837011" y="2497790"/>
            <a:ext cx="712730" cy="69973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5677715" y="1668481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Times New Roman"/>
                <a:cs typeface="Times New Roman"/>
              </a:rPr>
              <a:t>Receiver</a:t>
            </a:r>
            <a:endParaRPr lang="en-US" dirty="0">
              <a:latin typeface="Times New Roman"/>
              <a:cs typeface="Times New Roman"/>
            </a:endParaRPr>
          </a:p>
        </p:txBody>
      </p:sp>
      <p:cxnSp>
        <p:nvCxnSpPr>
          <p:cNvPr id="25" name="Straight Arrow Connector 24"/>
          <p:cNvCxnSpPr>
            <a:stCxn id="22" idx="3"/>
            <a:endCxn id="7" idx="1"/>
          </p:cNvCxnSpPr>
          <p:nvPr/>
        </p:nvCxnSpPr>
        <p:spPr>
          <a:xfrm>
            <a:off x="6549741" y="2847655"/>
            <a:ext cx="841350" cy="3096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859401" y="2112660"/>
            <a:ext cx="6976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Palatino"/>
                <a:cs typeface="Palatino"/>
              </a:rPr>
              <a:t>Raw info</a:t>
            </a:r>
            <a:endParaRPr lang="en-US" i="1" dirty="0">
              <a:latin typeface="Palatino"/>
              <a:cs typeface="Palatino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924297" y="2116377"/>
            <a:ext cx="11689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latin typeface="Palatino"/>
                <a:cs typeface="Palatino"/>
              </a:rPr>
              <a:t>Encoded info</a:t>
            </a:r>
            <a:endParaRPr lang="en-US" i="1" dirty="0">
              <a:latin typeface="Palatino"/>
              <a:cs typeface="Palatino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683118" y="2112660"/>
            <a:ext cx="6976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Palatino"/>
                <a:cs typeface="Palatino"/>
              </a:rPr>
              <a:t>Raw info</a:t>
            </a:r>
            <a:endParaRPr lang="en-US" i="1" dirty="0">
              <a:latin typeface="Palatino"/>
              <a:cs typeface="Palatin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5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  <p:bldP spid="11" grpId="0"/>
      <p:bldP spid="12" grpId="0"/>
      <p:bldP spid="13" grpId="0"/>
      <p:bldP spid="16" grpId="0" animBg="1"/>
      <p:bldP spid="17" grpId="0"/>
      <p:bldP spid="20" grpId="0"/>
      <p:bldP spid="21" grpId="0"/>
      <p:bldP spid="22" grpId="0" animBg="1"/>
      <p:bldP spid="23" grpId="0"/>
      <p:bldP spid="24" grpId="0"/>
      <p:bldP spid="26" grpId="0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Raw vs. encoded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Remember, we’re at a general level here</a:t>
            </a:r>
          </a:p>
          <a:p>
            <a:pPr lvl="1"/>
            <a:r>
              <a:rPr lang="en-US" dirty="0" smtClean="0"/>
              <a:t>Not just computer messages</a:t>
            </a:r>
          </a:p>
          <a:p>
            <a:pPr lvl="1"/>
            <a:r>
              <a:rPr lang="en-US" dirty="0" smtClean="0"/>
              <a:t>Also speech, audio, and everything else</a:t>
            </a:r>
          </a:p>
          <a:p>
            <a:r>
              <a:rPr lang="en-US" dirty="0" smtClean="0"/>
              <a:t>Raw information is what the sender wants to communicate</a:t>
            </a:r>
          </a:p>
          <a:p>
            <a:pPr lvl="1"/>
            <a:r>
              <a:rPr lang="en-US" dirty="0" smtClean="0"/>
              <a:t>And what the receiver wants to get</a:t>
            </a:r>
          </a:p>
          <a:p>
            <a:r>
              <a:rPr lang="en-US" dirty="0" smtClean="0"/>
              <a:t>Encoded information is what the transmission medium can deal with</a:t>
            </a:r>
          </a:p>
          <a:p>
            <a:pPr lvl="1"/>
            <a:r>
              <a:rPr lang="en-US" dirty="0" smtClean="0"/>
              <a:t>Probably not the same as raw information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Raw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 necessarily the same for sender and receiver</a:t>
            </a:r>
          </a:p>
          <a:p>
            <a:pPr lvl="1"/>
            <a:r>
              <a:rPr lang="en-US" dirty="0" smtClean="0"/>
              <a:t>A German speaker sends a message to a Korean speaker</a:t>
            </a:r>
          </a:p>
          <a:p>
            <a:pPr lvl="1"/>
            <a:r>
              <a:rPr lang="en-US" dirty="0" smtClean="0"/>
              <a:t>Probably starts out as German</a:t>
            </a:r>
          </a:p>
          <a:p>
            <a:pPr lvl="1"/>
            <a:r>
              <a:rPr lang="en-US" dirty="0" smtClean="0"/>
              <a:t>And ends up as Korean</a:t>
            </a:r>
          </a:p>
          <a:p>
            <a:r>
              <a:rPr lang="en-US" dirty="0" smtClean="0"/>
              <a:t>Same may be true for computer communications</a:t>
            </a:r>
          </a:p>
          <a:p>
            <a:pPr lvl="1"/>
            <a:r>
              <a:rPr lang="en-US" dirty="0" smtClean="0"/>
              <a:t>E.g., 32 bit word sender vs. 64 bit word receiver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Encoded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characteristic of the communication medium</a:t>
            </a:r>
          </a:p>
          <a:p>
            <a:pPr lvl="1"/>
            <a:r>
              <a:rPr lang="en-US" dirty="0" smtClean="0"/>
              <a:t>Not the nature of the raw information, usually</a:t>
            </a:r>
          </a:p>
          <a:p>
            <a:r>
              <a:rPr lang="en-US" dirty="0" smtClean="0"/>
              <a:t>If you’re using Morse code, it’s dots and dashes</a:t>
            </a:r>
          </a:p>
          <a:p>
            <a:pPr lvl="1"/>
            <a:r>
              <a:rPr lang="en-US" dirty="0" smtClean="0"/>
              <a:t>Regardless of whether you send English or French</a:t>
            </a:r>
          </a:p>
          <a:p>
            <a:pPr lvl="1"/>
            <a:r>
              <a:rPr lang="en-US" dirty="0" smtClean="0"/>
              <a:t>Though conversion to and from encoding could change</a:t>
            </a:r>
          </a:p>
          <a:p>
            <a:r>
              <a:rPr lang="en-US" dirty="0" smtClean="0"/>
              <a:t>If you’re using electrical wires, it might be voltage levels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Messages and State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/>
              <a:t>sending and receiving of a message specifies states</a:t>
            </a:r>
          </a:p>
          <a:p>
            <a:r>
              <a:rPr lang="en-US" dirty="0" smtClean="0"/>
              <a:t>What states?</a:t>
            </a:r>
          </a:p>
          <a:p>
            <a:r>
              <a:rPr lang="en-US" dirty="0" smtClean="0"/>
              <a:t>The states at the sender and receiver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Sender and Receiver States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8400"/>
            <a:ext cx="8229600" cy="4525963"/>
          </a:xfrm>
        </p:spPr>
        <p:txBody>
          <a:bodyPr/>
          <a:lstStyle/>
          <a:p>
            <a:r>
              <a:rPr lang="en-US" dirty="0" smtClean="0"/>
              <a:t>The sender sent a particular message</a:t>
            </a:r>
          </a:p>
          <a:p>
            <a:pPr lvl="1"/>
            <a:r>
              <a:rPr lang="en-US" dirty="0" smtClean="0"/>
              <a:t>With particular syntax, semantics, and effectiveness</a:t>
            </a:r>
          </a:p>
          <a:p>
            <a:pPr lvl="1"/>
            <a:r>
              <a:rPr lang="en-US" dirty="0" smtClean="0"/>
              <a:t>Those specify a state at the sender</a:t>
            </a:r>
          </a:p>
          <a:p>
            <a:r>
              <a:rPr lang="en-US" dirty="0" smtClean="0"/>
              <a:t>The receiver received a particular message</a:t>
            </a:r>
          </a:p>
          <a:p>
            <a:pPr lvl="1"/>
            <a:r>
              <a:rPr lang="en-US" dirty="0" smtClean="0"/>
              <a:t>Again, with particular syntax, semantics, and effectiveness</a:t>
            </a:r>
          </a:p>
          <a:p>
            <a:pPr lvl="1"/>
            <a:r>
              <a:rPr lang="en-US" dirty="0" smtClean="0"/>
              <a:t>That’s the receiver’s state</a:t>
            </a:r>
          </a:p>
          <a:p>
            <a:r>
              <a:rPr lang="en-US" dirty="0" smtClean="0"/>
              <a:t>But we can only send syntax</a:t>
            </a:r>
          </a:p>
          <a:p>
            <a:pPr lvl="1"/>
            <a:r>
              <a:rPr lang="en-US" dirty="0" smtClean="0"/>
              <a:t>Not semantics or effectiveness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Entropy and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36725"/>
            <a:ext cx="8229600" cy="4525963"/>
          </a:xfrm>
        </p:spPr>
        <p:txBody>
          <a:bodyPr/>
          <a:lstStyle/>
          <a:p>
            <a:r>
              <a:rPr lang="en-US" dirty="0" smtClean="0"/>
              <a:t>A measure of disorder</a:t>
            </a:r>
          </a:p>
          <a:p>
            <a:pPr lvl="1"/>
            <a:r>
              <a:rPr lang="en-US" dirty="0" smtClean="0"/>
              <a:t>Lack of predictability</a:t>
            </a:r>
          </a:p>
          <a:p>
            <a:r>
              <a:rPr lang="en-US" dirty="0" smtClean="0"/>
              <a:t>Entropy specifies the maximum amount of information in a message</a:t>
            </a:r>
          </a:p>
          <a:p>
            <a:r>
              <a:rPr lang="en-US" dirty="0" smtClean="0"/>
              <a:t>How many different messages could be sent?</a:t>
            </a:r>
          </a:p>
          <a:p>
            <a:r>
              <a:rPr lang="en-US" dirty="0" smtClean="0"/>
              <a:t>How many could be received?</a:t>
            </a:r>
          </a:p>
          <a:p>
            <a:r>
              <a:rPr lang="en-US" dirty="0" smtClean="0"/>
              <a:t>The more you could send or receive, the more possible states</a:t>
            </a:r>
          </a:p>
          <a:p>
            <a:pPr lvl="1"/>
            <a:r>
              <a:rPr lang="en-US" dirty="0" smtClean="0"/>
              <a:t>And thus more entropy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19483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Example,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sender only sends YES or NO</a:t>
            </a:r>
          </a:p>
          <a:p>
            <a:pPr lvl="1"/>
            <a:r>
              <a:rPr lang="en-US" dirty="0" smtClean="0"/>
              <a:t>And only sends one such message</a:t>
            </a:r>
          </a:p>
          <a:p>
            <a:r>
              <a:rPr lang="en-US" dirty="0" smtClean="0"/>
              <a:t>How much information is sent?</a:t>
            </a:r>
          </a:p>
          <a:p>
            <a:r>
              <a:rPr lang="en-US" dirty="0" smtClean="0"/>
              <a:t>One bit – a zero or a one</a:t>
            </a:r>
          </a:p>
          <a:p>
            <a:r>
              <a:rPr lang="en-US" dirty="0" smtClean="0"/>
              <a:t>What if the sender sends two such messages?</a:t>
            </a:r>
          </a:p>
          <a:p>
            <a:r>
              <a:rPr lang="en-US" dirty="0" smtClean="0"/>
              <a:t>Two bits – 00, 01, 10, or 11</a:t>
            </a:r>
          </a:p>
          <a:p>
            <a:r>
              <a:rPr lang="en-US" dirty="0" smtClean="0"/>
              <a:t>More choices, more states, more uncertainty </a:t>
            </a:r>
            <a:r>
              <a:rPr lang="en-US" dirty="0" err="1" smtClean="0">
                <a:latin typeface="Wingdings"/>
                <a:ea typeface="Wingdings"/>
                <a:cs typeface="Wingdings"/>
              </a:rPr>
              <a:t></a:t>
            </a:r>
            <a:r>
              <a:rPr lang="en-US" dirty="0" smtClean="0"/>
              <a:t> more entropy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Communications and Entropy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34925"/>
            <a:ext cx="8229600" cy="4525963"/>
          </a:xfrm>
        </p:spPr>
        <p:txBody>
          <a:bodyPr/>
          <a:lstStyle/>
          <a:p>
            <a:r>
              <a:rPr lang="en-US" dirty="0" smtClean="0"/>
              <a:t>Shannon developed the basic equation describing communications in terms of entropy</a:t>
            </a:r>
          </a:p>
          <a:p>
            <a:r>
              <a:rPr lang="en-US" dirty="0" smtClean="0"/>
              <a:t>Consider the source as a finite state machine</a:t>
            </a:r>
          </a:p>
          <a:p>
            <a:r>
              <a:rPr lang="en-US" dirty="0" smtClean="0"/>
              <a:t>For each source state </a:t>
            </a:r>
            <a:r>
              <a:rPr lang="en-US" i="1" dirty="0" err="1" smtClean="0"/>
              <a:t>i</a:t>
            </a:r>
            <a:r>
              <a:rPr lang="en-US" dirty="0" smtClean="0"/>
              <a:t> there is an entropy </a:t>
            </a:r>
            <a:r>
              <a:rPr lang="en-US" i="1" dirty="0" smtClean="0"/>
              <a:t>H</a:t>
            </a:r>
            <a:r>
              <a:rPr lang="en-US" i="1" baseline="-25000" dirty="0" smtClean="0"/>
              <a:t>i</a:t>
            </a:r>
            <a:r>
              <a:rPr lang="en-US" dirty="0" smtClean="0"/>
              <a:t> equal to –</a:t>
            </a:r>
            <a:r>
              <a:rPr lang="en-US" i="1" dirty="0" err="1" smtClean="0"/>
              <a:t>p</a:t>
            </a:r>
            <a:r>
              <a:rPr lang="en-US" i="1" baseline="-25000" dirty="0" err="1" smtClean="0"/>
              <a:t>i</a:t>
            </a:r>
            <a:r>
              <a:rPr lang="en-US" i="1" dirty="0" err="1" smtClean="0"/>
              <a:t>log</a:t>
            </a:r>
            <a:r>
              <a:rPr lang="en-US" i="1" dirty="0" smtClean="0"/>
              <a:t> p</a:t>
            </a:r>
            <a:r>
              <a:rPr lang="en-US" i="1" baseline="-25000" dirty="0" smtClean="0"/>
              <a:t>i</a:t>
            </a:r>
            <a:endParaRPr lang="en-US" i="1" dirty="0" smtClean="0"/>
          </a:p>
          <a:p>
            <a:r>
              <a:rPr lang="en-US" dirty="0" smtClean="0"/>
              <a:t>Also, there is a probability </a:t>
            </a:r>
            <a:r>
              <a:rPr lang="en-US" i="1" dirty="0" err="1" smtClean="0"/>
              <a:t>p</a:t>
            </a:r>
            <a:r>
              <a:rPr lang="en-US" i="1" baseline="-25000" dirty="0" err="1" smtClean="0"/>
              <a:t>i</a:t>
            </a:r>
            <a:r>
              <a:rPr lang="en-US" i="1" dirty="0" err="1" smtClean="0"/>
              <a:t>(j</a:t>
            </a:r>
            <a:r>
              <a:rPr lang="en-US" i="1" dirty="0" smtClean="0"/>
              <a:t>)</a:t>
            </a:r>
            <a:r>
              <a:rPr lang="en-US" dirty="0" smtClean="0"/>
              <a:t> of producing symbol </a:t>
            </a:r>
            <a:r>
              <a:rPr lang="en-US" i="1" dirty="0" err="1" smtClean="0"/>
              <a:t>j</a:t>
            </a:r>
            <a:r>
              <a:rPr lang="en-US" dirty="0" smtClean="0"/>
              <a:t> from state </a:t>
            </a:r>
            <a:r>
              <a:rPr lang="en-US" i="1" dirty="0" err="1" smtClean="0"/>
              <a:t>i</a:t>
            </a:r>
            <a:endParaRPr lang="en-US" i="1" dirty="0" smtClean="0"/>
          </a:p>
          <a:p>
            <a:r>
              <a:rPr lang="en-US" dirty="0" smtClean="0"/>
              <a:t>So the source’s entropy is –</a:t>
            </a:r>
            <a:r>
              <a:rPr lang="en-US" dirty="0" err="1" smtClean="0">
                <a:latin typeface="Symbol" charset="2"/>
                <a:cs typeface="Symbol" charset="2"/>
              </a:rPr>
              <a:t>S</a:t>
            </a:r>
            <a:r>
              <a:rPr lang="en-US" i="1" dirty="0" err="1" smtClean="0"/>
              <a:t>p</a:t>
            </a:r>
            <a:r>
              <a:rPr lang="en-US" i="1" baseline="-25000" dirty="0" err="1" smtClean="0"/>
              <a:t>i</a:t>
            </a:r>
            <a:r>
              <a:rPr lang="en-US" i="1" dirty="0" err="1" smtClean="0"/>
              <a:t>(p</a:t>
            </a:r>
            <a:r>
              <a:rPr lang="en-US" i="1" baseline="-25000" dirty="0" err="1" smtClean="0"/>
              <a:t>i</a:t>
            </a:r>
            <a:r>
              <a:rPr lang="en-US" i="1" dirty="0" err="1" smtClean="0"/>
              <a:t>(j)log</a:t>
            </a:r>
            <a:r>
              <a:rPr lang="en-US" i="1" dirty="0" smtClean="0"/>
              <a:t> </a:t>
            </a:r>
            <a:r>
              <a:rPr lang="en-US" i="1" dirty="0" err="1" smtClean="0"/>
              <a:t>p</a:t>
            </a:r>
            <a:r>
              <a:rPr lang="en-US" i="1" baseline="-25000" dirty="0" err="1" smtClean="0"/>
              <a:t>i</a:t>
            </a:r>
            <a:r>
              <a:rPr lang="en-US" i="1" dirty="0" err="1" smtClean="0"/>
              <a:t>(j</a:t>
            </a:r>
            <a:r>
              <a:rPr lang="en-US" i="1" dirty="0" smtClean="0"/>
              <a:t>))</a:t>
            </a:r>
          </a:p>
          <a:p>
            <a:pPr lvl="1"/>
            <a:r>
              <a:rPr lang="en-US" dirty="0" smtClean="0"/>
              <a:t>Stationary assumption gives us </a:t>
            </a:r>
            <a:r>
              <a:rPr lang="en-US" i="1" dirty="0" smtClean="0"/>
              <a:t>H =</a:t>
            </a:r>
            <a:r>
              <a:rPr lang="en-US" dirty="0" smtClean="0"/>
              <a:t> –</a:t>
            </a:r>
            <a:r>
              <a:rPr lang="en-US" dirty="0" err="1" smtClean="0">
                <a:latin typeface="Symbol" charset="2"/>
                <a:cs typeface="Symbol" charset="2"/>
              </a:rPr>
              <a:t>S</a:t>
            </a:r>
            <a:r>
              <a:rPr lang="en-US" i="1" dirty="0" err="1" smtClean="0"/>
              <a:t>p</a:t>
            </a:r>
            <a:r>
              <a:rPr lang="en-US" i="1" baseline="-25000" dirty="0" err="1" smtClean="0"/>
              <a:t>i</a:t>
            </a:r>
            <a:r>
              <a:rPr lang="en-US" i="1" dirty="0" err="1" smtClean="0"/>
              <a:t>log</a:t>
            </a:r>
            <a:r>
              <a:rPr lang="en-US" i="1" dirty="0" smtClean="0"/>
              <a:t> p</a:t>
            </a:r>
            <a:r>
              <a:rPr lang="en-US" i="1" baseline="-25000" dirty="0" smtClean="0"/>
              <a:t>i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Max</a:t>
            </a:r>
            <a:r>
              <a:rPr lang="en-US" baseline="0" dirty="0" smtClean="0"/>
              <a:t> and min entropy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Consider a two-state sender</a:t>
            </a:r>
          </a:p>
          <a:p>
            <a:pPr lvl="1"/>
            <a:r>
              <a:rPr lang="en-US" dirty="0" smtClean="0"/>
              <a:t>Max entropy is when the choice is 50/50</a:t>
            </a:r>
          </a:p>
          <a:p>
            <a:pPr lvl="1"/>
            <a:r>
              <a:rPr lang="en-US" dirty="0" smtClean="0"/>
              <a:t>Min entropy is when there is no choice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 noGrp="1"/>
          </p:cNvGraphicFramePr>
          <p:nvPr>
            <p:extLst>
              <p:ext uri="{D42A27DB-BD31-4B8C-83A1-F6EECF244321}">
                <p14:mod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0469324"/>
              </p:ext>
            </p:extLst>
          </p:nvPr>
        </p:nvGraphicFramePr>
        <p:xfrm>
          <a:off x="2112521" y="3616685"/>
          <a:ext cx="4918958" cy="25094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272655" y="4465115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Entropy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251623" y="6135710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Probability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4702450" y="3604110"/>
            <a:ext cx="314335" cy="268939"/>
          </a:xfrm>
          <a:prstGeom prst="ellipse">
            <a:avLst/>
          </a:prstGeom>
          <a:noFill/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640412" y="5504412"/>
            <a:ext cx="314335" cy="268939"/>
          </a:xfrm>
          <a:prstGeom prst="ellipse">
            <a:avLst/>
          </a:prstGeom>
          <a:noFill/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717144" y="5504412"/>
            <a:ext cx="314335" cy="268939"/>
          </a:xfrm>
          <a:prstGeom prst="ellipse">
            <a:avLst/>
          </a:prstGeom>
          <a:noFill/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47494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Shared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Technical					What did you hear?</a:t>
            </a:r>
          </a:p>
          <a:p>
            <a:endParaRPr lang="en-US" dirty="0" smtClean="0"/>
          </a:p>
          <a:p>
            <a:r>
              <a:rPr lang="en-US" dirty="0" smtClean="0"/>
              <a:t>Semantics					What did that mean?</a:t>
            </a:r>
          </a:p>
          <a:p>
            <a:endParaRPr lang="en-US" dirty="0" smtClean="0"/>
          </a:p>
          <a:p>
            <a:r>
              <a:rPr lang="en-US" dirty="0" smtClean="0"/>
              <a:t>Effectiveness			What did I want you</a:t>
            </a:r>
            <a:br>
              <a:rPr lang="en-US" dirty="0" smtClean="0"/>
            </a:br>
            <a:r>
              <a:rPr lang="en-US" dirty="0" smtClean="0"/>
              <a:t>									to understand?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61032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Returning to Our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sender only sends YES or NO</a:t>
            </a:r>
          </a:p>
          <a:p>
            <a:pPr lvl="1"/>
            <a:r>
              <a:rPr lang="en-US" dirty="0" smtClean="0"/>
              <a:t>And only sends one such message</a:t>
            </a:r>
          </a:p>
          <a:p>
            <a:r>
              <a:rPr lang="en-US" dirty="0" smtClean="0"/>
              <a:t>When is the sender entropy at max?</a:t>
            </a:r>
          </a:p>
          <a:p>
            <a:pPr lvl="1"/>
            <a:r>
              <a:rPr lang="en-US" dirty="0" smtClean="0"/>
              <a:t>When either message is equally likely</a:t>
            </a:r>
          </a:p>
          <a:p>
            <a:r>
              <a:rPr lang="en-US" dirty="0" smtClean="0"/>
              <a:t>When is the sender entropy at min?</a:t>
            </a:r>
          </a:p>
          <a:p>
            <a:pPr lvl="1"/>
            <a:r>
              <a:rPr lang="en-US" dirty="0" smtClean="0"/>
              <a:t>When he always sends YES</a:t>
            </a:r>
          </a:p>
          <a:p>
            <a:pPr lvl="1"/>
            <a:r>
              <a:rPr lang="en-US" dirty="0" smtClean="0"/>
              <a:t>Or always sends NO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Generalizing the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if we can send </a:t>
            </a:r>
            <a:r>
              <a:rPr lang="en-US" i="1" dirty="0" smtClean="0"/>
              <a:t>N</a:t>
            </a:r>
            <a:r>
              <a:rPr lang="en-US" dirty="0" smtClean="0"/>
              <a:t> different symbols?</a:t>
            </a:r>
          </a:p>
          <a:p>
            <a:pPr lvl="1"/>
            <a:r>
              <a:rPr lang="en-US" dirty="0" smtClean="0"/>
              <a:t>Rather than just YES or NO</a:t>
            </a:r>
          </a:p>
          <a:p>
            <a:r>
              <a:rPr lang="en-US" dirty="0" smtClean="0"/>
              <a:t>When is entropy of the sender minimized?</a:t>
            </a:r>
          </a:p>
          <a:p>
            <a:pPr lvl="1"/>
            <a:r>
              <a:rPr lang="en-US" dirty="0" smtClean="0"/>
              <a:t>When only one of the </a:t>
            </a:r>
            <a:r>
              <a:rPr lang="en-US" i="1" dirty="0" smtClean="0"/>
              <a:t>N</a:t>
            </a:r>
            <a:r>
              <a:rPr lang="en-US" dirty="0" smtClean="0"/>
              <a:t> symbols is ever sent</a:t>
            </a:r>
          </a:p>
          <a:p>
            <a:r>
              <a:rPr lang="en-US" dirty="0" smtClean="0"/>
              <a:t>When is entropy of the sender maximized?</a:t>
            </a:r>
          </a:p>
          <a:p>
            <a:pPr lvl="1"/>
            <a:r>
              <a:rPr lang="en-US" dirty="0" smtClean="0"/>
              <a:t>When any one of the </a:t>
            </a:r>
            <a:r>
              <a:rPr lang="en-US" i="1" dirty="0" smtClean="0"/>
              <a:t>N</a:t>
            </a:r>
            <a:r>
              <a:rPr lang="en-US" dirty="0" smtClean="0"/>
              <a:t> symbols is equally likely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What?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2350"/>
            <a:ext cx="8229600" cy="4525963"/>
          </a:xfrm>
        </p:spPr>
        <p:txBody>
          <a:bodyPr/>
          <a:lstStyle/>
          <a:p>
            <a:r>
              <a:rPr lang="en-US" dirty="0" smtClean="0"/>
              <a:t>We can now say something about how much information you can push through a channel</a:t>
            </a:r>
          </a:p>
          <a:p>
            <a:r>
              <a:rPr lang="en-US" dirty="0" smtClean="0"/>
              <a:t>Let the source have entropy </a:t>
            </a:r>
            <a:r>
              <a:rPr lang="en-US" i="1" dirty="0" smtClean="0"/>
              <a:t>H</a:t>
            </a:r>
            <a:r>
              <a:rPr lang="en-US" dirty="0" smtClean="0"/>
              <a:t> (bits per symbol)</a:t>
            </a:r>
          </a:p>
          <a:p>
            <a:r>
              <a:rPr lang="en-US" dirty="0" smtClean="0"/>
              <a:t>Let the channel have capacity </a:t>
            </a:r>
            <a:r>
              <a:rPr lang="en-US" i="1" dirty="0" smtClean="0"/>
              <a:t>C</a:t>
            </a:r>
            <a:r>
              <a:rPr lang="en-US" dirty="0" smtClean="0"/>
              <a:t> (bits per second)</a:t>
            </a:r>
          </a:p>
          <a:p>
            <a:r>
              <a:rPr lang="en-US" dirty="0" smtClean="0"/>
              <a:t>Then we can transmit </a:t>
            </a:r>
            <a:r>
              <a:rPr lang="en-US" i="1" dirty="0" smtClean="0"/>
              <a:t>C/H – </a:t>
            </a:r>
            <a:r>
              <a:rPr lang="en-US" i="1" dirty="0" err="1" smtClean="0">
                <a:latin typeface="Symbol" charset="2"/>
                <a:cs typeface="Symbol" charset="2"/>
              </a:rPr>
              <a:t>e</a:t>
            </a:r>
            <a:r>
              <a:rPr lang="en-US" i="1" dirty="0" smtClean="0"/>
              <a:t> </a:t>
            </a:r>
            <a:r>
              <a:rPr lang="en-US" dirty="0" smtClean="0"/>
              <a:t>symbols per second</a:t>
            </a:r>
          </a:p>
          <a:p>
            <a:pPr lvl="1"/>
            <a:r>
              <a:rPr lang="en-US" dirty="0" smtClean="0"/>
              <a:t>For arbitrarily small </a:t>
            </a:r>
            <a:r>
              <a:rPr lang="en-US" dirty="0" err="1" smtClean="0">
                <a:latin typeface="Symbol" charset="2"/>
                <a:cs typeface="Symbol" charset="2"/>
              </a:rPr>
              <a:t>e</a:t>
            </a:r>
            <a:endParaRPr lang="en-US" dirty="0" smtClean="0"/>
          </a:p>
          <a:p>
            <a:r>
              <a:rPr lang="en-US" dirty="0" smtClean="0"/>
              <a:t>But never more than </a:t>
            </a:r>
            <a:r>
              <a:rPr lang="en-US" i="1" dirty="0" smtClean="0"/>
              <a:t>C/H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Predictability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if we’re not sending random bits?</a:t>
            </a:r>
          </a:p>
          <a:p>
            <a:r>
              <a:rPr lang="en-US" dirty="0" smtClean="0"/>
              <a:t>Maybe it’s English text in ASCII</a:t>
            </a:r>
          </a:p>
          <a:p>
            <a:r>
              <a:rPr lang="en-US" dirty="0" smtClean="0"/>
              <a:t>Maybe it’s Morse code</a:t>
            </a:r>
          </a:p>
          <a:p>
            <a:r>
              <a:rPr lang="en-US" dirty="0" smtClean="0"/>
              <a:t>Then the </a:t>
            </a:r>
            <a:r>
              <a:rPr lang="en-US" i="1" dirty="0" err="1" smtClean="0"/>
              <a:t>p</a:t>
            </a:r>
            <a:r>
              <a:rPr lang="en-US" i="1" baseline="-25000" dirty="0" err="1" smtClean="0"/>
              <a:t>i</a:t>
            </a:r>
            <a:r>
              <a:rPr lang="en-US" i="1" dirty="0" err="1" smtClean="0"/>
              <a:t>(j)</a:t>
            </a:r>
            <a:r>
              <a:rPr lang="en-US" dirty="0" err="1" smtClean="0"/>
              <a:t>’s</a:t>
            </a:r>
            <a:r>
              <a:rPr lang="en-US" dirty="0" smtClean="0"/>
              <a:t> are not uniform</a:t>
            </a:r>
          </a:p>
          <a:p>
            <a:pPr lvl="1"/>
            <a:r>
              <a:rPr lang="en-US" dirty="0" smtClean="0"/>
              <a:t>Some symbols are more likely, given the symbols already sent</a:t>
            </a:r>
          </a:p>
          <a:p>
            <a:pPr lvl="1"/>
            <a:r>
              <a:rPr lang="en-US" dirty="0" smtClean="0"/>
              <a:t>Entropy is lower than the max</a:t>
            </a:r>
          </a:p>
          <a:p>
            <a:pPr lvl="1"/>
            <a:r>
              <a:rPr lang="en-US" dirty="0" smtClean="0"/>
              <a:t> Meaning we can squeeze more information through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5602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</a:t>
            </a:r>
            <a:r>
              <a:rPr lang="en-US" baseline="0" dirty="0" smtClean="0"/>
              <a:t> if choices aren’t equal?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YELLO_</a:t>
            </a:r>
          </a:p>
          <a:p>
            <a:pPr lvl="1"/>
            <a:r>
              <a:rPr lang="en-US" dirty="0" smtClean="0"/>
              <a:t>What comes next?</a:t>
            </a:r>
          </a:p>
          <a:p>
            <a:pPr lvl="1"/>
            <a:endParaRPr lang="en-US" dirty="0" smtClean="0"/>
          </a:p>
          <a:p>
            <a:pPr lvl="0"/>
            <a:r>
              <a:rPr lang="en-US" dirty="0" smtClean="0"/>
              <a:t>PIT_</a:t>
            </a:r>
          </a:p>
          <a:p>
            <a:pPr lvl="1"/>
            <a:r>
              <a:rPr lang="en-US" dirty="0" smtClean="0"/>
              <a:t>What comes next?</a:t>
            </a:r>
          </a:p>
          <a:p>
            <a:pPr lvl="1"/>
            <a:endParaRPr lang="en-US" dirty="0" smtClean="0"/>
          </a:p>
          <a:p>
            <a:pPr lvl="0"/>
            <a:r>
              <a:rPr lang="en-US" dirty="0" smtClean="0"/>
              <a:t>“Next</a:t>
            </a:r>
            <a:r>
              <a:rPr lang="en-US" baseline="0" dirty="0" smtClean="0"/>
              <a:t> letter” in English isn’t 1 of 26</a:t>
            </a:r>
          </a:p>
          <a:p>
            <a:pPr lvl="1"/>
            <a:r>
              <a:rPr lang="en-US" dirty="0" smtClean="0"/>
              <a:t>Roughly</a:t>
            </a:r>
            <a:r>
              <a:rPr lang="en-US" baseline="0" dirty="0" smtClean="0"/>
              <a:t> 50% redundant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1995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look at Morse code again…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Time units:</a:t>
            </a:r>
          </a:p>
          <a:p>
            <a:pPr lvl="1"/>
            <a:r>
              <a:rPr lang="en-US" dirty="0" smtClean="0"/>
              <a:t>Dot = </a:t>
            </a:r>
            <a:r>
              <a:rPr lang="en-US" i="1" dirty="0" smtClean="0"/>
              <a:t>t</a:t>
            </a:r>
          </a:p>
          <a:p>
            <a:pPr lvl="1"/>
            <a:r>
              <a:rPr lang="en-US" dirty="0" smtClean="0"/>
              <a:t>Dash = </a:t>
            </a:r>
            <a:r>
              <a:rPr lang="en-US" i="1" dirty="0" smtClean="0"/>
              <a:t>3t</a:t>
            </a:r>
          </a:p>
          <a:p>
            <a:pPr lvl="1"/>
            <a:r>
              <a:rPr lang="en-US" dirty="0" smtClean="0"/>
              <a:t>Inter-symbol gap within a letter = </a:t>
            </a:r>
            <a:r>
              <a:rPr lang="en-US" i="1" dirty="0" smtClean="0"/>
              <a:t>t</a:t>
            </a: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01129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American</a:t>
            </a:r>
            <a:r>
              <a:rPr lang="en-US" baseline="0" dirty="0" smtClean="0"/>
              <a:t> English letter frequencies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Basic order:</a:t>
            </a:r>
          </a:p>
          <a:p>
            <a:pPr lvl="1"/>
            <a:r>
              <a:rPr lang="en-US" dirty="0" smtClean="0"/>
              <a:t>E</a:t>
            </a:r>
          </a:p>
          <a:p>
            <a:pPr lvl="1"/>
            <a:r>
              <a:rPr lang="en-US" dirty="0" smtClean="0"/>
              <a:t>T</a:t>
            </a:r>
          </a:p>
          <a:p>
            <a:pPr lvl="1"/>
            <a:r>
              <a:rPr lang="en-US" dirty="0" smtClean="0"/>
              <a:t>A</a:t>
            </a:r>
          </a:p>
          <a:p>
            <a:pPr lvl="1"/>
            <a:r>
              <a:rPr lang="en-US" dirty="0" smtClean="0"/>
              <a:t>O</a:t>
            </a:r>
          </a:p>
          <a:p>
            <a:pPr lvl="1"/>
            <a:r>
              <a:rPr lang="en-US" dirty="0" smtClean="0"/>
              <a:t>I</a:t>
            </a:r>
          </a:p>
          <a:p>
            <a:pPr lvl="1"/>
            <a:r>
              <a:rPr lang="en-US" dirty="0" smtClean="0"/>
              <a:t>N</a:t>
            </a:r>
          </a:p>
          <a:p>
            <a:pPr lvl="1"/>
            <a:r>
              <a:rPr lang="en-US" dirty="0" smtClean="0"/>
              <a:t>S</a:t>
            </a:r>
            <a:endParaRPr lang="en-US" dirty="0"/>
          </a:p>
        </p:txBody>
      </p:sp>
      <p:pic>
        <p:nvPicPr>
          <p:cNvPr id="1026" name="Picture 2" descr="C:\Users\touch\Desktop\Cap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52415" y="1417638"/>
            <a:ext cx="4927600" cy="4171950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8084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Morse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Code representation:</a:t>
            </a:r>
          </a:p>
          <a:p>
            <a:pPr lvl="1"/>
            <a:r>
              <a:rPr lang="en-US" dirty="0" smtClean="0"/>
              <a:t>E	●					1</a:t>
            </a:r>
          </a:p>
          <a:p>
            <a:pPr lvl="1"/>
            <a:r>
              <a:rPr lang="en-US" dirty="0" smtClean="0"/>
              <a:t>T	▬					3</a:t>
            </a:r>
            <a:endParaRPr lang="en-US" dirty="0"/>
          </a:p>
          <a:p>
            <a:pPr lvl="1"/>
            <a:r>
              <a:rPr lang="en-US" dirty="0" smtClean="0"/>
              <a:t>A	●</a:t>
            </a:r>
            <a:r>
              <a:rPr lang="en-US" dirty="0"/>
              <a:t> </a:t>
            </a:r>
            <a:r>
              <a:rPr lang="en-US" dirty="0" smtClean="0"/>
              <a:t>▬				5</a:t>
            </a:r>
          </a:p>
          <a:p>
            <a:pPr lvl="1"/>
            <a:r>
              <a:rPr lang="en-US" dirty="0" smtClean="0"/>
              <a:t>O	▬  ▬</a:t>
            </a:r>
            <a:r>
              <a:rPr lang="en-US" dirty="0"/>
              <a:t> </a:t>
            </a:r>
            <a:r>
              <a:rPr lang="en-US" dirty="0" smtClean="0"/>
              <a:t> ▬		11</a:t>
            </a:r>
          </a:p>
          <a:p>
            <a:pPr lvl="1"/>
            <a:r>
              <a:rPr lang="en-US" dirty="0" smtClean="0"/>
              <a:t>I		● ●				3</a:t>
            </a:r>
          </a:p>
          <a:p>
            <a:pPr lvl="1"/>
            <a:r>
              <a:rPr lang="en-US" dirty="0" smtClean="0"/>
              <a:t>N	▬ ●				5</a:t>
            </a:r>
          </a:p>
          <a:p>
            <a:pPr lvl="1"/>
            <a:r>
              <a:rPr lang="en-US" dirty="0" smtClean="0"/>
              <a:t>S	● ● ●				5</a:t>
            </a:r>
            <a:endParaRPr lang="en-US" dirty="0"/>
          </a:p>
        </p:txBody>
      </p:sp>
      <p:pic>
        <p:nvPicPr>
          <p:cNvPr id="2050" name="Picture 2" descr="Picture of Morse decod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40316" y="2343573"/>
            <a:ext cx="3989740" cy="2393845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79096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We Get More Through?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Encoding it properly</a:t>
            </a:r>
          </a:p>
          <a:p>
            <a:r>
              <a:rPr lang="en-US" dirty="0" smtClean="0"/>
              <a:t>In essence, “short” signals for common things</a:t>
            </a:r>
          </a:p>
          <a:p>
            <a:r>
              <a:rPr lang="en-US" dirty="0" smtClean="0"/>
              <a:t>Long signals for uncommon things</a:t>
            </a:r>
          </a:p>
          <a:p>
            <a:r>
              <a:rPr lang="en-US" dirty="0" smtClean="0"/>
              <a:t>E.g., Morse code</a:t>
            </a:r>
          </a:p>
          <a:p>
            <a:pPr lvl="1"/>
            <a:r>
              <a:rPr lang="en-US" dirty="0" smtClean="0"/>
              <a:t>Common letters are few dots and dashes</a:t>
            </a:r>
          </a:p>
          <a:p>
            <a:pPr lvl="1"/>
            <a:r>
              <a:rPr lang="en-US" dirty="0" smtClean="0"/>
              <a:t>Uncommon letters require more dots and dashes</a:t>
            </a:r>
          </a:p>
          <a:p>
            <a:pPr lvl="1"/>
            <a:r>
              <a:rPr lang="en-US" dirty="0" smtClean="0"/>
              <a:t>Each dot or dash takes up time on the line</a:t>
            </a:r>
          </a:p>
          <a:p>
            <a:pPr lvl="1"/>
            <a:r>
              <a:rPr lang="en-US" dirty="0" smtClean="0"/>
              <a:t>They didn’t do it perfectly . . 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Does This Coding?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088533" y="2500886"/>
            <a:ext cx="712730" cy="69973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77525" y="1645661"/>
            <a:ext cx="12875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Times New Roman"/>
                <a:cs typeface="Times New Roman"/>
              </a:rPr>
              <a:t>Information </a:t>
            </a:r>
          </a:p>
          <a:p>
            <a:pPr algn="ctr"/>
            <a:r>
              <a:rPr lang="en-US" dirty="0" smtClean="0">
                <a:latin typeface="Times New Roman"/>
                <a:cs typeface="Times New Roman"/>
              </a:rPr>
              <a:t>Source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391091" y="2500886"/>
            <a:ext cx="712730" cy="69973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099321" y="1645661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Times New Roman"/>
                <a:cs typeface="Times New Roman"/>
              </a:rPr>
              <a:t>Destination</a:t>
            </a:r>
            <a:endParaRPr lang="en-US" dirty="0">
              <a:latin typeface="Times New Roman"/>
              <a:cs typeface="Times New Roman"/>
            </a:endParaRPr>
          </a:p>
        </p:txBody>
      </p:sp>
      <p:cxnSp>
        <p:nvCxnSpPr>
          <p:cNvPr id="10" name="Straight Arrow Connector 9"/>
          <p:cNvCxnSpPr>
            <a:stCxn id="5" idx="3"/>
          </p:cNvCxnSpPr>
          <p:nvPr/>
        </p:nvCxnSpPr>
        <p:spPr>
          <a:xfrm>
            <a:off x="1801263" y="2850751"/>
            <a:ext cx="660895" cy="158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2472038" y="2497790"/>
            <a:ext cx="712730" cy="699730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>
            <a:stCxn id="11" idx="3"/>
          </p:cNvCxnSpPr>
          <p:nvPr/>
        </p:nvCxnSpPr>
        <p:spPr>
          <a:xfrm>
            <a:off x="3184768" y="2847655"/>
            <a:ext cx="2685534" cy="3096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247490" y="1645661"/>
            <a:ext cx="1253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Times New Roman"/>
                <a:cs typeface="Times New Roman"/>
              </a:rPr>
              <a:t>Transmitter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837011" y="2497790"/>
            <a:ext cx="712730" cy="69973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677715" y="1668481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Times New Roman"/>
                <a:cs typeface="Times New Roman"/>
              </a:rPr>
              <a:t>Receiver</a:t>
            </a:r>
            <a:endParaRPr lang="en-US" dirty="0">
              <a:latin typeface="Times New Roman"/>
              <a:cs typeface="Times New Roman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6549741" y="2847655"/>
            <a:ext cx="841350" cy="3096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375791" y="3445504"/>
            <a:ext cx="287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Times New Roman"/>
                <a:cs typeface="Times New Roman"/>
              </a:rPr>
              <a:t>e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484611" y="3429000"/>
            <a:ext cx="3240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●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2452336" y="2497790"/>
            <a:ext cx="712730" cy="69973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088533" y="4753287"/>
            <a:ext cx="38234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/>
                <a:cs typeface="Times New Roman"/>
              </a:rPr>
              <a:t>And the receiver decodes</a:t>
            </a:r>
            <a:endParaRPr lang="en-US" sz="2800" dirty="0">
              <a:latin typeface="Times New Roman"/>
              <a:cs typeface="Times New Roman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022655" y="3429000"/>
            <a:ext cx="287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Times New Roman"/>
                <a:cs typeface="Times New Roman"/>
              </a:rPr>
              <a:t>e</a:t>
            </a:r>
            <a:endParaRPr lang="en-US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2.61549E-6 8.21172E-6 L 0.12643 0.00186 " pathEditMode="relative" ptsTypes="AA">
                                      <p:cBhvr>
                                        <p:cTn id="1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xit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3 0.00417 L 0.32842 0.0037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76 0.00231 L 0.13842 0.00231 " pathEditMode="relative" ptsTypes="AA">
                                      <p:cBhvr>
                                        <p:cTn id="4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/>
      <p:bldP spid="17" grpId="1"/>
      <p:bldP spid="17" grpId="2"/>
      <p:bldP spid="18" grpId="0"/>
      <p:bldP spid="18" grpId="1"/>
      <p:bldP spid="18" grpId="2"/>
      <p:bldP spid="19" grpId="0" animBg="1"/>
      <p:bldP spid="20" grpId="0"/>
      <p:bldP spid="21" grpId="0"/>
      <p:bldP spid="21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Syntax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Symbols</a:t>
            </a:r>
          </a:p>
          <a:p>
            <a:pPr lvl="1"/>
            <a:r>
              <a:rPr lang="en-US" dirty="0" smtClean="0"/>
              <a:t>Particular symbols</a:t>
            </a:r>
          </a:p>
          <a:p>
            <a:r>
              <a:rPr lang="en-US" baseline="0" dirty="0" smtClean="0"/>
              <a:t>Sequences</a:t>
            </a:r>
          </a:p>
          <a:p>
            <a:pPr lvl="1"/>
            <a:r>
              <a:rPr lang="en-US" dirty="0" smtClean="0"/>
              <a:t>Order and arrangement</a:t>
            </a:r>
            <a:endParaRPr lang="en-US" baseline="0" dirty="0" smtClean="0"/>
          </a:p>
        </p:txBody>
      </p:sp>
      <p:pic>
        <p:nvPicPr>
          <p:cNvPr id="1031" name="Picture 7" descr="C:\Users\touch\AppData\Local\Microsoft\Windows\INetCache\IE\YVG2LNCP\Rosetta_Stone_BW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48177" y="1354402"/>
            <a:ext cx="3450797" cy="4424099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46925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baseline="0" dirty="0" smtClean="0"/>
              <a:t> perils of sharing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Shared state may be inaccurate</a:t>
            </a:r>
          </a:p>
          <a:p>
            <a:pPr lvl="1"/>
            <a:r>
              <a:rPr lang="en-US" dirty="0" smtClean="0"/>
              <a:t>Channel errors</a:t>
            </a:r>
          </a:p>
          <a:p>
            <a:pPr lvl="1"/>
            <a:r>
              <a:rPr lang="en-US" dirty="0" smtClean="0"/>
              <a:t>Time (i.e., ‘staleness’)</a:t>
            </a:r>
          </a:p>
          <a:p>
            <a:r>
              <a:rPr lang="en-US" dirty="0" smtClean="0"/>
              <a:t>Capacity is finite</a:t>
            </a:r>
            <a:endParaRPr lang="en-US" dirty="0"/>
          </a:p>
          <a:p>
            <a:pPr lvl="1"/>
            <a:r>
              <a:rPr lang="en-US" dirty="0" smtClean="0"/>
              <a:t>Nobody can know everything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33100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state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59124" y="2148650"/>
            <a:ext cx="3404961" cy="3426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95443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</a:t>
            </a:r>
            <a:r>
              <a:rPr lang="en-US" baseline="0" dirty="0" smtClean="0"/>
              <a:t> does communication affect state?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Knowledge doesn’t stay still…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66320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 of receiving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Entropy decreases</a:t>
            </a:r>
          </a:p>
          <a:p>
            <a:pPr lvl="1"/>
            <a:r>
              <a:rPr lang="en-US" dirty="0" smtClean="0"/>
              <a:t>Receiver knows more about the transmitter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34654" r="32827" b="17522"/>
          <a:stretch/>
        </p:blipFill>
        <p:spPr bwMode="auto">
          <a:xfrm>
            <a:off x="2377440" y="2478084"/>
            <a:ext cx="420624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73691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 of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Entropy never decreases over time</a:t>
            </a:r>
          </a:p>
          <a:p>
            <a:pPr lvl="1"/>
            <a:r>
              <a:rPr lang="en-US" dirty="0" smtClean="0"/>
              <a:t>Usually increases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77788" r="-410" b="17522"/>
          <a:stretch/>
        </p:blipFill>
        <p:spPr bwMode="auto">
          <a:xfrm>
            <a:off x="3441154" y="2578101"/>
            <a:ext cx="292608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11622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</a:t>
            </a:r>
            <a:r>
              <a:rPr lang="en-US" baseline="0" dirty="0" smtClean="0"/>
              <a:t> of sending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Sending information about your state</a:t>
            </a:r>
          </a:p>
          <a:p>
            <a:pPr lvl="1"/>
            <a:r>
              <a:rPr lang="en-US" dirty="0" smtClean="0"/>
              <a:t>Makes your view of receiver state fuzzier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-4" r="75968" b="17522"/>
          <a:stretch/>
        </p:blipFill>
        <p:spPr bwMode="auto">
          <a:xfrm>
            <a:off x="3172095" y="2393044"/>
            <a:ext cx="310896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37857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 of sending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462185"/>
            <a:ext cx="8382001" cy="4316316"/>
          </a:xfrm>
        </p:spPr>
        <p:txBody>
          <a:bodyPr/>
          <a:lstStyle/>
          <a:p>
            <a:r>
              <a:rPr lang="en-US" dirty="0" smtClean="0"/>
              <a:t>Entire system entropy never decreases</a:t>
            </a:r>
          </a:p>
          <a:p>
            <a:pPr lvl="1"/>
            <a:r>
              <a:rPr lang="en-US" dirty="0" smtClean="0"/>
              <a:t>Receiver’s model of transmitter entropy decreases in entropy, so sender’s model of receiver MUST increase in entropy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53628" y="3578167"/>
            <a:ext cx="8761772" cy="1446550"/>
            <a:chOff x="197171" y="2816167"/>
            <a:chExt cx="8761772" cy="1446550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 l="-4" r="75968" b="17522"/>
            <a:stretch/>
          </p:blipFill>
          <p:spPr bwMode="auto">
            <a:xfrm>
              <a:off x="5240382" y="2996614"/>
              <a:ext cx="1138647" cy="1172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 l="34654" r="32827" b="17522"/>
            <a:stretch/>
          </p:blipFill>
          <p:spPr bwMode="auto">
            <a:xfrm>
              <a:off x="1256212" y="3154807"/>
              <a:ext cx="1345474" cy="1023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mc:AlternateContent>
          <mc:Choice xmlns:mv="urn:schemas-microsoft-com:mac:vml" xmlns:mc="http://schemas.openxmlformats.org/markup-compatibility/2006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Requires="a14">
            <p:sp>
              <p:nvSpPr>
                <p:cNvPr id="6" name="TextBox 5"/>
                <p:cNvSpPr txBox="1"/>
                <p:nvPr/>
              </p:nvSpPr>
              <p:spPr>
                <a:xfrm>
                  <a:off x="197171" y="2816167"/>
                  <a:ext cx="8761772" cy="144655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8800" b="0" i="1" smtClean="0">
                            <a:latin typeface="Cambria Math"/>
                          </a:rPr>
                          <m:t>𝑆</m:t>
                        </m:r>
                        <m:d>
                          <m:dPr>
                            <m:ctrlPr>
                              <a:rPr lang="en-US" sz="88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8800" b="0" i="1" smtClean="0">
                                <a:latin typeface="Cambria Math"/>
                              </a:rPr>
                              <m:t>    </m:t>
                            </m:r>
                          </m:e>
                        </m:d>
                        <m:r>
                          <a:rPr lang="en-US" sz="8800" b="0" i="1" smtClean="0">
                            <a:latin typeface="Cambria Math"/>
                          </a:rPr>
                          <m:t>+</m:t>
                        </m:r>
                        <m:r>
                          <a:rPr lang="en-US" sz="8800" b="0" i="1" smtClean="0">
                            <a:latin typeface="Cambria Math"/>
                          </a:rPr>
                          <m:t>𝑆</m:t>
                        </m:r>
                        <m:d>
                          <m:dPr>
                            <m:ctrlPr>
                              <a:rPr lang="en-US" sz="88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8800" b="0" i="1" smtClean="0">
                                <a:latin typeface="Cambria Math"/>
                              </a:rPr>
                              <m:t>    </m:t>
                            </m:r>
                          </m:e>
                        </m:d>
                        <m:r>
                          <a:rPr lang="en-US" sz="8800" i="1" smtClean="0">
                            <a:latin typeface="Cambria Math"/>
                            <a:ea typeface="Cambria Math"/>
                          </a:rPr>
                          <m:t>≥</m:t>
                        </m:r>
                        <m:r>
                          <a:rPr lang="en-US" sz="8800" b="0" i="1" smtClean="0">
                            <a:latin typeface="Cambria Math"/>
                            <a:ea typeface="Cambria Math"/>
                          </a:rPr>
                          <m:t>0</m:t>
                        </m:r>
                      </m:oMath>
                    </m:oMathPara>
                  </a14:m>
                  <a:endParaRPr lang="en-US" sz="8800" dirty="0"/>
                </a:p>
              </p:txBody>
            </p:sp>
          </mc:Choice>
          <mc:Fallback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7171" y="2816167"/>
                  <a:ext cx="8761772" cy="144655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00701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Putting it all together –</a:t>
            </a:r>
            <a:r>
              <a:rPr lang="en-US" baseline="0" dirty="0" smtClean="0"/>
              <a:t> CTP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Character transfer protocol</a:t>
            </a:r>
          </a:p>
          <a:p>
            <a:pPr lvl="1"/>
            <a:r>
              <a:rPr lang="en-US" dirty="0" smtClean="0"/>
              <a:t>(we’re creating this as an example)</a:t>
            </a:r>
            <a:endParaRPr lang="en-US" dirty="0"/>
          </a:p>
          <a:p>
            <a:pPr lvl="1"/>
            <a:r>
              <a:rPr lang="en-US" dirty="0" smtClean="0"/>
              <a:t>Sending a message one letter at a time</a:t>
            </a:r>
          </a:p>
          <a:p>
            <a:r>
              <a:rPr lang="en-US" dirty="0" smtClean="0"/>
              <a:t>Assume a perfect channel</a:t>
            </a:r>
          </a:p>
          <a:p>
            <a:pPr lvl="1"/>
            <a:r>
              <a:rPr lang="en-US" dirty="0" smtClean="0"/>
              <a:t>No errors in transmission, ever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7547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CTP</a:t>
            </a:r>
            <a:r>
              <a:rPr lang="en-US" baseline="0" dirty="0" smtClean="0"/>
              <a:t> 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Starting condition</a:t>
            </a:r>
          </a:p>
          <a:p>
            <a:pPr lvl="1"/>
            <a:r>
              <a:rPr lang="en-US" dirty="0" smtClean="0"/>
              <a:t>Both sides share rules (protocol)</a:t>
            </a:r>
          </a:p>
          <a:p>
            <a:pPr lvl="1"/>
            <a:r>
              <a:rPr lang="en-US" dirty="0" smtClean="0"/>
              <a:t>And share endpoint info (link)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72766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CTP</a:t>
            </a:r>
            <a:r>
              <a:rPr lang="en-US" baseline="0" dirty="0" smtClean="0"/>
              <a:t> 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42900" lvl="0" indent="-342900"/>
            <a:r>
              <a:rPr lang="en-US" dirty="0" smtClean="0"/>
              <a:t>Both endpoints start </a:t>
            </a:r>
            <a:r>
              <a:rPr lang="en-US" smtClean="0"/>
              <a:t>in the state:</a:t>
            </a:r>
            <a:endParaRPr lang="en-US" dirty="0" smtClean="0"/>
          </a:p>
          <a:p>
            <a:pPr lvl="1" indent="-342900"/>
            <a:r>
              <a:rPr lang="en-US" dirty="0" smtClean="0"/>
              <a:t>NOT-CONNECTED</a:t>
            </a:r>
          </a:p>
          <a:p>
            <a:pPr marL="342900" lvl="0" indent="-342900"/>
            <a:r>
              <a:rPr lang="en-US" dirty="0" smtClean="0"/>
              <a:t>Use phone-call protocol to get to:</a:t>
            </a:r>
          </a:p>
          <a:p>
            <a:pPr lvl="1" indent="-342900"/>
            <a:r>
              <a:rPr lang="en-US" dirty="0" smtClean="0"/>
              <a:t>CONNECTED</a:t>
            </a:r>
          </a:p>
          <a:p>
            <a:pPr marL="342900" lvl="0" indent="-342900"/>
            <a:r>
              <a:rPr lang="en-US" dirty="0" smtClean="0"/>
              <a:t>Connected transmitter </a:t>
            </a:r>
          </a:p>
          <a:p>
            <a:pPr lvl="1" indent="-342900"/>
            <a:r>
              <a:rPr lang="en-US" dirty="0" smtClean="0"/>
              <a:t>sends characters one a time</a:t>
            </a:r>
          </a:p>
          <a:p>
            <a:pPr marL="342900" lvl="0" indent="-342900"/>
            <a:r>
              <a:rPr lang="en-US" dirty="0" smtClean="0"/>
              <a:t>Connected receiver </a:t>
            </a:r>
          </a:p>
          <a:p>
            <a:pPr lvl="1" indent="-342900"/>
            <a:r>
              <a:rPr lang="en-US" dirty="0" smtClean="0"/>
              <a:t>receives characters one at a time until CLOSED</a:t>
            </a:r>
            <a:endParaRPr lang="en-US" dirty="0"/>
          </a:p>
          <a:p>
            <a:pPr marL="342900" lvl="0" indent="-342900"/>
            <a:r>
              <a:rPr lang="en-US" dirty="0" smtClean="0"/>
              <a:t>At EOF</a:t>
            </a:r>
          </a:p>
          <a:p>
            <a:pPr lvl="1" indent="-342900"/>
            <a:r>
              <a:rPr lang="en-US" dirty="0" smtClean="0"/>
              <a:t>transmitter closes connection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89059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Semantics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</a:t>
            </a:r>
            <a:r>
              <a:rPr lang="en-US" baseline="0" dirty="0" smtClean="0"/>
              <a:t> does it mean?</a:t>
            </a:r>
          </a:p>
          <a:p>
            <a:pPr lvl="1"/>
            <a:r>
              <a:rPr lang="en-US" dirty="0" smtClean="0"/>
              <a:t>Assigning values</a:t>
            </a:r>
            <a:br>
              <a:rPr lang="en-US" dirty="0" smtClean="0"/>
            </a:br>
            <a:r>
              <a:rPr lang="en-US" dirty="0" smtClean="0"/>
              <a:t>to symbols</a:t>
            </a:r>
          </a:p>
        </p:txBody>
      </p:sp>
      <p:pic>
        <p:nvPicPr>
          <p:cNvPr id="6" name="Picture 31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/>
              <a:stretch>
                <a:fillRect/>
              </a:stretch>
            </p:blipFill>
          </mc:Choice>
          <mc:Fallback>
            <p:blipFill>
              <a:blip r:embed="rId3"/>
              <a:srcRect/>
              <a:stretch>
                <a:fillRect/>
              </a:stretch>
            </p:blipFill>
          </mc:Fallback>
        </mc:AlternateContent>
        <p:spPr bwMode="auto">
          <a:xfrm>
            <a:off x="7477199" y="2179520"/>
            <a:ext cx="1209601" cy="1685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7" descr="C:\Users\touch\AppData\Local\Microsoft\Windows\INetCache\IE\YVG2LNCP\Rosetta_Stone_BW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66864" y="1680778"/>
            <a:ext cx="2239707" cy="2871419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47276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From not-connected to connected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/>
            <a:r>
              <a:rPr lang="en-US" dirty="0" smtClean="0"/>
              <a:t>Simple phone-call protocol</a:t>
            </a:r>
          </a:p>
          <a:p>
            <a:pPr lvl="1" indent="-342900"/>
            <a:r>
              <a:rPr lang="en-US" dirty="0" smtClean="0"/>
              <a:t>Transmitter initiates, waits for response</a:t>
            </a:r>
            <a:endParaRPr lang="en-US" dirty="0"/>
          </a:p>
          <a:p>
            <a:pPr lvl="1" indent="-342900"/>
            <a:r>
              <a:rPr lang="en-US" dirty="0" smtClean="0"/>
              <a:t>Receiver responds when asked</a:t>
            </a:r>
          </a:p>
          <a:p>
            <a:pPr lvl="1" indent="-342900"/>
            <a:r>
              <a:rPr lang="en-US" dirty="0" smtClean="0"/>
              <a:t>Once confirmed, both sides enter CONNECTED state</a:t>
            </a:r>
          </a:p>
          <a:p>
            <a:pPr lvl="1" indent="-342900"/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Remember – perfect channel, </a:t>
            </a:r>
            <a:br>
              <a:rPr lang="en-US" dirty="0" smtClean="0"/>
            </a:br>
            <a:r>
              <a:rPr lang="en-US" dirty="0" smtClean="0"/>
              <a:t>so no need for timeouts or exceptions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4164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transfer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Character at a time</a:t>
            </a:r>
          </a:p>
          <a:p>
            <a:pPr lvl="1"/>
            <a:r>
              <a:rPr lang="en-US" dirty="0" smtClean="0"/>
              <a:t>Transmitter sends characters in order</a:t>
            </a:r>
          </a:p>
          <a:p>
            <a:pPr lvl="1"/>
            <a:r>
              <a:rPr lang="en-US" baseline="0" dirty="0" smtClean="0"/>
              <a:t>Receiver collects</a:t>
            </a:r>
            <a:r>
              <a:rPr lang="en-US" dirty="0" smtClean="0"/>
              <a:t> characters and places them in order</a:t>
            </a:r>
            <a:endParaRPr lang="en-US" baseline="0" dirty="0" smtClean="0"/>
          </a:p>
          <a:p>
            <a:r>
              <a:rPr lang="en-US" baseline="0" dirty="0" smtClean="0"/>
              <a:t>What state is shared?</a:t>
            </a:r>
          </a:p>
          <a:p>
            <a:pPr lvl="1"/>
            <a:r>
              <a:rPr lang="en-US" dirty="0" smtClean="0"/>
              <a:t>CONNECTED state</a:t>
            </a:r>
          </a:p>
          <a:p>
            <a:pPr lvl="1"/>
            <a:r>
              <a:rPr lang="en-US" baseline="0" dirty="0" smtClean="0"/>
              <a:t>The character</a:t>
            </a:r>
            <a:endParaRPr lang="en-US" dirty="0" smtClean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4858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</a:t>
            </a:r>
            <a:r>
              <a:rPr lang="en-US" baseline="0" dirty="0" smtClean="0"/>
              <a:t> connected to closed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Final change</a:t>
            </a:r>
            <a:r>
              <a:rPr lang="en-US" baseline="0" dirty="0" smtClean="0"/>
              <a:t> in shared state</a:t>
            </a:r>
          </a:p>
          <a:p>
            <a:r>
              <a:rPr lang="en-US" baseline="0" dirty="0" smtClean="0"/>
              <a:t>Lets receiver know</a:t>
            </a:r>
          </a:p>
          <a:p>
            <a:pPr lvl="1"/>
            <a:r>
              <a:rPr lang="en-US" dirty="0" smtClean="0"/>
              <a:t>Transfer can be stopped</a:t>
            </a:r>
          </a:p>
          <a:p>
            <a:pPr lvl="1"/>
            <a:r>
              <a:rPr lang="en-US" dirty="0" smtClean="0"/>
              <a:t>Message is complete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7177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CTP 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Success</a:t>
            </a:r>
            <a:r>
              <a:rPr lang="en-US" baseline="0" dirty="0" smtClean="0"/>
              <a:t>ive increased shared state:</a:t>
            </a:r>
          </a:p>
          <a:p>
            <a:pPr lvl="1"/>
            <a:r>
              <a:rPr lang="en-US" dirty="0" smtClean="0"/>
              <a:t>Agree to change from not-connected</a:t>
            </a:r>
            <a:r>
              <a:rPr lang="en-US" baseline="0" dirty="0" smtClean="0"/>
              <a:t> to connected</a:t>
            </a:r>
          </a:p>
          <a:p>
            <a:pPr lvl="2"/>
            <a:r>
              <a:rPr lang="en-US" dirty="0" smtClean="0"/>
              <a:t>Using the phone-call protocol</a:t>
            </a:r>
            <a:endParaRPr lang="en-US" baseline="0" dirty="0" smtClean="0"/>
          </a:p>
          <a:p>
            <a:pPr lvl="1"/>
            <a:r>
              <a:rPr lang="en-US" dirty="0" smtClean="0"/>
              <a:t>Agree on each character sent</a:t>
            </a:r>
          </a:p>
          <a:p>
            <a:pPr lvl="2"/>
            <a:r>
              <a:rPr lang="en-US" dirty="0" smtClean="0"/>
              <a:t>In a perfect channel, nothing is lost or reordered, so transmitter knows what receiver gets (i.e., agreement always happens)</a:t>
            </a:r>
          </a:p>
          <a:p>
            <a:pPr lvl="1"/>
            <a:r>
              <a:rPr lang="en-US" dirty="0" smtClean="0"/>
              <a:t>Agree to end transfer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65847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Limits</a:t>
            </a:r>
            <a:r>
              <a:rPr lang="en-US" baseline="0" dirty="0" smtClean="0"/>
              <a:t> of CTP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Assumes</a:t>
            </a:r>
            <a:r>
              <a:rPr lang="en-US" baseline="0" dirty="0" smtClean="0"/>
              <a:t> a perfect channel</a:t>
            </a:r>
          </a:p>
          <a:p>
            <a:pPr lvl="1"/>
            <a:r>
              <a:rPr lang="en-US" dirty="0" smtClean="0"/>
              <a:t>Ignores</a:t>
            </a:r>
            <a:r>
              <a:rPr lang="en-US" baseline="0" dirty="0" smtClean="0"/>
              <a:t> loss, reordering, flow control, etc.</a:t>
            </a:r>
          </a:p>
          <a:p>
            <a:pPr lvl="0"/>
            <a:r>
              <a:rPr lang="en-US" dirty="0" smtClean="0"/>
              <a:t>Inefficient</a:t>
            </a:r>
          </a:p>
          <a:p>
            <a:pPr lvl="1"/>
            <a:r>
              <a:rPr lang="en-US" dirty="0" smtClean="0"/>
              <a:t>The</a:t>
            </a:r>
            <a:r>
              <a:rPr lang="en-US" baseline="0" dirty="0" smtClean="0"/>
              <a:t> agreed state is augmented one character at a time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13031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Once closed, what</a:t>
            </a:r>
            <a:r>
              <a:rPr lang="en-US" baseline="0" dirty="0" smtClean="0"/>
              <a:t> do we know?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message!</a:t>
            </a:r>
          </a:p>
          <a:p>
            <a:pPr lvl="1"/>
            <a:r>
              <a:rPr lang="en-US" dirty="0" smtClean="0"/>
              <a:t>WHY? – the succession of shared state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15378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to predictability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know more than we think</a:t>
            </a:r>
          </a:p>
          <a:p>
            <a:pPr lvl="1"/>
            <a:r>
              <a:rPr lang="en-US" dirty="0" smtClean="0"/>
              <a:t>Can send groups of characters</a:t>
            </a:r>
          </a:p>
          <a:p>
            <a:pPr lvl="1"/>
            <a:r>
              <a:rPr lang="en-US" dirty="0" smtClean="0"/>
              <a:t>Can confirm using “checksums”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34987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Putting it all together</a:t>
            </a:r>
            <a:r>
              <a:rPr lang="en-US" baseline="0" dirty="0" smtClean="0"/>
              <a:t> – FTP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more efficient version of CTP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2706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Starting point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Share protocol rules</a:t>
            </a:r>
          </a:p>
          <a:p>
            <a:r>
              <a:rPr lang="en-US" dirty="0" smtClean="0"/>
              <a:t>Already know each</a:t>
            </a:r>
            <a:r>
              <a:rPr lang="en-US" baseline="0" dirty="0" smtClean="0"/>
              <a:t> other’s endpoint</a:t>
            </a:r>
          </a:p>
          <a:p>
            <a:r>
              <a:rPr lang="en-US" baseline="0" dirty="0" smtClean="0"/>
              <a:t>Know we’re using those rules</a:t>
            </a:r>
          </a:p>
          <a:p>
            <a:pPr lvl="1"/>
            <a:r>
              <a:rPr lang="en-US" baseline="0" dirty="0" smtClean="0"/>
              <a:t>TCP port 22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7788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From not-connected to connected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Uses TCP’s version of the phone-call protocol:</a:t>
            </a:r>
          </a:p>
          <a:p>
            <a:pPr lvl="1"/>
            <a:r>
              <a:rPr lang="en-US" dirty="0" smtClean="0"/>
              <a:t>Transmitter sends SYN</a:t>
            </a:r>
          </a:p>
          <a:p>
            <a:pPr lvl="1"/>
            <a:r>
              <a:rPr lang="en-US" dirty="0" smtClean="0"/>
              <a:t>Receiver sends SYN-ACK</a:t>
            </a:r>
          </a:p>
          <a:p>
            <a:pPr lvl="1"/>
            <a:r>
              <a:rPr lang="en-US" dirty="0" smtClean="0"/>
              <a:t>Once confirmed, both sides enter ESTABLISHED TCP state</a:t>
            </a:r>
          </a:p>
          <a:p>
            <a:pPr lvl="1"/>
            <a:endParaRPr lang="en-US" dirty="0"/>
          </a:p>
          <a:p>
            <a:r>
              <a:rPr lang="en-US" dirty="0" smtClean="0"/>
              <a:t>What’s the difference? </a:t>
            </a:r>
          </a:p>
          <a:p>
            <a:pPr lvl="1"/>
            <a:r>
              <a:rPr lang="en-US" dirty="0" smtClean="0"/>
              <a:t>Over a perfect channel, NOTHING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9479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Analog vs. Digital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Symbol type matters</a:t>
            </a:r>
          </a:p>
          <a:p>
            <a:r>
              <a:rPr lang="en-US" dirty="0" smtClean="0"/>
              <a:t>Analog symbols can be ambiguous</a:t>
            </a:r>
          </a:p>
          <a:p>
            <a:pPr lvl="1"/>
            <a:r>
              <a:rPr lang="en-US" dirty="0" smtClean="0"/>
              <a:t>Is the curl at the end of the letter significant or not?</a:t>
            </a:r>
          </a:p>
          <a:p>
            <a:r>
              <a:rPr lang="en-US" dirty="0" smtClean="0"/>
              <a:t>Digital can be mapped to ONE meaning</a:t>
            </a:r>
          </a:p>
          <a:p>
            <a:r>
              <a:rPr lang="en-US" dirty="0" smtClean="0"/>
              <a:t>Computers don’t do ambiguity</a:t>
            </a:r>
          </a:p>
          <a:p>
            <a:pPr lvl="1"/>
            <a:r>
              <a:rPr lang="en-US" dirty="0" smtClean="0"/>
              <a:t>And they don’t really do analog, anyway</a:t>
            </a:r>
          </a:p>
          <a:p>
            <a:r>
              <a:rPr lang="en-US" dirty="0" smtClean="0"/>
              <a:t>So we often map analog to digital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75512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about an imperfect channel?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characters might be dropped</a:t>
            </a:r>
          </a:p>
          <a:p>
            <a:pPr lvl="1"/>
            <a:r>
              <a:rPr lang="en-US" dirty="0" smtClean="0"/>
              <a:t>“H </a:t>
            </a:r>
            <a:r>
              <a:rPr lang="en-US" dirty="0" err="1" smtClean="0"/>
              <a:t>e</a:t>
            </a:r>
            <a:r>
              <a:rPr lang="en-US" dirty="0" smtClean="0"/>
              <a:t> </a:t>
            </a:r>
            <a:r>
              <a:rPr lang="en-US" dirty="0" err="1" smtClean="0"/>
              <a:t>l</a:t>
            </a:r>
            <a:r>
              <a:rPr lang="en-US" dirty="0" smtClean="0"/>
              <a:t> </a:t>
            </a:r>
            <a:r>
              <a:rPr lang="en-US" dirty="0" err="1" smtClean="0"/>
              <a:t>l</a:t>
            </a:r>
            <a:r>
              <a:rPr lang="en-US" dirty="0" smtClean="0"/>
              <a:t> </a:t>
            </a:r>
            <a:r>
              <a:rPr lang="en-US" dirty="0" err="1" smtClean="0"/>
              <a:t>o</a:t>
            </a:r>
            <a:r>
              <a:rPr lang="en-US" dirty="0" smtClean="0"/>
              <a:t>” becomes “H </a:t>
            </a:r>
            <a:r>
              <a:rPr lang="en-US" dirty="0" err="1" smtClean="0"/>
              <a:t>e</a:t>
            </a:r>
            <a:r>
              <a:rPr lang="en-US" dirty="0" smtClean="0"/>
              <a:t> </a:t>
            </a:r>
            <a:r>
              <a:rPr lang="en-US" dirty="0" err="1" smtClean="0"/>
              <a:t>l</a:t>
            </a:r>
            <a:r>
              <a:rPr lang="en-US" dirty="0" smtClean="0"/>
              <a:t> </a:t>
            </a:r>
            <a:r>
              <a:rPr lang="en-US" dirty="0" err="1" smtClean="0"/>
              <a:t>l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Some characters might be changed</a:t>
            </a:r>
          </a:p>
          <a:p>
            <a:pPr lvl="1"/>
            <a:r>
              <a:rPr lang="en-US" dirty="0" smtClean="0"/>
              <a:t>“F a </a:t>
            </a:r>
            <a:r>
              <a:rPr lang="en-US" dirty="0" err="1" smtClean="0"/>
              <a:t>r</a:t>
            </a:r>
            <a:r>
              <a:rPr lang="en-US" dirty="0" smtClean="0"/>
              <a:t>” becomes “F </a:t>
            </a:r>
            <a:r>
              <a:rPr lang="en-US" dirty="0" err="1" smtClean="0"/>
              <a:t>u</a:t>
            </a:r>
            <a:r>
              <a:rPr lang="en-US" dirty="0" smtClean="0"/>
              <a:t> </a:t>
            </a:r>
            <a:r>
              <a:rPr lang="en-US" dirty="0" err="1" smtClean="0"/>
              <a:t>r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Some characters might be added</a:t>
            </a:r>
          </a:p>
          <a:p>
            <a:pPr lvl="1"/>
            <a:r>
              <a:rPr lang="en-US" dirty="0" smtClean="0"/>
              <a:t>“H </a:t>
            </a:r>
            <a:r>
              <a:rPr lang="en-US" dirty="0" err="1" smtClean="0"/>
              <a:t>e</a:t>
            </a:r>
            <a:r>
              <a:rPr lang="en-US" dirty="0" smtClean="0"/>
              <a:t> a </a:t>
            </a:r>
            <a:r>
              <a:rPr lang="en-US" dirty="0" err="1" smtClean="0"/>
              <a:t>t</a:t>
            </a:r>
            <a:r>
              <a:rPr lang="en-US" dirty="0" smtClean="0"/>
              <a:t>” becomes “H </a:t>
            </a:r>
            <a:r>
              <a:rPr lang="en-US" dirty="0" err="1" smtClean="0"/>
              <a:t>e</a:t>
            </a:r>
            <a:r>
              <a:rPr lang="en-US" dirty="0" smtClean="0"/>
              <a:t> a </a:t>
            </a:r>
            <a:r>
              <a:rPr lang="en-US" dirty="0" err="1" smtClean="0"/>
              <a:t>r</a:t>
            </a:r>
            <a:r>
              <a:rPr lang="en-US" dirty="0" smtClean="0"/>
              <a:t> </a:t>
            </a:r>
            <a:r>
              <a:rPr lang="en-US" dirty="0" err="1" smtClean="0"/>
              <a:t>t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Or maybe it came through unchanged</a:t>
            </a:r>
          </a:p>
          <a:p>
            <a:r>
              <a:rPr lang="en-US" dirty="0" smtClean="0"/>
              <a:t>How can the receiver know what happened?</a:t>
            </a:r>
            <a:endParaRPr lang="en-US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Better transfer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Block at a time</a:t>
            </a:r>
          </a:p>
          <a:p>
            <a:pPr lvl="1"/>
            <a:r>
              <a:rPr lang="en-US" dirty="0" smtClean="0"/>
              <a:t>Transmitter sends characters in order inside blocks, labeled with a checksum</a:t>
            </a:r>
          </a:p>
          <a:p>
            <a:pPr lvl="1"/>
            <a:r>
              <a:rPr lang="en-US" baseline="0" dirty="0" smtClean="0"/>
              <a:t>Receiver collects</a:t>
            </a:r>
            <a:r>
              <a:rPr lang="en-US" dirty="0" smtClean="0"/>
              <a:t> blocks, verifies checksums, and places them in order</a:t>
            </a:r>
            <a:endParaRPr lang="en-US" baseline="0" dirty="0" smtClean="0"/>
          </a:p>
          <a:p>
            <a:r>
              <a:rPr lang="en-US" baseline="0" dirty="0" smtClean="0"/>
              <a:t>What state is shared?</a:t>
            </a:r>
          </a:p>
          <a:p>
            <a:pPr lvl="1"/>
            <a:r>
              <a:rPr lang="en-US" dirty="0" smtClean="0"/>
              <a:t>Connection state</a:t>
            </a:r>
          </a:p>
          <a:p>
            <a:pPr lvl="1"/>
            <a:r>
              <a:rPr lang="en-US" baseline="0" dirty="0" smtClean="0"/>
              <a:t>The CHECKSUMS</a:t>
            </a:r>
            <a:r>
              <a:rPr lang="en-US" dirty="0"/>
              <a:t>!</a:t>
            </a:r>
            <a:endParaRPr lang="en-US" dirty="0" smtClean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16315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FTP 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Success</a:t>
            </a:r>
            <a:r>
              <a:rPr lang="en-US" baseline="0" dirty="0" smtClean="0"/>
              <a:t>ive increased shared state:</a:t>
            </a:r>
          </a:p>
          <a:p>
            <a:pPr lvl="1"/>
            <a:r>
              <a:rPr lang="en-US" dirty="0" smtClean="0"/>
              <a:t>Agree to change from </a:t>
            </a:r>
            <a:r>
              <a:rPr lang="en-US" u="sng" dirty="0" smtClean="0"/>
              <a:t>IDLE </a:t>
            </a:r>
            <a:r>
              <a:rPr lang="en-US" u="sng" baseline="0" dirty="0" smtClean="0"/>
              <a:t>to ESTABLISHED</a:t>
            </a:r>
          </a:p>
          <a:p>
            <a:pPr lvl="2"/>
            <a:r>
              <a:rPr lang="en-US" dirty="0" smtClean="0"/>
              <a:t>Using the </a:t>
            </a:r>
            <a:r>
              <a:rPr lang="en-US" u="sng" dirty="0" smtClean="0"/>
              <a:t>TCP</a:t>
            </a:r>
            <a:r>
              <a:rPr lang="en-US" dirty="0" smtClean="0"/>
              <a:t> protocol</a:t>
            </a:r>
            <a:endParaRPr lang="en-US" baseline="0" dirty="0" smtClean="0"/>
          </a:p>
          <a:p>
            <a:pPr lvl="1"/>
            <a:r>
              <a:rPr lang="en-US" dirty="0" smtClean="0"/>
              <a:t>Agree on each </a:t>
            </a:r>
            <a:r>
              <a:rPr lang="en-US" u="sng" dirty="0" smtClean="0"/>
              <a:t>checksum</a:t>
            </a:r>
            <a:r>
              <a:rPr lang="en-US" dirty="0" smtClean="0"/>
              <a:t> sent</a:t>
            </a:r>
          </a:p>
          <a:p>
            <a:pPr lvl="1"/>
            <a:r>
              <a:rPr lang="en-US" dirty="0" smtClean="0"/>
              <a:t>Agree to end transfer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4247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</a:t>
            </a:r>
            <a:r>
              <a:rPr lang="en-US" baseline="0" dirty="0" smtClean="0"/>
              <a:t> connected to closed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Final change</a:t>
            </a:r>
            <a:r>
              <a:rPr lang="en-US" baseline="0" dirty="0" smtClean="0"/>
              <a:t> in shared state</a:t>
            </a:r>
          </a:p>
          <a:p>
            <a:r>
              <a:rPr lang="en-US" baseline="0" dirty="0" smtClean="0"/>
              <a:t>Lets receiver know</a:t>
            </a:r>
          </a:p>
          <a:p>
            <a:pPr lvl="1"/>
            <a:r>
              <a:rPr lang="en-US" dirty="0" smtClean="0"/>
              <a:t>Transfer can be stopped</a:t>
            </a:r>
          </a:p>
          <a:p>
            <a:pPr lvl="1"/>
            <a:r>
              <a:rPr lang="en-US" dirty="0" smtClean="0"/>
              <a:t>Message is complete – WHY?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866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FTP’s leap</a:t>
            </a:r>
            <a:r>
              <a:rPr lang="en-US" baseline="0" dirty="0" smtClean="0"/>
              <a:t> of faith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Correct file transfer IFF:</a:t>
            </a:r>
          </a:p>
          <a:p>
            <a:pPr lvl="1"/>
            <a:r>
              <a:rPr lang="en-US" dirty="0" smtClean="0"/>
              <a:t>Sequence of correct blocks</a:t>
            </a:r>
          </a:p>
          <a:p>
            <a:pPr lvl="1"/>
            <a:r>
              <a:rPr lang="en-US" dirty="0" smtClean="0"/>
              <a:t>Each block is correct IFF checksum is correct</a:t>
            </a:r>
            <a:endParaRPr lang="en-US" dirty="0"/>
          </a:p>
        </p:txBody>
      </p:sp>
      <p:pic>
        <p:nvPicPr>
          <p:cNvPr id="4100" name="Picture 4" descr="https://s-media-cache-ak0.pinimg.com/736x/f6/2b/14/f62b1490988cc49b66c25445ea7e0c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15896" y="3233306"/>
            <a:ext cx="3231092" cy="2545194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06756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Examples of</a:t>
            </a:r>
            <a:r>
              <a:rPr lang="en-US" baseline="0" dirty="0" smtClean="0"/>
              <a:t> FTP-like exchanges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File transfer</a:t>
            </a:r>
          </a:p>
          <a:p>
            <a:r>
              <a:rPr lang="en-US" dirty="0" smtClean="0"/>
              <a:t>Web request/response</a:t>
            </a:r>
          </a:p>
          <a:p>
            <a:r>
              <a:rPr lang="en-US" dirty="0" smtClean="0"/>
              <a:t>Netflix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56345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other states can we add?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Pacing</a:t>
            </a:r>
          </a:p>
          <a:p>
            <a:pPr lvl="1"/>
            <a:r>
              <a:rPr lang="en-US" dirty="0" smtClean="0"/>
              <a:t>How fast does the transfer go?</a:t>
            </a:r>
          </a:p>
          <a:p>
            <a:pPr lvl="1"/>
            <a:r>
              <a:rPr lang="en-US" dirty="0" smtClean="0"/>
              <a:t>At constant or changing tempo?</a:t>
            </a:r>
          </a:p>
          <a:p>
            <a:r>
              <a:rPr lang="en-US" dirty="0" smtClean="0"/>
              <a:t>Number</a:t>
            </a:r>
            <a:r>
              <a:rPr lang="en-US" baseline="0" dirty="0" smtClean="0"/>
              <a:t> of outstanding </a:t>
            </a:r>
            <a:r>
              <a:rPr lang="en-US" baseline="0" dirty="0" smtClean="0"/>
              <a:t>messages</a:t>
            </a:r>
          </a:p>
          <a:p>
            <a:pPr lvl="1"/>
            <a:r>
              <a:rPr lang="en-US" dirty="0" smtClean="0"/>
              <a:t>Messages sent but not yet received</a:t>
            </a:r>
          </a:p>
          <a:p>
            <a:pPr lvl="1"/>
            <a:r>
              <a:rPr lang="en-US" baseline="0" dirty="0" smtClean="0"/>
              <a:t>Or perhaps received, but not yet acknowledged</a:t>
            </a:r>
          </a:p>
          <a:p>
            <a:r>
              <a:rPr lang="en-US" baseline="0" dirty="0" smtClean="0"/>
              <a:t>Amount of reordering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09535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should you assume?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little as possible!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21694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Postel</a:t>
            </a:r>
            <a:r>
              <a:rPr lang="en-US" dirty="0" smtClean="0"/>
              <a:t> Principle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 conservative in what you do…</a:t>
            </a:r>
          </a:p>
          <a:p>
            <a:pPr lvl="1"/>
            <a:r>
              <a:rPr lang="en-US" dirty="0" smtClean="0"/>
              <a:t>Transmit only what you think will help</a:t>
            </a:r>
          </a:p>
          <a:p>
            <a:pPr lvl="1"/>
            <a:r>
              <a:rPr lang="en-US" dirty="0" smtClean="0"/>
              <a:t>Transmit only what you expect will be understood</a:t>
            </a:r>
          </a:p>
          <a:p>
            <a:r>
              <a:rPr lang="en-US" dirty="0" smtClean="0"/>
              <a:t>Be liberal in what you tolerate.</a:t>
            </a:r>
          </a:p>
          <a:p>
            <a:pPr lvl="1"/>
            <a:r>
              <a:rPr lang="en-US" dirty="0" smtClean="0"/>
              <a:t>If a message could mean multiple things, allow as many as possible</a:t>
            </a:r>
          </a:p>
          <a:p>
            <a:pPr lvl="1"/>
            <a:r>
              <a:rPr lang="en-US" dirty="0" smtClean="0"/>
              <a:t>Do not assume malice where incompetence will suffice (</a:t>
            </a:r>
            <a:r>
              <a:rPr lang="en-US" smtClean="0"/>
              <a:t>errors happen)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43490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Communication is less than most think</a:t>
            </a:r>
          </a:p>
          <a:p>
            <a:pPr lvl="1"/>
            <a:r>
              <a:rPr lang="en-US" dirty="0" smtClean="0"/>
              <a:t>Just syntax – not semantics or intent</a:t>
            </a:r>
            <a:endParaRPr lang="en-US" dirty="0"/>
          </a:p>
          <a:p>
            <a:r>
              <a:rPr lang="en-US" dirty="0" smtClean="0"/>
              <a:t>Information is based on states</a:t>
            </a:r>
          </a:p>
          <a:p>
            <a:pPr lvl="1"/>
            <a:r>
              <a:rPr lang="en-US" dirty="0" smtClean="0"/>
              <a:t>Which is based on entropy (disorder)</a:t>
            </a:r>
          </a:p>
          <a:p>
            <a:r>
              <a:rPr lang="en-US" dirty="0" smtClean="0"/>
              <a:t>We can model how state evolves</a:t>
            </a:r>
            <a:endParaRPr lang="en-US" dirty="0"/>
          </a:p>
          <a:p>
            <a:pPr lvl="1"/>
            <a:r>
              <a:rPr lang="en-US" dirty="0" smtClean="0"/>
              <a:t>Each side models the other</a:t>
            </a:r>
          </a:p>
          <a:p>
            <a:pPr lvl="1"/>
            <a:r>
              <a:rPr lang="en-US" dirty="0" smtClean="0"/>
              <a:t>Successive steps in models are how we go from sharing state to transferring files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2046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Discretization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Pick specific analog values</a:t>
            </a:r>
          </a:p>
          <a:p>
            <a:pPr lvl="1"/>
            <a:r>
              <a:rPr lang="en-US" dirty="0" smtClean="0"/>
              <a:t>Treat only those values as valid</a:t>
            </a:r>
          </a:p>
          <a:p>
            <a:pPr lvl="1"/>
            <a:r>
              <a:rPr lang="en-US" dirty="0" smtClean="0"/>
              <a:t>Round unambiguous values</a:t>
            </a:r>
            <a:br>
              <a:rPr lang="en-US" dirty="0" smtClean="0"/>
            </a:br>
            <a:r>
              <a:rPr lang="en-US" dirty="0" smtClean="0"/>
              <a:t>(“restoration”, “</a:t>
            </a:r>
            <a:r>
              <a:rPr lang="en-US" dirty="0" err="1" smtClean="0"/>
              <a:t>redigitization</a:t>
            </a:r>
            <a:r>
              <a:rPr lang="en-US" dirty="0" smtClean="0"/>
              <a:t>”)</a:t>
            </a:r>
            <a:endParaRPr lang="en-US" dirty="0"/>
          </a:p>
        </p:txBody>
      </p:sp>
      <p:pic>
        <p:nvPicPr>
          <p:cNvPr id="7170" name="Picture 2" descr="https://encrypted-tbn0.gstatic.com/images?q=tbn:ANd9GcS6v1C2QjrxcPVLa0EgrVNxvEacs17seSRW4up0ozsjOslJ9h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3856224"/>
            <a:ext cx="5254626" cy="1061434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dlnmh9ip6v2uc.cloudfront.net/assets/f/4/e/d/2/518d4d55ce395f035c0000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96050" y="1462185"/>
            <a:ext cx="2190750" cy="4067176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307771" y="3885709"/>
            <a:ext cx="587829" cy="293914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2601685" y="4647709"/>
            <a:ext cx="0" cy="725106"/>
          </a:xfrm>
          <a:prstGeom prst="straightConnector1">
            <a:avLst/>
          </a:prstGeom>
          <a:ln w="57150"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171598" y="3885709"/>
            <a:ext cx="587829" cy="293914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3465512" y="4647709"/>
            <a:ext cx="0" cy="725106"/>
          </a:xfrm>
          <a:prstGeom prst="straightConnector1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</p:cxnSp>
      <p:sp>
        <p:nvSpPr>
          <p:cNvPr id="7" name="Rectangle 6"/>
          <p:cNvSpPr/>
          <p:nvPr/>
        </p:nvSpPr>
        <p:spPr>
          <a:xfrm>
            <a:off x="2895600" y="3885709"/>
            <a:ext cx="275998" cy="293914"/>
          </a:xfrm>
          <a:prstGeom prst="rect">
            <a:avLst/>
          </a:prstGeom>
          <a:pattFill prst="wdUpDiag">
            <a:fgClr>
              <a:schemeClr val="tx2"/>
            </a:fgClr>
            <a:bgClr>
              <a:schemeClr val="bg1"/>
            </a:bgClr>
          </a:patt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58802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Effectiveness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want our messages to be understood by those who receive them</a:t>
            </a:r>
          </a:p>
          <a:p>
            <a:r>
              <a:rPr lang="en-US" dirty="0" smtClean="0"/>
              <a:t>Precisio</a:t>
            </a:r>
            <a:r>
              <a:rPr lang="en-US" baseline="0" dirty="0" smtClean="0"/>
              <a:t>n and accuracy are</a:t>
            </a:r>
            <a:r>
              <a:rPr lang="en-US" dirty="0" smtClean="0"/>
              <a:t> two important aspects of message effectiveness</a:t>
            </a:r>
            <a:endParaRPr lang="en-US" baseline="0" dirty="0" smtClean="0"/>
          </a:p>
          <a:p>
            <a:r>
              <a:rPr lang="en-US" dirty="0" smtClean="0"/>
              <a:t>Would two</a:t>
            </a:r>
            <a:r>
              <a:rPr lang="en-US" baseline="0" dirty="0" smtClean="0"/>
              <a:t> receivers interpret </a:t>
            </a:r>
            <a:r>
              <a:rPr lang="en-US" dirty="0" smtClean="0"/>
              <a:t>a given message</a:t>
            </a:r>
            <a:r>
              <a:rPr lang="en-US" baseline="0" dirty="0" smtClean="0"/>
              <a:t> as the same state? (</a:t>
            </a:r>
            <a:r>
              <a:rPr lang="en-US" i="1" baseline="0" dirty="0" smtClean="0"/>
              <a:t>precision</a:t>
            </a:r>
            <a:r>
              <a:rPr lang="en-US" baseline="0" dirty="0" smtClean="0"/>
              <a:t>)</a:t>
            </a:r>
          </a:p>
          <a:p>
            <a:r>
              <a:rPr lang="en-US" baseline="0" dirty="0" smtClean="0"/>
              <a:t>Is it the state the transmitter intended? (</a:t>
            </a:r>
            <a:r>
              <a:rPr lang="en-US" i="1" baseline="0" dirty="0" smtClean="0"/>
              <a:t>accuracy</a:t>
            </a:r>
            <a:r>
              <a:rPr lang="en-US" baseline="0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467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39408"/>
            <a:ext cx="8229600" cy="1143000"/>
          </a:xfrm>
        </p:spPr>
        <p:txBody>
          <a:bodyPr/>
          <a:lstStyle/>
          <a:p>
            <a:r>
              <a:rPr lang="en-US" dirty="0" smtClean="0"/>
              <a:t>Which Shared Information Aspects Can We Handle?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3380"/>
            <a:ext cx="8229600" cy="4525963"/>
          </a:xfrm>
        </p:spPr>
        <p:txBody>
          <a:bodyPr/>
          <a:lstStyle/>
          <a:p>
            <a:r>
              <a:rPr lang="en-US" dirty="0" smtClean="0"/>
              <a:t>Syntax</a:t>
            </a:r>
          </a:p>
          <a:p>
            <a:pPr lvl="1"/>
            <a:r>
              <a:rPr lang="en-US" dirty="0" smtClean="0"/>
              <a:t>Maybe,</a:t>
            </a:r>
            <a:r>
              <a:rPr lang="en-US" baseline="0" dirty="0" smtClean="0"/>
              <a:t> with enough rules, if we fix errors</a:t>
            </a:r>
          </a:p>
          <a:p>
            <a:pPr lvl="0"/>
            <a:r>
              <a:rPr lang="en-US" dirty="0" smtClean="0"/>
              <a:t>Semantics</a:t>
            </a:r>
          </a:p>
          <a:p>
            <a:pPr lvl="1"/>
            <a:r>
              <a:rPr lang="en-US" dirty="0" smtClean="0"/>
              <a:t>Kitchen sink problem</a:t>
            </a:r>
          </a:p>
          <a:p>
            <a:pPr lvl="1"/>
            <a:r>
              <a:rPr lang="en-US" dirty="0" smtClean="0"/>
              <a:t>Fruit</a:t>
            </a:r>
            <a:r>
              <a:rPr lang="en-US" baseline="0" dirty="0" smtClean="0"/>
              <a:t> flies </a:t>
            </a:r>
            <a:r>
              <a:rPr lang="en-US" i="1" u="sng" baseline="0" dirty="0" smtClean="0"/>
              <a:t>like</a:t>
            </a:r>
            <a:r>
              <a:rPr lang="en-US" baseline="0" dirty="0" smtClean="0"/>
              <a:t> a banana, time flies </a:t>
            </a:r>
            <a:r>
              <a:rPr lang="en-US" i="1" u="sng" baseline="0" dirty="0" smtClean="0"/>
              <a:t>like</a:t>
            </a:r>
            <a:r>
              <a:rPr lang="en-US" baseline="0" dirty="0" smtClean="0"/>
              <a:t> an arrow.</a:t>
            </a:r>
          </a:p>
          <a:p>
            <a:r>
              <a:rPr lang="en-US" dirty="0" smtClean="0"/>
              <a:t>Effectiveness</a:t>
            </a:r>
          </a:p>
          <a:p>
            <a:pPr lvl="1"/>
            <a:r>
              <a:rPr lang="en-US" dirty="0" smtClean="0"/>
              <a:t>Often related to intent</a:t>
            </a:r>
          </a:p>
          <a:p>
            <a:pPr lvl="1"/>
            <a:r>
              <a:rPr lang="en-US" dirty="0" smtClean="0"/>
              <a:t>Which is beyond technical means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89735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Constraining the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5630"/>
            <a:ext cx="8229600" cy="4525963"/>
          </a:xfrm>
        </p:spPr>
        <p:txBody>
          <a:bodyPr/>
          <a:lstStyle/>
          <a:p>
            <a:r>
              <a:rPr lang="en-US" dirty="0" smtClean="0"/>
              <a:t>Syntax</a:t>
            </a:r>
          </a:p>
          <a:p>
            <a:pPr lvl="1"/>
            <a:r>
              <a:rPr lang="en-US" dirty="0" smtClean="0"/>
              <a:t>Always check it</a:t>
            </a:r>
          </a:p>
          <a:p>
            <a:r>
              <a:rPr lang="en-US" dirty="0" smtClean="0"/>
              <a:t>Semantics</a:t>
            </a:r>
          </a:p>
          <a:p>
            <a:pPr lvl="1"/>
            <a:r>
              <a:rPr lang="en-US" dirty="0" smtClean="0"/>
              <a:t>For control</a:t>
            </a:r>
            <a:r>
              <a:rPr lang="en-US" baseline="0" dirty="0" smtClean="0"/>
              <a:t> only</a:t>
            </a:r>
          </a:p>
          <a:p>
            <a:pPr lvl="1"/>
            <a:r>
              <a:rPr lang="en-US" dirty="0" smtClean="0"/>
              <a:t>Not for message content</a:t>
            </a:r>
            <a:endParaRPr lang="en-US" baseline="0" dirty="0" smtClean="0"/>
          </a:p>
          <a:p>
            <a:pPr lvl="1"/>
            <a:r>
              <a:rPr lang="en-US" dirty="0" smtClean="0"/>
              <a:t>Meaning of loss, retransmission, flow control</a:t>
            </a:r>
          </a:p>
          <a:p>
            <a:r>
              <a:rPr lang="en-US" dirty="0" smtClean="0"/>
              <a:t>Effectiveness</a:t>
            </a:r>
          </a:p>
          <a:p>
            <a:pPr lvl="1"/>
            <a:r>
              <a:rPr lang="en-US" dirty="0" smtClean="0"/>
              <a:t>Not really a communications problem</a:t>
            </a:r>
          </a:p>
          <a:p>
            <a:pPr lvl="1"/>
            <a:r>
              <a:rPr lang="en-US" dirty="0" smtClean="0"/>
              <a:t>Assume effective or check results and redo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4692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26068</TotalTime>
  <Words>2094</Words>
  <Application>Microsoft Macintosh PowerPoint</Application>
  <PresentationFormat>On-screen Show (4:3)</PresentationFormat>
  <Paragraphs>370</Paragraphs>
  <Slides>59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0" baseType="lpstr">
      <vt:lpstr>Default Theme</vt:lpstr>
      <vt:lpstr>Communications and Information Sharing CS 118 Computer Network Fundamentals  Peter Reiher </vt:lpstr>
      <vt:lpstr>Shared Information</vt:lpstr>
      <vt:lpstr>Syntax</vt:lpstr>
      <vt:lpstr>Semantics</vt:lpstr>
      <vt:lpstr>Analog vs. Digital</vt:lpstr>
      <vt:lpstr>Discretization</vt:lpstr>
      <vt:lpstr>Effectiveness</vt:lpstr>
      <vt:lpstr>Which Shared Information Aspects Can We Handle?</vt:lpstr>
      <vt:lpstr>Constraining the problem</vt:lpstr>
      <vt:lpstr>What Is Communications?</vt:lpstr>
      <vt:lpstr>Raw vs. encoded information</vt:lpstr>
      <vt:lpstr>Raw information</vt:lpstr>
      <vt:lpstr>Encoded information</vt:lpstr>
      <vt:lpstr>Messages and State</vt:lpstr>
      <vt:lpstr>Sender and Receiver States</vt:lpstr>
      <vt:lpstr>Entropy and Information</vt:lpstr>
      <vt:lpstr>For Example,</vt:lpstr>
      <vt:lpstr>Communications and Entropy</vt:lpstr>
      <vt:lpstr>Max and min entropy</vt:lpstr>
      <vt:lpstr>Returning to Our Example</vt:lpstr>
      <vt:lpstr>Generalizing the Example</vt:lpstr>
      <vt:lpstr>So What?</vt:lpstr>
      <vt:lpstr>Predictability</vt:lpstr>
      <vt:lpstr>What if choices aren’t equal?</vt:lpstr>
      <vt:lpstr>A look at Morse code again…</vt:lpstr>
      <vt:lpstr>American English letter frequencies</vt:lpstr>
      <vt:lpstr>Morse code</vt:lpstr>
      <vt:lpstr>How Do We Get More Through?</vt:lpstr>
      <vt:lpstr>Who Does This Coding?</vt:lpstr>
      <vt:lpstr>The perils of sharing</vt:lpstr>
      <vt:lpstr>Simple state</vt:lpstr>
      <vt:lpstr>How does communication affect state?</vt:lpstr>
      <vt:lpstr>Effect of receiving</vt:lpstr>
      <vt:lpstr>Effect of time</vt:lpstr>
      <vt:lpstr>Effect of sending (1)</vt:lpstr>
      <vt:lpstr>Effect of sending (2)</vt:lpstr>
      <vt:lpstr>Putting it all together – CTP</vt:lpstr>
      <vt:lpstr>CTP events</vt:lpstr>
      <vt:lpstr>CTP rules</vt:lpstr>
      <vt:lpstr>From not-connected to connected</vt:lpstr>
      <vt:lpstr>Simple transfer</vt:lpstr>
      <vt:lpstr>From connected to closed</vt:lpstr>
      <vt:lpstr>CTP evolution</vt:lpstr>
      <vt:lpstr>Limits of CTP</vt:lpstr>
      <vt:lpstr>Once closed, what do we know?</vt:lpstr>
      <vt:lpstr>Back to predictability</vt:lpstr>
      <vt:lpstr>Putting it all together – FTP</vt:lpstr>
      <vt:lpstr>Starting point</vt:lpstr>
      <vt:lpstr>From not-connected to connected</vt:lpstr>
      <vt:lpstr>What about an imperfect channel?</vt:lpstr>
      <vt:lpstr>Better transfer</vt:lpstr>
      <vt:lpstr>FTP evolution</vt:lpstr>
      <vt:lpstr>From connected to closed</vt:lpstr>
      <vt:lpstr>FTP’s leap of faith</vt:lpstr>
      <vt:lpstr>Examples of FTP-like exchanges</vt:lpstr>
      <vt:lpstr>What other states can we add?</vt:lpstr>
      <vt:lpstr>What should you assume?</vt:lpstr>
      <vt:lpstr>Postel Principle</vt:lpstr>
      <vt:lpstr>Summary</vt:lpstr>
    </vt:vector>
  </TitlesOfParts>
  <Company>UCLA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CS 111 On-Line MS Program Operating Systems  Peter Reiher </dc:title>
  <dc:creator>Peter Reiher</dc:creator>
  <cp:lastModifiedBy>Peter Reiher</cp:lastModifiedBy>
  <cp:revision>43</cp:revision>
  <cp:lastPrinted>2014-01-03T23:50:58Z</cp:lastPrinted>
  <dcterms:created xsi:type="dcterms:W3CDTF">2016-01-04T18:29:50Z</dcterms:created>
  <dcterms:modified xsi:type="dcterms:W3CDTF">2016-01-04T18:56:53Z</dcterms:modified>
</cp:coreProperties>
</file>