
<file path=[Content_Types].xml><?xml version="1.0" encoding="utf-8"?>
<Types xmlns="http://schemas.openxmlformats.org/package/2006/content-types">
  <Override PartName="/ppt/slides/slide45.xml" ContentType="application/vnd.openxmlformats-officedocument.presentationml.slide+xml"/>
  <Override PartName="/ppt/slides/slide18.xml" ContentType="application/vnd.openxmlformats-officedocument.presentationml.slide+xml"/>
  <Default Extension="pict" ContentType="image/pict"/>
  <Override PartName="/ppt/slides/slide9.xml" ContentType="application/vnd.openxmlformats-officedocument.presentationml.slide+xml"/>
  <Override PartName="/ppt/slides/slide41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slides/slide38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s/slide34.xml" ContentType="application/vnd.openxmlformats-officedocument.presentationml.slid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jpeg" ContentType="image/jpeg"/>
  <Override PartName="/ppt/slides/slide22.xml" ContentType="application/vnd.openxmlformats-officedocument.presentationml.slide+xml"/>
  <Override PartName="/ppt/slides/slide30.xml" ContentType="application/vnd.openxmlformats-officedocument.presentationml.slide+xml"/>
  <Override PartName="/docProps/app.xml" ContentType="application/vnd.openxmlformats-officedocument.extended-properties+xml"/>
  <Override PartName="/ppt/slides/slide46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42.xml" ContentType="application/vnd.openxmlformats-officedocument.presentationml.slide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slides/slide39.xml" ContentType="application/vnd.openxmlformats-officedocument.presentationml.slide+xml"/>
  <Override PartName="/ppt/embeddings/oleObject1.bin" ContentType="application/vnd.openxmlformats-officedocument.oleObject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s/slide23.xml" ContentType="application/vnd.openxmlformats-officedocument.presentationml.slide+xml"/>
  <Override PartName="/ppt/slides/slide31.xml" ContentType="application/vnd.openxmlformats-officedocument.presentationml.slide+xml"/>
  <Default Extension="pdf" ContentType="application/pdf"/>
  <Override PartName="/ppt/slides/slide47.xml" ContentType="application/vnd.openxmlformats-officedocument.presentationml.slide+xml"/>
  <Override PartName="/ppt/slides/slide4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embeddings/oleObject2.bin" ContentType="application/vnd.openxmlformats-officedocument.oleObject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48.xml" ContentType="application/vnd.openxmlformats-officedocument.presentationml.slide+xml"/>
  <Override PartName="/ppt/slides/slide20.xml" ContentType="application/vnd.openxmlformats-officedocument.presentationml.slide+xml"/>
  <Override PartName="/ppt/slides/slide44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257" r:id="rId2"/>
    <p:sldId id="325" r:id="rId3"/>
    <p:sldId id="326" r:id="rId4"/>
    <p:sldId id="327" r:id="rId5"/>
    <p:sldId id="328" r:id="rId6"/>
    <p:sldId id="329" r:id="rId7"/>
    <p:sldId id="330" r:id="rId8"/>
    <p:sldId id="331" r:id="rId9"/>
    <p:sldId id="332" r:id="rId10"/>
    <p:sldId id="333" r:id="rId11"/>
    <p:sldId id="334" r:id="rId12"/>
    <p:sldId id="335" r:id="rId13"/>
    <p:sldId id="336" r:id="rId14"/>
    <p:sldId id="338" r:id="rId15"/>
    <p:sldId id="339" r:id="rId16"/>
    <p:sldId id="337" r:id="rId17"/>
    <p:sldId id="342" r:id="rId18"/>
    <p:sldId id="345" r:id="rId19"/>
    <p:sldId id="364" r:id="rId20"/>
    <p:sldId id="343" r:id="rId21"/>
    <p:sldId id="346" r:id="rId22"/>
    <p:sldId id="347" r:id="rId23"/>
    <p:sldId id="348" r:id="rId24"/>
    <p:sldId id="349" r:id="rId25"/>
    <p:sldId id="365" r:id="rId26"/>
    <p:sldId id="350" r:id="rId27"/>
    <p:sldId id="351" r:id="rId28"/>
    <p:sldId id="352" r:id="rId29"/>
    <p:sldId id="353" r:id="rId30"/>
    <p:sldId id="354" r:id="rId31"/>
    <p:sldId id="355" r:id="rId32"/>
    <p:sldId id="366" r:id="rId33"/>
    <p:sldId id="368" r:id="rId34"/>
    <p:sldId id="356" r:id="rId35"/>
    <p:sldId id="357" r:id="rId36"/>
    <p:sldId id="371" r:id="rId37"/>
    <p:sldId id="358" r:id="rId38"/>
    <p:sldId id="370" r:id="rId39"/>
    <p:sldId id="359" r:id="rId40"/>
    <p:sldId id="360" r:id="rId41"/>
    <p:sldId id="361" r:id="rId42"/>
    <p:sldId id="362" r:id="rId43"/>
    <p:sldId id="363" r:id="rId44"/>
    <p:sldId id="369" r:id="rId45"/>
    <p:sldId id="372" r:id="rId46"/>
    <p:sldId id="373" r:id="rId47"/>
    <p:sldId id="374" r:id="rId48"/>
    <p:sldId id="324" r:id="rId4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890289"/>
    <a:srgbClr val="EE830C"/>
    <a:srgbClr val="E58955"/>
    <a:srgbClr val="C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Objects="1">
      <p:cViewPr>
        <p:scale>
          <a:sx n="100" d="100"/>
          <a:sy n="100" d="100"/>
        </p:scale>
        <p:origin x="-8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notesMaster" Target="notesMasters/notesMaster1.xml"/><Relationship Id="rId51" Type="http://schemas.openxmlformats.org/officeDocument/2006/relationships/handoutMaster" Target="handoutMasters/handoutMaster1.xml"/><Relationship Id="rId52" Type="http://schemas.openxmlformats.org/officeDocument/2006/relationships/printerSettings" Target="printerSettings/printerSettings1.bin"/><Relationship Id="rId53" Type="http://schemas.openxmlformats.org/officeDocument/2006/relationships/presProps" Target="presProps.xml"/><Relationship Id="rId54" Type="http://schemas.openxmlformats.org/officeDocument/2006/relationships/viewProps" Target="viewProps.xml"/><Relationship Id="rId55" Type="http://schemas.openxmlformats.org/officeDocument/2006/relationships/theme" Target="theme/theme1.xml"/><Relationship Id="rId56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3/8/16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3/8/16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3/8/16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3/8/16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3/8/16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3/8/16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3/8/16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3/8/16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3/8/16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3/8/16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3/8/16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3/8/16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3/8/16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19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96611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118</a:t>
            </a: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Winter </a:t>
            </a:r>
            <a:r>
              <a:rPr lang="en-US" sz="1200" baseline="0" dirty="0" smtClean="0">
                <a:latin typeface="Times New Roman" pitchFamily="-107" charset="0"/>
              </a:rPr>
              <a:t>2016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df"/><Relationship Id="rId4" Type="http://schemas.openxmlformats.org/officeDocument/2006/relationships/image" Target="../media/image31.png"/><Relationship Id="rId5" Type="http://schemas.openxmlformats.org/officeDocument/2006/relationships/oleObject" Target="../embeddings/oleObject1.bin"/><Relationship Id="rId6" Type="http://schemas.openxmlformats.org/officeDocument/2006/relationships/image" Target="../media/image3.png"/><Relationship Id="rId7" Type="http://schemas.openxmlformats.org/officeDocument/2006/relationships/image" Target="../media/image4.pdf"/><Relationship Id="rId8" Type="http://schemas.openxmlformats.org/officeDocument/2006/relationships/image" Target="../media/image6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df"/><Relationship Id="rId3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df"/><Relationship Id="rId3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df"/><Relationship Id="rId3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funsite.com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funsite.com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df"/><Relationship Id="rId3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4" Type="http://schemas.openxmlformats.org/officeDocument/2006/relationships/image" Target="../media/image31.png"/><Relationship Id="rId5" Type="http://schemas.openxmlformats.org/officeDocument/2006/relationships/image" Target="../media/image4.pd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d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df"/><Relationship Id="rId8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4.pdf"/><Relationship Id="rId8" Type="http://schemas.openxmlformats.org/officeDocument/2006/relationships/image" Target="../media/image6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8001000" cy="1143000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Putting It All Together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118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Computer Network Fundamentals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836308"/>
            <a:ext cx="8229600" cy="289855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and optimization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One job of a protocol layer is to improve an underlying deficiency</a:t>
            </a:r>
          </a:p>
          <a:p>
            <a:pPr lvl="1"/>
            <a:r>
              <a:rPr lang="en-US" dirty="0" smtClean="0"/>
              <a:t>To change the network we have into the network we want</a:t>
            </a:r>
          </a:p>
          <a:p>
            <a:r>
              <a:rPr lang="en-US" dirty="0" smtClean="0"/>
              <a:t>Deficiencies include:</a:t>
            </a:r>
          </a:p>
          <a:p>
            <a:pPr lvl="1"/>
            <a:r>
              <a:rPr lang="en-US" dirty="0" smtClean="0"/>
              <a:t>Capacity</a:t>
            </a:r>
          </a:p>
          <a:p>
            <a:pPr lvl="1"/>
            <a:r>
              <a:rPr lang="en-US" dirty="0" smtClean="0"/>
              <a:t>Latency</a:t>
            </a:r>
          </a:p>
          <a:p>
            <a:pPr lvl="1"/>
            <a:r>
              <a:rPr lang="en-US" dirty="0" smtClean="0"/>
              <a:t>Reliability</a:t>
            </a:r>
          </a:p>
          <a:p>
            <a:pPr lvl="1"/>
            <a:r>
              <a:rPr lang="en-US" dirty="0" smtClean="0"/>
              <a:t>Security and privacy</a:t>
            </a:r>
          </a:p>
          <a:p>
            <a:r>
              <a:rPr lang="en-US" dirty="0" smtClean="0"/>
              <a:t>Optimizations are made at many layers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Putting it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go through an example</a:t>
            </a:r>
          </a:p>
          <a:p>
            <a:pPr lvl="1"/>
            <a:r>
              <a:rPr lang="en-US" dirty="0" smtClean="0"/>
              <a:t>An HTTP request</a:t>
            </a:r>
          </a:p>
          <a:p>
            <a:r>
              <a:rPr lang="en-US" dirty="0" smtClean="0"/>
              <a:t>Looking at the layers involved</a:t>
            </a:r>
          </a:p>
          <a:p>
            <a:r>
              <a:rPr lang="en-US" dirty="0" smtClean="0"/>
              <a:t>And their optimizations and behaviors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/>
          <p:cNvCxnSpPr/>
          <p:nvPr/>
        </p:nvCxnSpPr>
        <p:spPr>
          <a:xfrm flipV="1">
            <a:off x="5669580" y="2957512"/>
            <a:ext cx="1798020" cy="1588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3764580" y="2957512"/>
            <a:ext cx="1798020" cy="1588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895600" y="2957512"/>
            <a:ext cx="578820" cy="1588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mc:AlternateContent xmlns:ma="http://schemas.microsoft.com/office/mac/drawingml/2008/main">
          <mc:Choice Requires="ma">
            <p:blipFill>
              <a:blip r:embed="rId3"/>
              <a:srcRect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 flipH="1">
            <a:off x="762000" y="2514600"/>
            <a:ext cx="739775" cy="819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" name="TextBox 5"/>
          <p:cNvSpPr txBox="1"/>
          <p:nvPr/>
        </p:nvSpPr>
        <p:spPr>
          <a:xfrm>
            <a:off x="228600" y="1219200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Carol wants a web page from </a:t>
            </a:r>
            <a:r>
              <a:rPr lang="en-US" sz="2400" dirty="0" err="1" smtClean="0">
                <a:latin typeface="Times New Roman"/>
                <a:cs typeface="Times New Roman"/>
              </a:rPr>
              <a:t>www.funsite.com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0" y="1219200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Here’s the server for </a:t>
            </a:r>
            <a:r>
              <a:rPr lang="en-US" sz="2400" dirty="0" err="1" smtClean="0">
                <a:latin typeface="Times New Roman"/>
                <a:cs typeface="Times New Roman"/>
              </a:rPr>
              <a:t>www.funsite.com</a:t>
            </a:r>
            <a:endParaRPr lang="en-US" sz="2400" dirty="0">
              <a:latin typeface="Times New Roman"/>
              <a:cs typeface="Times New Roman"/>
            </a:endParaRPr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7141734" y="2451985"/>
          <a:ext cx="630666" cy="977015"/>
        </p:xfrm>
        <a:graphic>
          <a:graphicData uri="http://schemas.openxmlformats.org/presentationml/2006/ole">
            <p:oleObj spid="_x0000_s28674" name="Clip" r:id="rId5" imgW="1157630" imgH="1790395" progId="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04800" y="3657600"/>
            <a:ext cx="2209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To get there, she’ll need to use her wireless LAN</a:t>
            </a:r>
            <a:endParaRPr lang="en-US" sz="2400" dirty="0">
              <a:latin typeface="Times New Roman"/>
              <a:cs typeface="Times New Roman"/>
            </a:endParaRPr>
          </a:p>
        </p:txBody>
      </p:sp>
      <p:grpSp>
        <p:nvGrpSpPr>
          <p:cNvPr id="10" name="Group 10"/>
          <p:cNvGrpSpPr>
            <a:grpSpLocks/>
          </p:cNvGrpSpPr>
          <p:nvPr/>
        </p:nvGrpSpPr>
        <p:grpSpPr bwMode="auto">
          <a:xfrm rot="16200000" flipV="1">
            <a:off x="1105694" y="2454366"/>
            <a:ext cx="792162" cy="787400"/>
            <a:chOff x="1752600" y="1752600"/>
            <a:chExt cx="685800" cy="609600"/>
          </a:xfrm>
        </p:grpSpPr>
        <p:sp>
          <p:nvSpPr>
            <p:cNvPr id="11" name="Arc 10"/>
            <p:cNvSpPr/>
            <p:nvPr/>
          </p:nvSpPr>
          <p:spPr>
            <a:xfrm>
              <a:off x="1752600" y="1752600"/>
              <a:ext cx="685800" cy="609600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Arc 11"/>
            <p:cNvSpPr/>
            <p:nvPr/>
          </p:nvSpPr>
          <p:spPr>
            <a:xfrm>
              <a:off x="1885389" y="1836057"/>
              <a:ext cx="457200" cy="444500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Arc 12"/>
            <p:cNvSpPr/>
            <p:nvPr/>
          </p:nvSpPr>
          <p:spPr>
            <a:xfrm>
              <a:off x="1974477" y="1912257"/>
              <a:ext cx="305080" cy="304800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pic>
        <p:nvPicPr>
          <p:cNvPr id="14" name="Picture 1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514600" y="2644676"/>
            <a:ext cx="48798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95"/>
          <p:cNvPicPr>
            <a:picLocks noChangeAspect="1" noChangeArrowheads="1"/>
          </p:cNvPicPr>
          <p:nvPr/>
        </p:nvPicPr>
        <mc:AlternateContent xmlns:ma="http://schemas.microsoft.com/office/mac/drawingml/2008/main">
          <mc:Choice Requires="ma">
            <p:blipFill>
              <a:blip r:embed="rId7"/>
              <a:srcRect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8"/>
              <a:srcRect/>
              <a:stretch>
                <a:fillRect/>
              </a:stretch>
            </p:blipFill>
          </mc:Fallback>
        </mc:AlternateContent>
        <p:spPr bwMode="auto">
          <a:xfrm>
            <a:off x="3398837" y="2667000"/>
            <a:ext cx="487363" cy="609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8" name="Picture 95"/>
          <p:cNvPicPr>
            <a:picLocks noChangeAspect="1" noChangeArrowheads="1"/>
          </p:cNvPicPr>
          <p:nvPr/>
        </p:nvPicPr>
        <mc:AlternateContent xmlns:ma="http://schemas.microsoft.com/office/mac/drawingml/2008/main">
          <mc:Choice Requires="ma">
            <p:blipFill>
              <a:blip r:embed="rId7"/>
              <a:srcRect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8"/>
              <a:srcRect/>
              <a:stretch>
                <a:fillRect/>
              </a:stretch>
            </p:blipFill>
          </mc:Fallback>
        </mc:AlternateContent>
        <p:spPr bwMode="auto">
          <a:xfrm>
            <a:off x="5380037" y="2667000"/>
            <a:ext cx="487363" cy="609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22" name="TextBox 21"/>
          <p:cNvSpPr txBox="1"/>
          <p:nvPr/>
        </p:nvSpPr>
        <p:spPr>
          <a:xfrm>
            <a:off x="3352800" y="3657600"/>
            <a:ext cx="220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Then go through two routers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400800" y="3657600"/>
            <a:ext cx="2209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Then go up through the server’s protocol stack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34822" y="21336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5486400" y="21336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22" grpId="0"/>
      <p:bldP spid="23" grpId="0"/>
      <p:bldP spid="24" grpId="0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started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Carol is running a web browser</a:t>
            </a:r>
          </a:p>
          <a:p>
            <a:r>
              <a:rPr lang="en-US" dirty="0" smtClean="0"/>
              <a:t>It generates a system call requesting a web page</a:t>
            </a:r>
          </a:p>
          <a:p>
            <a:r>
              <a:rPr lang="en-US" dirty="0" smtClean="0"/>
              <a:t>That system call is translated by the OS to require network activity</a:t>
            </a:r>
          </a:p>
          <a:p>
            <a:r>
              <a:rPr lang="en-US" dirty="0" smtClean="0"/>
              <a:t>Now we enter the realm of networking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Starting at the top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 flipH="1">
            <a:off x="762000" y="2514600"/>
            <a:ext cx="739775" cy="819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7" name="TextBox 6"/>
          <p:cNvSpPr txBox="1"/>
          <p:nvPr/>
        </p:nvSpPr>
        <p:spPr>
          <a:xfrm>
            <a:off x="228600" y="1219200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Carol wants a web page from </a:t>
            </a:r>
            <a:r>
              <a:rPr lang="en-US" sz="2400" dirty="0" err="1" smtClean="0">
                <a:latin typeface="Times New Roman"/>
                <a:cs typeface="Times New Roman"/>
              </a:rPr>
              <a:t>www.funsite.com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95600" y="2514600"/>
            <a:ext cx="3352800" cy="5334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HTTP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81399" y="1219200"/>
            <a:ext cx="4191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Her browser asks the OS to send an HTTP request message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48400" y="2286000"/>
            <a:ext cx="2590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What does an HTTP request message look like?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67000" y="3486328"/>
            <a:ext cx="3352800" cy="857072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Header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67000" y="4343400"/>
            <a:ext cx="3352800" cy="857072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Body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057400" y="3124200"/>
            <a:ext cx="4495800" cy="1828800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057400" y="3124200"/>
            <a:ext cx="4495800" cy="685800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Request line</a:t>
            </a:r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08311" y="4114800"/>
            <a:ext cx="1344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Header lines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52600" y="5334000"/>
            <a:ext cx="57261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Request line indicates that it’s a GET request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52600" y="5786735"/>
            <a:ext cx="29674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And includes the URL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8" name="Oval Callout 17"/>
          <p:cNvSpPr/>
          <p:nvPr/>
        </p:nvSpPr>
        <p:spPr>
          <a:xfrm>
            <a:off x="6324600" y="4114800"/>
            <a:ext cx="2514600" cy="1147465"/>
          </a:xfrm>
          <a:prstGeom prst="wedgeEllipseCallout">
            <a:avLst>
              <a:gd name="adj1" fmla="val -118813"/>
              <a:gd name="adj2" fmla="val 110092"/>
            </a:avLst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That’s a form of network address.</a:t>
            </a:r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/>
      <p:bldP spid="11" grpId="0" animBg="1"/>
      <p:bldP spid="12" grpId="0" animBg="1"/>
      <p:bldP spid="13" grpId="0" animBg="1"/>
      <p:bldP spid="14" grpId="0" animBg="1"/>
      <p:bldP spid="15" grpId="0"/>
      <p:bldP spid="16" grpId="0"/>
      <p:bldP spid="17" grpId="0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 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a protocol stack perspective, we need to determine if this layer can deliver it</a:t>
            </a:r>
          </a:p>
          <a:p>
            <a:r>
              <a:rPr lang="en-US" dirty="0" smtClean="0"/>
              <a:t>Well, can it?</a:t>
            </a:r>
          </a:p>
          <a:p>
            <a:r>
              <a:rPr lang="en-US" dirty="0" smtClean="0"/>
              <a:t>The local node isn’t the destination</a:t>
            </a:r>
          </a:p>
          <a:p>
            <a:r>
              <a:rPr lang="en-US" dirty="0" smtClean="0"/>
              <a:t>The HTTP layer doesn’t know how to forward itself</a:t>
            </a:r>
          </a:p>
          <a:p>
            <a:r>
              <a:rPr lang="en-US" dirty="0" smtClean="0"/>
              <a:t>So, no, it can’t deliver it</a:t>
            </a:r>
          </a:p>
          <a:p>
            <a:r>
              <a:rPr lang="en-US" dirty="0" smtClean="0"/>
              <a:t>Better go down the stack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down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 flipH="1">
            <a:off x="762000" y="2514600"/>
            <a:ext cx="739775" cy="819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5" name="TextBox 4"/>
          <p:cNvSpPr txBox="1"/>
          <p:nvPr/>
        </p:nvSpPr>
        <p:spPr>
          <a:xfrm>
            <a:off x="228600" y="1219200"/>
            <a:ext cx="3352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So we’ve got an HTTP message to send, and this layer can’t handle it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62400" y="1371600"/>
            <a:ext cx="3352800" cy="5334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HTTP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7772400" y="1447800"/>
            <a:ext cx="680829" cy="1709918"/>
            <a:chOff x="6405771" y="3471682"/>
            <a:chExt cx="680829" cy="1709918"/>
          </a:xfrm>
        </p:grpSpPr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6481971" y="3962400"/>
              <a:ext cx="604629" cy="377630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Stream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700" b="1" dirty="0" smtClean="0">
                  <a:solidFill>
                    <a:srgbClr val="003366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</a:rPr>
                <a:t>URL</a:t>
              </a:r>
              <a:endParaRPr kumimoji="0" lang="en-US" sz="700" b="1" i="0" u="none" strike="noStrike" cap="none" normalizeH="0" baseline="0" dirty="0" smtClean="0">
                <a:ln>
                  <a:noFill/>
                </a:ln>
                <a:solidFill>
                  <a:srgbClr val="00336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URL-&gt; TCP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Oval 41"/>
            <p:cNvSpPr>
              <a:spLocks noChangeArrowheads="1"/>
            </p:cNvSpPr>
            <p:nvPr/>
          </p:nvSpPr>
          <p:spPr bwMode="auto">
            <a:xfrm>
              <a:off x="6405771" y="4798704"/>
              <a:ext cx="675204" cy="382896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Hard state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TCP </a:t>
              </a:r>
              <a:r>
                <a:rPr kumimoji="0" lang="en-US" sz="7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conn</a:t>
              </a:r>
              <a:r>
                <a:rPr kumimoji="0" lang="en-US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.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8" name="Curved Connector 27"/>
            <p:cNvCxnSpPr>
              <a:stCxn id="26" idx="2"/>
              <a:endCxn id="27" idx="0"/>
            </p:cNvCxnSpPr>
            <p:nvPr/>
          </p:nvCxnSpPr>
          <p:spPr>
            <a:xfrm rot="5400000">
              <a:off x="6534493" y="4548911"/>
              <a:ext cx="458674" cy="40913"/>
            </a:xfrm>
            <a:prstGeom prst="curvedConnector3">
              <a:avLst>
                <a:gd name="adj1" fmla="val 50000"/>
              </a:avLst>
            </a:prstGeom>
            <a:ln>
              <a:solidFill>
                <a:srgbClr val="000000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Oval 12"/>
            <p:cNvSpPr>
              <a:spLocks noChangeArrowheads="1"/>
            </p:cNvSpPr>
            <p:nvPr/>
          </p:nvSpPr>
          <p:spPr bwMode="auto">
            <a:xfrm>
              <a:off x="6655060" y="3471682"/>
              <a:ext cx="279140" cy="185918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0" name="Curved Connector 29"/>
            <p:cNvCxnSpPr/>
            <p:nvPr/>
          </p:nvCxnSpPr>
          <p:spPr>
            <a:xfrm rot="5400000">
              <a:off x="6635947" y="3803453"/>
              <a:ext cx="304800" cy="13093"/>
            </a:xfrm>
            <a:prstGeom prst="curvedConnector3">
              <a:avLst>
                <a:gd name="adj1" fmla="val 50000"/>
              </a:avLst>
            </a:prstGeom>
            <a:ln>
              <a:solidFill>
                <a:srgbClr val="000000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/>
          <p:cNvSpPr txBox="1"/>
          <p:nvPr/>
        </p:nvSpPr>
        <p:spPr>
          <a:xfrm>
            <a:off x="457200" y="3581400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Find a lower </a:t>
            </a:r>
            <a:r>
              <a:rPr lang="en-US" sz="2400" dirty="0" smtClean="0">
                <a:latin typeface="Times New Roman"/>
                <a:cs typeface="Times New Roman"/>
              </a:rPr>
              <a:t>layer that can help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962400" y="2326721"/>
            <a:ext cx="335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OK, TCP can help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962400" y="3157718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TCP is connection oriented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962400" y="4362272"/>
            <a:ext cx="3352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Let’s assume we already have our TCP connection established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the TCP address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We’ve discussed this before</a:t>
            </a:r>
          </a:p>
          <a:p>
            <a:r>
              <a:rPr lang="en-US" dirty="0" smtClean="0"/>
              <a:t>The IP address is obtained by dynamic naming</a:t>
            </a:r>
          </a:p>
          <a:p>
            <a:pPr lvl="1"/>
            <a:r>
              <a:rPr lang="en-US" dirty="0" smtClean="0"/>
              <a:t>T</a:t>
            </a:r>
            <a:r>
              <a:rPr lang="en-US" dirty="0" smtClean="0"/>
              <a:t>ranslating the DNS name to an address</a:t>
            </a:r>
          </a:p>
          <a:p>
            <a:pPr lvl="1"/>
            <a:r>
              <a:rPr lang="en-US" dirty="0" smtClean="0"/>
              <a:t>Probably via either cache or a DNS request</a:t>
            </a:r>
          </a:p>
          <a:p>
            <a:r>
              <a:rPr lang="en-US" dirty="0" smtClean="0"/>
              <a:t>The port number is based on static naming</a:t>
            </a:r>
          </a:p>
          <a:p>
            <a:pPr lvl="1"/>
            <a:r>
              <a:rPr lang="en-US" dirty="0" smtClean="0"/>
              <a:t>HTTP is pre-defined to go to port 80</a:t>
            </a:r>
          </a:p>
          <a:p>
            <a:r>
              <a:rPr lang="en-US" dirty="0" smtClean="0"/>
              <a:t>We’ve got the name, so now we can build a TCP message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 something a bit funky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Remember the hourglass with the narrow waist?</a:t>
            </a:r>
          </a:p>
          <a:p>
            <a:r>
              <a:rPr lang="en-US" dirty="0" smtClean="0"/>
              <a:t>That waist is the IP protocol</a:t>
            </a:r>
          </a:p>
          <a:p>
            <a:r>
              <a:rPr lang="en-US" dirty="0" smtClean="0"/>
              <a:t>Things right above it tend to use IP by default</a:t>
            </a:r>
          </a:p>
          <a:p>
            <a:r>
              <a:rPr lang="en-US" dirty="0" smtClean="0"/>
              <a:t>In particular, TCP does</a:t>
            </a:r>
          </a:p>
          <a:p>
            <a:r>
              <a:rPr lang="en-US" dirty="0" smtClean="0"/>
              <a:t>So if the IP address will appear in the IP header, why include it in the TCP header?</a:t>
            </a:r>
          </a:p>
          <a:p>
            <a:r>
              <a:rPr lang="en-US" dirty="0" smtClean="0"/>
              <a:t>Well, let’s not (and we don’t)</a:t>
            </a:r>
          </a:p>
          <a:p>
            <a:pPr lvl="1"/>
            <a:r>
              <a:rPr lang="en-US" dirty="0" smtClean="0"/>
              <a:t>We’ll worry about the IP address later</a:t>
            </a:r>
            <a:endParaRPr lang="en-US" dirty="0"/>
          </a:p>
        </p:txBody>
      </p:sp>
      <p:sp>
        <p:nvSpPr>
          <p:cNvPr id="5" name="Oval Callout 4"/>
          <p:cNvSpPr/>
          <p:nvPr/>
        </p:nvSpPr>
        <p:spPr>
          <a:xfrm>
            <a:off x="6019800" y="5029200"/>
            <a:ext cx="2667000" cy="914400"/>
          </a:xfrm>
          <a:prstGeom prst="wedgeEllipseCallout">
            <a:avLst>
              <a:gd name="adj1" fmla="val -62274"/>
              <a:gd name="adj2" fmla="val 5556"/>
            </a:avLst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A cross-layer optimization</a:t>
            </a:r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TCP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do whatever our TCP FSM tells us to do, now</a:t>
            </a:r>
          </a:p>
          <a:p>
            <a:r>
              <a:rPr lang="en-US" dirty="0" smtClean="0"/>
              <a:t>We consider the send window</a:t>
            </a:r>
          </a:p>
          <a:p>
            <a:r>
              <a:rPr lang="en-US" dirty="0" smtClean="0"/>
              <a:t>And the congestion window</a:t>
            </a:r>
          </a:p>
          <a:p>
            <a:r>
              <a:rPr lang="en-US" dirty="0" smtClean="0"/>
              <a:t>If either tells us not to send, we wait</a:t>
            </a:r>
          </a:p>
          <a:p>
            <a:pPr lvl="1"/>
            <a:r>
              <a:rPr lang="en-US" dirty="0" smtClean="0"/>
              <a:t>Saving this message</a:t>
            </a:r>
          </a:p>
          <a:p>
            <a:r>
              <a:rPr lang="en-US" dirty="0" smtClean="0"/>
              <a:t>If everything is OK to send more, we move down the stack</a:t>
            </a:r>
            <a:endParaRPr lang="en-US" dirty="0"/>
          </a:p>
        </p:txBody>
      </p:sp>
      <p:sp>
        <p:nvSpPr>
          <p:cNvPr id="5" name="Oval Callout 4"/>
          <p:cNvSpPr/>
          <p:nvPr/>
        </p:nvSpPr>
        <p:spPr>
          <a:xfrm>
            <a:off x="6400800" y="2438400"/>
            <a:ext cx="2286000" cy="685800"/>
          </a:xfrm>
          <a:prstGeom prst="wedgeEllipseCallout">
            <a:avLst>
              <a:gd name="adj1" fmla="val -59166"/>
              <a:gd name="adj2" fmla="val 68056"/>
            </a:avLst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Space-related optimizations</a:t>
            </a:r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Right Brace 5"/>
          <p:cNvSpPr/>
          <p:nvPr/>
        </p:nvSpPr>
        <p:spPr>
          <a:xfrm>
            <a:off x="5715000" y="2743200"/>
            <a:ext cx="304800" cy="1066800"/>
          </a:xfrm>
          <a:prstGeom prst="rightBrac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have we learned?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dirty="0" smtClean="0"/>
              <a:t>We can communicate with another party over a channel</a:t>
            </a:r>
          </a:p>
          <a:p>
            <a:r>
              <a:rPr lang="en-US" dirty="0" smtClean="0"/>
              <a:t>Channels have limited capacity to carry information</a:t>
            </a:r>
          </a:p>
          <a:p>
            <a:r>
              <a:rPr lang="en-US" dirty="0" smtClean="0"/>
              <a:t>Many channels experience noise that alters some signals</a:t>
            </a:r>
          </a:p>
          <a:p>
            <a:pPr lvl="1"/>
            <a:r>
              <a:rPr lang="en-US" dirty="0" smtClean="0"/>
              <a:t>Which reduces their capacity to carry information</a:t>
            </a:r>
          </a:p>
          <a:p>
            <a:r>
              <a:rPr lang="en-US" dirty="0" smtClean="0"/>
              <a:t>We can use encodings to overcome noise</a:t>
            </a:r>
          </a:p>
          <a:p>
            <a:pPr lvl="1"/>
            <a:r>
              <a:rPr lang="en-US" dirty="0" smtClean="0"/>
              <a:t>But there is a computable limit to that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 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a protocol stack perspective, we need to determine if this layer can deliver it</a:t>
            </a:r>
          </a:p>
          <a:p>
            <a:r>
              <a:rPr lang="en-US" dirty="0" smtClean="0"/>
              <a:t>Well, can it?</a:t>
            </a:r>
          </a:p>
          <a:p>
            <a:r>
              <a:rPr lang="en-US" dirty="0" smtClean="0"/>
              <a:t>The local node isn’t the destination</a:t>
            </a:r>
          </a:p>
          <a:p>
            <a:r>
              <a:rPr lang="en-US" dirty="0" smtClean="0"/>
              <a:t>The TCP layer doesn’t know how to forward itself</a:t>
            </a:r>
          </a:p>
          <a:p>
            <a:r>
              <a:rPr lang="en-US" dirty="0" smtClean="0"/>
              <a:t>So, no, it can’t deliver it</a:t>
            </a:r>
          </a:p>
          <a:p>
            <a:r>
              <a:rPr lang="en-US" dirty="0" smtClean="0"/>
              <a:t>Better go down the stack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down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 flipH="1">
            <a:off x="762000" y="2514600"/>
            <a:ext cx="739775" cy="819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5" name="TextBox 4"/>
          <p:cNvSpPr txBox="1"/>
          <p:nvPr/>
        </p:nvSpPr>
        <p:spPr>
          <a:xfrm>
            <a:off x="381000" y="1219200"/>
            <a:ext cx="3352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So we’ve got a TCP message to send, and this layer can’t handle it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62400" y="1371600"/>
            <a:ext cx="3352800" cy="5334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TCP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57200" y="3581400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Find a lower </a:t>
            </a:r>
            <a:r>
              <a:rPr lang="en-US" sz="2400" dirty="0" smtClean="0">
                <a:latin typeface="Times New Roman"/>
                <a:cs typeface="Times New Roman"/>
              </a:rPr>
              <a:t>layer that can help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962400" y="2326721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TCP likes to work with IP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962400" y="3157718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So let’s drop the TCP message to the IP level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962400" y="4362272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In particular, let’s use IPv4</a:t>
            </a:r>
            <a:endParaRPr lang="en-US" sz="2400" dirty="0">
              <a:latin typeface="Times New Roman"/>
              <a:cs typeface="Times New Roman"/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7848600" y="2997200"/>
            <a:ext cx="751404" cy="1913118"/>
            <a:chOff x="7848600" y="2997200"/>
            <a:chExt cx="751404" cy="1913118"/>
          </a:xfrm>
        </p:grpSpPr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7924800" y="3691118"/>
              <a:ext cx="604629" cy="377630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700" b="1" dirty="0" smtClean="0">
                  <a:solidFill>
                    <a:srgbClr val="003366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</a:rPr>
                <a:t>TCP</a:t>
              </a:r>
              <a:endParaRPr kumimoji="0" lang="en-US" sz="700" b="1" i="0" u="none" strike="noStrike" cap="none" normalizeH="0" baseline="0" dirty="0" smtClean="0">
                <a:ln>
                  <a:noFill/>
                </a:ln>
                <a:solidFill>
                  <a:srgbClr val="00336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TCP-&gt;</a:t>
              </a:r>
              <a:r>
                <a:rPr lang="en-US" sz="700" b="1" dirty="0" smtClean="0">
                  <a:solidFill>
                    <a:srgbClr val="003366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IPv4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Oval 41"/>
            <p:cNvSpPr>
              <a:spLocks noChangeArrowheads="1"/>
            </p:cNvSpPr>
            <p:nvPr/>
          </p:nvSpPr>
          <p:spPr bwMode="auto">
            <a:xfrm>
              <a:off x="7848600" y="4527422"/>
              <a:ext cx="675204" cy="382896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IPv4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0" name="Curved Connector 19"/>
            <p:cNvCxnSpPr>
              <a:stCxn id="18" idx="2"/>
              <a:endCxn id="19" idx="0"/>
            </p:cNvCxnSpPr>
            <p:nvPr/>
          </p:nvCxnSpPr>
          <p:spPr>
            <a:xfrm rot="5400000">
              <a:off x="7977322" y="4277629"/>
              <a:ext cx="458674" cy="40913"/>
            </a:xfrm>
            <a:prstGeom prst="curvedConnector3">
              <a:avLst>
                <a:gd name="adj1" fmla="val 50000"/>
              </a:avLst>
            </a:prstGeom>
            <a:ln>
              <a:solidFill>
                <a:srgbClr val="000000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urved Connector 21"/>
            <p:cNvCxnSpPr/>
            <p:nvPr/>
          </p:nvCxnSpPr>
          <p:spPr>
            <a:xfrm rot="5400000">
              <a:off x="8078776" y="3532171"/>
              <a:ext cx="304800" cy="13093"/>
            </a:xfrm>
            <a:prstGeom prst="curvedConnector3">
              <a:avLst>
                <a:gd name="adj1" fmla="val 50000"/>
              </a:avLst>
            </a:prstGeom>
            <a:ln>
              <a:solidFill>
                <a:srgbClr val="000000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Oval 41"/>
            <p:cNvSpPr>
              <a:spLocks noChangeArrowheads="1"/>
            </p:cNvSpPr>
            <p:nvPr/>
          </p:nvSpPr>
          <p:spPr bwMode="auto">
            <a:xfrm>
              <a:off x="7924800" y="2997200"/>
              <a:ext cx="675204" cy="382896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Hard state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TCP </a:t>
              </a:r>
              <a:r>
                <a:rPr kumimoji="0" lang="en-US" sz="7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conn</a:t>
              </a:r>
              <a:r>
                <a:rPr kumimoji="0" lang="en-US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.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Doing IP’s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IP is a packet protocol</a:t>
            </a:r>
          </a:p>
          <a:p>
            <a:pPr lvl="1"/>
            <a:r>
              <a:rPr lang="en-US" dirty="0" smtClean="0"/>
              <a:t>Not a stream protocol</a:t>
            </a:r>
          </a:p>
          <a:p>
            <a:r>
              <a:rPr lang="en-US" dirty="0" smtClean="0"/>
              <a:t>It handles each packet independently</a:t>
            </a:r>
          </a:p>
          <a:p>
            <a:r>
              <a:rPr lang="en-US" dirty="0" smtClean="0"/>
              <a:t>So we don’t need any preparation to send out this packet</a:t>
            </a:r>
          </a:p>
          <a:p>
            <a:r>
              <a:rPr lang="en-US" dirty="0" smtClean="0"/>
              <a:t>But . . .</a:t>
            </a:r>
          </a:p>
          <a:p>
            <a:r>
              <a:rPr lang="en-US" dirty="0" smtClean="0"/>
              <a:t>IP doesn’t itself forward data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the IP header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IP header will be used for network transit</a:t>
            </a:r>
          </a:p>
          <a:p>
            <a:r>
              <a:rPr lang="en-US" dirty="0" smtClean="0"/>
              <a:t>It must specify what’s needed to get from one side of the network to the other</a:t>
            </a:r>
          </a:p>
          <a:p>
            <a:r>
              <a:rPr lang="en-US" dirty="0" smtClean="0"/>
              <a:t>In particular, a source and destination address</a:t>
            </a:r>
          </a:p>
          <a:p>
            <a:r>
              <a:rPr lang="en-US" dirty="0" smtClean="0"/>
              <a:t>We’ve got the source address by default</a:t>
            </a:r>
          </a:p>
          <a:p>
            <a:r>
              <a:rPr lang="en-US" dirty="0" smtClean="0"/>
              <a:t>We need a destination address</a:t>
            </a:r>
          </a:p>
          <a:p>
            <a:pPr lvl="1"/>
            <a:r>
              <a:rPr lang="en-US" dirty="0" smtClean="0"/>
              <a:t>We’ve got one, but it’s </a:t>
            </a:r>
            <a:r>
              <a:rPr lang="en-US" dirty="0" smtClean="0">
                <a:hlinkClick r:id="rId2"/>
              </a:rPr>
              <a:t>www.funsite.com</a:t>
            </a:r>
            <a:endParaRPr lang="en-US" dirty="0" smtClean="0"/>
          </a:p>
          <a:p>
            <a:pPr lvl="1"/>
            <a:r>
              <a:rPr lang="en-US" dirty="0" smtClean="0"/>
              <a:t>We need an IP address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the IP address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We’ve got </a:t>
            </a:r>
            <a:r>
              <a:rPr lang="en-US" dirty="0" smtClean="0">
                <a:hlinkClick r:id="rId2"/>
              </a:rPr>
              <a:t>www.funsite.com</a:t>
            </a:r>
            <a:r>
              <a:rPr lang="en-US" dirty="0" smtClean="0"/>
              <a:t> and we want something like 131.179.192.47</a:t>
            </a:r>
          </a:p>
          <a:p>
            <a:r>
              <a:rPr lang="en-US" dirty="0" smtClean="0"/>
              <a:t>We may have that information in a local file</a:t>
            </a:r>
          </a:p>
          <a:p>
            <a:pPr lvl="1"/>
            <a:r>
              <a:rPr lang="en-US" dirty="0" smtClean="0"/>
              <a:t>Like /etc/hosts</a:t>
            </a:r>
          </a:p>
          <a:p>
            <a:r>
              <a:rPr lang="en-US" dirty="0" smtClean="0"/>
              <a:t>Or we may have cached it </a:t>
            </a:r>
          </a:p>
          <a:p>
            <a:pPr lvl="1"/>
            <a:r>
              <a:rPr lang="en-US" dirty="0" smtClean="0"/>
              <a:t>Having done the translation previously</a:t>
            </a:r>
          </a:p>
          <a:p>
            <a:r>
              <a:rPr lang="en-US" dirty="0" smtClean="0"/>
              <a:t>If not, we need to use DNS to look it up</a:t>
            </a:r>
          </a:p>
          <a:p>
            <a:pPr lvl="1"/>
            <a:r>
              <a:rPr lang="en-US" dirty="0" smtClean="0"/>
              <a:t>We won’t go into the details here</a:t>
            </a:r>
            <a:endParaRPr lang="en-US" dirty="0"/>
          </a:p>
        </p:txBody>
      </p:sp>
      <p:sp>
        <p:nvSpPr>
          <p:cNvPr id="5" name="Oval Callout 4"/>
          <p:cNvSpPr/>
          <p:nvPr/>
        </p:nvSpPr>
        <p:spPr>
          <a:xfrm>
            <a:off x="5715000" y="3276600"/>
            <a:ext cx="2895600" cy="838200"/>
          </a:xfrm>
          <a:prstGeom prst="wedgeEllipseCallout">
            <a:avLst>
              <a:gd name="adj1" fmla="val -67324"/>
              <a:gd name="adj2" fmla="val 47348"/>
            </a:avLst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Another space-related optimization</a:t>
            </a:r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IP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7"/>
            <a:ext cx="8229600" cy="4525963"/>
          </a:xfrm>
        </p:spPr>
        <p:txBody>
          <a:bodyPr/>
          <a:lstStyle/>
          <a:p>
            <a:r>
              <a:rPr lang="en-US" dirty="0" smtClean="0"/>
              <a:t>Fill in the rest of the header</a:t>
            </a:r>
          </a:p>
          <a:p>
            <a:pPr lvl="1"/>
            <a:r>
              <a:rPr lang="en-US" dirty="0" smtClean="0"/>
              <a:t>Time to live</a:t>
            </a:r>
          </a:p>
          <a:p>
            <a:pPr lvl="1"/>
            <a:r>
              <a:rPr lang="en-US" dirty="0" smtClean="0"/>
              <a:t>Flags</a:t>
            </a:r>
          </a:p>
          <a:p>
            <a:pPr lvl="1"/>
            <a:r>
              <a:rPr lang="en-US" dirty="0" smtClean="0"/>
              <a:t>Length</a:t>
            </a:r>
          </a:p>
          <a:p>
            <a:pPr lvl="1"/>
            <a:r>
              <a:rPr lang="en-US" dirty="0" smtClean="0"/>
              <a:t>Checksum</a:t>
            </a:r>
          </a:p>
          <a:p>
            <a:pPr lvl="1"/>
            <a:r>
              <a:rPr lang="en-US" dirty="0" smtClean="0"/>
              <a:t>Etc.</a:t>
            </a:r>
          </a:p>
          <a:p>
            <a:r>
              <a:rPr lang="en-US" dirty="0" smtClean="0"/>
              <a:t>No flow control, no congestion control</a:t>
            </a:r>
          </a:p>
          <a:p>
            <a:pPr lvl="1"/>
            <a:r>
              <a:rPr lang="en-US" dirty="0" smtClean="0"/>
              <a:t>IP doesn’t do those</a:t>
            </a:r>
          </a:p>
          <a:p>
            <a:r>
              <a:rPr lang="en-US" dirty="0" smtClean="0"/>
              <a:t>Just get on with sending 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 have we got so far?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752600" y="2247900"/>
            <a:ext cx="3352800" cy="533400"/>
            <a:chOff x="1752600" y="3581400"/>
            <a:chExt cx="3352800" cy="533400"/>
          </a:xfrm>
        </p:grpSpPr>
        <p:sp>
          <p:nvSpPr>
            <p:cNvPr id="7" name="Rectangle 6"/>
            <p:cNvSpPr/>
            <p:nvPr/>
          </p:nvSpPr>
          <p:spPr>
            <a:xfrm>
              <a:off x="1752600" y="3581400"/>
              <a:ext cx="3352800" cy="533400"/>
            </a:xfrm>
            <a:prstGeom prst="rect">
              <a:avLst/>
            </a:prstGeom>
            <a:solidFill>
              <a:schemeClr val="bg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Times New Roman"/>
                  <a:cs typeface="Times New Roman"/>
                </a:rPr>
                <a:t>HTTP Body</a:t>
              </a:r>
              <a:endParaRPr lang="en-US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752600" y="3581400"/>
              <a:ext cx="457200" cy="533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990600" y="3200400"/>
            <a:ext cx="4114800" cy="533400"/>
            <a:chOff x="1828800" y="3200400"/>
            <a:chExt cx="4114800" cy="533400"/>
          </a:xfrm>
        </p:grpSpPr>
        <p:sp>
          <p:nvSpPr>
            <p:cNvPr id="12" name="Rectangle 11"/>
            <p:cNvSpPr/>
            <p:nvPr/>
          </p:nvSpPr>
          <p:spPr>
            <a:xfrm>
              <a:off x="1828800" y="3200400"/>
              <a:ext cx="762000" cy="533400"/>
            </a:xfrm>
            <a:prstGeom prst="rect">
              <a:avLst/>
            </a:prstGeom>
            <a:solidFill>
              <a:srgbClr val="BFBFB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TCP</a:t>
              </a:r>
              <a:endParaRPr lang="en-US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2590800" y="3200400"/>
              <a:ext cx="3352800" cy="533400"/>
              <a:chOff x="1752600" y="3581400"/>
              <a:chExt cx="3352800" cy="533400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752600" y="3581400"/>
                <a:ext cx="3352800" cy="533400"/>
              </a:xfrm>
              <a:prstGeom prst="rect">
                <a:avLst/>
              </a:prstGeom>
              <a:solidFill>
                <a:schemeClr val="bg1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  <a:latin typeface="Times New Roman"/>
                    <a:cs typeface="Times New Roman"/>
                  </a:rPr>
                  <a:t>HTTP Body</a:t>
                </a:r>
                <a:endParaRPr lang="en-US" dirty="0">
                  <a:solidFill>
                    <a:schemeClr val="tx1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1752600" y="3581400"/>
                <a:ext cx="457200" cy="5334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2" name="Group 21"/>
          <p:cNvGrpSpPr/>
          <p:nvPr/>
        </p:nvGrpSpPr>
        <p:grpSpPr>
          <a:xfrm>
            <a:off x="533400" y="4191000"/>
            <a:ext cx="4572000" cy="533400"/>
            <a:chOff x="1371600" y="4191000"/>
            <a:chExt cx="4572000" cy="533400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0" y="4191000"/>
              <a:ext cx="4114800" cy="533400"/>
              <a:chOff x="2590800" y="2895600"/>
              <a:chExt cx="4114800" cy="533400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2590800" y="2895600"/>
                <a:ext cx="4114800" cy="533400"/>
              </a:xfrm>
              <a:prstGeom prst="rect">
                <a:avLst/>
              </a:prstGeom>
              <a:solidFill>
                <a:schemeClr val="bg1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590800" y="2895600"/>
                <a:ext cx="762000" cy="5334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TCP</a:t>
                </a:r>
                <a:endParaRPr lang="en-US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3352800" y="2895600"/>
                <a:ext cx="457200" cy="533400"/>
              </a:xfrm>
              <a:prstGeom prst="rect">
                <a:avLst/>
              </a:prstGeom>
              <a:solidFill>
                <a:srgbClr val="BFBFB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4191000" y="2983468"/>
                <a:ext cx="132600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Times New Roman"/>
                    <a:cs typeface="Times New Roman"/>
                  </a:rPr>
                  <a:t>HTTP Body</a:t>
                </a:r>
                <a:endParaRPr lang="en-US" dirty="0"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21" name="Rectangle 20"/>
            <p:cNvSpPr/>
            <p:nvPr/>
          </p:nvSpPr>
          <p:spPr>
            <a:xfrm>
              <a:off x="1371600" y="4191000"/>
              <a:ext cx="457200" cy="533400"/>
            </a:xfrm>
            <a:prstGeom prst="rect">
              <a:avLst/>
            </a:prstGeom>
            <a:solidFill>
              <a:srgbClr val="BFBFB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IP</a:t>
              </a:r>
              <a:endParaRPr lang="en-US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5715000" y="1295400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We started with an HTTP request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209800" y="1447800"/>
            <a:ext cx="2895600" cy="5334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HTTP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Body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15000" y="2140803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We added an HTTP header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715000" y="2986206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We added a TCP header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715000" y="3831609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We added an IP header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6" grpId="0" animBg="1"/>
      <p:bldP spid="28" grpId="0"/>
      <p:bldP spid="29" grpId="0"/>
      <p:bldP spid="3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 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a protocol stack perspective, we need to determine if this layer can deliver it</a:t>
            </a:r>
          </a:p>
          <a:p>
            <a:r>
              <a:rPr lang="en-US" dirty="0" smtClean="0"/>
              <a:t>Well, can it?</a:t>
            </a:r>
          </a:p>
          <a:p>
            <a:r>
              <a:rPr lang="en-US" dirty="0" smtClean="0"/>
              <a:t>The local node isn’t the destination</a:t>
            </a:r>
          </a:p>
          <a:p>
            <a:r>
              <a:rPr lang="en-US" dirty="0" smtClean="0"/>
              <a:t>The IP layer doesn’t know how to relay itself</a:t>
            </a:r>
          </a:p>
          <a:p>
            <a:pPr lvl="1"/>
            <a:r>
              <a:rPr lang="en-US" dirty="0" smtClean="0"/>
              <a:t>Not mechanically, at least</a:t>
            </a:r>
          </a:p>
          <a:p>
            <a:r>
              <a:rPr lang="en-US" dirty="0" smtClean="0"/>
              <a:t>So, no, it can’t deliver it</a:t>
            </a:r>
          </a:p>
          <a:p>
            <a:r>
              <a:rPr lang="en-US" dirty="0" smtClean="0"/>
              <a:t>Better go down the stack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down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 flipH="1">
            <a:off x="762000" y="2514600"/>
            <a:ext cx="739775" cy="819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5" name="TextBox 4"/>
          <p:cNvSpPr txBox="1"/>
          <p:nvPr/>
        </p:nvSpPr>
        <p:spPr>
          <a:xfrm>
            <a:off x="381000" y="1219200"/>
            <a:ext cx="3352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So we’ve got a IP message to send, and this layer can’t handle it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62400" y="1371600"/>
            <a:ext cx="3352800" cy="5334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IP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57200" y="3581400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Find a lower </a:t>
            </a:r>
            <a:r>
              <a:rPr lang="en-US" sz="2400" dirty="0" smtClean="0">
                <a:latin typeface="Times New Roman"/>
                <a:cs typeface="Times New Roman"/>
              </a:rPr>
              <a:t>layer that can help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962400" y="2326721"/>
            <a:ext cx="365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We know it has to go off node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962400" y="3295472"/>
            <a:ext cx="3352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What protocol layer can we go down to that might help?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962400" y="4655403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The only one we have here is 802.11</a:t>
            </a:r>
            <a:endParaRPr lang="en-US" sz="2400" dirty="0">
              <a:latin typeface="Times New Roman"/>
              <a:cs typeface="Times New Roman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7848600" y="2997200"/>
            <a:ext cx="751404" cy="1913118"/>
            <a:chOff x="7848600" y="2997200"/>
            <a:chExt cx="751404" cy="1913118"/>
          </a:xfrm>
        </p:grpSpPr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7924800" y="3691118"/>
              <a:ext cx="604629" cy="377630"/>
            </a:xfrm>
            <a:prstGeom prst="rect">
              <a:avLst/>
            </a:prstGeom>
            <a:solidFill>
              <a:srgbClr val="B8E7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Packet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700" b="1" dirty="0" smtClean="0">
                  <a:solidFill>
                    <a:srgbClr val="003366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</a:rPr>
                <a:t>IP</a:t>
              </a:r>
              <a:endParaRPr kumimoji="0" lang="en-US" sz="700" b="1" i="0" u="none" strike="noStrike" cap="none" normalizeH="0" baseline="0" dirty="0" smtClean="0">
                <a:ln>
                  <a:noFill/>
                </a:ln>
                <a:solidFill>
                  <a:srgbClr val="00336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1" i="0" u="none" strike="noStrike" cap="none" normalizeH="0" baseline="0" dirty="0" smtClean="0">
                  <a:ln>
                    <a:noFill/>
                  </a:ln>
                  <a:solidFill>
                    <a:srgbClr val="003366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IPv4-&gt;802.11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Oval 41"/>
            <p:cNvSpPr>
              <a:spLocks noChangeArrowheads="1"/>
            </p:cNvSpPr>
            <p:nvPr/>
          </p:nvSpPr>
          <p:spPr bwMode="auto">
            <a:xfrm>
              <a:off x="7848600" y="4527422"/>
              <a:ext cx="675204" cy="382896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700" dirty="0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802..11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0" name="Curved Connector 19"/>
            <p:cNvCxnSpPr>
              <a:stCxn id="18" idx="2"/>
              <a:endCxn id="19" idx="0"/>
            </p:cNvCxnSpPr>
            <p:nvPr/>
          </p:nvCxnSpPr>
          <p:spPr>
            <a:xfrm rot="5400000">
              <a:off x="7977322" y="4277629"/>
              <a:ext cx="458674" cy="40913"/>
            </a:xfrm>
            <a:prstGeom prst="curvedConnector3">
              <a:avLst>
                <a:gd name="adj1" fmla="val 50000"/>
              </a:avLst>
            </a:prstGeom>
            <a:ln>
              <a:solidFill>
                <a:srgbClr val="000000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urved Connector 21"/>
            <p:cNvCxnSpPr/>
            <p:nvPr/>
          </p:nvCxnSpPr>
          <p:spPr>
            <a:xfrm rot="5400000">
              <a:off x="8078776" y="3532171"/>
              <a:ext cx="304800" cy="13093"/>
            </a:xfrm>
            <a:prstGeom prst="curvedConnector3">
              <a:avLst>
                <a:gd name="adj1" fmla="val 50000"/>
              </a:avLst>
            </a:prstGeom>
            <a:ln>
              <a:solidFill>
                <a:srgbClr val="000000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Oval 41"/>
            <p:cNvSpPr>
              <a:spLocks noChangeArrowheads="1"/>
            </p:cNvSpPr>
            <p:nvPr/>
          </p:nvSpPr>
          <p:spPr bwMode="auto">
            <a:xfrm>
              <a:off x="7924800" y="2997200"/>
              <a:ext cx="675204" cy="382896"/>
            </a:xfrm>
            <a:prstGeom prst="ellipse">
              <a:avLst/>
            </a:prstGeom>
            <a:solidFill>
              <a:srgbClr val="F79646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IPv4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Doing 802.11’s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895600" y="2957512"/>
            <a:ext cx="578820" cy="1588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7"/>
          <p:cNvPicPr>
            <a:picLocks noChangeAspect="1" noChangeArrowheads="1"/>
          </p:cNvPicPr>
          <p:nvPr/>
        </p:nvPicPr>
        <mc:AlternateContent xmlns:ma="http://schemas.microsoft.com/office/mac/drawingml/2008/main">
          <mc:Choice Requires="ma">
            <p:blipFill>
              <a:blip r:embed="rId2"/>
              <a:srcRect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 flipH="1">
            <a:off x="762000" y="2514600"/>
            <a:ext cx="739775" cy="819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grpSp>
        <p:nvGrpSpPr>
          <p:cNvPr id="7" name="Group 10"/>
          <p:cNvGrpSpPr>
            <a:grpSpLocks/>
          </p:cNvGrpSpPr>
          <p:nvPr/>
        </p:nvGrpSpPr>
        <p:grpSpPr bwMode="auto">
          <a:xfrm rot="16200000" flipV="1">
            <a:off x="1105694" y="2454366"/>
            <a:ext cx="792162" cy="787400"/>
            <a:chOff x="1752600" y="1752600"/>
            <a:chExt cx="685800" cy="609600"/>
          </a:xfrm>
        </p:grpSpPr>
        <p:sp>
          <p:nvSpPr>
            <p:cNvPr id="8" name="Arc 7"/>
            <p:cNvSpPr/>
            <p:nvPr/>
          </p:nvSpPr>
          <p:spPr>
            <a:xfrm>
              <a:off x="1752600" y="1752600"/>
              <a:ext cx="685800" cy="609600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Arc 8"/>
            <p:cNvSpPr/>
            <p:nvPr/>
          </p:nvSpPr>
          <p:spPr>
            <a:xfrm>
              <a:off x="1885389" y="1836057"/>
              <a:ext cx="457200" cy="444500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Arc 9"/>
            <p:cNvSpPr/>
            <p:nvPr/>
          </p:nvSpPr>
          <p:spPr>
            <a:xfrm>
              <a:off x="1974477" y="1912257"/>
              <a:ext cx="305080" cy="304800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14600" y="2644676"/>
            <a:ext cx="48798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95"/>
          <p:cNvPicPr>
            <a:picLocks noChangeAspect="1" noChangeArrowheads="1"/>
          </p:cNvPicPr>
          <p:nvPr/>
        </p:nvPicPr>
        <mc:AlternateContent xmlns:ma="http://schemas.microsoft.com/office/mac/drawingml/2008/main">
          <mc:Choice Requires="ma">
            <p:blipFill>
              <a:blip r:embed="rId5"/>
              <a:srcRect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8"/>
              <a:srcRect/>
              <a:stretch>
                <a:fillRect/>
              </a:stretch>
            </p:blipFill>
          </mc:Fallback>
        </mc:AlternateContent>
        <p:spPr bwMode="auto">
          <a:xfrm>
            <a:off x="3398837" y="2667000"/>
            <a:ext cx="487363" cy="609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3" name="TextBox 12"/>
          <p:cNvSpPr txBox="1"/>
          <p:nvPr/>
        </p:nvSpPr>
        <p:spPr>
          <a:xfrm>
            <a:off x="4191000" y="1447800"/>
            <a:ext cx="40386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We need to translate the IP address into an 802.11 MAC address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91000" y="2762072"/>
            <a:ext cx="4495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We have a table that shows us that the MAC address of the access point is what we should use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91000" y="4076344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Now we have to build an 802.11 packet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34822" y="21336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things we’ve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channels can be shared by more than two parties</a:t>
            </a:r>
          </a:p>
          <a:p>
            <a:r>
              <a:rPr lang="en-US" dirty="0" smtClean="0"/>
              <a:t>Which introduces a need for naming of the parties</a:t>
            </a:r>
          </a:p>
          <a:p>
            <a:r>
              <a:rPr lang="en-US" dirty="0" smtClean="0"/>
              <a:t>We need methods to share such channels</a:t>
            </a:r>
          </a:p>
          <a:p>
            <a:pPr lvl="1"/>
            <a:r>
              <a:rPr lang="en-US" dirty="0" smtClean="0"/>
              <a:t>Either under the control of some party</a:t>
            </a:r>
          </a:p>
          <a:p>
            <a:pPr lvl="1"/>
            <a:r>
              <a:rPr lang="en-US" dirty="0" smtClean="0"/>
              <a:t>Or by some set of rules everyone follows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 have we got so far?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7"/>
          <p:cNvGrpSpPr/>
          <p:nvPr/>
        </p:nvGrpSpPr>
        <p:grpSpPr>
          <a:xfrm>
            <a:off x="2514600" y="2247900"/>
            <a:ext cx="3352800" cy="533400"/>
            <a:chOff x="1752600" y="3581400"/>
            <a:chExt cx="3352800" cy="533400"/>
          </a:xfrm>
        </p:grpSpPr>
        <p:sp>
          <p:nvSpPr>
            <p:cNvPr id="7" name="Rectangle 6"/>
            <p:cNvSpPr/>
            <p:nvPr/>
          </p:nvSpPr>
          <p:spPr>
            <a:xfrm>
              <a:off x="1752600" y="3581400"/>
              <a:ext cx="3352800" cy="533400"/>
            </a:xfrm>
            <a:prstGeom prst="rect">
              <a:avLst/>
            </a:prstGeom>
            <a:solidFill>
              <a:schemeClr val="bg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Times New Roman"/>
                  <a:cs typeface="Times New Roman"/>
                </a:rPr>
                <a:t>HTTP Body</a:t>
              </a:r>
              <a:endParaRPr lang="en-US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752600" y="3581400"/>
              <a:ext cx="457200" cy="533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22"/>
          <p:cNvGrpSpPr/>
          <p:nvPr/>
        </p:nvGrpSpPr>
        <p:grpSpPr>
          <a:xfrm>
            <a:off x="1752600" y="3200400"/>
            <a:ext cx="4114800" cy="533400"/>
            <a:chOff x="1828800" y="3200400"/>
            <a:chExt cx="4114800" cy="533400"/>
          </a:xfrm>
        </p:grpSpPr>
        <p:sp>
          <p:nvSpPr>
            <p:cNvPr id="12" name="Rectangle 11"/>
            <p:cNvSpPr/>
            <p:nvPr/>
          </p:nvSpPr>
          <p:spPr>
            <a:xfrm>
              <a:off x="1828800" y="3200400"/>
              <a:ext cx="762000" cy="533400"/>
            </a:xfrm>
            <a:prstGeom prst="rect">
              <a:avLst/>
            </a:prstGeom>
            <a:solidFill>
              <a:srgbClr val="BFBFB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TCP</a:t>
              </a:r>
              <a:endParaRPr lang="en-US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8" name="Group 17"/>
            <p:cNvGrpSpPr/>
            <p:nvPr/>
          </p:nvGrpSpPr>
          <p:grpSpPr>
            <a:xfrm>
              <a:off x="2590800" y="3200400"/>
              <a:ext cx="3352800" cy="533400"/>
              <a:chOff x="1752600" y="3581400"/>
              <a:chExt cx="3352800" cy="533400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752600" y="3581400"/>
                <a:ext cx="3352800" cy="533400"/>
              </a:xfrm>
              <a:prstGeom prst="rect">
                <a:avLst/>
              </a:prstGeom>
              <a:solidFill>
                <a:schemeClr val="bg1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  <a:latin typeface="Times New Roman"/>
                    <a:cs typeface="Times New Roman"/>
                  </a:rPr>
                  <a:t>HTTP Body</a:t>
                </a:r>
                <a:endParaRPr lang="en-US" dirty="0">
                  <a:solidFill>
                    <a:schemeClr val="tx1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1752600" y="3581400"/>
                <a:ext cx="457200" cy="5334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" name="Group 21"/>
          <p:cNvGrpSpPr/>
          <p:nvPr/>
        </p:nvGrpSpPr>
        <p:grpSpPr>
          <a:xfrm>
            <a:off x="1295400" y="4191000"/>
            <a:ext cx="4572000" cy="533400"/>
            <a:chOff x="1371600" y="4191000"/>
            <a:chExt cx="4572000" cy="533400"/>
          </a:xfrm>
        </p:grpSpPr>
        <p:grpSp>
          <p:nvGrpSpPr>
            <p:cNvPr id="10" name="Group 16"/>
            <p:cNvGrpSpPr/>
            <p:nvPr/>
          </p:nvGrpSpPr>
          <p:grpSpPr>
            <a:xfrm>
              <a:off x="1828800" y="4191000"/>
              <a:ext cx="4114800" cy="533400"/>
              <a:chOff x="2590800" y="2895600"/>
              <a:chExt cx="4114800" cy="533400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2590800" y="2895600"/>
                <a:ext cx="4114800" cy="533400"/>
              </a:xfrm>
              <a:prstGeom prst="rect">
                <a:avLst/>
              </a:prstGeom>
              <a:solidFill>
                <a:schemeClr val="bg1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590800" y="2895600"/>
                <a:ext cx="762000" cy="5334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TCP</a:t>
                </a:r>
                <a:endParaRPr lang="en-US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3352800" y="2895600"/>
                <a:ext cx="457200" cy="533400"/>
              </a:xfrm>
              <a:prstGeom prst="rect">
                <a:avLst/>
              </a:prstGeom>
              <a:solidFill>
                <a:srgbClr val="BFBFB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4191000" y="2983468"/>
                <a:ext cx="132600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Times New Roman"/>
                    <a:cs typeface="Times New Roman"/>
                  </a:rPr>
                  <a:t>HTTP Body</a:t>
                </a:r>
                <a:endParaRPr lang="en-US" dirty="0"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21" name="Rectangle 20"/>
            <p:cNvSpPr/>
            <p:nvPr/>
          </p:nvSpPr>
          <p:spPr>
            <a:xfrm>
              <a:off x="1371600" y="4191000"/>
              <a:ext cx="457200" cy="533400"/>
            </a:xfrm>
            <a:prstGeom prst="rect">
              <a:avLst/>
            </a:prstGeom>
            <a:solidFill>
              <a:srgbClr val="BFBFB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IP</a:t>
              </a:r>
              <a:endParaRPr lang="en-US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5943600" y="1295400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We started with an HTTP request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971800" y="1447800"/>
            <a:ext cx="2895600" cy="5334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HTTP Body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943600" y="2140803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We added an HTTP header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943600" y="2986206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We added a TCP header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943600" y="3831609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We added an IP header</a:t>
            </a:r>
            <a:endParaRPr lang="en-US" sz="2400" dirty="0">
              <a:latin typeface="Times New Roman"/>
              <a:cs typeface="Times New Roman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457200" y="5105400"/>
            <a:ext cx="5410200" cy="533400"/>
            <a:chOff x="457200" y="5105400"/>
            <a:chExt cx="5410200" cy="533400"/>
          </a:xfrm>
        </p:grpSpPr>
        <p:grpSp>
          <p:nvGrpSpPr>
            <p:cNvPr id="25" name="Group 21"/>
            <p:cNvGrpSpPr/>
            <p:nvPr/>
          </p:nvGrpSpPr>
          <p:grpSpPr>
            <a:xfrm>
              <a:off x="1295400" y="5105400"/>
              <a:ext cx="4572000" cy="533400"/>
              <a:chOff x="1371600" y="4191000"/>
              <a:chExt cx="4572000" cy="533400"/>
            </a:xfrm>
          </p:grpSpPr>
          <p:grpSp>
            <p:nvGrpSpPr>
              <p:cNvPr id="27" name="Group 16"/>
              <p:cNvGrpSpPr/>
              <p:nvPr/>
            </p:nvGrpSpPr>
            <p:grpSpPr>
              <a:xfrm>
                <a:off x="1828800" y="4191000"/>
                <a:ext cx="4114800" cy="533400"/>
                <a:chOff x="2590800" y="2895600"/>
                <a:chExt cx="4114800" cy="533400"/>
              </a:xfrm>
            </p:grpSpPr>
            <p:sp>
              <p:nvSpPr>
                <p:cNvPr id="32" name="Rectangle 31"/>
                <p:cNvSpPr/>
                <p:nvPr/>
              </p:nvSpPr>
              <p:spPr>
                <a:xfrm>
                  <a:off x="2590800" y="2895600"/>
                  <a:ext cx="4114800" cy="533400"/>
                </a:xfrm>
                <a:prstGeom prst="rect">
                  <a:avLst/>
                </a:prstGeom>
                <a:solidFill>
                  <a:schemeClr val="bg1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Rectangle 32"/>
                <p:cNvSpPr/>
                <p:nvPr/>
              </p:nvSpPr>
              <p:spPr>
                <a:xfrm>
                  <a:off x="2590800" y="2895600"/>
                  <a:ext cx="762000" cy="5334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solidFill>
                        <a:srgbClr val="000000"/>
                      </a:solidFill>
                      <a:latin typeface="Times New Roman"/>
                      <a:cs typeface="Times New Roman"/>
                    </a:rPr>
                    <a:t>TCP</a:t>
                  </a:r>
                  <a:endParaRPr lang="en-US" dirty="0">
                    <a:solidFill>
                      <a:srgbClr val="000000"/>
                    </a:solidFill>
                    <a:latin typeface="Times New Roman"/>
                    <a:cs typeface="Times New Roman"/>
                  </a:endParaRPr>
                </a:p>
              </p:txBody>
            </p:sp>
            <p:sp>
              <p:nvSpPr>
                <p:cNvPr id="34" name="Rectangle 33"/>
                <p:cNvSpPr/>
                <p:nvPr/>
              </p:nvSpPr>
              <p:spPr>
                <a:xfrm>
                  <a:off x="3352800" y="2895600"/>
                  <a:ext cx="457200" cy="533400"/>
                </a:xfrm>
                <a:prstGeom prst="rect">
                  <a:avLst/>
                </a:prstGeom>
                <a:solidFill>
                  <a:srgbClr val="BFBFBF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TextBox 34"/>
                <p:cNvSpPr txBox="1"/>
                <p:nvPr/>
              </p:nvSpPr>
              <p:spPr>
                <a:xfrm>
                  <a:off x="4191000" y="2983468"/>
                  <a:ext cx="132600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latin typeface="Times New Roman"/>
                      <a:cs typeface="Times New Roman"/>
                    </a:rPr>
                    <a:t>HTTP Body</a:t>
                  </a:r>
                  <a:endParaRPr lang="en-US" dirty="0">
                    <a:latin typeface="Times New Roman"/>
                    <a:cs typeface="Times New Roman"/>
                  </a:endParaRPr>
                </a:p>
              </p:txBody>
            </p:sp>
          </p:grpSp>
          <p:sp>
            <p:nvSpPr>
              <p:cNvPr id="31" name="Rectangle 30"/>
              <p:cNvSpPr/>
              <p:nvPr/>
            </p:nvSpPr>
            <p:spPr>
              <a:xfrm>
                <a:off x="1371600" y="4191000"/>
                <a:ext cx="457200" cy="533400"/>
              </a:xfrm>
              <a:prstGeom prst="rect">
                <a:avLst/>
              </a:prstGeom>
              <a:solidFill>
                <a:srgbClr val="BFBFB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IP</a:t>
                </a:r>
                <a:endParaRPr lang="en-US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36" name="Rectangle 35"/>
            <p:cNvSpPr/>
            <p:nvPr/>
          </p:nvSpPr>
          <p:spPr>
            <a:xfrm>
              <a:off x="457200" y="5105400"/>
              <a:ext cx="838200" cy="533400"/>
            </a:xfrm>
            <a:prstGeom prst="rect">
              <a:avLst/>
            </a:prstGeom>
            <a:solidFill>
              <a:srgbClr val="BFBFB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802.11</a:t>
              </a:r>
              <a:endParaRPr lang="en-US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5943600" y="4953000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Now we add an 802.11 header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6" grpId="0" animBg="1"/>
      <p:bldP spid="28" grpId="0"/>
      <p:bldP spid="29" grpId="0"/>
      <p:bldP spid="30" grpId="0"/>
      <p:bldP spid="3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 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dirty="0" smtClean="0"/>
              <a:t>From a protocol stack perspective, we need to determine if this layer can deliver it</a:t>
            </a:r>
          </a:p>
          <a:p>
            <a:r>
              <a:rPr lang="en-US" dirty="0" smtClean="0"/>
              <a:t>Well, can it?</a:t>
            </a:r>
          </a:p>
          <a:p>
            <a:r>
              <a:rPr lang="en-US" dirty="0" smtClean="0"/>
              <a:t>The local node isn’t the destination</a:t>
            </a:r>
          </a:p>
          <a:p>
            <a:r>
              <a:rPr lang="en-US" dirty="0" smtClean="0"/>
              <a:t>The 802.11 link layer sort of knows how to deliver it</a:t>
            </a:r>
          </a:p>
          <a:p>
            <a:pPr lvl="1"/>
            <a:r>
              <a:rPr lang="en-US" dirty="0" smtClean="0"/>
              <a:t>More precisely, it knows it can hand it to the wireless card and that will deliver it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Maybe not yet, though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the hardware ready?</a:t>
            </a:r>
          </a:p>
          <a:p>
            <a:r>
              <a:rPr lang="en-US" dirty="0" smtClean="0"/>
              <a:t>The wireless hardware might be busy already</a:t>
            </a:r>
          </a:p>
          <a:p>
            <a:r>
              <a:rPr lang="en-US" dirty="0" smtClean="0"/>
              <a:t>And any buffers it has might be full</a:t>
            </a:r>
          </a:p>
          <a:p>
            <a:r>
              <a:rPr lang="en-US" dirty="0" smtClean="0"/>
              <a:t>In which case, we can’t pass the packet down yet</a:t>
            </a:r>
          </a:p>
          <a:p>
            <a:r>
              <a:rPr lang="en-US" dirty="0" smtClean="0"/>
              <a:t>But sooner or later, the hardware becomes free</a:t>
            </a:r>
          </a:p>
          <a:p>
            <a:r>
              <a:rPr lang="en-US" dirty="0" smtClean="0"/>
              <a:t>And we ship the packet off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more wrinkle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wireless medium is shared</a:t>
            </a:r>
          </a:p>
          <a:p>
            <a:r>
              <a:rPr lang="en-US" dirty="0" smtClean="0"/>
              <a:t>So we need to wait for the medium to be free</a:t>
            </a:r>
          </a:p>
          <a:p>
            <a:r>
              <a:rPr lang="en-US" dirty="0" smtClean="0"/>
              <a:t>Using (for 802.11) a CSMA/CA protocol</a:t>
            </a:r>
          </a:p>
          <a:p>
            <a:pPr lvl="1"/>
            <a:r>
              <a:rPr lang="en-US" dirty="0" smtClean="0"/>
              <a:t>Listen for a little while</a:t>
            </a:r>
          </a:p>
          <a:p>
            <a:pPr lvl="1"/>
            <a:r>
              <a:rPr lang="en-US" dirty="0" smtClean="0"/>
              <a:t>If no other transmission, then transmit the frame</a:t>
            </a:r>
          </a:p>
          <a:p>
            <a:r>
              <a:rPr lang="en-US" dirty="0" err="1" smtClean="0"/>
              <a:t>ACKs</a:t>
            </a:r>
            <a:r>
              <a:rPr lang="en-US" dirty="0" smtClean="0"/>
              <a:t> will tell us whether it got through</a:t>
            </a:r>
          </a:p>
          <a:p>
            <a:r>
              <a:rPr lang="en-US" dirty="0" smtClean="0"/>
              <a:t>Some (or all) of this link level protocol might be bundled into the hardware</a:t>
            </a:r>
            <a:endParaRPr lang="en-US" dirty="0"/>
          </a:p>
        </p:txBody>
      </p:sp>
      <p:sp>
        <p:nvSpPr>
          <p:cNvPr id="5" name="Oval Callout 4"/>
          <p:cNvSpPr/>
          <p:nvPr/>
        </p:nvSpPr>
        <p:spPr>
          <a:xfrm>
            <a:off x="5638800" y="1066800"/>
            <a:ext cx="3124200" cy="990600"/>
          </a:xfrm>
          <a:prstGeom prst="wedgeEllipseCallout">
            <a:avLst>
              <a:gd name="adj1" fmla="val -58231"/>
              <a:gd name="adj2" fmla="val 215064"/>
            </a:avLst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Functionality specific to this link and this protocol layer </a:t>
            </a:r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next step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371600" y="2957512"/>
            <a:ext cx="578820" cy="1588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2644676"/>
            <a:ext cx="48798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95"/>
          <p:cNvPicPr>
            <a:picLocks noChangeAspect="1" noChangeArrowheads="1"/>
          </p:cNvPicPr>
          <p:nvPr/>
        </p:nvPicPr>
        <mc:AlternateContent xmlns:ma="http://schemas.microsoft.com/office/mac/drawingml/2008/main">
          <mc:Choice Requires="ma">
            <p:blipFill>
              <a:blip r:embed="rId3"/>
              <a:srcRect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8"/>
              <a:srcRect/>
              <a:stretch>
                <a:fillRect/>
              </a:stretch>
            </p:blipFill>
          </mc:Fallback>
        </mc:AlternateContent>
        <p:spPr bwMode="auto">
          <a:xfrm>
            <a:off x="1874837" y="2667000"/>
            <a:ext cx="487363" cy="609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8" name="TextBox 7"/>
          <p:cNvSpPr txBox="1"/>
          <p:nvPr/>
        </p:nvSpPr>
        <p:spPr>
          <a:xfrm>
            <a:off x="3276600" y="1676400"/>
            <a:ext cx="49936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Now we’re at the wireless access point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76601" y="2129135"/>
            <a:ext cx="541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Which, from a networking perspective, is a node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52800" y="2902803"/>
            <a:ext cx="541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So now we need to go up the stack at this node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33800" y="3664803"/>
            <a:ext cx="335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Is this message for me?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33800" y="4110335"/>
            <a:ext cx="335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Go up the stack to check 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33800" y="4555867"/>
            <a:ext cx="472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In particular, pop off the 802.11 header and check the IP header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33800" y="5265003"/>
            <a:ext cx="472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OK, not for me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81200" y="21336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 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We must relay so down the stack again</a:t>
            </a:r>
          </a:p>
          <a:p>
            <a:r>
              <a:rPr lang="en-US" dirty="0" smtClean="0"/>
              <a:t>This time, we have a choice</a:t>
            </a:r>
          </a:p>
          <a:p>
            <a:pPr lvl="1"/>
            <a:r>
              <a:rPr lang="en-US" dirty="0" smtClean="0"/>
              <a:t>Down to 802.11</a:t>
            </a:r>
          </a:p>
          <a:p>
            <a:pPr lvl="1"/>
            <a:r>
              <a:rPr lang="en-US" dirty="0" smtClean="0"/>
              <a:t>Down to (say) DSL</a:t>
            </a:r>
          </a:p>
          <a:p>
            <a:r>
              <a:rPr lang="en-US" dirty="0" smtClean="0"/>
              <a:t>How do we choose?</a:t>
            </a:r>
          </a:p>
          <a:p>
            <a:r>
              <a:rPr lang="en-US" dirty="0" smtClean="0"/>
              <a:t>We have a table that tells us</a:t>
            </a:r>
          </a:p>
          <a:p>
            <a:r>
              <a:rPr lang="en-US" dirty="0" smtClean="0"/>
              <a:t>The IP address isn’t in the direction of the 802.11 link</a:t>
            </a:r>
          </a:p>
          <a:p>
            <a:r>
              <a:rPr lang="en-US" dirty="0" smtClean="0"/>
              <a:t>It’s in the direction of the DSL link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DSL link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dirty="0" smtClean="0"/>
              <a:t>This is a point-to-point link</a:t>
            </a:r>
          </a:p>
          <a:p>
            <a:r>
              <a:rPr lang="en-US" dirty="0" smtClean="0"/>
              <a:t>Typically, a separate (frequency defined) channel in each direction</a:t>
            </a:r>
          </a:p>
          <a:p>
            <a:r>
              <a:rPr lang="en-US" dirty="0" smtClean="0"/>
              <a:t>So we’re treating this unidirectional channel kind of like a Shannon channel</a:t>
            </a:r>
          </a:p>
          <a:p>
            <a:pPr lvl="1"/>
            <a:r>
              <a:rPr lang="en-US" dirty="0" smtClean="0"/>
              <a:t>One sender, one receiver</a:t>
            </a:r>
          </a:p>
          <a:p>
            <a:pPr lvl="1"/>
            <a:r>
              <a:rPr lang="en-US" dirty="0" smtClean="0"/>
              <a:t>Sender controls use of the channel</a:t>
            </a:r>
          </a:p>
          <a:p>
            <a:pPr lvl="1"/>
            <a:r>
              <a:rPr lang="en-US" dirty="0" smtClean="0"/>
              <a:t>Receiver pulls out what sender puts in</a:t>
            </a:r>
          </a:p>
          <a:p>
            <a:pPr lvl="1"/>
            <a:r>
              <a:rPr lang="en-US" dirty="0" smtClean="0"/>
              <a:t>Assuming no noise</a:t>
            </a:r>
            <a:endParaRPr lang="en-US" dirty="0"/>
          </a:p>
        </p:txBody>
      </p:sp>
      <p:sp>
        <p:nvSpPr>
          <p:cNvPr id="5" name="Oval Callout 4"/>
          <p:cNvSpPr/>
          <p:nvPr/>
        </p:nvSpPr>
        <p:spPr>
          <a:xfrm>
            <a:off x="5943600" y="609600"/>
            <a:ext cx="3048000" cy="1676400"/>
          </a:xfrm>
          <a:prstGeom prst="wedgeEllipseCallout">
            <a:avLst>
              <a:gd name="adj1" fmla="val -57083"/>
              <a:gd name="adj2" fmla="val 187500"/>
            </a:avLst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So we don’t need the functionality we required for the shared 802.11 channel.</a:t>
            </a:r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 the DSL link to router 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Everything gets optimized at router A</a:t>
            </a:r>
          </a:p>
          <a:p>
            <a:pPr lvl="1"/>
            <a:r>
              <a:rPr lang="en-US" dirty="0" smtClean="0"/>
              <a:t>We can’t afford to go up and down stacks</a:t>
            </a:r>
          </a:p>
          <a:p>
            <a:r>
              <a:rPr lang="en-US" dirty="0" smtClean="0"/>
              <a:t>Instead, we simply strip off the DSL headers</a:t>
            </a:r>
          </a:p>
          <a:p>
            <a:r>
              <a:rPr lang="en-US" dirty="0" smtClean="0"/>
              <a:t>And treat what we’ve got as an IP packet</a:t>
            </a:r>
          </a:p>
          <a:p>
            <a:pPr lvl="1"/>
            <a:r>
              <a:rPr lang="en-US" dirty="0" smtClean="0"/>
              <a:t>So it better be one</a:t>
            </a:r>
          </a:p>
          <a:p>
            <a:pPr lvl="1"/>
            <a:r>
              <a:rPr lang="en-US" dirty="0" smtClean="0"/>
              <a:t>That’s an implication of our narrow waist</a:t>
            </a:r>
          </a:p>
          <a:p>
            <a:r>
              <a:rPr lang="en-US" dirty="0" smtClean="0"/>
              <a:t>Consult a forwarding table and shoot it out the door to router 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did that table come from?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did router A know to send the packet to router B?</a:t>
            </a:r>
          </a:p>
          <a:p>
            <a:r>
              <a:rPr lang="en-US" dirty="0" smtClean="0"/>
              <a:t>Rather than push it back out to the wireless access point?</a:t>
            </a:r>
          </a:p>
          <a:p>
            <a:r>
              <a:rPr lang="en-US" dirty="0" smtClean="0"/>
              <a:t>Or send it to some other link?</a:t>
            </a:r>
          </a:p>
          <a:p>
            <a:r>
              <a:rPr lang="en-US" dirty="0" smtClean="0"/>
              <a:t>Router A has a forwarding table</a:t>
            </a:r>
          </a:p>
          <a:p>
            <a:r>
              <a:rPr lang="en-US" dirty="0" smtClean="0"/>
              <a:t>Where did that come from?</a:t>
            </a:r>
          </a:p>
          <a:p>
            <a:r>
              <a:rPr lang="en-US" dirty="0" smtClean="0"/>
              <a:t>From a routing protocol (like BGP)</a:t>
            </a:r>
            <a:endParaRPr lang="en-US" dirty="0"/>
          </a:p>
        </p:txBody>
      </p:sp>
      <p:sp>
        <p:nvSpPr>
          <p:cNvPr id="4" name="Oval Callout 3"/>
          <p:cNvSpPr/>
          <p:nvPr/>
        </p:nvSpPr>
        <p:spPr>
          <a:xfrm>
            <a:off x="6019800" y="3276600"/>
            <a:ext cx="2667000" cy="1447800"/>
          </a:xfrm>
          <a:prstGeom prst="wedgeEllipseCallout">
            <a:avLst>
              <a:gd name="adj1" fmla="val -38452"/>
              <a:gd name="adj2" fmla="val 109868"/>
            </a:avLst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Which lives off to the side and has its own protocol stack.</a:t>
            </a:r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being moved?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13" name="Group 21"/>
          <p:cNvGrpSpPr/>
          <p:nvPr/>
        </p:nvGrpSpPr>
        <p:grpSpPr>
          <a:xfrm>
            <a:off x="2133600" y="1600200"/>
            <a:ext cx="4572000" cy="533400"/>
            <a:chOff x="1371600" y="4191000"/>
            <a:chExt cx="4572000" cy="533400"/>
          </a:xfrm>
        </p:grpSpPr>
        <p:grpSp>
          <p:nvGrpSpPr>
            <p:cNvPr id="14" name="Group 16"/>
            <p:cNvGrpSpPr/>
            <p:nvPr/>
          </p:nvGrpSpPr>
          <p:grpSpPr>
            <a:xfrm>
              <a:off x="1828800" y="4191000"/>
              <a:ext cx="4114800" cy="533400"/>
              <a:chOff x="2590800" y="2895600"/>
              <a:chExt cx="4114800" cy="533400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2590800" y="2895600"/>
                <a:ext cx="4114800" cy="533400"/>
              </a:xfrm>
              <a:prstGeom prst="rect">
                <a:avLst/>
              </a:prstGeom>
              <a:solidFill>
                <a:schemeClr val="bg1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590800" y="2895600"/>
                <a:ext cx="762000" cy="5334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TCP</a:t>
                </a:r>
                <a:endParaRPr lang="en-US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3352800" y="2895600"/>
                <a:ext cx="457200" cy="533400"/>
              </a:xfrm>
              <a:prstGeom prst="rect">
                <a:avLst/>
              </a:prstGeom>
              <a:solidFill>
                <a:srgbClr val="BFBFB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4191000" y="2983468"/>
                <a:ext cx="132600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Times New Roman"/>
                    <a:cs typeface="Times New Roman"/>
                  </a:rPr>
                  <a:t>HTTP Body</a:t>
                </a:r>
                <a:endParaRPr lang="en-US" dirty="0"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15" name="Rectangle 14"/>
            <p:cNvSpPr/>
            <p:nvPr/>
          </p:nvSpPr>
          <p:spPr>
            <a:xfrm>
              <a:off x="1371600" y="4191000"/>
              <a:ext cx="457200" cy="533400"/>
            </a:xfrm>
            <a:prstGeom prst="rect">
              <a:avLst/>
            </a:prstGeom>
            <a:solidFill>
              <a:srgbClr val="BFBFB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IP</a:t>
              </a:r>
              <a:endParaRPr lang="en-US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1957055" y="2286000"/>
            <a:ext cx="44678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The routers are moving this packet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390110" y="2740968"/>
            <a:ext cx="43154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Leaving aside link level headers that they add and remove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981200" y="3514636"/>
            <a:ext cx="43154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Usually moves through mostly unaltered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66310" y="4288304"/>
            <a:ext cx="43154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Except for the TTL field in the IP header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81200" y="5061972"/>
            <a:ext cx="55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Unless something special happens  . . .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438400" y="5481935"/>
            <a:ext cx="55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Like IP fragmentation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things we’ve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Only a limited number of parties can share realistic channels</a:t>
            </a:r>
          </a:p>
          <a:p>
            <a:pPr lvl="1"/>
            <a:r>
              <a:rPr lang="en-US" dirty="0" smtClean="0"/>
              <a:t>Not an approach that scales up too high</a:t>
            </a:r>
          </a:p>
          <a:p>
            <a:r>
              <a:rPr lang="en-US" dirty="0" smtClean="0"/>
              <a:t>To reach higher scale in participating parties, we need to introduce relaying</a:t>
            </a:r>
          </a:p>
          <a:p>
            <a:pPr lvl="1"/>
            <a:r>
              <a:rPr lang="en-US" dirty="0" smtClean="0"/>
              <a:t>Having some parties pass on messages to others</a:t>
            </a:r>
          </a:p>
          <a:p>
            <a:r>
              <a:rPr lang="en-US" dirty="0" smtClean="0"/>
              <a:t>Relaying increases the need for naming</a:t>
            </a:r>
          </a:p>
          <a:p>
            <a:r>
              <a:rPr lang="en-US" dirty="0" smtClean="0"/>
              <a:t>And introduces many new issues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Finishing the journey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1051543" y="2334327"/>
            <a:ext cx="1798020" cy="1588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2523697" y="1828800"/>
          <a:ext cx="630666" cy="977015"/>
        </p:xfrm>
        <a:graphic>
          <a:graphicData uri="http://schemas.openxmlformats.org/presentationml/2006/ole">
            <p:oleObj spid="_x0000_s56322" name="Clip" r:id="rId3" imgW="1157630" imgH="1790395" progId="">
              <p:embed/>
            </p:oleObj>
          </a:graphicData>
        </a:graphic>
      </p:graphicFrame>
      <p:pic>
        <p:nvPicPr>
          <p:cNvPr id="7" name="Picture 95"/>
          <p:cNvPicPr>
            <a:picLocks noChangeAspect="1" noChangeArrowheads="1"/>
          </p:cNvPicPr>
          <p:nvPr/>
        </p:nvPicPr>
        <mc:AlternateContent xmlns:ma="http://schemas.microsoft.com/office/mac/drawingml/2008/main">
          <mc:Choice Requires="ma">
            <p:blipFill>
              <a:blip r:embed="rId4"/>
              <a:srcRect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8"/>
              <a:srcRect/>
              <a:stretch>
                <a:fillRect/>
              </a:stretch>
            </p:blipFill>
          </mc:Fallback>
        </mc:AlternateContent>
        <p:spPr bwMode="auto">
          <a:xfrm>
            <a:off x="762000" y="2043815"/>
            <a:ext cx="487363" cy="609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grpSp>
        <p:nvGrpSpPr>
          <p:cNvPr id="8" name="Group 21"/>
          <p:cNvGrpSpPr/>
          <p:nvPr/>
        </p:nvGrpSpPr>
        <p:grpSpPr>
          <a:xfrm>
            <a:off x="868363" y="3200400"/>
            <a:ext cx="4572000" cy="533400"/>
            <a:chOff x="1371600" y="4191000"/>
            <a:chExt cx="4572000" cy="533400"/>
          </a:xfrm>
        </p:grpSpPr>
        <p:grpSp>
          <p:nvGrpSpPr>
            <p:cNvPr id="9" name="Group 16"/>
            <p:cNvGrpSpPr/>
            <p:nvPr/>
          </p:nvGrpSpPr>
          <p:grpSpPr>
            <a:xfrm>
              <a:off x="1828800" y="4191000"/>
              <a:ext cx="4114800" cy="533400"/>
              <a:chOff x="2590800" y="2895600"/>
              <a:chExt cx="4114800" cy="533400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2590800" y="2895600"/>
                <a:ext cx="4114800" cy="533400"/>
              </a:xfrm>
              <a:prstGeom prst="rect">
                <a:avLst/>
              </a:prstGeom>
              <a:solidFill>
                <a:schemeClr val="bg1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2590800" y="2895600"/>
                <a:ext cx="762000" cy="5334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TCP</a:t>
                </a:r>
                <a:endParaRPr lang="en-US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3352800" y="2895600"/>
                <a:ext cx="457200" cy="533400"/>
              </a:xfrm>
              <a:prstGeom prst="rect">
                <a:avLst/>
              </a:prstGeom>
              <a:solidFill>
                <a:srgbClr val="BFBFB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4191000" y="2983468"/>
                <a:ext cx="132600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Times New Roman"/>
                    <a:cs typeface="Times New Roman"/>
                  </a:rPr>
                  <a:t>HTTP Body</a:t>
                </a:r>
                <a:endParaRPr lang="en-US" dirty="0"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10" name="Rectangle 9"/>
            <p:cNvSpPr/>
            <p:nvPr/>
          </p:nvSpPr>
          <p:spPr>
            <a:xfrm>
              <a:off x="1371600" y="4191000"/>
              <a:ext cx="457200" cy="533400"/>
            </a:xfrm>
            <a:prstGeom prst="rect">
              <a:avLst/>
            </a:prstGeom>
            <a:solidFill>
              <a:srgbClr val="BFBFB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IP</a:t>
              </a:r>
              <a:endParaRPr lang="en-US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3962400" y="2043815"/>
            <a:ext cx="472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The packet finally arrives at its destination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62400" y="4198203"/>
            <a:ext cx="472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But we’re not close to done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38200" y="1676400"/>
            <a:ext cx="351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 through the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destination examines the packet</a:t>
            </a:r>
          </a:p>
          <a:p>
            <a:r>
              <a:rPr lang="en-US" dirty="0" smtClean="0"/>
              <a:t>Is it for me?</a:t>
            </a:r>
          </a:p>
          <a:p>
            <a:r>
              <a:rPr lang="en-US" dirty="0" smtClean="0"/>
              <a:t>YES!</a:t>
            </a:r>
          </a:p>
          <a:p>
            <a:r>
              <a:rPr lang="en-US" dirty="0" smtClean="0"/>
              <a:t>OK, but there are multiple destinations within “me”</a:t>
            </a:r>
          </a:p>
          <a:p>
            <a:pPr lvl="1"/>
            <a:r>
              <a:rPr lang="en-US" dirty="0" smtClean="0"/>
              <a:t>Remember internal addresses?</a:t>
            </a:r>
          </a:p>
          <a:p>
            <a:r>
              <a:rPr lang="en-US" dirty="0" smtClean="0"/>
              <a:t>Which one of those is it for?</a:t>
            </a:r>
          </a:p>
          <a:p>
            <a:r>
              <a:rPr lang="en-US" dirty="0" smtClean="0"/>
              <a:t>Well, better go up through the stack to see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5" name="Group 21"/>
          <p:cNvGrpSpPr/>
          <p:nvPr/>
        </p:nvGrpSpPr>
        <p:grpSpPr>
          <a:xfrm>
            <a:off x="868363" y="1371600"/>
            <a:ext cx="4572000" cy="533400"/>
            <a:chOff x="1371600" y="4191000"/>
            <a:chExt cx="4572000" cy="533400"/>
          </a:xfrm>
        </p:grpSpPr>
        <p:grpSp>
          <p:nvGrpSpPr>
            <p:cNvPr id="6" name="Group 16"/>
            <p:cNvGrpSpPr/>
            <p:nvPr/>
          </p:nvGrpSpPr>
          <p:grpSpPr>
            <a:xfrm>
              <a:off x="1828800" y="4191000"/>
              <a:ext cx="4114800" cy="533400"/>
              <a:chOff x="2590800" y="2895600"/>
              <a:chExt cx="4114800" cy="53340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2590800" y="2895600"/>
                <a:ext cx="4114800" cy="533400"/>
              </a:xfrm>
              <a:prstGeom prst="rect">
                <a:avLst/>
              </a:prstGeom>
              <a:solidFill>
                <a:schemeClr val="bg1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590800" y="2895600"/>
                <a:ext cx="762000" cy="5334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TCP</a:t>
                </a:r>
                <a:endParaRPr lang="en-US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3352800" y="2895600"/>
                <a:ext cx="457200" cy="533400"/>
              </a:xfrm>
              <a:prstGeom prst="rect">
                <a:avLst/>
              </a:prstGeom>
              <a:solidFill>
                <a:srgbClr val="BFBFB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4191000" y="2983468"/>
                <a:ext cx="132600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Times New Roman"/>
                    <a:cs typeface="Times New Roman"/>
                  </a:rPr>
                  <a:t>HTTP Body</a:t>
                </a:r>
                <a:endParaRPr lang="en-US" dirty="0"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7" name="Rectangle 6"/>
            <p:cNvSpPr/>
            <p:nvPr/>
          </p:nvSpPr>
          <p:spPr>
            <a:xfrm>
              <a:off x="1371600" y="4191000"/>
              <a:ext cx="457200" cy="533400"/>
            </a:xfrm>
            <a:prstGeom prst="rect">
              <a:avLst/>
            </a:prstGeom>
            <a:solidFill>
              <a:srgbClr val="BFBFB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IP</a:t>
              </a:r>
              <a:endParaRPr lang="en-US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68363" y="2133600"/>
            <a:ext cx="5788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We’re done with the IP header, so get rid of it</a:t>
            </a:r>
            <a:endParaRPr lang="en-US" sz="2400" dirty="0">
              <a:latin typeface="Times New Roman"/>
              <a:cs typeface="Times New Roman"/>
            </a:endParaRPr>
          </a:p>
        </p:txBody>
      </p:sp>
      <p:grpSp>
        <p:nvGrpSpPr>
          <p:cNvPr id="17" name="Group 22"/>
          <p:cNvGrpSpPr/>
          <p:nvPr/>
        </p:nvGrpSpPr>
        <p:grpSpPr>
          <a:xfrm>
            <a:off x="1325563" y="1371600"/>
            <a:ext cx="4114800" cy="533400"/>
            <a:chOff x="1828800" y="3200400"/>
            <a:chExt cx="4114800" cy="533400"/>
          </a:xfrm>
        </p:grpSpPr>
        <p:sp>
          <p:nvSpPr>
            <p:cNvPr id="18" name="Rectangle 17"/>
            <p:cNvSpPr/>
            <p:nvPr/>
          </p:nvSpPr>
          <p:spPr>
            <a:xfrm>
              <a:off x="1828800" y="3200400"/>
              <a:ext cx="762000" cy="533400"/>
            </a:xfrm>
            <a:prstGeom prst="rect">
              <a:avLst/>
            </a:prstGeom>
            <a:solidFill>
              <a:srgbClr val="BFBFB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TCP</a:t>
              </a:r>
              <a:endParaRPr lang="en-US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19" name="Group 17"/>
            <p:cNvGrpSpPr/>
            <p:nvPr/>
          </p:nvGrpSpPr>
          <p:grpSpPr>
            <a:xfrm>
              <a:off x="2590800" y="3200400"/>
              <a:ext cx="3352800" cy="533400"/>
              <a:chOff x="1752600" y="3581400"/>
              <a:chExt cx="3352800" cy="533400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1752600" y="3581400"/>
                <a:ext cx="3352800" cy="533400"/>
              </a:xfrm>
              <a:prstGeom prst="rect">
                <a:avLst/>
              </a:prstGeom>
              <a:solidFill>
                <a:schemeClr val="bg1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  <a:latin typeface="Times New Roman"/>
                    <a:cs typeface="Times New Roman"/>
                  </a:rPr>
                  <a:t>HTTP Body</a:t>
                </a:r>
                <a:endParaRPr lang="en-US" dirty="0">
                  <a:solidFill>
                    <a:schemeClr val="tx1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1752600" y="3581400"/>
                <a:ext cx="457200" cy="5334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3" name="TextBox 22"/>
          <p:cNvSpPr txBox="1"/>
          <p:nvPr/>
        </p:nvSpPr>
        <p:spPr>
          <a:xfrm>
            <a:off x="916836" y="4948535"/>
            <a:ext cx="57318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What does the TCP header tell us to do next?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436494" y="5481935"/>
            <a:ext cx="4455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Move up a protocol layer to HTTP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16836" y="3200400"/>
            <a:ext cx="74148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Now we do TCP processing (handle receive window, </a:t>
            </a:r>
            <a:r>
              <a:rPr lang="en-US" sz="2400" dirty="0" err="1" smtClean="0">
                <a:latin typeface="Times New Roman"/>
                <a:cs typeface="Times New Roman"/>
              </a:rPr>
              <a:t>ACKs</a:t>
            </a:r>
            <a:r>
              <a:rPr lang="en-US" sz="2400" dirty="0" smtClean="0">
                <a:latin typeface="Times New Roman"/>
                <a:cs typeface="Times New Roman"/>
              </a:rPr>
              <a:t>, etc.)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76721" y="4114800"/>
            <a:ext cx="74148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Playing our part in TCP flow control, congestion control, and ordered delivery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63600" y="2662535"/>
            <a:ext cx="3236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OK, so it’s a TCP packet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9" name="Oval Callout 28"/>
          <p:cNvSpPr/>
          <p:nvPr/>
        </p:nvSpPr>
        <p:spPr>
          <a:xfrm>
            <a:off x="6049963" y="1066800"/>
            <a:ext cx="2636837" cy="990600"/>
          </a:xfrm>
          <a:prstGeom prst="wedgeEllipseCallout">
            <a:avLst>
              <a:gd name="adj1" fmla="val -42988"/>
              <a:gd name="adj2" fmla="val 257372"/>
            </a:avLst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More layer-specific optimizations</a:t>
            </a:r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3" grpId="0"/>
      <p:bldP spid="24" grpId="0"/>
      <p:bldP spid="25" grpId="0"/>
      <p:bldP spid="27" grpId="0"/>
      <p:bldP spid="28" grpId="0"/>
      <p:bldP spid="29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Continuing to move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5" name="Group 22"/>
          <p:cNvGrpSpPr/>
          <p:nvPr/>
        </p:nvGrpSpPr>
        <p:grpSpPr>
          <a:xfrm>
            <a:off x="1325563" y="1752600"/>
            <a:ext cx="4114800" cy="533400"/>
            <a:chOff x="1828800" y="3200400"/>
            <a:chExt cx="4114800" cy="533400"/>
          </a:xfrm>
        </p:grpSpPr>
        <p:sp>
          <p:nvSpPr>
            <p:cNvPr id="6" name="Rectangle 5"/>
            <p:cNvSpPr/>
            <p:nvPr/>
          </p:nvSpPr>
          <p:spPr>
            <a:xfrm>
              <a:off x="1828800" y="3200400"/>
              <a:ext cx="762000" cy="533400"/>
            </a:xfrm>
            <a:prstGeom prst="rect">
              <a:avLst/>
            </a:prstGeom>
            <a:solidFill>
              <a:srgbClr val="BFBFB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TCP</a:t>
              </a:r>
              <a:endParaRPr lang="en-US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7" name="Group 17"/>
            <p:cNvGrpSpPr/>
            <p:nvPr/>
          </p:nvGrpSpPr>
          <p:grpSpPr>
            <a:xfrm>
              <a:off x="2590800" y="3200400"/>
              <a:ext cx="3352800" cy="533400"/>
              <a:chOff x="1752600" y="3581400"/>
              <a:chExt cx="3352800" cy="53340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752600" y="3581400"/>
                <a:ext cx="3352800" cy="533400"/>
              </a:xfrm>
              <a:prstGeom prst="rect">
                <a:avLst/>
              </a:prstGeom>
              <a:solidFill>
                <a:schemeClr val="bg1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  <a:latin typeface="Times New Roman"/>
                    <a:cs typeface="Times New Roman"/>
                  </a:rPr>
                  <a:t>HTTP Body</a:t>
                </a:r>
                <a:endParaRPr lang="en-US" dirty="0">
                  <a:solidFill>
                    <a:schemeClr val="tx1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752600" y="3581400"/>
                <a:ext cx="457200" cy="5334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0" name="Group 7"/>
          <p:cNvGrpSpPr/>
          <p:nvPr/>
        </p:nvGrpSpPr>
        <p:grpSpPr>
          <a:xfrm>
            <a:off x="2057400" y="1752600"/>
            <a:ext cx="3352800" cy="533400"/>
            <a:chOff x="1752600" y="3581400"/>
            <a:chExt cx="3352800" cy="533400"/>
          </a:xfrm>
        </p:grpSpPr>
        <p:sp>
          <p:nvSpPr>
            <p:cNvPr id="11" name="Rectangle 10"/>
            <p:cNvSpPr/>
            <p:nvPr/>
          </p:nvSpPr>
          <p:spPr>
            <a:xfrm>
              <a:off x="1752600" y="3581400"/>
              <a:ext cx="3352800" cy="533400"/>
            </a:xfrm>
            <a:prstGeom prst="rect">
              <a:avLst/>
            </a:prstGeom>
            <a:solidFill>
              <a:schemeClr val="bg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Times New Roman"/>
                  <a:cs typeface="Times New Roman"/>
                </a:rPr>
                <a:t>HTTP Body</a:t>
              </a:r>
              <a:endParaRPr lang="en-US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752600" y="3581400"/>
              <a:ext cx="457200" cy="533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2514600" y="1752600"/>
            <a:ext cx="2895600" cy="5334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HTTP Body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68363" y="2738735"/>
            <a:ext cx="6070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We’re done with the </a:t>
            </a:r>
            <a:r>
              <a:rPr lang="en-US" sz="2400" dirty="0" smtClean="0">
                <a:latin typeface="Times New Roman"/>
                <a:cs typeface="Times New Roman"/>
              </a:rPr>
              <a:t>T</a:t>
            </a:r>
            <a:r>
              <a:rPr lang="en-US" sz="2400" dirty="0" smtClean="0">
                <a:latin typeface="Times New Roman"/>
                <a:cs typeface="Times New Roman"/>
              </a:rPr>
              <a:t>CP header, so get rid of it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63307" y="3272135"/>
            <a:ext cx="6122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Hand the message up to an HTTP protocol layer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21611" y="3653135"/>
            <a:ext cx="54809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Probably implemented within a web server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8200" y="4262735"/>
            <a:ext cx="7737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That layer uses the HTTP header to handle networking issues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67825" y="4884003"/>
            <a:ext cx="72801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Then uses the body to deal with the actual business of providing a web page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5" grpId="0"/>
      <p:bldP spid="16" grpId="0"/>
      <p:bldP spid="17" grpId="0"/>
      <p:bldP spid="18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then?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</a:t>
            </a:r>
            <a:r>
              <a:rPr lang="en-US" dirty="0" err="1" smtClean="0"/>
              <a:t>ACKs</a:t>
            </a:r>
            <a:r>
              <a:rPr lang="en-US" dirty="0" smtClean="0"/>
              <a:t> and responses</a:t>
            </a:r>
          </a:p>
          <a:p>
            <a:pPr lvl="1"/>
            <a:r>
              <a:rPr lang="en-US" dirty="0" smtClean="0"/>
              <a:t>At various levels</a:t>
            </a:r>
          </a:p>
          <a:p>
            <a:pPr lvl="1"/>
            <a:r>
              <a:rPr lang="en-US" dirty="0" smtClean="0"/>
              <a:t>Perhaps a link level ACK to the last router</a:t>
            </a:r>
          </a:p>
          <a:p>
            <a:pPr lvl="1"/>
            <a:r>
              <a:rPr lang="en-US" dirty="0" smtClean="0"/>
              <a:t>Certainly a TCP ACK to the sender</a:t>
            </a:r>
          </a:p>
          <a:p>
            <a:pPr lvl="2"/>
            <a:r>
              <a:rPr lang="en-US" dirty="0" smtClean="0"/>
              <a:t>No IP ACK – IP doesn’t do </a:t>
            </a:r>
            <a:r>
              <a:rPr lang="en-US" dirty="0" err="1" smtClean="0"/>
              <a:t>ACKs</a:t>
            </a:r>
            <a:endParaRPr lang="en-US" dirty="0" smtClean="0"/>
          </a:p>
          <a:p>
            <a:pPr lvl="1"/>
            <a:r>
              <a:rPr lang="en-US" dirty="0" smtClean="0"/>
              <a:t>Almost certainly a </a:t>
            </a:r>
            <a:r>
              <a:rPr lang="en-US" dirty="0" err="1" smtClean="0"/>
              <a:t>message(s</a:t>
            </a:r>
            <a:r>
              <a:rPr lang="en-US" dirty="0" smtClean="0"/>
              <a:t>) containing the HTTP response</a:t>
            </a:r>
          </a:p>
          <a:p>
            <a:pPr lvl="2"/>
            <a:r>
              <a:rPr lang="en-US" dirty="0" smtClean="0"/>
              <a:t>Or possibly an error response</a:t>
            </a:r>
            <a:endParaRPr lang="en-US" dirty="0"/>
          </a:p>
        </p:txBody>
      </p:sp>
      <p:sp>
        <p:nvSpPr>
          <p:cNvPr id="5" name="Oval Callout 4"/>
          <p:cNvSpPr/>
          <p:nvPr/>
        </p:nvSpPr>
        <p:spPr>
          <a:xfrm>
            <a:off x="6553200" y="1417638"/>
            <a:ext cx="2133600" cy="1143000"/>
          </a:xfrm>
          <a:prstGeom prst="wedgeEllipseCallout">
            <a:avLst>
              <a:gd name="adj1" fmla="val -84523"/>
              <a:gd name="adj2" fmla="val 159167"/>
            </a:avLst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The end-to-end principle is at work here</a:t>
            </a:r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What else might be going 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20762"/>
            <a:ext cx="8229600" cy="4525963"/>
          </a:xfrm>
        </p:spPr>
        <p:txBody>
          <a:bodyPr/>
          <a:lstStyle/>
          <a:p>
            <a:r>
              <a:rPr lang="en-US" dirty="0" smtClean="0"/>
              <a:t>The wireless channel might be used by other nodes</a:t>
            </a:r>
          </a:p>
          <a:p>
            <a:r>
              <a:rPr lang="en-US" dirty="0" smtClean="0"/>
              <a:t>Routers A and B might be handling other traffic</a:t>
            </a:r>
          </a:p>
          <a:p>
            <a:pPr lvl="1"/>
            <a:r>
              <a:rPr lang="en-US" dirty="0" smtClean="0"/>
              <a:t>With different sources, destinations, or both</a:t>
            </a:r>
          </a:p>
          <a:p>
            <a:r>
              <a:rPr lang="en-US" dirty="0" smtClean="0"/>
              <a:t>Other sources might be sending messages to the destination</a:t>
            </a:r>
          </a:p>
          <a:p>
            <a:r>
              <a:rPr lang="en-US" dirty="0" smtClean="0"/>
              <a:t>The destination machine might be busy with other work</a:t>
            </a:r>
          </a:p>
          <a:p>
            <a:r>
              <a:rPr lang="en-US" dirty="0" smtClean="0"/>
              <a:t>The real world is very complicated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/>
              <a:t>Are we happy with our own transmission?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/>
          <a:lstStyle/>
          <a:p>
            <a:r>
              <a:rPr lang="en-US" dirty="0" smtClean="0"/>
              <a:t>We got reliable, in-order delivery of packets representing HTTP requests</a:t>
            </a:r>
          </a:p>
          <a:p>
            <a:pPr lvl="1"/>
            <a:r>
              <a:rPr lang="en-US" dirty="0" smtClean="0"/>
              <a:t>From one end of the network to the other</a:t>
            </a:r>
          </a:p>
          <a:p>
            <a:r>
              <a:rPr lang="en-US" dirty="0" smtClean="0"/>
              <a:t>We ensured flow control and handled congestion, if present</a:t>
            </a:r>
          </a:p>
          <a:p>
            <a:r>
              <a:rPr lang="en-US" dirty="0" smtClean="0"/>
              <a:t>What else </a:t>
            </a:r>
            <a:r>
              <a:rPr lang="en-US" i="1" dirty="0" smtClean="0"/>
              <a:t>could</a:t>
            </a:r>
            <a:r>
              <a:rPr lang="en-US" dirty="0" smtClean="0"/>
              <a:t> we want from our network?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things we might want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might want compression</a:t>
            </a:r>
          </a:p>
          <a:p>
            <a:r>
              <a:rPr lang="en-US" dirty="0" smtClean="0"/>
              <a:t>We might want encryption</a:t>
            </a:r>
          </a:p>
          <a:p>
            <a:r>
              <a:rPr lang="en-US" dirty="0" smtClean="0"/>
              <a:t>We might want quality of service guarantees</a:t>
            </a:r>
          </a:p>
          <a:p>
            <a:r>
              <a:rPr lang="en-US" dirty="0" smtClean="0"/>
              <a:t>We might want more control over routing</a:t>
            </a:r>
          </a:p>
          <a:p>
            <a:r>
              <a:rPr lang="en-US" dirty="0" smtClean="0"/>
              <a:t>And we might want many other things</a:t>
            </a:r>
          </a:p>
          <a:p>
            <a:r>
              <a:rPr lang="en-US" dirty="0" smtClean="0"/>
              <a:t>How might we get them?</a:t>
            </a:r>
          </a:p>
          <a:p>
            <a:r>
              <a:rPr lang="en-US" dirty="0" smtClean="0"/>
              <a:t>New protocol layers, mostly</a:t>
            </a:r>
          </a:p>
          <a:p>
            <a:r>
              <a:rPr lang="en-US" dirty="0" smtClean="0"/>
              <a:t>Composed with the existing ones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2837"/>
            <a:ext cx="8229600" cy="4525963"/>
          </a:xfrm>
        </p:spPr>
        <p:txBody>
          <a:bodyPr>
            <a:noAutofit/>
          </a:bodyPr>
          <a:lstStyle/>
          <a:p>
            <a:r>
              <a:rPr lang="en-US" dirty="0" smtClean="0"/>
              <a:t>Modern networks are complex</a:t>
            </a:r>
            <a:endParaRPr lang="en-US" dirty="0" smtClean="0"/>
          </a:p>
          <a:p>
            <a:r>
              <a:rPr lang="en-US" dirty="0" smtClean="0"/>
              <a:t>Much of the field concerns managing that complexity</a:t>
            </a:r>
          </a:p>
          <a:p>
            <a:r>
              <a:rPr lang="en-US" dirty="0" smtClean="0"/>
              <a:t>Layering allows us to build protocols that </a:t>
            </a:r>
            <a:r>
              <a:rPr lang="en-US" dirty="0" smtClean="0"/>
              <a:t>compartmentalize complexity</a:t>
            </a:r>
          </a:p>
          <a:p>
            <a:r>
              <a:rPr lang="en-US" dirty="0" smtClean="0"/>
              <a:t>Recursive composition of layers allows us to handle heterogeneity in huge networks</a:t>
            </a:r>
          </a:p>
          <a:p>
            <a:r>
              <a:rPr lang="en-US" dirty="0" smtClean="0"/>
              <a:t>Layered protocols require many optimizations</a:t>
            </a:r>
          </a:p>
          <a:p>
            <a:r>
              <a:rPr lang="en-US" dirty="0" smtClean="0"/>
              <a:t>Which introduces yet more complexity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531839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/>
              <a:t>Things we’ve learned </a:t>
            </a:r>
            <a:br>
              <a:rPr lang="en-US" dirty="0" smtClean="0"/>
            </a:br>
            <a:r>
              <a:rPr lang="en-US" dirty="0" smtClean="0"/>
              <a:t>about relaying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Relaying requires routing</a:t>
            </a:r>
          </a:p>
          <a:p>
            <a:pPr lvl="1"/>
            <a:r>
              <a:rPr lang="en-US" dirty="0" smtClean="0"/>
              <a:t>Figuring out how to pass on particular messages</a:t>
            </a:r>
          </a:p>
          <a:p>
            <a:r>
              <a:rPr lang="en-US" dirty="0" smtClean="0"/>
              <a:t>Relaying requires congestion control</a:t>
            </a:r>
          </a:p>
          <a:p>
            <a:pPr lvl="1"/>
            <a:r>
              <a:rPr lang="en-US" dirty="0" smtClean="0"/>
              <a:t>We’re sharing channels we don’t directly observe</a:t>
            </a:r>
          </a:p>
          <a:p>
            <a:pPr lvl="1"/>
            <a:r>
              <a:rPr lang="en-US" dirty="0" smtClean="0"/>
              <a:t>They have limited capacity</a:t>
            </a:r>
          </a:p>
          <a:p>
            <a:pPr lvl="1"/>
            <a:r>
              <a:rPr lang="en-US" dirty="0" smtClean="0"/>
              <a:t>We must make sure they aren’t overloaded</a:t>
            </a:r>
          </a:p>
          <a:p>
            <a:r>
              <a:rPr lang="en-US" dirty="0" smtClean="0"/>
              <a:t>Relaying magnifies security and privacy problems</a:t>
            </a:r>
          </a:p>
          <a:p>
            <a:pPr lvl="1"/>
            <a:r>
              <a:rPr lang="en-US" dirty="0" smtClean="0"/>
              <a:t>Parties we don’t control handle our messages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Protocols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Both direct communications and networking require parties to follow rules	</a:t>
            </a:r>
          </a:p>
          <a:p>
            <a:pPr lvl="1"/>
            <a:r>
              <a:rPr lang="en-US" dirty="0" smtClean="0"/>
              <a:t>Describing what each one does when</a:t>
            </a:r>
          </a:p>
          <a:p>
            <a:r>
              <a:rPr lang="en-US" dirty="0" smtClean="0"/>
              <a:t>Those rules are called protocols</a:t>
            </a:r>
          </a:p>
          <a:p>
            <a:r>
              <a:rPr lang="en-US" dirty="0" smtClean="0"/>
              <a:t>Usually, all parties must agree on the protocol rules</a:t>
            </a:r>
          </a:p>
          <a:p>
            <a:r>
              <a:rPr lang="en-US" dirty="0" smtClean="0"/>
              <a:t>An individual party’s progress in a protocol can be encoded as a finite state machine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Protocols and layers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single protocol will work well in all situations</a:t>
            </a:r>
          </a:p>
          <a:p>
            <a:r>
              <a:rPr lang="en-US" dirty="0" smtClean="0"/>
              <a:t>But we need to share a protocol to communicate to someone else</a:t>
            </a:r>
          </a:p>
          <a:p>
            <a:pPr lvl="1"/>
            <a:r>
              <a:rPr lang="en-US" dirty="0" smtClean="0"/>
              <a:t>Who might be in a different situation</a:t>
            </a:r>
          </a:p>
          <a:p>
            <a:r>
              <a:rPr lang="en-US" dirty="0" smtClean="0"/>
              <a:t>Solve the problem with layered protocols</a:t>
            </a:r>
          </a:p>
          <a:p>
            <a:pPr lvl="1"/>
            <a:r>
              <a:rPr lang="en-US" dirty="0" smtClean="0"/>
              <a:t>A common high level protocol is shared</a:t>
            </a:r>
          </a:p>
          <a:p>
            <a:pPr lvl="1"/>
            <a:r>
              <a:rPr lang="en-US" dirty="0" smtClean="0"/>
              <a:t>Specialized lower level protocols handle different situations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Layering protocols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need some way to compose layers of protocols</a:t>
            </a:r>
          </a:p>
          <a:p>
            <a:pPr lvl="1"/>
            <a:r>
              <a:rPr lang="en-US" dirty="0" smtClean="0"/>
              <a:t>Rules for putting them together</a:t>
            </a:r>
          </a:p>
          <a:p>
            <a:r>
              <a:rPr lang="en-US" dirty="0" smtClean="0"/>
              <a:t>Recursion describes the basic method of composing protocols</a:t>
            </a:r>
          </a:p>
          <a:p>
            <a:r>
              <a:rPr lang="en-US" dirty="0" smtClean="0"/>
              <a:t>We </a:t>
            </a:r>
            <a:r>
              <a:rPr lang="en-US" dirty="0" err="1" smtClean="0"/>
              <a:t>recurse</a:t>
            </a:r>
            <a:r>
              <a:rPr lang="en-US" dirty="0" smtClean="0"/>
              <a:t> down a protocol stack</a:t>
            </a:r>
          </a:p>
          <a:p>
            <a:r>
              <a:rPr lang="en-US" dirty="0" smtClean="0"/>
              <a:t>And back up again on the other side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Organizing layered protocols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real use, our protocols follow an hourglass shape</a:t>
            </a:r>
          </a:p>
          <a:p>
            <a:pPr lvl="1"/>
            <a:r>
              <a:rPr lang="en-US" dirty="0" smtClean="0"/>
              <a:t>Many choices at the top</a:t>
            </a:r>
          </a:p>
          <a:p>
            <a:pPr lvl="1"/>
            <a:r>
              <a:rPr lang="en-US" dirty="0" smtClean="0"/>
              <a:t>Few (one) choices in the middle</a:t>
            </a:r>
          </a:p>
          <a:p>
            <a:pPr lvl="1"/>
            <a:r>
              <a:rPr lang="en-US" dirty="0" smtClean="0"/>
              <a:t>Many choices at the bottom</a:t>
            </a:r>
          </a:p>
          <a:p>
            <a:r>
              <a:rPr lang="en-US" dirty="0" smtClean="0"/>
              <a:t>Thinking in terms of a DAG helps clarify the choices and their implications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72127</TotalTime>
  <Words>2509</Words>
  <Application>Microsoft Macintosh PowerPoint</Application>
  <PresentationFormat>On-screen Show (4:3)</PresentationFormat>
  <Paragraphs>414</Paragraphs>
  <Slides>48</Slides>
  <Notes>1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0" baseType="lpstr">
      <vt:lpstr>Default Theme</vt:lpstr>
      <vt:lpstr>Clip</vt:lpstr>
      <vt:lpstr>Putting It All Together CS 118 Computer Network Fundamentals  Peter Reiher </vt:lpstr>
      <vt:lpstr>What have we learned?</vt:lpstr>
      <vt:lpstr>More things we’ve learned</vt:lpstr>
      <vt:lpstr>More things we’ve learned</vt:lpstr>
      <vt:lpstr>Things we’ve learned  about relaying</vt:lpstr>
      <vt:lpstr>Protocols</vt:lpstr>
      <vt:lpstr>Protocols and layers</vt:lpstr>
      <vt:lpstr>Layering protocols</vt:lpstr>
      <vt:lpstr>Organizing layered protocols</vt:lpstr>
      <vt:lpstr>Layers and optimization</vt:lpstr>
      <vt:lpstr>Putting it together</vt:lpstr>
      <vt:lpstr>Our example</vt:lpstr>
      <vt:lpstr>Getting started</vt:lpstr>
      <vt:lpstr>Starting at the top</vt:lpstr>
      <vt:lpstr>Now what?</vt:lpstr>
      <vt:lpstr>Moving down</vt:lpstr>
      <vt:lpstr>Getting the TCP address info</vt:lpstr>
      <vt:lpstr>Now something a bit funky</vt:lpstr>
      <vt:lpstr>Other TCP operations</vt:lpstr>
      <vt:lpstr>Now what?</vt:lpstr>
      <vt:lpstr>Moving down</vt:lpstr>
      <vt:lpstr>Doing IP’s work</vt:lpstr>
      <vt:lpstr>Adding the IP header</vt:lpstr>
      <vt:lpstr>Getting the IP address</vt:lpstr>
      <vt:lpstr>More IP work</vt:lpstr>
      <vt:lpstr>So what have we got so far?</vt:lpstr>
      <vt:lpstr>Now what?</vt:lpstr>
      <vt:lpstr>Moving down</vt:lpstr>
      <vt:lpstr>Doing 802.11’s work</vt:lpstr>
      <vt:lpstr>So what have we got so far?</vt:lpstr>
      <vt:lpstr>Now what?</vt:lpstr>
      <vt:lpstr>Maybe not yet, though</vt:lpstr>
      <vt:lpstr>One more wrinkle</vt:lpstr>
      <vt:lpstr>The next step</vt:lpstr>
      <vt:lpstr>Now what?</vt:lpstr>
      <vt:lpstr>The DSL link</vt:lpstr>
      <vt:lpstr>Over the DSL link to router A</vt:lpstr>
      <vt:lpstr>Where did that table come from?</vt:lpstr>
      <vt:lpstr>What’s being moved?</vt:lpstr>
      <vt:lpstr>Finishing the journey</vt:lpstr>
      <vt:lpstr>Up through the stack</vt:lpstr>
      <vt:lpstr>Moving up</vt:lpstr>
      <vt:lpstr>Continuing to move up</vt:lpstr>
      <vt:lpstr>And then?</vt:lpstr>
      <vt:lpstr>What else might be going on?</vt:lpstr>
      <vt:lpstr>Are we happy with our own transmission?</vt:lpstr>
      <vt:lpstr>Other things we might want</vt:lpstr>
      <vt:lpstr>Summary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192</cp:revision>
  <cp:lastPrinted>2016-03-06T04:35:36Z</cp:lastPrinted>
  <dcterms:created xsi:type="dcterms:W3CDTF">2016-03-08T20:58:05Z</dcterms:created>
  <dcterms:modified xsi:type="dcterms:W3CDTF">2016-03-09T21:20:40Z</dcterms:modified>
</cp:coreProperties>
</file>