
<file path=[Content_Types].xml><?xml version="1.0" encoding="utf-8"?>
<Types xmlns="http://schemas.openxmlformats.org/package/2006/content-types">
  <Default Extension="gif" ContentType="image/gif"/>
  <Default Extension="pdf" ContentType="application/pdf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325" r:id="rId3"/>
    <p:sldId id="327" r:id="rId4"/>
    <p:sldId id="326" r:id="rId5"/>
    <p:sldId id="328" r:id="rId6"/>
    <p:sldId id="33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0" r:id="rId17"/>
    <p:sldId id="271" r:id="rId18"/>
    <p:sldId id="272" r:id="rId19"/>
    <p:sldId id="273" r:id="rId20"/>
    <p:sldId id="329" r:id="rId21"/>
    <p:sldId id="331" r:id="rId22"/>
    <p:sldId id="278" r:id="rId23"/>
    <p:sldId id="279" r:id="rId24"/>
    <p:sldId id="333" r:id="rId25"/>
    <p:sldId id="280" r:id="rId26"/>
    <p:sldId id="281" r:id="rId27"/>
    <p:sldId id="282" r:id="rId28"/>
    <p:sldId id="284" r:id="rId29"/>
    <p:sldId id="285" r:id="rId30"/>
    <p:sldId id="334" r:id="rId31"/>
    <p:sldId id="33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38" r:id="rId40"/>
    <p:sldId id="336" r:id="rId41"/>
    <p:sldId id="337" r:id="rId42"/>
    <p:sldId id="293" r:id="rId43"/>
    <p:sldId id="294" r:id="rId44"/>
    <p:sldId id="295" r:id="rId45"/>
    <p:sldId id="296" r:id="rId46"/>
    <p:sldId id="299" r:id="rId47"/>
    <p:sldId id="300" r:id="rId48"/>
    <p:sldId id="301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23" r:id="rId59"/>
    <p:sldId id="324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90289"/>
    <a:srgbClr val="EE830C"/>
    <a:srgbClr val="E5895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7E5C1-507F-5544-A6C4-E5566FA27034}" type="slidenum">
              <a:rPr lang="en-US">
                <a:latin typeface="Courier New" pitchFamily="-112" charset="0"/>
              </a:rPr>
              <a:pPr/>
              <a:t>21</a:t>
            </a:fld>
            <a:endParaRPr lang="en-US">
              <a:latin typeface="Courier New" pitchFamily="-112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3E2F1-BB0C-C244-95C0-E78801B92F5E}" type="slidenum">
              <a:rPr lang="en-US">
                <a:latin typeface="Courier New" pitchFamily="-112" charset="0"/>
              </a:rPr>
              <a:pPr/>
              <a:t>40</a:t>
            </a:fld>
            <a:endParaRPr lang="en-US">
              <a:latin typeface="Courier New" pitchFamily="-112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F7A25-C520-944E-A7DB-7785DCF62948}" type="slidenum">
              <a:rPr lang="en-US">
                <a:latin typeface="Courier New" pitchFamily="-112" charset="0"/>
              </a:rPr>
              <a:pPr/>
              <a:t>41</a:t>
            </a:fld>
            <a:endParaRPr lang="en-US">
              <a:latin typeface="Courier New" pitchFamily="-112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3/7/16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816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18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Layer Optimization: Security and Privacy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by data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(or alter) data in packets to improve security</a:t>
            </a:r>
          </a:p>
          <a:p>
            <a:r>
              <a:rPr lang="en-US" dirty="0" smtClean="0"/>
              <a:t>Hashing</a:t>
            </a:r>
          </a:p>
          <a:p>
            <a:pPr lvl="1"/>
            <a:r>
              <a:rPr lang="en-US" dirty="0" smtClean="0"/>
              <a:t>Integrity (detect tampering)</a:t>
            </a:r>
          </a:p>
          <a:p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Confidentiality (obscure semantics/meaning)</a:t>
            </a:r>
          </a:p>
          <a:p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Authentication (identify source)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45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Maps a variable-length message </a:t>
            </a:r>
            <a:br>
              <a:rPr lang="en-US" dirty="0" smtClean="0"/>
            </a:br>
            <a:r>
              <a:rPr lang="en-US" dirty="0" smtClean="0"/>
              <a:t>onto a fixed-length “digest”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upload.wikimedia.org/wikipedia/commons/thumb/5/58/Hash_table_4_1_1_0_0_1_0_LL.svg/240px-Hash_table_4_1_1_0_0_1_0_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69225" y="2422115"/>
            <a:ext cx="4251609" cy="325956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66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Scramble</a:t>
            </a:r>
          </a:p>
          <a:p>
            <a:pPr lvl="1"/>
            <a:r>
              <a:rPr lang="en-US" dirty="0" smtClean="0"/>
              <a:t>Nearby messages yield very different digests</a:t>
            </a:r>
          </a:p>
          <a:p>
            <a:pPr lvl="1"/>
            <a:r>
              <a:rPr lang="en-US" dirty="0" smtClean="0"/>
              <a:t>Distributes / scatters load, usage</a:t>
            </a:r>
          </a:p>
          <a:p>
            <a:pPr lvl="1"/>
            <a:r>
              <a:rPr lang="en-US" dirty="0" smtClean="0"/>
              <a:t>E.g., hash tables</a:t>
            </a:r>
          </a:p>
          <a:p>
            <a:pPr lvl="2"/>
            <a:r>
              <a:rPr lang="en-US" dirty="0" smtClean="0"/>
              <a:t>Rapid lookup</a:t>
            </a:r>
          </a:p>
          <a:p>
            <a:pPr lvl="2"/>
            <a:r>
              <a:rPr lang="en-US" dirty="0" smtClean="0"/>
              <a:t>Avoids bunch-up</a:t>
            </a:r>
            <a:endParaRPr lang="en-US" dirty="0"/>
          </a:p>
          <a:p>
            <a:pPr lvl="2"/>
            <a:r>
              <a:rPr lang="en-US" dirty="0" smtClean="0"/>
              <a:t>Collisions OK</a:t>
            </a:r>
          </a:p>
        </p:txBody>
      </p:sp>
      <p:pic>
        <p:nvPicPr>
          <p:cNvPr id="2052" name="Picture 4" descr="http://upload.wikimedia.org/wikipedia/commons/thumb/d/d0/Hash_table_5_0_1_1_1_1_1_LL.svg/675px-Hash_table_5_0_1_1_1_1_1_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825750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17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hash function useful for cryptography</a:t>
            </a:r>
          </a:p>
          <a:p>
            <a:pPr lvl="1"/>
            <a:r>
              <a:rPr lang="en-US" dirty="0" smtClean="0"/>
              <a:t>Scrambles and spreads (like any hash)</a:t>
            </a:r>
          </a:p>
          <a:p>
            <a:pPr lvl="1"/>
            <a:r>
              <a:rPr lang="en-US" dirty="0" smtClean="0"/>
              <a:t>Difficult to “game”</a:t>
            </a:r>
          </a:p>
          <a:p>
            <a:endParaRPr lang="en-US" dirty="0" smtClean="0"/>
          </a:p>
          <a:p>
            <a:r>
              <a:rPr lang="en-US" dirty="0" smtClean="0"/>
              <a:t>Anti-“game” properties</a:t>
            </a:r>
            <a:endParaRPr lang="en-US" dirty="0"/>
          </a:p>
          <a:p>
            <a:pPr lvl="1"/>
            <a:r>
              <a:rPr lang="en-US" dirty="0" smtClean="0"/>
              <a:t>Unidirectional (non-invertible)</a:t>
            </a:r>
            <a:endParaRPr lang="en-US" dirty="0"/>
          </a:p>
          <a:p>
            <a:pPr lvl="2"/>
            <a:r>
              <a:rPr lang="en-US" dirty="0"/>
              <a:t>Difficult to generate another input for a given output</a:t>
            </a:r>
          </a:p>
          <a:p>
            <a:pPr lvl="1"/>
            <a:r>
              <a:rPr lang="en-US" dirty="0"/>
              <a:t>Rare collisions</a:t>
            </a:r>
          </a:p>
          <a:p>
            <a:pPr lvl="2"/>
            <a:r>
              <a:rPr lang="en-US" dirty="0"/>
              <a:t>Difficult to generate two inputs with the same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28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use a checksum?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Checksums don’t protect against tampering</a:t>
            </a:r>
          </a:p>
          <a:p>
            <a:pPr lvl="1"/>
            <a:r>
              <a:rPr lang="en-US" dirty="0" smtClean="0"/>
              <a:t>Easy to generate a new message with the same checksum</a:t>
            </a:r>
          </a:p>
          <a:p>
            <a:pPr lvl="1"/>
            <a:r>
              <a:rPr lang="en-US" dirty="0" smtClean="0"/>
              <a:t>Easy to generate two messages with the same checksum</a:t>
            </a:r>
          </a:p>
          <a:p>
            <a:pPr lvl="1"/>
            <a:endParaRPr lang="en-US" dirty="0"/>
          </a:p>
          <a:p>
            <a:r>
              <a:rPr lang="en-US" dirty="0" smtClean="0"/>
              <a:t>Cryptographic hashes do protect</a:t>
            </a:r>
          </a:p>
          <a:p>
            <a:pPr lvl="1"/>
            <a:r>
              <a:rPr lang="en-US" dirty="0" smtClean="0"/>
              <a:t>Unidirectional and rare collisions make the above difficult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56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Digest 5 (MD5)</a:t>
            </a:r>
          </a:p>
          <a:p>
            <a:pPr lvl="1"/>
            <a:r>
              <a:rPr lang="en-US" dirty="0" smtClean="0"/>
              <a:t>The 5</a:t>
            </a:r>
            <a:r>
              <a:rPr lang="en-US" baseline="30000" dirty="0" smtClean="0"/>
              <a:t>th</a:t>
            </a:r>
            <a:r>
              <a:rPr lang="en-US" dirty="0" smtClean="0"/>
              <a:t> attempt at a message digest</a:t>
            </a:r>
          </a:p>
          <a:p>
            <a:pPr lvl="2"/>
            <a:r>
              <a:rPr lang="en-US" dirty="0" smtClean="0"/>
              <a:t>MD, MD2, MD3, MD4, MD5, now MD6</a:t>
            </a:r>
          </a:p>
          <a:p>
            <a:pPr lvl="1"/>
            <a:r>
              <a:rPr lang="en-US" dirty="0" smtClean="0"/>
              <a:t>Weak – found a birthday attack</a:t>
            </a:r>
          </a:p>
          <a:p>
            <a:r>
              <a:rPr lang="en-US" dirty="0" smtClean="0"/>
              <a:t>Secure Hash Algorithm (SHA)</a:t>
            </a:r>
          </a:p>
          <a:p>
            <a:pPr lvl="1"/>
            <a:r>
              <a:rPr lang="en-US" dirty="0" smtClean="0"/>
              <a:t>SHA-1 is weak</a:t>
            </a:r>
          </a:p>
          <a:p>
            <a:pPr lvl="1"/>
            <a:r>
              <a:rPr lang="en-US" dirty="0" smtClean="0"/>
              <a:t>SHA-2 and SHA-3 well regarded</a:t>
            </a:r>
          </a:p>
          <a:p>
            <a:pPr lvl="1"/>
            <a:r>
              <a:rPr lang="en-US" dirty="0" smtClean="0"/>
              <a:t>US Government designed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1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with a hash?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it as-is</a:t>
            </a:r>
          </a:p>
          <a:p>
            <a:pPr lvl="1"/>
            <a:r>
              <a:rPr lang="en-US" dirty="0" smtClean="0"/>
              <a:t>A “fingerprint” to validate as “</a:t>
            </a:r>
            <a:r>
              <a:rPr lang="en-US" dirty="0" err="1" smtClean="0"/>
              <a:t>untampered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Assumes the published hash wasn’t tampered</a:t>
            </a:r>
          </a:p>
          <a:p>
            <a:endParaRPr lang="en-US" dirty="0"/>
          </a:p>
          <a:p>
            <a:r>
              <a:rPr lang="en-US" dirty="0" smtClean="0"/>
              <a:t>Use it in other algorithms</a:t>
            </a:r>
          </a:p>
          <a:p>
            <a:pPr lvl="1"/>
            <a:r>
              <a:rPr lang="en-US" dirty="0" smtClean="0"/>
              <a:t>HMAC</a:t>
            </a:r>
          </a:p>
          <a:p>
            <a:pPr lvl="1"/>
            <a:r>
              <a:rPr lang="en-US" dirty="0" smtClean="0"/>
              <a:t>Digital signatures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0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for GPG software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668" y="2162287"/>
            <a:ext cx="890733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d065be185f5bac8ea07b210ab7756e79b83b63d4  gnupg-2.0.27.tar.bz2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091e69ec1ce3f0032e6b135e4da561e8d46d20a7  gnupg-2.1.3.tar.bz2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fb541b8685b78541c9b2fadb026787f535863b4a  gnupg-w32-2.1.1_20141216.exe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5503f7faa0a0e84450838706a67621546241ca50  gnupg-1.4.19.tar.bz2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d0cf40cc42ce057d7d747908ec21a973a423a508  gnupg-1.4.19.tar.gz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dc03ae4e4c3e8fe0583b37dd6c3124f94246d2f8  gnupg-w32cli-1.4.19.exe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4997951ab058788de48b989013668eb3df1e6939  libgpg-error-1.19.tar.bz2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9456e7b64db9df8360a1407a38c8c958da80bbf1  libgcrypt-1.6.3.tar.bz2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86fe0436f3c8c394d32e142ee410a9f9560173fb  libksba-1.3.3.tar.bz2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7cf0545955ce414044bb99b871d324753dd7b2e5  libassuan-2.2.0.tar.bz2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01e62c45435496ff0e011255fb0ac1879a3bc177  pinentry-0.9.1.tar.bz2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8dd7711a4de117994fe2d45879ef8a9900d50f6a  gpgme-1.5.3.tar.bz2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9eb07bcceeb986c7b6dbce8a18b82a2c344b50ce  gpa-0.9.7.tar.bz2</a:t>
            </a:r>
          </a:p>
          <a:p>
            <a:r>
              <a:rPr lang="en-US" sz="1400" b="1" dirty="0">
                <a:solidFill>
                  <a:schemeClr val="tx2"/>
                </a:solidFill>
                <a:latin typeface="Courier" pitchFamily="49" charset="0"/>
              </a:rPr>
              <a:t>a7a7d1432db9edad2783ea1bce761a8106464165  dirmngr-1.1.0.tar.bz2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68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alternatives to hashing?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 the path</a:t>
            </a:r>
          </a:p>
          <a:p>
            <a:pPr lvl="1"/>
            <a:r>
              <a:rPr lang="en-US" dirty="0" smtClean="0"/>
              <a:t>Lock it down, seal it up, etc.</a:t>
            </a:r>
          </a:p>
          <a:p>
            <a:pPr lvl="1"/>
            <a:endParaRPr lang="en-US" dirty="0"/>
          </a:p>
          <a:p>
            <a:r>
              <a:rPr lang="en-US" dirty="0" smtClean="0"/>
              <a:t>Detect tampering</a:t>
            </a:r>
          </a:p>
          <a:p>
            <a:pPr lvl="1"/>
            <a:r>
              <a:rPr lang="en-US" dirty="0" smtClean="0"/>
              <a:t>Power loss, other physical changes</a:t>
            </a:r>
          </a:p>
          <a:p>
            <a:pPr lvl="1"/>
            <a:endParaRPr lang="en-US" dirty="0"/>
          </a:p>
          <a:p>
            <a:r>
              <a:rPr lang="en-US" dirty="0" smtClean="0"/>
              <a:t>All are very hard to </a:t>
            </a:r>
            <a:r>
              <a:rPr lang="en-US" dirty="0" smtClean="0"/>
              <a:t>do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37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an easily readable bit pattern into a bit pattern that looks very different</a:t>
            </a:r>
          </a:p>
          <a:p>
            <a:r>
              <a:rPr lang="en-US" dirty="0" smtClean="0"/>
              <a:t>Typically one that looks like random data</a:t>
            </a:r>
          </a:p>
          <a:p>
            <a:r>
              <a:rPr lang="en-US" dirty="0" smtClean="0"/>
              <a:t>Usually in a reversible way</a:t>
            </a:r>
          </a:p>
          <a:p>
            <a:pPr lvl="1"/>
            <a:r>
              <a:rPr lang="en-US" dirty="0" smtClean="0"/>
              <a:t>So those you want to use the data can</a:t>
            </a:r>
          </a:p>
          <a:p>
            <a:pPr lvl="1"/>
            <a:r>
              <a:rPr lang="en-US" dirty="0" smtClean="0"/>
              <a:t>Requires that not everyone can reverse it</a:t>
            </a:r>
          </a:p>
          <a:p>
            <a:r>
              <a:rPr lang="en-US" dirty="0" smtClean="0"/>
              <a:t>How to achieve that?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28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type of layer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layers of protocol do not provide any security or privacy</a:t>
            </a:r>
          </a:p>
          <a:p>
            <a:r>
              <a:rPr lang="en-US" dirty="0" smtClean="0"/>
              <a:t>What if we want to have better security and privacy?</a:t>
            </a:r>
          </a:p>
          <a:p>
            <a:r>
              <a:rPr lang="en-US" dirty="0" smtClean="0"/>
              <a:t>What do we do to get them?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secret to perform the conversion</a:t>
            </a:r>
          </a:p>
          <a:p>
            <a:r>
              <a:rPr lang="en-US" dirty="0" smtClean="0"/>
              <a:t>If you know the secret, reversing it is easy</a:t>
            </a:r>
          </a:p>
          <a:p>
            <a:r>
              <a:rPr lang="en-US" dirty="0" smtClean="0"/>
              <a:t>If you don’t know the secret, reversing it is hard</a:t>
            </a:r>
          </a:p>
          <a:p>
            <a:pPr lvl="1"/>
            <a:r>
              <a:rPr lang="en-US" dirty="0" smtClean="0"/>
              <a:t>Preferably impossible</a:t>
            </a:r>
          </a:p>
          <a:p>
            <a:r>
              <a:rPr lang="en-US" dirty="0" smtClean="0"/>
              <a:t>The secret is called the </a:t>
            </a:r>
            <a:r>
              <a:rPr lang="en-US" i="1" dirty="0" smtClean="0"/>
              <a:t>key</a:t>
            </a:r>
          </a:p>
          <a:p>
            <a:r>
              <a:rPr lang="en-US" dirty="0" smtClean="0"/>
              <a:t>Leading to an obvious question:</a:t>
            </a:r>
          </a:p>
          <a:p>
            <a:pPr lvl="1"/>
            <a:r>
              <a:rPr lang="en-US" dirty="0" smtClean="0"/>
              <a:t>How can I keep a secret by using another secret?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Symmetric and Asymmetric Encryption Systems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noFill/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3200" dirty="0">
                <a:ea typeface="ＭＳ Ｐゴシック" pitchFamily="-112" charset="-128"/>
                <a:cs typeface="ＭＳ Ｐゴシック" pitchFamily="-112" charset="-128"/>
              </a:rPr>
              <a:t>Symmetric systems use the same keys</a:t>
            </a:r>
            <a:r>
              <a:rPr lang="en-US" sz="3200" dirty="0" smtClean="0">
                <a:ea typeface="ＭＳ Ｐゴシック" pitchFamily="-112" charset="-128"/>
                <a:cs typeface="ＭＳ Ｐゴシック" pitchFamily="-112" charset="-128"/>
              </a:rPr>
              <a:t> to encrypt and decrypt </a:t>
            </a:r>
          </a:p>
          <a:p>
            <a:pPr lvl="1">
              <a:lnSpc>
                <a:spcPct val="75000"/>
              </a:lnSpc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Encrypt your data with key K</a:t>
            </a:r>
          </a:p>
          <a:p>
            <a:pPr lvl="1">
              <a:lnSpc>
                <a:spcPct val="75000"/>
              </a:lnSpc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Decrypt and get the data back with K</a:t>
            </a:r>
            <a:endParaRPr lang="en-US" sz="3200" dirty="0" smtClean="0"/>
          </a:p>
          <a:p>
            <a:pPr>
              <a:lnSpc>
                <a:spcPct val="75000"/>
              </a:lnSpc>
            </a:pPr>
            <a:r>
              <a:rPr lang="en-US" sz="3200" dirty="0">
                <a:ea typeface="ＭＳ Ｐゴシック" pitchFamily="-112" charset="-128"/>
                <a:cs typeface="ＭＳ Ｐゴシック" pitchFamily="-112" charset="-128"/>
              </a:rPr>
              <a:t>Asymmetric systems use different keys</a:t>
            </a:r>
            <a:r>
              <a:rPr lang="en-US" sz="3200" dirty="0" smtClean="0">
                <a:ea typeface="ＭＳ Ｐゴシック" pitchFamily="-112" charset="-128"/>
                <a:cs typeface="ＭＳ Ｐゴシック" pitchFamily="-112" charset="-128"/>
              </a:rPr>
              <a:t> to encrypt and decrypt</a:t>
            </a:r>
          </a:p>
          <a:p>
            <a:pPr lvl="1">
              <a:lnSpc>
                <a:spcPct val="75000"/>
              </a:lnSpc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Encrypt your data with </a:t>
            </a:r>
            <a:r>
              <a:rPr lang="en-US" sz="2800" i="1" dirty="0" smtClean="0"/>
              <a:t>K</a:t>
            </a:r>
            <a:r>
              <a:rPr lang="en-US" sz="2800" i="1" baseline="-25000" dirty="0" smtClean="0"/>
              <a:t>E</a:t>
            </a:r>
            <a:endParaRPr lang="en-US" i="1" dirty="0" smtClean="0"/>
          </a:p>
          <a:p>
            <a:pPr lvl="1">
              <a:lnSpc>
                <a:spcPct val="75000"/>
              </a:lnSpc>
            </a:pPr>
            <a:r>
              <a:rPr lang="en-US" sz="3200" dirty="0" smtClean="0"/>
              <a:t>Decrypt and get the data back with </a:t>
            </a:r>
            <a:r>
              <a:rPr lang="en-US" sz="3200" i="1" dirty="0" smtClean="0"/>
              <a:t>K</a:t>
            </a:r>
            <a:r>
              <a:rPr lang="en-US" sz="3200" i="1" baseline="-25000" dirty="0" smtClean="0"/>
              <a:t>D</a:t>
            </a:r>
            <a:endParaRPr lang="en-US" sz="3200" i="1" dirty="0" smtClean="0"/>
          </a:p>
          <a:p>
            <a:pPr lvl="1">
              <a:lnSpc>
                <a:spcPct val="75000"/>
              </a:lnSpc>
            </a:pPr>
            <a:r>
              <a:rPr lang="en-US" sz="3200" dirty="0" smtClean="0"/>
              <a:t> </a:t>
            </a:r>
            <a:r>
              <a:rPr lang="en-US" sz="3200" i="1" dirty="0" smtClean="0"/>
              <a:t>K</a:t>
            </a:r>
            <a:r>
              <a:rPr lang="en-US" sz="3200" i="1" baseline="-25000" dirty="0" smtClean="0"/>
              <a:t>E</a:t>
            </a:r>
            <a:r>
              <a:rPr lang="en-US" sz="3200" i="1" dirty="0" smtClean="0"/>
              <a:t> != K</a:t>
            </a:r>
            <a:r>
              <a:rPr lang="en-US" sz="3200" i="1" baseline="-25000" dirty="0" smtClean="0"/>
              <a:t>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Symmetric</a:t>
            </a:r>
          </a:p>
          <a:p>
            <a:pPr lvl="1"/>
            <a:r>
              <a:rPr lang="en-US" dirty="0" smtClean="0"/>
              <a:t>Data Encryption Standard (DES)</a:t>
            </a:r>
          </a:p>
          <a:p>
            <a:pPr lvl="1"/>
            <a:r>
              <a:rPr lang="en-US" dirty="0" smtClean="0"/>
              <a:t>Advanced Encryption Standard (AES)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Asymmetric</a:t>
            </a:r>
          </a:p>
          <a:p>
            <a:pPr lvl="1"/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 smtClean="0"/>
          </a:p>
          <a:p>
            <a:pPr lvl="2"/>
            <a:r>
              <a:rPr lang="en-US" dirty="0" smtClean="0"/>
              <a:t>They j</a:t>
            </a:r>
            <a:r>
              <a:rPr lang="en-US" dirty="0" smtClean="0"/>
              <a:t>ust </a:t>
            </a:r>
            <a:r>
              <a:rPr lang="en-US" dirty="0" smtClean="0"/>
              <a:t>won the Turing Award for inventing asymmetric crypto</a:t>
            </a:r>
          </a:p>
          <a:p>
            <a:pPr lvl="1"/>
            <a:r>
              <a:rPr lang="en-US" dirty="0" smtClean="0"/>
              <a:t>RSA algorithm</a:t>
            </a:r>
          </a:p>
          <a:p>
            <a:pPr lvl="1"/>
            <a:r>
              <a:rPr lang="en-US" dirty="0" smtClean="0"/>
              <a:t>Elliptic curve algorithms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4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Also known as “shared secret”</a:t>
            </a:r>
          </a:p>
          <a:p>
            <a:pPr lvl="1"/>
            <a:r>
              <a:rPr lang="en-US" dirty="0" smtClean="0"/>
              <a:t>Both sides share the same key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sides can encrypt or decrypt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Generally faster than asymmetric crypto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s://ushus.files.wordpress.com/2013/03/secr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97837" y="1488056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114800" y="5410200"/>
            <a:ext cx="1600200" cy="457200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5334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This turns out to be </a:t>
            </a:r>
            <a:r>
              <a:rPr lang="en-US" sz="2400" u="sng" dirty="0" smtClean="0">
                <a:latin typeface="Times New Roman"/>
                <a:cs typeface="Times New Roman"/>
              </a:rPr>
              <a:t>really</a:t>
            </a:r>
            <a:r>
              <a:rPr lang="en-US" sz="2400" dirty="0" smtClean="0">
                <a:latin typeface="Times New Roman"/>
                <a:cs typeface="Times New Roman"/>
              </a:rPr>
              <a:t> important!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99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symmetric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5000"/>
              </a:lnSpc>
            </a:pPr>
            <a:r>
              <a:rPr lang="en-US" sz="3600" dirty="0" smtClean="0"/>
              <a:t>Assume the data you want to encrypt is P</a:t>
            </a:r>
          </a:p>
          <a:p>
            <a:pPr>
              <a:lnSpc>
                <a:spcPct val="75000"/>
              </a:lnSpc>
            </a:pPr>
            <a:r>
              <a:rPr lang="en-US" sz="3600" dirty="0" smtClean="0"/>
              <a:t>The encryption algorithm is E</a:t>
            </a:r>
          </a:p>
          <a:p>
            <a:pPr>
              <a:lnSpc>
                <a:spcPct val="75000"/>
              </a:lnSpc>
            </a:pPr>
            <a:r>
              <a:rPr lang="en-US" sz="3600" dirty="0" smtClean="0"/>
              <a:t>The decryption algorithm is D</a:t>
            </a:r>
          </a:p>
          <a:p>
            <a:pPr>
              <a:lnSpc>
                <a:spcPct val="75000"/>
              </a:lnSpc>
            </a:pPr>
            <a:r>
              <a:rPr lang="en-US" sz="3600" dirty="0" smtClean="0"/>
              <a:t>And the symmetric key is K</a:t>
            </a:r>
          </a:p>
          <a:p>
            <a:pPr>
              <a:lnSpc>
                <a:spcPct val="75000"/>
              </a:lnSpc>
            </a:pPr>
            <a:r>
              <a:rPr lang="en-US" sz="3600" i="1" dirty="0" smtClean="0"/>
              <a:t>C = E(K, P)</a:t>
            </a:r>
            <a:endParaRPr lang="en-US" sz="3600" dirty="0" smtClean="0"/>
          </a:p>
          <a:p>
            <a:pPr>
              <a:lnSpc>
                <a:spcPct val="75000"/>
              </a:lnSpc>
            </a:pPr>
            <a:r>
              <a:rPr lang="en-US" sz="3600" dirty="0" smtClean="0"/>
              <a:t> </a:t>
            </a:r>
            <a:r>
              <a:rPr lang="en-US" sz="3600" i="1" dirty="0" smtClean="0"/>
              <a:t>P = D(K, C)</a:t>
            </a:r>
            <a:endParaRPr lang="en-US" sz="3600" dirty="0" smtClean="0"/>
          </a:p>
          <a:p>
            <a:pPr>
              <a:lnSpc>
                <a:spcPct val="75000"/>
              </a:lnSpc>
            </a:pPr>
            <a:r>
              <a:rPr lang="en-US" sz="3600" dirty="0" smtClean="0"/>
              <a:t>Expanding, </a:t>
            </a:r>
            <a:r>
              <a:rPr lang="en-US" sz="3600" i="1" dirty="0" smtClean="0"/>
              <a:t>P = D(K, E(K,P))</a:t>
            </a:r>
          </a:p>
          <a:p>
            <a:pPr>
              <a:lnSpc>
                <a:spcPct val="75000"/>
              </a:lnSpc>
            </a:pPr>
            <a:r>
              <a:rPr lang="en-US" sz="3600" dirty="0" smtClean="0"/>
              <a:t>You end up with what you started with</a:t>
            </a:r>
          </a:p>
          <a:p>
            <a:pPr>
              <a:lnSpc>
                <a:spcPct val="75000"/>
              </a:lnSpc>
            </a:pPr>
            <a:r>
              <a:rPr lang="en-US" sz="3600" dirty="0" smtClean="0"/>
              <a:t>And you used the same key twice</a:t>
            </a:r>
          </a:p>
          <a:p>
            <a:pPr>
              <a:lnSpc>
                <a:spcPct val="75000"/>
              </a:lnSpc>
            </a:pPr>
            <a:endParaRPr lang="en-US" sz="36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4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488057"/>
            <a:ext cx="5185955" cy="4291642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Public key </a:t>
            </a:r>
            <a:r>
              <a:rPr lang="en-US" dirty="0" smtClean="0"/>
              <a:t>cryptography</a:t>
            </a:r>
          </a:p>
          <a:p>
            <a:pPr lvl="1"/>
            <a:r>
              <a:rPr lang="en-US" dirty="0" smtClean="0"/>
              <a:t>Two keys: public and private</a:t>
            </a:r>
          </a:p>
          <a:p>
            <a:pPr lvl="1"/>
            <a:endParaRPr lang="en-US" dirty="0"/>
          </a:p>
          <a:p>
            <a:r>
              <a:rPr lang="en-US" dirty="0" smtClean="0"/>
              <a:t>To encrypt to a single recipient:</a:t>
            </a:r>
          </a:p>
          <a:p>
            <a:pPr lvl="1"/>
            <a:r>
              <a:rPr lang="en-US" dirty="0" smtClean="0"/>
              <a:t>Anyone encrypts a message with your public key</a:t>
            </a:r>
          </a:p>
          <a:p>
            <a:pPr lvl="1"/>
            <a:r>
              <a:rPr lang="en-US" dirty="0" smtClean="0"/>
              <a:t>Only you can decrypt with your private key</a:t>
            </a:r>
          </a:p>
          <a:p>
            <a:pPr lvl="1"/>
            <a:r>
              <a:rPr lang="en-US" i="1" u="sng" dirty="0" smtClean="0"/>
              <a:t>Only you can read it</a:t>
            </a:r>
          </a:p>
          <a:p>
            <a:pPr lvl="1"/>
            <a:endParaRPr lang="en-US" i="1" u="sng" dirty="0"/>
          </a:p>
          <a:p>
            <a:r>
              <a:rPr lang="en-US" dirty="0" smtClean="0"/>
              <a:t>To identify a source:</a:t>
            </a:r>
          </a:p>
          <a:p>
            <a:pPr lvl="1"/>
            <a:r>
              <a:rPr lang="en-US" dirty="0" smtClean="0"/>
              <a:t>You encrypt a message with your private key</a:t>
            </a:r>
          </a:p>
          <a:p>
            <a:pPr lvl="1"/>
            <a:r>
              <a:rPr lang="en-US" dirty="0" smtClean="0"/>
              <a:t>Anyone can decrypt with your public key</a:t>
            </a:r>
          </a:p>
          <a:p>
            <a:pPr lvl="1"/>
            <a:r>
              <a:rPr lang="en-US" i="1" u="sng" dirty="0" smtClean="0"/>
              <a:t>Only you could have written it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cheateinstein.com/wp-content/uploads/2012/11/AsymmetricEncryption_March-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51715" y="1462185"/>
            <a:ext cx="3462655" cy="414885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52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vs. asymmetric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Symmetric: same key is used on both ends</a:t>
            </a:r>
          </a:p>
          <a:p>
            <a:pPr lvl="1"/>
            <a:r>
              <a:rPr lang="en-US" dirty="0" smtClean="0"/>
              <a:t>Anyone who has the key can create the message</a:t>
            </a:r>
          </a:p>
          <a:p>
            <a:pPr lvl="1"/>
            <a:r>
              <a:rPr lang="en-US" dirty="0" smtClean="0"/>
              <a:t>Anyone who has the key can read the message</a:t>
            </a:r>
          </a:p>
          <a:p>
            <a:pPr lvl="1"/>
            <a:r>
              <a:rPr lang="en-US" dirty="0" smtClean="0"/>
              <a:t>Info is private to those who share the key</a:t>
            </a:r>
          </a:p>
          <a:p>
            <a:pPr lvl="1"/>
            <a:r>
              <a:rPr lang="en-US" dirty="0" smtClean="0"/>
              <a:t>Info was created by someone who knew the key</a:t>
            </a:r>
          </a:p>
          <a:p>
            <a:r>
              <a:rPr lang="en-US" dirty="0" smtClean="0"/>
              <a:t>Asymmetric: keys are used as pairs</a:t>
            </a:r>
          </a:p>
          <a:p>
            <a:pPr lvl="1"/>
            <a:r>
              <a:rPr lang="en-US" dirty="0" smtClean="0"/>
              <a:t>Public key creates message only </a:t>
            </a:r>
            <a:r>
              <a:rPr lang="en-US" dirty="0" smtClean="0"/>
              <a:t>private key </a:t>
            </a:r>
            <a:r>
              <a:rPr lang="en-US" dirty="0" smtClean="0"/>
              <a:t>can decrypt</a:t>
            </a:r>
          </a:p>
          <a:p>
            <a:pPr lvl="2"/>
            <a:r>
              <a:rPr lang="en-US" dirty="0" smtClean="0"/>
              <a:t>Confidentiality – only private key owner can read it</a:t>
            </a:r>
          </a:p>
          <a:p>
            <a:pPr lvl="1"/>
            <a:r>
              <a:rPr lang="en-US" dirty="0" smtClean="0"/>
              <a:t>Private key </a:t>
            </a:r>
            <a:r>
              <a:rPr lang="en-US" dirty="0" smtClean="0"/>
              <a:t>creates message only </a:t>
            </a:r>
            <a:r>
              <a:rPr lang="en-US" dirty="0" smtClean="0"/>
              <a:t>public key </a:t>
            </a:r>
            <a:r>
              <a:rPr lang="en-US" dirty="0" smtClean="0"/>
              <a:t>can decrypt</a:t>
            </a:r>
          </a:p>
          <a:p>
            <a:pPr lvl="2"/>
            <a:r>
              <a:rPr lang="en-US" dirty="0" smtClean="0"/>
              <a:t>Authenticity – only private key owner could create it</a:t>
            </a:r>
          </a:p>
          <a:p>
            <a:pPr lvl="2"/>
            <a:r>
              <a:rPr lang="en-US" dirty="0" smtClean="0"/>
              <a:t>But anyone can check ownership</a:t>
            </a:r>
          </a:p>
          <a:p>
            <a:r>
              <a:rPr lang="en-US" dirty="0" smtClean="0"/>
              <a:t>Again, symmetric is </a:t>
            </a:r>
            <a:r>
              <a:rPr lang="en-US" u="sng" dirty="0" smtClean="0"/>
              <a:t>much</a:t>
            </a:r>
            <a:r>
              <a:rPr lang="en-US" dirty="0" smtClean="0"/>
              <a:t> cheaper than asymmetric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09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asymmetric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Applying both keys yields the original message</a:t>
            </a:r>
          </a:p>
          <a:p>
            <a:pPr lvl="1">
              <a:lnSpc>
                <a:spcPct val="75000"/>
              </a:lnSpc>
            </a:pPr>
            <a:r>
              <a:rPr lang="en-US" sz="3200" i="1" dirty="0" smtClean="0"/>
              <a:t> C = E(K</a:t>
            </a:r>
            <a:r>
              <a:rPr lang="en-US" sz="3200" i="1" baseline="-25000" dirty="0" smtClean="0"/>
              <a:t>E</a:t>
            </a:r>
            <a:r>
              <a:rPr lang="en-US" sz="3200" i="1" dirty="0" smtClean="0"/>
              <a:t>,P)</a:t>
            </a:r>
          </a:p>
          <a:p>
            <a:pPr lvl="1">
              <a:lnSpc>
                <a:spcPct val="75000"/>
              </a:lnSpc>
            </a:pPr>
            <a:r>
              <a:rPr lang="en-US" sz="3200" i="1" dirty="0" smtClean="0"/>
              <a:t> P = D(K</a:t>
            </a:r>
            <a:r>
              <a:rPr lang="en-US" sz="3200" i="1" baseline="-25000" dirty="0" smtClean="0"/>
              <a:t>D</a:t>
            </a:r>
            <a:r>
              <a:rPr lang="en-US" sz="3200" i="1" dirty="0" smtClean="0"/>
              <a:t>,C)</a:t>
            </a:r>
            <a:r>
              <a:rPr lang="en-US" sz="3200" dirty="0" smtClean="0"/>
              <a:t> </a:t>
            </a:r>
          </a:p>
          <a:p>
            <a:pPr>
              <a:lnSpc>
                <a:spcPct val="75000"/>
              </a:lnSpc>
            </a:pPr>
            <a:r>
              <a:rPr lang="en-US" sz="3600" dirty="0" smtClean="0"/>
              <a:t>Or</a:t>
            </a:r>
          </a:p>
          <a:p>
            <a:pPr lvl="1">
              <a:lnSpc>
                <a:spcPct val="75000"/>
              </a:lnSpc>
            </a:pPr>
            <a:r>
              <a:rPr lang="en-US" sz="3200" i="1" dirty="0" smtClean="0"/>
              <a:t>C = E(K</a:t>
            </a:r>
            <a:r>
              <a:rPr lang="en-US" sz="3200" i="1" baseline="-25000" dirty="0" smtClean="0"/>
              <a:t>D</a:t>
            </a:r>
            <a:r>
              <a:rPr lang="en-US" sz="3200" i="1" dirty="0" smtClean="0"/>
              <a:t>,P)</a:t>
            </a:r>
          </a:p>
          <a:p>
            <a:pPr lvl="1">
              <a:lnSpc>
                <a:spcPct val="75000"/>
              </a:lnSpc>
            </a:pPr>
            <a:r>
              <a:rPr lang="en-US" sz="3200" i="1" dirty="0" smtClean="0"/>
              <a:t> P = D(K</a:t>
            </a:r>
            <a:r>
              <a:rPr lang="en-US" sz="3200" i="1" baseline="-25000" dirty="0" smtClean="0"/>
              <a:t>E</a:t>
            </a:r>
            <a:r>
              <a:rPr lang="en-US" sz="3200" i="1" dirty="0" smtClean="0"/>
              <a:t>,C)</a:t>
            </a:r>
            <a:endParaRPr lang="en-US" dirty="0" smtClean="0"/>
          </a:p>
          <a:p>
            <a:r>
              <a:rPr lang="en-US" dirty="0" smtClean="0"/>
              <a:t>Unlike symmetric keys, the intermediates are different</a:t>
            </a:r>
          </a:p>
          <a:p>
            <a:pPr lvl="1"/>
            <a:r>
              <a:rPr lang="en-US" i="1" dirty="0" smtClean="0"/>
              <a:t>E(K</a:t>
            </a:r>
            <a:r>
              <a:rPr lang="en-US" i="1" baseline="-25000" dirty="0" smtClean="0"/>
              <a:t>D</a:t>
            </a:r>
            <a:r>
              <a:rPr lang="en-US" i="1" dirty="0" smtClean="0"/>
              <a:t>,P)</a:t>
            </a:r>
            <a:r>
              <a:rPr lang="en-US" dirty="0" smtClean="0"/>
              <a:t> != </a:t>
            </a:r>
            <a:r>
              <a:rPr lang="en-US" i="1" dirty="0" smtClean="0"/>
              <a:t>E(K</a:t>
            </a:r>
            <a:r>
              <a:rPr lang="en-US" i="1" baseline="-25000" dirty="0" smtClean="0"/>
              <a:t>E</a:t>
            </a:r>
            <a:r>
              <a:rPr lang="en-US" i="1" dirty="0" smtClean="0"/>
              <a:t>,P)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58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Rely on asymmetric keys</a:t>
            </a:r>
            <a:endParaRPr lang="en-US" dirty="0"/>
          </a:p>
          <a:p>
            <a:pPr lvl="1"/>
            <a:r>
              <a:rPr lang="en-US" dirty="0" smtClean="0"/>
              <a:t>Signer encrypts using their private key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Entire message?</a:t>
            </a:r>
          </a:p>
          <a:p>
            <a:pPr lvl="1"/>
            <a:r>
              <a:rPr lang="en-US" dirty="0" smtClean="0"/>
              <a:t>That’s too costly</a:t>
            </a:r>
          </a:p>
          <a:p>
            <a:pPr lvl="2"/>
            <a:r>
              <a:rPr lang="en-US" dirty="0" smtClean="0"/>
              <a:t>Remember asymmetric being expensive?</a:t>
            </a:r>
          </a:p>
          <a:p>
            <a:pPr lvl="1"/>
            <a:r>
              <a:rPr lang="en-US" dirty="0" smtClean="0"/>
              <a:t>Less costly to sign a hash</a:t>
            </a:r>
          </a:p>
          <a:p>
            <a:pPr lvl="1"/>
            <a:endParaRPr lang="en-US" dirty="0"/>
          </a:p>
          <a:p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A cryptographic hash signed with a private key</a:t>
            </a:r>
          </a:p>
          <a:p>
            <a:pPr lvl="1"/>
            <a:r>
              <a:rPr lang="en-US" dirty="0" smtClean="0"/>
              <a:t>A.k.a. Message Authentication Code (MAC)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08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 and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Signature assures receiver of message integrity</a:t>
            </a:r>
          </a:p>
          <a:p>
            <a:pPr lvl="1"/>
            <a:r>
              <a:rPr lang="en-US" dirty="0" smtClean="0"/>
              <a:t>Via the hash</a:t>
            </a:r>
          </a:p>
          <a:p>
            <a:r>
              <a:rPr lang="en-US" dirty="0" smtClean="0"/>
              <a:t>Contents haven’t changed since the hash was computed</a:t>
            </a:r>
          </a:p>
          <a:p>
            <a:pPr lvl="1"/>
            <a:r>
              <a:rPr lang="en-US" dirty="0" smtClean="0"/>
              <a:t>If they had, the hash wouldn’t match</a:t>
            </a:r>
          </a:p>
          <a:p>
            <a:r>
              <a:rPr lang="en-US" dirty="0" smtClean="0"/>
              <a:t>Attacker can’t just generate a new hash</a:t>
            </a:r>
          </a:p>
          <a:p>
            <a:pPr lvl="1"/>
            <a:r>
              <a:rPr lang="en-US" dirty="0" smtClean="0"/>
              <a:t>Since it must be signed by the private key</a:t>
            </a:r>
          </a:p>
          <a:p>
            <a:pPr lvl="1"/>
            <a:r>
              <a:rPr lang="en-US" dirty="0" smtClean="0"/>
              <a:t>Which he doesn’t have</a:t>
            </a:r>
          </a:p>
          <a:p>
            <a:pPr lvl="2"/>
            <a:r>
              <a:rPr lang="en-US" dirty="0" smtClean="0"/>
              <a:t>We hope . . 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62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“security?”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Informally, providing some of three properties: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Availability</a:t>
            </a:r>
          </a:p>
          <a:p>
            <a:r>
              <a:rPr lang="en-US" dirty="0" smtClean="0"/>
              <a:t>In the face of adversaries attempting to compromise those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 and authenticity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assures receiver of authenticity</a:t>
            </a:r>
          </a:p>
          <a:p>
            <a:pPr lvl="1"/>
            <a:r>
              <a:rPr lang="en-US" dirty="0" smtClean="0"/>
              <a:t>Message was created by the apparent sender</a:t>
            </a:r>
          </a:p>
          <a:p>
            <a:r>
              <a:rPr lang="en-US" dirty="0" smtClean="0"/>
              <a:t>Sender’s private key was used to sign the hash</a:t>
            </a:r>
          </a:p>
          <a:p>
            <a:pPr lvl="1"/>
            <a:r>
              <a:rPr lang="en-US" dirty="0" smtClean="0"/>
              <a:t>Hash came from the party with </a:t>
            </a:r>
            <a:r>
              <a:rPr lang="en-US" i="1" u="sng" dirty="0" smtClean="0"/>
              <a:t>that</a:t>
            </a:r>
            <a:r>
              <a:rPr lang="en-US" dirty="0" smtClean="0"/>
              <a:t> private key</a:t>
            </a:r>
          </a:p>
          <a:p>
            <a:pPr lvl="1"/>
            <a:r>
              <a:rPr lang="en-US" dirty="0" smtClean="0"/>
              <a:t>Which can only be the apparent sender</a:t>
            </a:r>
          </a:p>
          <a:p>
            <a:pPr lvl="2"/>
            <a:r>
              <a:rPr lang="en-US" dirty="0" smtClean="0"/>
              <a:t>We hope . . 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 and non-repudiation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prevents sender repudiation</a:t>
            </a:r>
          </a:p>
          <a:p>
            <a:pPr lvl="1"/>
            <a:r>
              <a:rPr lang="en-US" dirty="0" smtClean="0"/>
              <a:t>Sender can’t deny it sent that message</a:t>
            </a:r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The decrypted signature matches the message hash</a:t>
            </a:r>
          </a:p>
          <a:p>
            <a:pPr lvl="1"/>
            <a:r>
              <a:rPr lang="en-US" dirty="0" smtClean="0"/>
              <a:t>But it’s a cryptographic hash</a:t>
            </a:r>
          </a:p>
          <a:p>
            <a:pPr lvl="2"/>
            <a:r>
              <a:rPr lang="en-US" dirty="0" smtClean="0"/>
              <a:t>So it’s not likely the message could be changed to match the signature </a:t>
            </a:r>
          </a:p>
          <a:p>
            <a:pPr lvl="2"/>
            <a:r>
              <a:rPr lang="en-US" dirty="0" smtClean="0"/>
              <a:t>OR that a signature can be reused for a different message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</a:t>
            </a:r>
          </a:p>
          <a:p>
            <a:pPr lvl="1"/>
            <a:r>
              <a:rPr lang="en-US" dirty="0" smtClean="0"/>
              <a:t>Integrity, if you trust the hash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Privacy, given a key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Authentication and integrity, given a key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920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“given a key”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Security’s three most feared words</a:t>
            </a:r>
          </a:p>
          <a:p>
            <a:pPr lvl="1"/>
            <a:r>
              <a:rPr lang="en-US" dirty="0" smtClean="0"/>
              <a:t>Keys need to be shared in advance</a:t>
            </a:r>
          </a:p>
          <a:p>
            <a:pPr lvl="2"/>
            <a:r>
              <a:rPr lang="en-US" dirty="0" smtClean="0"/>
              <a:t>Both sides have the symmetric key</a:t>
            </a:r>
          </a:p>
          <a:p>
            <a:pPr lvl="2"/>
            <a:r>
              <a:rPr lang="en-US" dirty="0" smtClean="0"/>
              <a:t>Both sides have part of an asymmetric key</a:t>
            </a:r>
          </a:p>
          <a:p>
            <a:r>
              <a:rPr lang="en-US" dirty="0" smtClean="0"/>
              <a:t>The two challenges:</a:t>
            </a:r>
            <a:endParaRPr lang="en-US" dirty="0"/>
          </a:p>
          <a:p>
            <a:pPr lvl="1"/>
            <a:r>
              <a:rPr lang="en-US" dirty="0" smtClean="0"/>
              <a:t>Endpoints need to know which key to use</a:t>
            </a:r>
          </a:p>
          <a:p>
            <a:pPr lvl="2"/>
            <a:r>
              <a:rPr lang="en-US" dirty="0" smtClean="0"/>
              <a:t>Using the wrong key ruins everything</a:t>
            </a:r>
          </a:p>
          <a:p>
            <a:pPr lvl="1"/>
            <a:r>
              <a:rPr lang="en-US" dirty="0" smtClean="0"/>
              <a:t>Endpoints need to get (and trust) the key</a:t>
            </a:r>
          </a:p>
          <a:p>
            <a:pPr lvl="2"/>
            <a:r>
              <a:rPr lang="en-US" dirty="0" smtClean="0"/>
              <a:t>And if anyone else gets a symmetric key, you’re screwed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9664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Pre-shared</a:t>
            </a:r>
          </a:p>
          <a:p>
            <a:endParaRPr lang="en-US" dirty="0" smtClean="0"/>
          </a:p>
          <a:p>
            <a:r>
              <a:rPr lang="en-US" dirty="0" smtClean="0"/>
              <a:t>PKI</a:t>
            </a:r>
          </a:p>
          <a:p>
            <a:endParaRPr lang="en-US" dirty="0" smtClean="0"/>
          </a:p>
          <a:p>
            <a:r>
              <a:rPr lang="en-US" dirty="0" smtClean="0"/>
              <a:t>Key exchange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Keyless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879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Pre-shared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43000"/>
            <a:ext cx="4493623" cy="4291642"/>
          </a:xfrm>
        </p:spPr>
        <p:txBody>
          <a:bodyPr>
            <a:noAutofit/>
          </a:bodyPr>
          <a:lstStyle/>
          <a:p>
            <a:r>
              <a:rPr lang="en-US" dirty="0" smtClean="0"/>
              <a:t>Both sides share the key in advance</a:t>
            </a:r>
            <a:endParaRPr lang="en-US" dirty="0"/>
          </a:p>
          <a:p>
            <a:pPr lvl="1"/>
            <a:r>
              <a:rPr lang="en-US" dirty="0" smtClean="0"/>
              <a:t>Technically, this is usually assumed</a:t>
            </a:r>
          </a:p>
          <a:p>
            <a:pPr lvl="1"/>
            <a:r>
              <a:rPr lang="en-US" dirty="0" smtClean="0"/>
              <a:t>Typically referred to as “out-of-band”</a:t>
            </a:r>
            <a:r>
              <a:rPr lang="en-US" dirty="0"/>
              <a:t> </a:t>
            </a:r>
            <a:r>
              <a:rPr lang="en-US" dirty="0" smtClean="0"/>
              <a:t>distribution</a:t>
            </a:r>
          </a:p>
          <a:p>
            <a:pPr lvl="2"/>
            <a:r>
              <a:rPr lang="en-US" sz="1800" dirty="0" smtClean="0"/>
              <a:t>Out-of-band = </a:t>
            </a:r>
            <a:br>
              <a:rPr lang="en-US" sz="1800" dirty="0" smtClean="0"/>
            </a:br>
            <a:r>
              <a:rPr lang="en-US" sz="1800" dirty="0" smtClean="0"/>
              <a:t>someone else’s job</a:t>
            </a:r>
          </a:p>
          <a:p>
            <a:pPr lvl="2"/>
            <a:r>
              <a:rPr lang="en-US" sz="1800" dirty="0" smtClean="0"/>
              <a:t>I.e., “I’m not solving the hard part of the problem”</a:t>
            </a:r>
          </a:p>
          <a:p>
            <a:pPr lvl="2"/>
            <a:endParaRPr lang="en-US" sz="1800" dirty="0"/>
          </a:p>
          <a:p>
            <a:pPr lvl="1"/>
            <a:r>
              <a:rPr lang="en-US" dirty="0" smtClean="0"/>
              <a:t>Useful for any keys</a:t>
            </a:r>
          </a:p>
          <a:p>
            <a:pPr lvl="2"/>
            <a:r>
              <a:rPr lang="en-US" sz="1800" dirty="0" smtClean="0"/>
              <a:t>Shared secret (symmetric)</a:t>
            </a:r>
          </a:p>
          <a:p>
            <a:pPr lvl="2"/>
            <a:r>
              <a:rPr lang="en-US" sz="1800" dirty="0" smtClean="0"/>
              <a:t>Public key (asymmetric)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afifizzatullah.files.wordpress.com/2010/07/hand-out-books-t14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63639" y="1605642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1873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 Key Infrastructure</a:t>
            </a:r>
          </a:p>
          <a:p>
            <a:pPr lvl="1"/>
            <a:r>
              <a:rPr lang="en-US" dirty="0" smtClean="0"/>
              <a:t>Using a database to get a key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Same as most other network databases</a:t>
            </a:r>
          </a:p>
          <a:p>
            <a:pPr lvl="2"/>
            <a:r>
              <a:rPr lang="en-US" dirty="0" smtClean="0"/>
              <a:t>Distributed vs. central</a:t>
            </a:r>
          </a:p>
          <a:p>
            <a:pPr lvl="2"/>
            <a:r>
              <a:rPr lang="en-US" dirty="0" smtClean="0"/>
              <a:t>Flat vs. hierarchical</a:t>
            </a:r>
          </a:p>
          <a:p>
            <a:pPr lvl="2"/>
            <a:r>
              <a:rPr lang="en-US" dirty="0" smtClean="0"/>
              <a:t>Structured vs. “hash tree” (destroys  locality)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Infrastructure for public keys</a:t>
            </a:r>
          </a:p>
          <a:p>
            <a:pPr lvl="2"/>
            <a:r>
              <a:rPr lang="en-US" dirty="0" smtClean="0"/>
              <a:t>Useful only for public part of asymmetric keys</a:t>
            </a:r>
          </a:p>
          <a:p>
            <a:pPr lvl="2"/>
            <a:r>
              <a:rPr lang="en-US" dirty="0" smtClean="0"/>
              <a:t>Not a “public infrastructure for keys”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2967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PGP keys (e-mail)</a:t>
            </a:r>
          </a:p>
          <a:p>
            <a:pPr lvl="1"/>
            <a:r>
              <a:rPr lang="en-US" dirty="0" smtClean="0"/>
              <a:t>Set of servers hold public keys</a:t>
            </a:r>
          </a:p>
          <a:p>
            <a:pPr lvl="1"/>
            <a:r>
              <a:rPr lang="en-US" dirty="0" smtClean="0"/>
              <a:t>Users find keys explicitly</a:t>
            </a:r>
          </a:p>
          <a:p>
            <a:pPr lvl="1"/>
            <a:endParaRPr lang="en-US" dirty="0"/>
          </a:p>
          <a:p>
            <a:r>
              <a:rPr lang="en-US" dirty="0" smtClean="0"/>
              <a:t>X.509 keys</a:t>
            </a:r>
          </a:p>
          <a:p>
            <a:pPr lvl="1"/>
            <a:r>
              <a:rPr lang="en-US" dirty="0" smtClean="0"/>
              <a:t>Key signed by a hierarchy</a:t>
            </a:r>
          </a:p>
          <a:p>
            <a:pPr lvl="1"/>
            <a:r>
              <a:rPr lang="en-US" dirty="0" smtClean="0"/>
              <a:t>Many roots (built-in to browsers)</a:t>
            </a:r>
          </a:p>
          <a:p>
            <a:pPr lvl="1"/>
            <a:r>
              <a:rPr lang="en-US" dirty="0" smtClean="0"/>
              <a:t>Can add others (self-signed, other-signed)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1276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 vs. X.509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PGP</a:t>
            </a:r>
          </a:p>
          <a:p>
            <a:pPr lvl="1"/>
            <a:r>
              <a:rPr lang="en-US" dirty="0" smtClean="0"/>
              <a:t>Web of trust</a:t>
            </a:r>
          </a:p>
          <a:p>
            <a:pPr lvl="1"/>
            <a:r>
              <a:rPr lang="en-US" dirty="0" smtClean="0"/>
              <a:t>Users sign each other’s keys</a:t>
            </a:r>
          </a:p>
          <a:p>
            <a:pPr lvl="1"/>
            <a:r>
              <a:rPr lang="en-US" dirty="0" smtClean="0"/>
              <a:t>Key signing “parties”</a:t>
            </a:r>
          </a:p>
          <a:p>
            <a:pPr lvl="1"/>
            <a:r>
              <a:rPr lang="en-US" dirty="0" smtClean="0"/>
              <a:t>Trust based on who YOU trust</a:t>
            </a:r>
          </a:p>
          <a:p>
            <a:pPr lvl="1"/>
            <a:endParaRPr lang="en-US" dirty="0" smtClean="0"/>
          </a:p>
          <a:p>
            <a:r>
              <a:rPr lang="en-US" dirty="0"/>
              <a:t>X.509</a:t>
            </a:r>
          </a:p>
          <a:p>
            <a:pPr lvl="1"/>
            <a:r>
              <a:rPr lang="en-US" dirty="0"/>
              <a:t>Hierarchy of trust</a:t>
            </a:r>
          </a:p>
          <a:p>
            <a:pPr lvl="1"/>
            <a:r>
              <a:rPr lang="en-US" dirty="0"/>
              <a:t>Roots sign keys</a:t>
            </a:r>
          </a:p>
          <a:p>
            <a:pPr lvl="1"/>
            <a:r>
              <a:rPr lang="en-US" dirty="0"/>
              <a:t>Companies charge to sign keys</a:t>
            </a:r>
          </a:p>
          <a:p>
            <a:pPr lvl="1"/>
            <a:r>
              <a:rPr lang="en-US" dirty="0"/>
              <a:t>Trust based on “anchors” (roots)</a:t>
            </a:r>
          </a:p>
          <a:p>
            <a:endParaRPr lang="en-US" dirty="0"/>
          </a:p>
        </p:txBody>
      </p:sp>
      <p:sp>
        <p:nvSpPr>
          <p:cNvPr id="6" name="AutoShape 2" descr="data:image/jpeg;base64,/9j/4AAQSkZJRgABAQAAAQABAAD/2wCEAAkGBxQTEhITExIWFhUWFxUaFxUWFBccFxkYGBoYFyEYIRgbHSggGB8mHBYYIjEhJSkrMC4uFx8zOTMsNygtOisBCgoKDg0OGxAQGywmICYsLDAtLSwsLCwuLywsLCwsLCwsNCwsLywtLCwsLCwsLywsLC8sLCwsLCwsLCwsLCwsLP/AABEIANsA5wMBIgACEQEDEQH/xAAcAAEAAgIDAQAAAAAAAAAAAAAABgcEBQIDCAH/xABPEAACAQMBBQQGBQUMBwkAAAABAgMABBEhBQYSMUETIlFhBzJCcYGRFFJigqEjU3KSsQgVJCVDY3ODorLB0SYzNESjs8MWNXSTtMLS8PH/xAAZAQEAAwEBAAAAAAAAAAAAAAAAAgMEAQX/xAAmEQACAwACAgEEAwEBAAAAAAAAAQIDERIhBDEyEyJBUWGBsUIU/9oADAMBAAIRAxEAPwC8aUpQClKUApSuLNqB4/sH/wBHzoDlSlKAUpSgFdF7dLFG8jkhEBZiFJwBzOFBOld9fCKA08O9Vm3+8xr+mSn9/FbdHBAIIIPIg5B+NVTvbsA2svdz2Lk9mR7J5mI+7Ur4qOvCTWs2PtiW1kBjOMnJTOI5epBHINgc+Y56jIrD/wCtwnxsRn+s1LJIugN3iPIfjn/KudYOzrxZSJEOVeKJ18cMXPLofKs6txoFKUoBSlKAUpSgFKVxRs+8aGgOVKUoBSlKAUpSgFKUoBSlQ7bW9ctrdvG8ayRFUdAvdkCkYOpPC/eR9Dw8+dQnOMFsiMpKK1kxrohbLyeRC/gGz/b/AArE2PtyG5GYnyR6yHR196nXGeo0ONCa7rJsvceUgH/CiP8AjUk01qJJ6ZlKVqNrbww20scc3EokDESYyg4SoIONR6w1xgdSKNpLWcbz2belcY5AwDKQQQCCDkEHUEHqK5V06KUpQGPf2STRtFIoZGGo/EEEagggEEaggGq125uNOmRGO2j6MpAlXGoJU4BI01XmfZFWlSqbaIWfIhOtS9kK9GUsnZyxSqyyQ8KMGVlOryyA4bXBEgI8Bp0qa1rbY/wu4/orf+9PUQ236QWyRbBAmcCWTLcf6CAjTwJJz9Xx7KcKorkw5KC7LBpVPyby3j87mTHgBGn9xQfnU63Cil+jmaaSRzMeJA7s3DGBhTqTji1bToy+FQq8mNssimRhapvESalKVoLRSuq6uUjQvIwRF5sxAA+JrB2HtyO6EhiDcKMF4mXHEeENoDqNGHrAHXlXNW4c02ddHFiTH1lz+qQD8+IfKu+sSRvy8Y/m5f70NdOmXStPtveWC20duKTGREmC/wAdcIPNiAcaVrN1t4pru4lyqJDGg7oyW4mbCkucA6I+gUYzzNVu2Klx3sjyW5+SV0pSrCQpSlAKUpQCod6SNll4kuFGsWQ+PzbYy33SAfIFzUxr4RULIKcXFkZR5LCi4rgo6kMUcHuOpwc+R8cc18M8xVhbnbyGaUpKQJGQDQAKzR5PEB9ZkOoHLsCdARXZtP0fW8mezZogfYwGi/VOo8gGAHQVqrf0dTxOJIb9eJfUD27HhOQQeITcXMAkEkEDBGCax0U21S/gpqhOD/gsSof6SrPigilA/wBW+CfBZO7/AHxHW+2PtTteJHXs548CWLOcZzh1PtxtglX64IOGVgMu/tFmjeJx3XUqcc8EYyD0I5g1sshzg4/sulHkmiq9294pLRsatCTlovfzZM+q2dccmzrgnItW0uklRZI2DIwBUjqD+z3Gqa2vs2SCRopPXXVWxhXHRx5HqOmo6VM/RdfFkni1whR1z07XjBXy70ZJ82NYPEtkpfSkZ6ZtPgycVwlBKkDQ4OD51zpXpGogm6W+/EI47s4YhcTYABJA0cDRD9oaeS6ZndUxt6z7G5njI0DtjTThfvqPMcLBfeKmXo922XBtpDkovFETzKDAKn9EkY8mx7NYfH8h8/pz9/sz12PeMjC332xJHNdW9ujSTzQWwCorMyRcVwJJSEBYKAQuRrmRcVCobQqe8rlz9ZGDe5Ux3R5D45NWvs4j98r7TUW9lr1wWutKkFW3eOrfbwssq5v2Vlu1uhJOwe4QpCNeBxh5PslDqi+PFgnUYwc1ZoFKVZVTGqOROwgoLEKw9rbSS3iaWQ90dB6zE8lA6k//ALgZrMquPSdfEzRQ9EjDgdC0jMgPwEZ+DtS6z6cHITlxjpott7alupOKQ4VT3Iwe6n/ybB1Y+JxgHFWFuFadnZxkjWUtIfMN6p/8sJVf7u7Ea6lEYzwDBlfwXwyPabUDw1PTW4UUAAAYA0AHIDwrJ4cZSbtl+SmhNtzZ9qv96N52WWZIGwxxGXGDwrGW4ivgxdmQ+HY56qak+29oOSba2I+kOueIjKwIcjtXHvBCpzYj6quViTejOR2LSXikHH5NYGC6AAAsZiz6ADvE5xrWq/m45D2XT5cftIaZgeIg6ZJZyc69SWPrN4k+edatbcbZRgtgXBDynjYHmowAq66jCgEjoS1dWx9yLeFldi0rKQVDYCKRyIQDXHMcROCARipPVHjeM625S9ldVXF6xSlK2l4pSlAKUpQClfAa+0ApSlAa7a2x0n4W4mjlTPZzxkCRM8xqCGU4GUYFTgZGQMa4bRvYNJ7YXKj+WtCAxHi1vIwK/cd8+A5VIqUBCttbwbNuUEdzKbdvZNxHJA6N4gzIAfMag9a4ejqzSKS7CXEU4cQsjwuGUp+V10JweMuSMnGV1OamzqCMEAg9DyrQbR3H2fMeJ7OIPnPaRr2cmfHjj4Wz8ag648uWdnOK3SQ0qFz7Bv7Tv2F21wg1NpeNx8Q8EuPXQ4yAGJGuvKttutvTFeh1CtFPEcTW8gxLG3mPaU9GGh8jpUyWGv363cacCaJcyKvCydXTUjHmpJwOoY9cVA9g3xhuoScgrIoOcg8LdxgwOoYKxPCfDPuuqsDaWxre4/10Mch6MyjiHub1lPmCKy2eMpTU08ZTKrZckanZR/jXaP8A4ew/bd1JaiG7aMu1NpK78ZENhhioDEfwn1saE68wAPIVL61FopSozvLvaIJFtbeI3N44ysCEAIv5yR+Uae/U5HjmgJNVeb7WUEl8jS3kNuiQoJGkkVW1eTh4AxwWx2g15ZU4blWxh3TubjvbRvZHz/u1qzQ2659ksp7SX3sw58q22y9z7G3wYbOBSPa7NS/67ZY/OoTgprJHJRTWM1uy957CJBFZ9pOB0toJZcnkS0qqUz4lmFZnb31xosYsozzeQpJc4+zGpaKM/aZn80qRAUqSWdHTD2XsyO3QrGD3jxO7Es7ucAu7nV2wAMnoABgAVmUpXQKUpQClfM19oBSlKAUqtN7Nk3VuzSLcXDwEk8Xbykx/ZYcXq+D/AAODq2ig21PGcrczA/alZh+q5Kn5Vjs8tVy4yiymV3F40XHxYfH1hke8aH8MfI121ANl768YCXOFOQUuEU4VuhdM6DoSpwQx0Ua1NbC9Eg6BhjiXOdDyYH2kODhuuDyIIGiu2Ni2LLIzUlqMqojvHvVPaTcBt0dGHFG3aMvEBgMD3WwQT8ip66S6tbvBsdLqExtoeaPjJRxnDY68yCOoJFdsUnH7HjEk86NDYekCFiBLG8f2h30Hl3e9/ZqWQTK6q6MGVgCrKQQQeoI0Iqk9oWTxSNG44JU59QR0I5cSHBwffyIIEs9GG1zxy2x0GC6r9VgRxj3NxKwx4MeZNY/H8qUp8JrsprtbfGRYla/bG2YbZQ0r4znhUDLsR0CjU8xk8hnUithUB2/uXcSSvMkyyljykyrKuuEBAKkDOgwo5nmSTrtlOMdgtZdNtLpCf0iNnuWo4enHNhj7wqMF+BNaneXaMVwBfWrC22hbKWAkICTxL3mhL5CuCAxAJBGPZ5jqbc28+oQfDijOfjggfEipDupuGkbLPdASSqcohYssZ6NroX9wwOmSM1lpl5Dl9/oqrlby7JDunvBHfWsVzFoHHeXOqONGQ+49eowetbeq72b/ABdtuS35W+0VM0Q6LcJ66jw4gMn9JBViVuRoaIlsRv442oP5ix/ZP/nUtqGbBb+Otqj+Zsv7sn+dTOgZFvSJvYNn23EvCZ5TwQKxAUufbYkgBFzkkkDkMjOaj2xb+32bG4U/S72U8VzOG7rSfVMuD3VOQFUHGDkAmu3dkfvjta7vm70Fnm2th7PHj8pJ79cZ6q6+Fct4vR6AxlshwBiS0KtwqCdeJAe4Neake46YNNzsUdh7I28lHImRaekPX8rbYXxjk4j+qyqMfH4VMdm7RinQSROHXlkZBB8CDqp1GhAOtViu5t59Ti8yyDHzA/DNSXdbdKe3lEzzqumGjjywca4DMwHInPq5GuDqc0UWX7k11+/RTXKzckiZ10Xt5HChklcIg5sT46AeZJ0AGprvqrPSJtcyXXYrqIhgL04yAWkPiArKo654h7RrRdb9OHIsnPitN/e+kKMZEULv4FyI1Pu0ZvmorO3V3hmu3cmFEiQYLByxLnBCjujkpyfevjpXmxdkvcSiKPmcF5CNEX6x/HC9T4DJFv7MsEgiSKMYVRp4knUsT1JJJJ8TWfxrLbXyl6/0rqlOfb9GVSla/am0VjBHEA2OJmb1Y05cbfEEKvNiMDQMV2l5lxtlmPQaD39f8B71NdtVztbfdscFqOzQfyrjMjfaCtouTrlsk5OQDUam2xM2Wa5m8yJpAvvwGCisc/Nri8XZRK+K9F10qAbpbCuZCJZ57lIsHhT6RMGfPUji7ijp1J8B6ytFc3OOtYWxk2twn9Rfam49vIS0fFCTzCY4D9w8vukVKKVKcIzWSWnXFP2Qi39G8OcyyM48FRUz5E6n5EHzqQru5AoTsk7JkUrHJGe+gPMAtkEHAJDAgkAkGttSuQrjD4o5GKj6NQ15cRaSQ9sv5yDAYc9WhdhgDQdxnJPsiuo73WajMk4g8rhHgPymVa3lKmSIdt3bWyLlQJb61yueF1uYuNc+BDHTQaHIOBkaVD7W6tLa7gure9+kqrcDxxW8js0bhkyXjBVuAtx8hoGA1IFW+Ix4D5VyqDri5cs7OcYt60RVt/rbpFeEeIsbnH4x1wi9JGzi4je4MLnpPDLF/adQv41vr7bVvCeGSeNW+oXHH+rz/CtPe727PdTHK3Gp5q1tM6n4dmQaSnGPtocor2SK1uUkUPG6ujahkYMpHiCNDXbVbf8AZiBmabYt4LW49Ywhj2Enk8DaoOmQNNdM1uN099TNKbK9i+jXyDWM+pKPrxNnUaE8OToDgnBxJNMlmrUYPpmtG+hxXkQ/K2U8UynHTiCke7JRj5JU22berNDFMhykiI6/ouAw/A11bc2eLi3ngblLG6Z8OJSM/DOah/oT2kZdmrG+eO2kkhYHmMHjA+CuF+7T8nfcTs3df+Pdrjwis/8Al5/xrd7+ba+h7PurgHDLGQh/nHwi/JmB+BqO7sH/AEg2yP5u0/5Uf+dYvphbt5NmbOGT9JuA0gB/k0wpz5Ydm/q6fg7myRIvRlsb6Lsy1jIwzIJHzz4pO+QfcCF+7Upr4BUF27vlNNO1jspFlnXSa4f/AGe36akeu2h011HJiGAeiPbZMdo7RhgTjnlSJPrSOqj3ZJqND0k7PYlYpZJiDg9jbTyD9ZUwfga1EO7ez7d+12jc/Tbv2mnzJw51wtuuQi55ZB8sVI7ffKx0VZSoHIdhMoHzQAVF2RTxtHHKK606F3+tvaju1Hi1jdY/CM1A9nmylkkuLraAgad2cxPE0ckYZiyxccvdPCDg4UgniIOtW1YbVhmyIpo5COYVwSPeAcj41mUlCNi77RxqMl2RXZO8OybePghvrNVzk/wmLiY+JJbLHQDXoAOQrPXeq2bHZO0+eX0eKSUfF0Uqo8yQK3IjHPA+VcqklnSOo1CyXM3JPoqeLlHn6jRF4o06EMWfqCorjcbr2royPECHIZmLNxswAHGXzxFsADOeQA5VuaUwMg0no3iBzHMVH2o0Y/NeH9lbjY259vAwcgyuNQ0mCFPiqgAA+B1I8akNKrjRXF6kQVcU9wUpSrSYrruJ1RWd2CqoyzMQAB4knQV2Vp94t30u1RXkkQKcgIVwT4kMpBx08MnHOuS3Ojj9dEa21v8AHVbVNPzsinX9GPQ/Fsaj1SKiN1tW4kOXmmY/0pVf1EIUfBal03o7bPcugB9qDiPzEi/srlbejvX8pdZH83EFb5szj8K82yvybH3/AL0ZZRtkyK7P3ivIWHZyF8nAjkkeUMfqhSpb4IQanTb4OCkP0KV7pkDNBDJE4iyNO0kLKIgehYZPQdKS7MS3ZbayQLcSqS1ww42hiB70hLZ1J0RORbXHCrVvdj7Kito+ziXAyWZiSXdzzd3OrserGtdFU4LJPTRXBxXbNKYNqy6ma0tR0VYpLhh73Z41PwWuia02xGMpd2U+Oay20kWR17ySNg48RW83i2sLWBpSMtoEXPrOeQ93U+QNVFta/kmJaZjKxOise5nyTkgHkOnU8+X+RGrr2zllqgbnam81vO5j2jA9lMjdmLtCJbYtgOEMqjByHDcLDuhjqpzWNtHd64iAYL2kZAKyxd9CDqDpqumuSMeZqZej/ZKfvasciK6ytMzq6gq+XYZKnTBABx51odobNuNiMbiyDTbPyTPZkktCDqZYideEcyPnkd5IzohalJ9MOqNi30yJpIWYKvCzg6BWPGD4gAEg+7WpRPupebQtgLgLFLEVa0uGdhcow11woPCcL63eBBPMCrB2JteG7hSeBw8bjQjmD1UjoRyINZ9do8VVvdOV1fTe6Q70c71vdxyQXK8F7bHgnQ4GcaCQAaa4OcaZ5aFcx/cI/RtubXs9eGXE6eGpDkD4XGP6vyr76TIG2feW22IFOAyxXar7cZ0BPngcOT1WLwrG3nuVh3g2VdowMV1EsfEOTcfEgOeoPbRH4VoNKX6/JtN12/0i2x/RW34RxViW5+lb0Oea2VvgHpxkAfP+EOPueVdu67/6R7Yz+ah/BIa0noz2wkUW2try+q0pIB5k5aQID4sZ41Hwodz/ABEn9IW8E0k0eyrFsXM4zLKP5CE82yPVYjPmBy1Za197u/dWFslvaRgW4UGR4WbtpJORd8LxYOBgJoACDoBWb6Idjv2Uu0rjW5vWL5PsxZyoHgD6wH1eAezVhVGUOcc3Cua1cShkk14BwBvqhsn9XANbu22BLwGadltoF1aWfu4HkhIYnOOfDnOmasPe3eeDZ8BmmOSdI419eR/qqP2npUX2NurPfyLebXGRnigsP5KIdDIvtuRzB+P1VyR8GCfb0zx8aPtmBsXehQVg2VZmTtAx+mXbdjHII+EFlyvFIAXA4VC4LHTmaksez9ruAXvrSI9Vis3dR955QT8qwfStYcVvbOqjMcuAPZCtG4wfI8IXy4h4VEdi7YltyrQsQBziJPZnxUryU/aAyPMaGyfkRpkoNdEpWxg+OdFg52rDqfot4o5qoe3lPu4meNj5Er766Jd8pJI5/o9nL9IixxQT8KSKCcdp2aFmkTmQUzxYwD1El2ZfLPFHKnquoIB5jxU+YOQfMVjbb2KtwFYExzR5MM6gccbH+8h5Mh0Yc+mNXtdFvsqi727dTHieZjqdEmZEHlwooBx55PnXOy21cxHKTSjyZ+NfdwuSPkAankeyYb5X7eLsrqNuCYxHB4gBhweUiMpDKWBwDg4YEDWzejts9y6AXweDib5rIo/CvNs8e9S2L3+zLKqxPUzI2Hv6rYW6URn86uez+8DrH78kaEkiporAgEHIPIioLb+js/yl1n9CHhPzZ2H4VKthbIW1i7JHkdQSR2hBIz0GAAo64AxqfGtdDuzLEXV8/wDo2NKUrQWClKUAoTStTt+9QL2HF+Um7gVSOIB+4ZMZyFXi9bxIHMigG78fEr3J9a4IfXORENIk11XCd4r0Z38a21fAMV9oCBekqVmktYVBY4kfgVSzE91AQoyTgF/nWJsLcWSQh7n8mn1A35Rh4ErpGPcS2vsnWrIpWeXjQlZzl2VupOXJnCGJUVVUBVUAKoGAANAAOgArnSlaCwqrbdo+wrn6bbKW2fO4FzbryiZjgSIPZHgOXs6Arw2dY3iTRpLEweN1DKw5EHUGvt5apLG8UihkdSrKeRUjBFVbuhdvsfaDbKnYm1nbjtJWPIsdEz5nukfXwcd+ueifyX8li7zbIW7tZ7ZsYlRlBPRuat91gp+Feeto7Udtl2TNpcbOu2hwTqFZTMmR5NAU/q69MV5t9Ilv9GvtqwYwk5inQeLl0fI93aXAqMyVXvCRXG1hHtLeCZTjNiSh82S3VT83FaCzhMtjsnZkeQby4kmmxoQgkMKsfEcMbt/VLzqMfvoWFzxc5beCLXmeye1OfiICasL0QW/b7TEh1Wzs40X7LlFjIHvY3Bz51FPWWNcVpeEEKoqooCqoCqByAAwB8qwN49uRWVvJcTNhEHIeszHkijqxOn4nABrZE41NVHCTt/aRJydm2TaD2Z5NdfMNjPkmBp2hqxsoit9mz3G2JLfTja+0B3jrZ259SKPmJMHmTzB+9zK8NlV8Ar7RI43pj39kk0bRSLxIwwR+III1BBAII1BAIqt9tblTwktEDNH5Y7UD7Se3711P1RVoUqq2iFq+4rnWp+yH+jS4JgmiOhjlOFIIKh1VsEHUHiLnB8amFKVOuPCKj+iUViw1G0o+znhuBoG4YJfNXb8meWSVlYKOgE8hrb1jbStzJFIgOCysAfBsaH4HB+FdeytqRzrxIdR6yEjjQ+DDpkYI8QQRoamdM2lKUApSlAKUrW7yX5gtZpQcMFwp+2xCL/aYVxvFrDeEO3t3vcu8MDcCISryj1mI0IU+woORkakjQgDvdPo72XxNNdONS0cak+t6ySsSTqSSIsnxGNcVF7OzeV0iiUsx9VfdjvE9FGmSf8s3DsjZYggjhU54cEnHrNxcTNjplsnHSvP8ZztsdkvS9GapynLkzYUpSvRNIpSlAKUpQCob6VN1vp1k3AP4RBmSEj1iR60YP2gNPtBT0qZUo+zqePSIei7er6fZI7nM0WI5vEsBpJ95cHwzxDpVa/ugbPhvLaX85AV+Mbk5+Uo+VbWFv3o3hKerbX+NPZDSMceXdmyPJZa5/uiIO5YSeDTr+sI2/wCnVcu4stj1NFLVd37nmzxBeTdWljj+Eacf/Vqka9C+g2MR7LLnADTTOxPLu8KZ+Uf4VXV7LLficfTLvE8cMdhb63F4QnCDqI2ITHkXY8A8uPwqW7nbvJYWkVsmCVGXYD15DqzfPl4AAdKrf0dqdqbXutpyAmKHuwA5wCQVTTyjyxH1pQauKrl32US6WClKVIgKUpQClKUAqqN8tnm3nhuEyvawpllJDB41VC3ENR3OzHmAfq1a9aTefYv0i27NcdomGjzy4lGMZ6Aglc9M56VTfBzg0vZCyPKOI0m5u9byOLe4OWOezkwAWIGeBgNM4BIIxnGDrjim1UaOOJ9AVkjYEKwwVdSGAI94B8x5c7ssrkSxxyL6rqrD3MAR+Bqnw7nOLjL2iumbksf4O6lKVsLxWu25slbqMRu7KvErHgxk8OdNQdM4PwrY0rjSaxhrTC2XsmG3XhhjCg8zqWbHixyW+JrNpSiSXSApSldApSlAKUpQClKUBWfp42P2tilwvr20gyRz7OQhDj7/AGZ+6ajXpN2x9M2Lsy5PrNKA/wDSLHIr6dBxofhirg3i2aLm1uLc/wArFImfAspAPwOD8K8xjanFso2zZzHepIoPRZIZVIA6YaPP36rn0XV9/wBGiq2E2x9G3VjUHD3LzQj9FpZeP/hqw97CqnqVCT6XHsWwGcZlDY8bi7kU/qogOfBjVVb9ls1uF4+inY30XZlupGHlHbPpg8UuCAR4hOBfu1L6+KoAAAwBoBX2tKMrevRSlKHBSlKAUpSgFKUoDW7Y2FBcgdqmWAwHBw48uIcxnXByPKu7ZNgIIUhDMwQEBmxxYySAcADQHGg6VmUrnFbudnMW6KUpXTopSlAKUpQClKUApSlAKUpQClKUAryZvfadlfXseMBbibA+yXLL/ZIr1nXmL0sR8O170faiP60MTf41Vb6LqfZEqmnodtO02tbHpGJZD8EZR/adT8KhdWT6Ao87SlP1bWT5mSEfszVUPki6fxZ6BpSlajGKUpQClKUApSlAKUpQClKUApSlAKUpQClKUApSlAKUpQClKUApSlAK8y+l7/vi998H/p4a9NV5a9JdyJNq3zDl2vD8Y1WM/ihqu34ltPyI1Vn/ALn9v4dcDqbYn5SR/wCYqsKsT0ETcO0yPr28qj9aJ/8A2VTX8i+z4s9DUpStRjFKUoBSlKAUpSgFKUoBSlKAUpSgFKUoBSlKAUpSgFKUoBSlKAUpSgPhOK8gbVu+2nnm/Oyyyfruzf416c9Iu1fo2zbuUHDdmUQ9eOT8mp+BYH4V5ZAqm5/gvpXtipP6Mr0Q7VsnJwDJ2Z/rVaIf2nFRiucE7IyuhwyMrKfBlIYH5gVTF4y5rVh7HpWLsq+WeGKdPVlRHX3OoYftrKrYYhSlKAUpSgFKUoBSlKAUpSgFKUoBSlKAUpSgFKUoBSlKAUpSgFKV0X0hWORhoQjEHzAJoCof3QO3P9mslPXtpB80QfHLnH2Vqmq7ry/kndppnLySHid25k/4ADAAGgAAGgrprLOWs2QjxWClKVAkegvQXtvtrE27Hv2zleevZvl1Pz419yCrIry96ML6SLadp2ble0kEbgcmRuakdRoD5ECvUNaoPUZbI5IUpSplYpSlAKUpQClKUApSlAKUpQ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9433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ITExIWFhUWFxUaFxUWFBccFxkYGBoYFyEYIRgbHSggGB8mHBYYIjEhJSkrMC4uFx8zOTMsNygtOisBCgoKDg0OGxAQGywmICYsLDAtLSwsLCwuLywsLCwsLCwsNCwsLywtLCwsLCwsLywsLC8sLCwsLCwsLCwsLCwsLP/AABEIANsA5wMBIgACEQEDEQH/xAAcAAEAAgIDAQAAAAAAAAAAAAAABgcEBQIDCAH/xABPEAACAQMBBQQGBQUMBwkAAAABAgMABBEhBQYSMUETIlFhBzJCcYGRFFJigqEjU3KSsQgVJCVDY3ODorLB0SYzNESjs8MWNXSTtMLS8PH/xAAZAQEAAwEBAAAAAAAAAAAAAAAAAgMEAQX/xAAmEQACAwACAgEEAwEBAAAAAAAAAQIDERIhBDEyEyJBUWGBsUIU/9oADAMBAAIRAxEAPwC8aUpQClKUApSuLNqB4/sH/wBHzoDlSlKAUpSgFdF7dLFG8jkhEBZiFJwBzOFBOld9fCKA08O9Vm3+8xr+mSn9/FbdHBAIIIPIg5B+NVTvbsA2svdz2Lk9mR7J5mI+7Ur4qOvCTWs2PtiW1kBjOMnJTOI5epBHINgc+Y56jIrD/wCtwnxsRn+s1LJIugN3iPIfjn/KudYOzrxZSJEOVeKJ18cMXPLofKs6txoFKUoBSlKAUpSgFKVxRs+8aGgOVKUoBSlKAUpSgFKUoBSlQ7bW9ctrdvG8ayRFUdAvdkCkYOpPC/eR9Dw8+dQnOMFsiMpKK1kxrohbLyeRC/gGz/b/AArE2PtyG5GYnyR6yHR196nXGeo0ONCa7rJsvceUgH/CiP8AjUk01qJJ6ZlKVqNrbww20scc3EokDESYyg4SoIONR6w1xgdSKNpLWcbz2belcY5AwDKQQQCCDkEHUEHqK5V06KUpQGPf2STRtFIoZGGo/EEEagggEEaggGq125uNOmRGO2j6MpAlXGoJU4BI01XmfZFWlSqbaIWfIhOtS9kK9GUsnZyxSqyyQ8KMGVlOryyA4bXBEgI8Bp0qa1rbY/wu4/orf+9PUQ236QWyRbBAmcCWTLcf6CAjTwJJz9Xx7KcKorkw5KC7LBpVPyby3j87mTHgBGn9xQfnU63Cil+jmaaSRzMeJA7s3DGBhTqTji1bToy+FQq8mNssimRhapvESalKVoLRSuq6uUjQvIwRF5sxAA+JrB2HtyO6EhiDcKMF4mXHEeENoDqNGHrAHXlXNW4c02ddHFiTH1lz+qQD8+IfKu+sSRvy8Y/m5f70NdOmXStPtveWC20duKTGREmC/wAdcIPNiAcaVrN1t4pru4lyqJDGg7oyW4mbCkucA6I+gUYzzNVu2Klx3sjyW5+SV0pSrCQpSlAKUpQCod6SNll4kuFGsWQ+PzbYy33SAfIFzUxr4RULIKcXFkZR5LCi4rgo6kMUcHuOpwc+R8cc18M8xVhbnbyGaUpKQJGQDQAKzR5PEB9ZkOoHLsCdARXZtP0fW8mezZogfYwGi/VOo8gGAHQVqrf0dTxOJIb9eJfUD27HhOQQeITcXMAkEkEDBGCax0U21S/gpqhOD/gsSof6SrPigilA/wBW+CfBZO7/AHxHW+2PtTteJHXs548CWLOcZzh1PtxtglX64IOGVgMu/tFmjeJx3XUqcc8EYyD0I5g1sshzg4/sulHkmiq9294pLRsatCTlovfzZM+q2dccmzrgnItW0uklRZI2DIwBUjqD+z3Gqa2vs2SCRopPXXVWxhXHRx5HqOmo6VM/RdfFkni1whR1z07XjBXy70ZJ82NYPEtkpfSkZ6ZtPgycVwlBKkDQ4OD51zpXpGogm6W+/EI47s4YhcTYABJA0cDRD9oaeS6ZndUxt6z7G5njI0DtjTThfvqPMcLBfeKmXo922XBtpDkovFETzKDAKn9EkY8mx7NYfH8h8/pz9/sz12PeMjC332xJHNdW9ujSTzQWwCorMyRcVwJJSEBYKAQuRrmRcVCobQqe8rlz9ZGDe5Ux3R5D45NWvs4j98r7TUW9lr1wWutKkFW3eOrfbwssq5v2Vlu1uhJOwe4QpCNeBxh5PslDqi+PFgnUYwc1ZoFKVZVTGqOROwgoLEKw9rbSS3iaWQ90dB6zE8lA6k//ALgZrMquPSdfEzRQ9EjDgdC0jMgPwEZ+DtS6z6cHITlxjpott7alupOKQ4VT3Iwe6n/ybB1Y+JxgHFWFuFadnZxkjWUtIfMN6p/8sJVf7u7Ea6lEYzwDBlfwXwyPabUDw1PTW4UUAAAYA0AHIDwrJ4cZSbtl+SmhNtzZ9qv96N52WWZIGwxxGXGDwrGW4ivgxdmQ+HY56qak+29oOSba2I+kOueIjKwIcjtXHvBCpzYj6quViTejOR2LSXikHH5NYGC6AAAsZiz6ADvE5xrWq/m45D2XT5cftIaZgeIg6ZJZyc69SWPrN4k+edatbcbZRgtgXBDynjYHmowAq66jCgEjoS1dWx9yLeFldi0rKQVDYCKRyIQDXHMcROCARipPVHjeM625S9ldVXF6xSlK2l4pSlAKUpQClfAa+0ApSlAa7a2x0n4W4mjlTPZzxkCRM8xqCGU4GUYFTgZGQMa4bRvYNJ7YXKj+WtCAxHi1vIwK/cd8+A5VIqUBCttbwbNuUEdzKbdvZNxHJA6N4gzIAfMag9a4ejqzSKS7CXEU4cQsjwuGUp+V10JweMuSMnGV1OamzqCMEAg9DyrQbR3H2fMeJ7OIPnPaRr2cmfHjj4Wz8ag648uWdnOK3SQ0qFz7Bv7Tv2F21wg1NpeNx8Q8EuPXQ4yAGJGuvKttutvTFeh1CtFPEcTW8gxLG3mPaU9GGh8jpUyWGv363cacCaJcyKvCydXTUjHmpJwOoY9cVA9g3xhuoScgrIoOcg8LdxgwOoYKxPCfDPuuqsDaWxre4/10Mch6MyjiHub1lPmCKy2eMpTU08ZTKrZckanZR/jXaP8A4ew/bd1JaiG7aMu1NpK78ZENhhioDEfwn1saE68wAPIVL61FopSozvLvaIJFtbeI3N44ysCEAIv5yR+Uae/U5HjmgJNVeb7WUEl8jS3kNuiQoJGkkVW1eTh4AxwWx2g15ZU4blWxh3TubjvbRvZHz/u1qzQ2659ksp7SX3sw58q22y9z7G3wYbOBSPa7NS/67ZY/OoTgprJHJRTWM1uy957CJBFZ9pOB0toJZcnkS0qqUz4lmFZnb31xosYsozzeQpJc4+zGpaKM/aZn80qRAUqSWdHTD2XsyO3QrGD3jxO7Es7ucAu7nV2wAMnoABgAVmUpXQKUpQClfM19oBSlKAUqtN7Nk3VuzSLcXDwEk8Xbykx/ZYcXq+D/AAODq2ig21PGcrczA/alZh+q5Kn5Vjs8tVy4yiymV3F40XHxYfH1hke8aH8MfI121ANl768YCXOFOQUuEU4VuhdM6DoSpwQx0Ua1NbC9Eg6BhjiXOdDyYH2kODhuuDyIIGiu2Ni2LLIzUlqMqojvHvVPaTcBt0dGHFG3aMvEBgMD3WwQT8ip66S6tbvBsdLqExtoeaPjJRxnDY68yCOoJFdsUnH7HjEk86NDYekCFiBLG8f2h30Hl3e9/ZqWQTK6q6MGVgCrKQQQeoI0Iqk9oWTxSNG44JU59QR0I5cSHBwffyIIEs9GG1zxy2x0GC6r9VgRxj3NxKwx4MeZNY/H8qUp8JrsprtbfGRYla/bG2YbZQ0r4znhUDLsR0CjU8xk8hnUithUB2/uXcSSvMkyyljykyrKuuEBAKkDOgwo5nmSTrtlOMdgtZdNtLpCf0iNnuWo4enHNhj7wqMF+BNaneXaMVwBfWrC22hbKWAkICTxL3mhL5CuCAxAJBGPZ5jqbc28+oQfDijOfjggfEipDupuGkbLPdASSqcohYssZ6NroX9wwOmSM1lpl5Dl9/oqrlby7JDunvBHfWsVzFoHHeXOqONGQ+49eowetbeq72b/ABdtuS35W+0VM0Q6LcJ66jw4gMn9JBViVuRoaIlsRv442oP5ix/ZP/nUtqGbBb+Otqj+Zsv7sn+dTOgZFvSJvYNn23EvCZ5TwQKxAUufbYkgBFzkkkDkMjOaj2xb+32bG4U/S72U8VzOG7rSfVMuD3VOQFUHGDkAmu3dkfvjta7vm70Fnm2th7PHj8pJ79cZ6q6+Fct4vR6AxlshwBiS0KtwqCdeJAe4Neake46YNNzsUdh7I28lHImRaekPX8rbYXxjk4j+qyqMfH4VMdm7RinQSROHXlkZBB8CDqp1GhAOtViu5t59Ti8yyDHzA/DNSXdbdKe3lEzzqumGjjywca4DMwHInPq5GuDqc0UWX7k11+/RTXKzckiZ10Xt5HChklcIg5sT46AeZJ0AGprvqrPSJtcyXXYrqIhgL04yAWkPiArKo654h7RrRdb9OHIsnPitN/e+kKMZEULv4FyI1Pu0ZvmorO3V3hmu3cmFEiQYLByxLnBCjujkpyfevjpXmxdkvcSiKPmcF5CNEX6x/HC9T4DJFv7MsEgiSKMYVRp4knUsT1JJJJ8TWfxrLbXyl6/0rqlOfb9GVSla/am0VjBHEA2OJmb1Y05cbfEEKvNiMDQMV2l5lxtlmPQaD39f8B71NdtVztbfdscFqOzQfyrjMjfaCtouTrlsk5OQDUam2xM2Wa5m8yJpAvvwGCisc/Nri8XZRK+K9F10qAbpbCuZCJZ57lIsHhT6RMGfPUji7ijp1J8B6ytFc3OOtYWxk2twn9Rfam49vIS0fFCTzCY4D9w8vukVKKVKcIzWSWnXFP2Qi39G8OcyyM48FRUz5E6n5EHzqQru5AoTsk7JkUrHJGe+gPMAtkEHAJDAgkAkGttSuQrjD4o5GKj6NQ15cRaSQ9sv5yDAYc9WhdhgDQdxnJPsiuo73WajMk4g8rhHgPymVa3lKmSIdt3bWyLlQJb61yueF1uYuNc+BDHTQaHIOBkaVD7W6tLa7gure9+kqrcDxxW8js0bhkyXjBVuAtx8hoGA1IFW+Ix4D5VyqDri5cs7OcYt60RVt/rbpFeEeIsbnH4x1wi9JGzi4je4MLnpPDLF/adQv41vr7bVvCeGSeNW+oXHH+rz/CtPe727PdTHK3Gp5q1tM6n4dmQaSnGPtocor2SK1uUkUPG6ujahkYMpHiCNDXbVbf8AZiBmabYt4LW49Ywhj2Enk8DaoOmQNNdM1uN099TNKbK9i+jXyDWM+pKPrxNnUaE8OToDgnBxJNMlmrUYPpmtG+hxXkQ/K2U8UynHTiCke7JRj5JU22berNDFMhykiI6/ouAw/A11bc2eLi3ngblLG6Z8OJSM/DOah/oT2kZdmrG+eO2kkhYHmMHjA+CuF+7T8nfcTs3df+Pdrjwis/8Al5/xrd7+ba+h7PurgHDLGQh/nHwi/JmB+BqO7sH/AEg2yP5u0/5Uf+dYvphbt5NmbOGT9JuA0gB/k0wpz5Ydm/q6fg7myRIvRlsb6Lsy1jIwzIJHzz4pO+QfcCF+7Upr4BUF27vlNNO1jspFlnXSa4f/AGe36akeu2h011HJiGAeiPbZMdo7RhgTjnlSJPrSOqj3ZJqND0k7PYlYpZJiDg9jbTyD9ZUwfga1EO7ez7d+12jc/Tbv2mnzJw51wtuuQi55ZB8sVI7ffKx0VZSoHIdhMoHzQAVF2RTxtHHKK606F3+tvaju1Hi1jdY/CM1A9nmylkkuLraAgad2cxPE0ckYZiyxccvdPCDg4UgniIOtW1YbVhmyIpo5COYVwSPeAcj41mUlCNi77RxqMl2RXZO8OybePghvrNVzk/wmLiY+JJbLHQDXoAOQrPXeq2bHZO0+eX0eKSUfF0Uqo8yQK3IjHPA+VcqklnSOo1CyXM3JPoqeLlHn6jRF4o06EMWfqCorjcbr2royPECHIZmLNxswAHGXzxFsADOeQA5VuaUwMg0no3iBzHMVH2o0Y/NeH9lbjY259vAwcgyuNQ0mCFPiqgAA+B1I8akNKrjRXF6kQVcU9wUpSrSYrruJ1RWd2CqoyzMQAB4knQV2Vp94t30u1RXkkQKcgIVwT4kMpBx08MnHOuS3Ojj9dEa21v8AHVbVNPzsinX9GPQ/Fsaj1SKiN1tW4kOXmmY/0pVf1EIUfBal03o7bPcugB9qDiPzEi/srlbejvX8pdZH83EFb5szj8K82yvybH3/AL0ZZRtkyK7P3ivIWHZyF8nAjkkeUMfqhSpb4IQanTb4OCkP0KV7pkDNBDJE4iyNO0kLKIgehYZPQdKS7MS3ZbayQLcSqS1ww42hiB70hLZ1J0RORbXHCrVvdj7Kito+ziXAyWZiSXdzzd3OrserGtdFU4LJPTRXBxXbNKYNqy6ma0tR0VYpLhh73Z41PwWuia02xGMpd2U+Oay20kWR17ySNg48RW83i2sLWBpSMtoEXPrOeQ93U+QNVFta/kmJaZjKxOise5nyTkgHkOnU8+X+RGrr2zllqgbnam81vO5j2jA9lMjdmLtCJbYtgOEMqjByHDcLDuhjqpzWNtHd64iAYL2kZAKyxd9CDqDpqumuSMeZqZej/ZKfvasciK6ytMzq6gq+XYZKnTBABx51odobNuNiMbiyDTbPyTPZkktCDqZYideEcyPnkd5IzohalJ9MOqNi30yJpIWYKvCzg6BWPGD4gAEg+7WpRPupebQtgLgLFLEVa0uGdhcow11woPCcL63eBBPMCrB2JteG7hSeBw8bjQjmD1UjoRyINZ9do8VVvdOV1fTe6Q70c71vdxyQXK8F7bHgnQ4GcaCQAaa4OcaZ5aFcx/cI/RtubXs9eGXE6eGpDkD4XGP6vyr76TIG2feW22IFOAyxXar7cZ0BPngcOT1WLwrG3nuVh3g2VdowMV1EsfEOTcfEgOeoPbRH4VoNKX6/JtN12/0i2x/RW34RxViW5+lb0Oea2VvgHpxkAfP+EOPueVdu67/6R7Yz+ah/BIa0noz2wkUW2try+q0pIB5k5aQID4sZ41Hwodz/ABEn9IW8E0k0eyrFsXM4zLKP5CE82yPVYjPmBy1Za197u/dWFslvaRgW4UGR4WbtpJORd8LxYOBgJoACDoBWb6Idjv2Uu0rjW5vWL5PsxZyoHgD6wH1eAezVhVGUOcc3Cua1cShkk14BwBvqhsn9XANbu22BLwGadltoF1aWfu4HkhIYnOOfDnOmasPe3eeDZ8BmmOSdI419eR/qqP2npUX2NurPfyLebXGRnigsP5KIdDIvtuRzB+P1VyR8GCfb0zx8aPtmBsXehQVg2VZmTtAx+mXbdjHII+EFlyvFIAXA4VC4LHTmaksez9ruAXvrSI9Vis3dR955QT8qwfStYcVvbOqjMcuAPZCtG4wfI8IXy4h4VEdi7YltyrQsQBziJPZnxUryU/aAyPMaGyfkRpkoNdEpWxg+OdFg52rDqfot4o5qoe3lPu4meNj5Er766Jd8pJI5/o9nL9IixxQT8KSKCcdp2aFmkTmQUzxYwD1El2ZfLPFHKnquoIB5jxU+YOQfMVjbb2KtwFYExzR5MM6gccbH+8h5Mh0Yc+mNXtdFvsqi727dTHieZjqdEmZEHlwooBx55PnXOy21cxHKTSjyZ+NfdwuSPkAankeyYb5X7eLsrqNuCYxHB4gBhweUiMpDKWBwDg4YEDWzejts9y6AXweDib5rIo/CvNs8e9S2L3+zLKqxPUzI2Hv6rYW6URn86uez+8DrH78kaEkiporAgEHIPIioLb+js/yl1n9CHhPzZ2H4VKthbIW1i7JHkdQSR2hBIz0GAAo64AxqfGtdDuzLEXV8/wDo2NKUrQWClKUAoTStTt+9QL2HF+Um7gVSOIB+4ZMZyFXi9bxIHMigG78fEr3J9a4IfXORENIk11XCd4r0Z38a21fAMV9oCBekqVmktYVBY4kfgVSzE91AQoyTgF/nWJsLcWSQh7n8mn1A35Rh4ErpGPcS2vsnWrIpWeXjQlZzl2VupOXJnCGJUVVUBVUAKoGAANAAOgArnSlaCwqrbdo+wrn6bbKW2fO4FzbryiZjgSIPZHgOXs6Arw2dY3iTRpLEweN1DKw5EHUGvt5apLG8UihkdSrKeRUjBFVbuhdvsfaDbKnYm1nbjtJWPIsdEz5nukfXwcd+ueifyX8li7zbIW7tZ7ZsYlRlBPRuat91gp+Feeto7Udtl2TNpcbOu2hwTqFZTMmR5NAU/q69MV5t9Ilv9GvtqwYwk5inQeLl0fI93aXAqMyVXvCRXG1hHtLeCZTjNiSh82S3VT83FaCzhMtjsnZkeQby4kmmxoQgkMKsfEcMbt/VLzqMfvoWFzxc5beCLXmeye1OfiICasL0QW/b7TEh1Wzs40X7LlFjIHvY3Bz51FPWWNcVpeEEKoqooCqoCqByAAwB8qwN49uRWVvJcTNhEHIeszHkijqxOn4nABrZE41NVHCTt/aRJydm2TaD2Z5NdfMNjPkmBp2hqxsoit9mz3G2JLfTja+0B3jrZ259SKPmJMHmTzB+9zK8NlV8Ar7RI43pj39kk0bRSLxIwwR+III1BBAII1BAIqt9tblTwktEDNH5Y7UD7Se3711P1RVoUqq2iFq+4rnWp+yH+jS4JgmiOhjlOFIIKh1VsEHUHiLnB8amFKVOuPCKj+iUViw1G0o+znhuBoG4YJfNXb8meWSVlYKOgE8hrb1jbStzJFIgOCysAfBsaH4HB+FdeytqRzrxIdR6yEjjQ+DDpkYI8QQRoamdM2lKUApSlAKUrW7yX5gtZpQcMFwp+2xCL/aYVxvFrDeEO3t3vcu8MDcCISryj1mI0IU+woORkakjQgDvdPo72XxNNdONS0cak+t6ySsSTqSSIsnxGNcVF7OzeV0iiUsx9VfdjvE9FGmSf8s3DsjZYggjhU54cEnHrNxcTNjplsnHSvP8ZztsdkvS9GapynLkzYUpSvRNIpSlAKUpQCob6VN1vp1k3AP4RBmSEj1iR60YP2gNPtBT0qZUo+zqePSIei7er6fZI7nM0WI5vEsBpJ95cHwzxDpVa/ugbPhvLaX85AV+Mbk5+Uo+VbWFv3o3hKerbX+NPZDSMceXdmyPJZa5/uiIO5YSeDTr+sI2/wCnVcu4stj1NFLVd37nmzxBeTdWljj+Eacf/Vqka9C+g2MR7LLnADTTOxPLu8KZ+Uf4VXV7LLficfTLvE8cMdhb63F4QnCDqI2ITHkXY8A8uPwqW7nbvJYWkVsmCVGXYD15DqzfPl4AAdKrf0dqdqbXutpyAmKHuwA5wCQVTTyjyxH1pQauKrl32US6WClKVIgKUpQClKUAqqN8tnm3nhuEyvawpllJDB41VC3ENR3OzHmAfq1a9aTefYv0i27NcdomGjzy4lGMZ6Aglc9M56VTfBzg0vZCyPKOI0m5u9byOLe4OWOezkwAWIGeBgNM4BIIxnGDrjim1UaOOJ9AVkjYEKwwVdSGAI94B8x5c7ssrkSxxyL6rqrD3MAR+Bqnw7nOLjL2iumbksf4O6lKVsLxWu25slbqMRu7KvErHgxk8OdNQdM4PwrY0rjSaxhrTC2XsmG3XhhjCg8zqWbHixyW+JrNpSiSXSApSldApSlAKUpQClKUBWfp42P2tilwvr20gyRz7OQhDj7/AGZ+6ajXpN2x9M2Lsy5PrNKA/wDSLHIr6dBxofhirg3i2aLm1uLc/wArFImfAspAPwOD8K8xjanFso2zZzHepIoPRZIZVIA6YaPP36rn0XV9/wBGiq2E2x9G3VjUHD3LzQj9FpZeP/hqw97CqnqVCT6XHsWwGcZlDY8bi7kU/qogOfBjVVb9ls1uF4+inY30XZlupGHlHbPpg8UuCAR4hOBfu1L6+KoAAAwBoBX2tKMrevRSlKHBSlKAUpSgFKUoDW7Y2FBcgdqmWAwHBw48uIcxnXByPKu7ZNgIIUhDMwQEBmxxYySAcADQHGg6VmUrnFbudnMW6KUpXTopSlAKUpQClKUApSlAKUpQClKUAryZvfadlfXseMBbibA+yXLL/ZIr1nXmL0sR8O170faiP60MTf41Vb6LqfZEqmnodtO02tbHpGJZD8EZR/adT8KhdWT6Ao87SlP1bWT5mSEfszVUPki6fxZ6BpSlajGKUpQClKUApSlAKUpQClKUApSlAKUpQClKUApSlAKUpQClKUApSlAK8y+l7/vi998H/p4a9NV5a9JdyJNq3zDl2vD8Y1WM/ihqu34ltPyI1Vn/ALn9v4dcDqbYn5SR/wCYqsKsT0ETcO0yPr28qj9aJ/8A2VTX8i+z4s9DUpStRjFKUoBSlKAUpSgFKUoBSlKAUpSgFKUoBSlKAUpSgFKUoBSlKAUpSgPhOK8gbVu+2nnm/Oyyyfruzf416c9Iu1fo2zbuUHDdmUQ9eOT8mp+BYH4V5ZAqm5/gvpXtipP6Mr0Q7VsnJwDJ2Z/rVaIf2nFRiucE7IyuhwyMrKfBlIYH5gVTF4y5rVh7HpWLsq+WeGKdPVlRHX3OoYftrKrYYhSlKAUpSgFKUoBSlKAUpSgFKUoBSlKAUpSgFKUoBSlKAUpSgFKV0X0hWORhoQjEHzAJoCof3QO3P9mslPXtpB80QfHLnH2Vqmq7ry/kndppnLySHid25k/4ADAAGgAAGgrprLOWs2QjxWClKVAkegvQXtvtrE27Hv2zleevZvl1Pz419yCrIry96ML6SLadp2ble0kEbgcmRuakdRoD5ECvUNaoPUZbI5IUpSplYpSlAKUpQClKUApSlAKUpQH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9433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images.clipartpanda.com/clipart-downloads-KTnayxET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16890" y="3633779"/>
            <a:ext cx="2121717" cy="201409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eboftrust.net/wp-content/uploads/2014/03/Social_Graph2014-03-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02787" y="1171284"/>
            <a:ext cx="3084013" cy="215661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0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you want to communicate</a:t>
            </a:r>
          </a:p>
          <a:p>
            <a:r>
              <a:rPr lang="en-US" dirty="0" smtClean="0"/>
              <a:t>But you don’t share a key</a:t>
            </a:r>
          </a:p>
          <a:p>
            <a:pPr lvl="1"/>
            <a:r>
              <a:rPr lang="en-US" dirty="0" smtClean="0"/>
              <a:t>Or you want to use a new key</a:t>
            </a:r>
          </a:p>
          <a:p>
            <a:pPr lvl="1"/>
            <a:r>
              <a:rPr lang="en-US" dirty="0" smtClean="0"/>
              <a:t>Generally good not to use a single key too much</a:t>
            </a:r>
          </a:p>
          <a:p>
            <a:r>
              <a:rPr lang="en-US" dirty="0" smtClean="0"/>
              <a:t>Then you need to exchange a key between the communicating partners</a:t>
            </a:r>
          </a:p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a single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613" y="1676400"/>
            <a:ext cx="1024243" cy="10106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48296" y="2133600"/>
            <a:ext cx="4053917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28800"/>
            <a:ext cx="871896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2743200"/>
            <a:ext cx="4365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A relatively simple problem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u="sng" dirty="0" smtClean="0">
                <a:latin typeface="Times New Roman"/>
                <a:cs typeface="Times New Roman"/>
              </a:rPr>
              <a:t>If</a:t>
            </a:r>
            <a:r>
              <a:rPr lang="en-US" sz="2800" dirty="0" smtClean="0">
                <a:latin typeface="Times New Roman"/>
                <a:cs typeface="Times New Roman"/>
              </a:rPr>
              <a:t> this picture is accurate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617893"/>
            <a:ext cx="5686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Nobody else can hear your messages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So confidentiality is good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456093"/>
            <a:ext cx="5698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Nobody else can alter your messages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So integrity is good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294293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Nobody else can interfere with your messages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So availability is good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Key exchange using both </a:t>
            </a:r>
            <a:b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symmetric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symmetric crypto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Common to use both in a single session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Asymmetric cryptography essentially used to “bootstrap” symmetric crypto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Use RSA (or another PK algorithm) to authenticate and establish a </a:t>
            </a:r>
            <a:r>
              <a:rPr lang="en-US" i="1" smtClean="0">
                <a:ea typeface="ＭＳ Ｐゴシック" pitchFamily="-112" charset="-128"/>
                <a:cs typeface="ＭＳ Ｐゴシック" pitchFamily="-112" charset="-128"/>
              </a:rPr>
              <a:t>session key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Use AES with that session key for the rest of the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Combining Symmetric and Asymmetric Crypto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2286000"/>
            <a:ext cx="1487488" cy="2332038"/>
            <a:chOff x="624" y="1248"/>
            <a:chExt cx="937" cy="1469"/>
          </a:xfrm>
        </p:grpSpPr>
        <p:pic>
          <p:nvPicPr>
            <p:cNvPr id="118808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4" y="1248"/>
              <a:ext cx="937" cy="11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18809" name="Text Box 5"/>
            <p:cNvSpPr txBox="1">
              <a:spLocks noChangeArrowheads="1"/>
            </p:cNvSpPr>
            <p:nvPr/>
          </p:nvSpPr>
          <p:spPr bwMode="auto">
            <a:xfrm>
              <a:off x="758" y="2352"/>
              <a:ext cx="67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pitchFamily="-112" charset="0"/>
                </a:rPr>
                <a:t>Alice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477000" y="2362200"/>
            <a:ext cx="1600200" cy="2332038"/>
            <a:chOff x="3984" y="1296"/>
            <a:chExt cx="1008" cy="1469"/>
          </a:xfrm>
        </p:grpSpPr>
        <p:pic>
          <p:nvPicPr>
            <p:cNvPr id="118806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984" y="1296"/>
              <a:ext cx="1008" cy="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18807" name="Text Box 8"/>
            <p:cNvSpPr txBox="1">
              <a:spLocks noChangeArrowheads="1"/>
            </p:cNvSpPr>
            <p:nvPr/>
          </p:nvSpPr>
          <p:spPr bwMode="auto">
            <a:xfrm>
              <a:off x="4209" y="2400"/>
              <a:ext cx="543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pitchFamily="-112" charset="0"/>
                </a:rPr>
                <a:t>Bob</a:t>
              </a:r>
            </a:p>
          </p:txBody>
        </p:sp>
      </p:grp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1050925" y="4575175"/>
            <a:ext cx="762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12" charset="0"/>
              </a:rPr>
              <a:t>K</a:t>
            </a:r>
            <a:r>
              <a:rPr lang="en-US" baseline="-25000">
                <a:solidFill>
                  <a:schemeClr val="accent2"/>
                </a:solidFill>
                <a:latin typeface="Times New Roman" pitchFamily="-112" charset="0"/>
              </a:rPr>
              <a:t>EA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2209800" y="4572000"/>
            <a:ext cx="7889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12" charset="0"/>
              </a:rPr>
              <a:t>K</a:t>
            </a:r>
            <a:r>
              <a:rPr lang="en-US" baseline="-25000">
                <a:solidFill>
                  <a:schemeClr val="accent2"/>
                </a:solidFill>
                <a:latin typeface="Times New Roman" pitchFamily="-112" charset="0"/>
              </a:rPr>
              <a:t>DA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6357938" y="4575175"/>
            <a:ext cx="7493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12" charset="0"/>
              </a:rPr>
              <a:t>K</a:t>
            </a:r>
            <a:r>
              <a:rPr lang="en-US" baseline="-25000">
                <a:solidFill>
                  <a:srgbClr val="FF0000"/>
                </a:solidFill>
                <a:latin typeface="Times New Roman" pitchFamily="-112" charset="0"/>
              </a:rPr>
              <a:t>EB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7516813" y="4572000"/>
            <a:ext cx="77628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12" charset="0"/>
              </a:rPr>
              <a:t>K</a:t>
            </a:r>
            <a:r>
              <a:rPr lang="en-US" baseline="-25000">
                <a:solidFill>
                  <a:srgbClr val="FF0000"/>
                </a:solidFill>
                <a:latin typeface="Times New Roman" pitchFamily="-112" charset="0"/>
              </a:rPr>
              <a:t>DB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6934200" y="5029200"/>
            <a:ext cx="762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-112" charset="0"/>
              </a:rPr>
              <a:t>K</a:t>
            </a:r>
            <a:r>
              <a:rPr lang="en-US" baseline="-25000">
                <a:solidFill>
                  <a:schemeClr val="accent2"/>
                </a:solidFill>
                <a:latin typeface="Times New Roman" pitchFamily="-112" charset="0"/>
              </a:rPr>
              <a:t>EA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1676400" y="5029200"/>
            <a:ext cx="7493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12" charset="0"/>
              </a:rPr>
              <a:t>K</a:t>
            </a:r>
            <a:r>
              <a:rPr lang="en-US" baseline="-25000">
                <a:solidFill>
                  <a:srgbClr val="FF0000"/>
                </a:solidFill>
                <a:latin typeface="Times New Roman" pitchFamily="-112" charset="0"/>
              </a:rPr>
              <a:t>EB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57392" name="Text Box 16"/>
          <p:cNvSpPr txBox="1">
            <a:spLocks noChangeArrowheads="1"/>
          </p:cNvSpPr>
          <p:nvPr/>
        </p:nvSpPr>
        <p:spPr bwMode="auto">
          <a:xfrm>
            <a:off x="1752600" y="5867400"/>
            <a:ext cx="5556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Book Antiqua" pitchFamily="-112" charset="0"/>
              </a:rPr>
              <a:t>K</a:t>
            </a:r>
            <a:r>
              <a:rPr lang="en-US" i="1" baseline="-25000">
                <a:latin typeface="Book Antiqua" pitchFamily="-112" charset="0"/>
              </a:rPr>
              <a:t>S</a:t>
            </a:r>
            <a:endParaRPr lang="en-US" i="1">
              <a:latin typeface="Book Antiqua" pitchFamily="-112" charset="0"/>
            </a:endParaRPr>
          </a:p>
        </p:txBody>
      </p:sp>
      <p:sp>
        <p:nvSpPr>
          <p:cNvPr id="357393" name="Text Box 17"/>
          <p:cNvSpPr txBox="1">
            <a:spLocks noChangeArrowheads="1"/>
          </p:cNvSpPr>
          <p:nvPr/>
        </p:nvSpPr>
        <p:spPr bwMode="auto">
          <a:xfrm>
            <a:off x="2895600" y="1828800"/>
            <a:ext cx="34448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2" charset="0"/>
              </a:rPr>
              <a:t>Alice wants to share the key only with Bob</a:t>
            </a:r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2879725" y="2784475"/>
            <a:ext cx="34448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2" charset="0"/>
              </a:rPr>
              <a:t>Bob wants to be sure it’s Alice’s key</a:t>
            </a: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2590800" y="5562600"/>
            <a:ext cx="21209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C=E(K</a:t>
            </a:r>
            <a:r>
              <a:rPr lang="en-US" baseline="-25000">
                <a:latin typeface="Times New Roman" pitchFamily="-112" charset="0"/>
              </a:rPr>
              <a:t>S</a:t>
            </a:r>
            <a:r>
              <a:rPr lang="en-US">
                <a:latin typeface="Times New Roman" pitchFamily="-112" charset="0"/>
              </a:rPr>
              <a:t>,K</a:t>
            </a:r>
            <a:r>
              <a:rPr lang="en-US" baseline="-25000">
                <a:latin typeface="Times New Roman" pitchFamily="-112" charset="0"/>
              </a:rPr>
              <a:t>EB</a:t>
            </a:r>
            <a:r>
              <a:rPr lang="en-US">
                <a:latin typeface="Times New Roman" pitchFamily="-112" charset="0"/>
              </a:rPr>
              <a:t>)</a:t>
            </a:r>
          </a:p>
        </p:txBody>
      </p:sp>
      <p:sp>
        <p:nvSpPr>
          <p:cNvPr id="357396" name="Text Box 20"/>
          <p:cNvSpPr txBox="1">
            <a:spLocks noChangeArrowheads="1"/>
          </p:cNvSpPr>
          <p:nvPr/>
        </p:nvSpPr>
        <p:spPr bwMode="auto">
          <a:xfrm>
            <a:off x="3657600" y="3730625"/>
            <a:ext cx="21494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2" charset="0"/>
              </a:rPr>
              <a:t>Only Bob can decrypt it</a:t>
            </a:r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590800" y="6022975"/>
            <a:ext cx="20859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M=E(C,K</a:t>
            </a:r>
            <a:r>
              <a:rPr lang="en-US" baseline="-25000">
                <a:latin typeface="Times New Roman" pitchFamily="-112" charset="0"/>
              </a:rPr>
              <a:t>DA</a:t>
            </a:r>
            <a:r>
              <a:rPr lang="en-US">
                <a:latin typeface="Times New Roman" pitchFamily="-112" charset="0"/>
              </a:rPr>
              <a:t>)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3352800" y="4616450"/>
            <a:ext cx="29876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2" charset="0"/>
              </a:rPr>
              <a:t>Only Alice could have created it</a:t>
            </a:r>
          </a:p>
        </p:txBody>
      </p:sp>
      <p:sp>
        <p:nvSpPr>
          <p:cNvPr id="357400" name="Text Box 24"/>
          <p:cNvSpPr txBox="1">
            <a:spLocks noChangeArrowheads="1"/>
          </p:cNvSpPr>
          <p:nvPr/>
        </p:nvSpPr>
        <p:spPr bwMode="auto">
          <a:xfrm>
            <a:off x="7585075" y="5638800"/>
            <a:ext cx="5000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M</a:t>
            </a:r>
          </a:p>
        </p:txBody>
      </p:sp>
      <p:sp>
        <p:nvSpPr>
          <p:cNvPr id="357401" name="Text Box 25"/>
          <p:cNvSpPr txBox="1">
            <a:spLocks noChangeArrowheads="1"/>
          </p:cNvSpPr>
          <p:nvPr/>
        </p:nvSpPr>
        <p:spPr bwMode="auto">
          <a:xfrm>
            <a:off x="6781800" y="5638800"/>
            <a:ext cx="20986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C=D(M,K</a:t>
            </a:r>
            <a:r>
              <a:rPr lang="en-US" baseline="-25000">
                <a:latin typeface="Times New Roman" pitchFamily="-112" charset="0"/>
              </a:rPr>
              <a:t>EA</a:t>
            </a:r>
            <a:r>
              <a:rPr lang="en-US">
                <a:latin typeface="Times New Roman" pitchFamily="-112" charset="0"/>
              </a:rPr>
              <a:t>)</a:t>
            </a:r>
          </a:p>
        </p:txBody>
      </p:sp>
      <p:sp>
        <p:nvSpPr>
          <p:cNvPr id="357402" name="Text Box 26"/>
          <p:cNvSpPr txBox="1">
            <a:spLocks noChangeArrowheads="1"/>
          </p:cNvSpPr>
          <p:nvPr/>
        </p:nvSpPr>
        <p:spPr bwMode="auto">
          <a:xfrm>
            <a:off x="5813425" y="5638800"/>
            <a:ext cx="21875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K</a:t>
            </a:r>
            <a:r>
              <a:rPr lang="en-US" baseline="-25000">
                <a:latin typeface="Times New Roman" pitchFamily="-112" charset="0"/>
              </a:rPr>
              <a:t>S</a:t>
            </a:r>
            <a:r>
              <a:rPr lang="en-US">
                <a:latin typeface="Times New Roman" pitchFamily="-112" charset="0"/>
              </a:rPr>
              <a:t>=D(C,K</a:t>
            </a:r>
            <a:r>
              <a:rPr lang="en-US" baseline="-25000">
                <a:latin typeface="Times New Roman" pitchFamily="-112" charset="0"/>
              </a:rPr>
              <a:t>DB</a:t>
            </a:r>
            <a:r>
              <a:rPr lang="en-US">
                <a:latin typeface="Times New Roman" pitchFamily="-112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638" y="2895600"/>
            <a:ext cx="807174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+mn-lt"/>
              </a:rPr>
              <a:t>Unfortunately, it’s more complex than this</a:t>
            </a:r>
            <a:endParaRPr lang="en-US" sz="3600" dirty="0">
              <a:latin typeface="+mn-lt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724400" y="4953000"/>
            <a:ext cx="1447800" cy="1479550"/>
          </a:xfrm>
          <a:prstGeom prst="wedgeEllipseCallout">
            <a:avLst>
              <a:gd name="adj1" fmla="val 63378"/>
              <a:gd name="adj2" fmla="val -144367"/>
            </a:avLst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Take CS 136 if you’d like to know why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57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3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357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6" grpId="0"/>
      <p:bldP spid="357387" grpId="0"/>
      <p:bldP spid="357388" grpId="0"/>
      <p:bldP spid="357389" grpId="0"/>
      <p:bldP spid="357390" grpId="0"/>
      <p:bldP spid="357391" grpId="0"/>
      <p:bldP spid="357392" grpId="0"/>
      <p:bldP spid="357393" grpId="0"/>
      <p:bldP spid="357394" grpId="0"/>
      <p:bldP spid="357395" grpId="0"/>
      <p:bldP spid="357396" grpId="0"/>
      <p:bldP spid="357397" grpId="0"/>
      <p:bldP spid="357398" grpId="0"/>
      <p:bldP spid="357400" grpId="0"/>
      <p:bldP spid="357400" grpId="1"/>
      <p:bldP spid="357401" grpId="0"/>
      <p:bldP spid="357401" grpId="1"/>
      <p:bldP spid="357402" grpId="0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Share a key starting from nothing</a:t>
            </a:r>
          </a:p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pPr lvl="1"/>
            <a:r>
              <a:rPr lang="en-US" dirty="0" smtClean="0"/>
              <a:t>Establish a shared secret over a public net</a:t>
            </a:r>
          </a:p>
          <a:p>
            <a:pPr lvl="1"/>
            <a:r>
              <a:rPr lang="en-US" dirty="0" smtClean="0"/>
              <a:t>Each side has a secret</a:t>
            </a:r>
            <a:br>
              <a:rPr lang="en-US" dirty="0" smtClean="0"/>
            </a:br>
            <a:r>
              <a:rPr lang="en-US" dirty="0" smtClean="0"/>
              <a:t>(pick a random </a:t>
            </a:r>
            <a:r>
              <a:rPr lang="en-US" dirty="0" smtClean="0"/>
              <a:t>number)</a:t>
            </a:r>
            <a:endParaRPr lang="en-US" dirty="0" smtClean="0"/>
          </a:p>
          <a:p>
            <a:pPr lvl="1"/>
            <a:r>
              <a:rPr lang="en-US" dirty="0" smtClean="0"/>
              <a:t>Both sides share a common value</a:t>
            </a:r>
          </a:p>
          <a:p>
            <a:pPr lvl="1"/>
            <a:r>
              <a:rPr lang="en-US" dirty="0" smtClean="0"/>
              <a:t>Relies on non-inverting mixing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upload.wikimedia.org/wikipedia/commons/thumb/4/46/Diffie-Hellman_Key_Exchange.svg/427px-Diffie-Hellman_Key_Exchang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06844" y="1417638"/>
            <a:ext cx="2835819" cy="42600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02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mix irreversibly?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Multiply</a:t>
                </a:r>
              </a:p>
              <a:p>
                <a:pPr lvl="1"/>
                <a:r>
                  <a:rPr lang="en-US" dirty="0" smtClean="0"/>
                  <a:t>A x B = C</a:t>
                </a:r>
              </a:p>
              <a:p>
                <a:pPr lvl="1"/>
                <a:r>
                  <a:rPr lang="en-US" dirty="0" smtClean="0"/>
                  <a:t>Assumes A and B are prime</a:t>
                </a:r>
              </a:p>
              <a:p>
                <a:pPr lvl="1"/>
                <a:r>
                  <a:rPr lang="en-US" dirty="0" smtClean="0"/>
                  <a:t>Factorization is hard</a:t>
                </a:r>
              </a:p>
              <a:p>
                <a:r>
                  <a:rPr lang="en-US" dirty="0" smtClean="0"/>
                  <a:t>Exponentiation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Discrete logarithms are hard</a:t>
                </a:r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3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DH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 establishes a shared secret</a:t>
            </a:r>
          </a:p>
          <a:p>
            <a:pPr lvl="1"/>
            <a:r>
              <a:rPr lang="en-US" dirty="0" smtClean="0"/>
              <a:t>A symmetric key</a:t>
            </a:r>
          </a:p>
          <a:p>
            <a:pPr lvl="1"/>
            <a:endParaRPr lang="en-US" dirty="0"/>
          </a:p>
          <a:p>
            <a:r>
              <a:rPr lang="en-US" dirty="0" smtClean="0"/>
              <a:t>But symmetric keys don’t establish identity</a:t>
            </a:r>
          </a:p>
          <a:p>
            <a:pPr lvl="1"/>
            <a:r>
              <a:rPr lang="en-US" dirty="0" smtClean="0"/>
              <a:t>“Man in the middle” attack</a:t>
            </a:r>
          </a:p>
          <a:p>
            <a:pPr lvl="1"/>
            <a:r>
              <a:rPr lang="en-US" dirty="0" smtClean="0"/>
              <a:t>Who do you share the secret with?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Solution: signed DH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7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public key cryptography</a:t>
            </a:r>
          </a:p>
          <a:p>
            <a:pPr lvl="1"/>
            <a:r>
              <a:rPr lang="en-US" dirty="0" smtClean="0"/>
              <a:t>Sign the messages (encrypt with private key)</a:t>
            </a:r>
          </a:p>
          <a:p>
            <a:pPr lvl="1"/>
            <a:r>
              <a:rPr lang="en-US" dirty="0" smtClean="0"/>
              <a:t>Prevents MITM attack</a:t>
            </a:r>
          </a:p>
          <a:p>
            <a:r>
              <a:rPr lang="en-US" dirty="0" smtClean="0"/>
              <a:t>But if we have public key, why use not use that?</a:t>
            </a:r>
          </a:p>
          <a:p>
            <a:pPr lvl="1"/>
            <a:r>
              <a:rPr lang="en-US" dirty="0" smtClean="0"/>
              <a:t>Remember how important it was that asymmetric crypto was expensive?</a:t>
            </a:r>
          </a:p>
          <a:p>
            <a:r>
              <a:rPr lang="en-US" dirty="0" smtClean="0"/>
              <a:t>Why not what we did a few slides ago?</a:t>
            </a:r>
          </a:p>
          <a:p>
            <a:pPr lvl="1"/>
            <a:r>
              <a:rPr lang="en-US" dirty="0" smtClean="0"/>
              <a:t>Requires fewer of those expensive PK operations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20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 in PKI is a pain</a:t>
            </a:r>
          </a:p>
          <a:p>
            <a:pPr lvl="1"/>
            <a:r>
              <a:rPr lang="en-US" dirty="0" smtClean="0"/>
              <a:t>The hardest part of PKI is the key database</a:t>
            </a:r>
          </a:p>
          <a:p>
            <a:pPr lvl="1"/>
            <a:r>
              <a:rPr lang="en-US" dirty="0" smtClean="0"/>
              <a:t>Everyone has to have a key</a:t>
            </a:r>
          </a:p>
          <a:p>
            <a:pPr lvl="1"/>
            <a:r>
              <a:rPr lang="en-US" dirty="0" smtClean="0"/>
              <a:t>Everyone has to find the other party’s key</a:t>
            </a:r>
          </a:p>
          <a:p>
            <a:pPr lvl="1"/>
            <a:endParaRPr lang="en-US" dirty="0"/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Make the “I” easier (automate, etc.)</a:t>
            </a:r>
          </a:p>
          <a:p>
            <a:pPr lvl="1"/>
            <a:r>
              <a:rPr lang="en-US" dirty="0" smtClean="0"/>
              <a:t>Avoid the “PK”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08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Keyless keying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if we use DH without signatures?</a:t>
            </a:r>
          </a:p>
          <a:p>
            <a:pPr lvl="1"/>
            <a:r>
              <a:rPr lang="en-US" dirty="0" smtClean="0"/>
              <a:t>I.e., original DH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Share a secret – but with whom?</a:t>
            </a:r>
          </a:p>
          <a:p>
            <a:pPr lvl="1"/>
            <a:endParaRPr lang="en-US" dirty="0"/>
          </a:p>
          <a:p>
            <a:r>
              <a:rPr lang="en-US" dirty="0" smtClean="0"/>
              <a:t>What if we don’t care?</a:t>
            </a:r>
          </a:p>
          <a:p>
            <a:pPr lvl="1"/>
            <a:r>
              <a:rPr lang="en-US" dirty="0" smtClean="0"/>
              <a:t>WHO isn’t know</a:t>
            </a:r>
          </a:p>
          <a:p>
            <a:pPr lvl="1"/>
            <a:r>
              <a:rPr lang="en-US" dirty="0" smtClean="0"/>
              <a:t>But the rest of the exchange is protected</a:t>
            </a:r>
          </a:p>
          <a:p>
            <a:endParaRPr lang="en-US" dirty="0"/>
          </a:p>
          <a:p>
            <a:r>
              <a:rPr lang="en-US" dirty="0" smtClean="0"/>
              <a:t>“Better than nothing security” (BTNS)</a:t>
            </a:r>
          </a:p>
          <a:p>
            <a:pPr lvl="1"/>
            <a:r>
              <a:rPr lang="en-US" dirty="0" smtClean="0"/>
              <a:t>Protects against others interfering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3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BTNS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connection is secure!</a:t>
            </a:r>
          </a:p>
          <a:p>
            <a:pPr lvl="1"/>
            <a:r>
              <a:rPr lang="en-US" dirty="0" smtClean="0"/>
              <a:t>But to whom?</a:t>
            </a:r>
          </a:p>
          <a:p>
            <a:pPr lvl="2"/>
            <a:r>
              <a:rPr lang="en-US" dirty="0" smtClean="0"/>
              <a:t>Who cares!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Once you start a conversation, you can’t be interrupted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Maybe you can somehow verify identity later?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47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we protected?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Origin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have we not protected?</a:t>
            </a:r>
          </a:p>
          <a:p>
            <a:pPr lvl="1"/>
            <a:r>
              <a:rPr lang="en-US" dirty="0" smtClean="0"/>
              <a:t>Resources!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17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 rot="5400000" flipH="1" flipV="1">
            <a:off x="7327629" y="2956914"/>
            <a:ext cx="836284" cy="7136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25494" y="2180570"/>
            <a:ext cx="577902" cy="15623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38400" y="2286000"/>
            <a:ext cx="478075" cy="10543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a complex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871896" cy="685800"/>
          </a:xfrm>
          <a:prstGeom prst="rect">
            <a:avLst/>
          </a:prstGeom>
        </p:spPr>
      </p:pic>
      <p:grpSp>
        <p:nvGrpSpPr>
          <p:cNvPr id="31" name="Group 10"/>
          <p:cNvGrpSpPr>
            <a:grpSpLocks/>
          </p:cNvGrpSpPr>
          <p:nvPr/>
        </p:nvGrpSpPr>
        <p:grpSpPr bwMode="auto">
          <a:xfrm rot="16200000" flipV="1">
            <a:off x="1257336" y="1714464"/>
            <a:ext cx="457200" cy="381072"/>
            <a:chOff x="1752600" y="1752600"/>
            <a:chExt cx="685800" cy="609600"/>
          </a:xfrm>
        </p:grpSpPr>
        <p:sp>
          <p:nvSpPr>
            <p:cNvPr id="32" name="Arc 31"/>
            <p:cNvSpPr/>
            <p:nvPr/>
          </p:nvSpPr>
          <p:spPr>
            <a:xfrm>
              <a:off x="1752600" y="1752600"/>
              <a:ext cx="685800" cy="609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1885389" y="1836057"/>
              <a:ext cx="457200" cy="4445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1974477" y="1912257"/>
              <a:ext cx="305080" cy="3048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976" y="2068512"/>
            <a:ext cx="40462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/>
          <p:nvPr/>
        </p:nvCxnSpPr>
        <p:spPr>
          <a:xfrm rot="10800000">
            <a:off x="8102600" y="1426655"/>
            <a:ext cx="381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8077200" y="1979612"/>
            <a:ext cx="381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8102600" y="2481769"/>
            <a:ext cx="381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8102600" y="3021012"/>
            <a:ext cx="381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8102600" y="3530600"/>
            <a:ext cx="381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8089900" y="4075112"/>
            <a:ext cx="381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773469" y="2745978"/>
            <a:ext cx="26582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675" y="1295400"/>
            <a:ext cx="386125" cy="381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828800"/>
            <a:ext cx="386125" cy="381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925" y="2362200"/>
            <a:ext cx="386125" cy="381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050" y="2895600"/>
            <a:ext cx="386125" cy="381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175" y="3429000"/>
            <a:ext cx="386125" cy="381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300" y="3962400"/>
            <a:ext cx="386125" cy="38100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916474" y="1905000"/>
            <a:ext cx="4779725" cy="2159000"/>
            <a:chOff x="1295400" y="2133600"/>
            <a:chExt cx="6400800" cy="3048000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5985282" y="3615918"/>
              <a:ext cx="1752601" cy="159563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14927" y="2514599"/>
              <a:ext cx="1509673" cy="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814927" y="2819399"/>
              <a:ext cx="1509673" cy="99060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953000" y="4038600"/>
              <a:ext cx="1281073" cy="76200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2424073" y="2986128"/>
              <a:ext cx="1219200" cy="733346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loud 59"/>
            <p:cNvSpPr/>
            <p:nvPr/>
          </p:nvSpPr>
          <p:spPr>
            <a:xfrm>
              <a:off x="1295400" y="2438400"/>
              <a:ext cx="1600200" cy="762000"/>
            </a:xfrm>
            <a:prstGeom prst="cloud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AS 47</a:t>
              </a:r>
              <a:endParaRPr lang="en-US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1" name="Cloud 60"/>
            <p:cNvSpPr/>
            <p:nvPr/>
          </p:nvSpPr>
          <p:spPr>
            <a:xfrm>
              <a:off x="3581400" y="2133600"/>
              <a:ext cx="1600200" cy="762000"/>
            </a:xfrm>
            <a:prstGeom prst="cloud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AS 91</a:t>
              </a:r>
              <a:endParaRPr lang="en-US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2" name="Cloud 61"/>
            <p:cNvSpPr/>
            <p:nvPr/>
          </p:nvSpPr>
          <p:spPr>
            <a:xfrm>
              <a:off x="3331509" y="3657600"/>
              <a:ext cx="1600200" cy="762000"/>
            </a:xfrm>
            <a:prstGeom prst="cloud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AS 7</a:t>
              </a:r>
              <a:endParaRPr lang="en-US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Cloud 62"/>
            <p:cNvSpPr/>
            <p:nvPr/>
          </p:nvSpPr>
          <p:spPr>
            <a:xfrm>
              <a:off x="6096000" y="2133600"/>
              <a:ext cx="1600200" cy="762000"/>
            </a:xfrm>
            <a:prstGeom prst="cloud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AS 158</a:t>
              </a:r>
              <a:endParaRPr lang="en-US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4" name="Cloud 63"/>
            <p:cNvSpPr/>
            <p:nvPr/>
          </p:nvSpPr>
          <p:spPr>
            <a:xfrm>
              <a:off x="5867400" y="4419600"/>
              <a:ext cx="1600200" cy="762000"/>
            </a:xfrm>
            <a:prstGeom prst="cloud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AS 55</a:t>
              </a:r>
              <a:endParaRPr lang="en-US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5" name="Straight Connector 64"/>
            <p:cNvCxnSpPr>
              <a:stCxn id="60" idx="0"/>
              <a:endCxn id="61" idx="2"/>
            </p:cNvCxnSpPr>
            <p:nvPr/>
          </p:nvCxnSpPr>
          <p:spPr>
            <a:xfrm flipV="1">
              <a:off x="2894267" y="2514600"/>
              <a:ext cx="692097" cy="30480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838200" y="3465493"/>
            <a:ext cx="328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No longer so simple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8200" y="3922693"/>
            <a:ext cx="5173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Others might hear your messages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So confidentiality is bad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200" y="4760893"/>
            <a:ext cx="519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Others might alter your messages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So integrity is bad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41554" y="5599093"/>
            <a:ext cx="6506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Others might interfere with your messages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So availability is bad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r>
              <a:rPr lang="en-US" baseline="0" dirty="0" smtClean="0"/>
              <a:t>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Endpoint</a:t>
            </a:r>
          </a:p>
          <a:p>
            <a:endParaRPr lang="en-US" dirty="0" smtClean="0"/>
          </a:p>
          <a:p>
            <a:r>
              <a:rPr lang="en-US" dirty="0" smtClean="0"/>
              <a:t>Forwarding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45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 resource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to protect</a:t>
            </a:r>
          </a:p>
          <a:p>
            <a:pPr lvl="1"/>
            <a:r>
              <a:rPr lang="en-US" dirty="0" smtClean="0"/>
              <a:t>Buffers</a:t>
            </a:r>
          </a:p>
          <a:p>
            <a:pPr lvl="1"/>
            <a:r>
              <a:rPr lang="en-US" dirty="0" smtClean="0"/>
              <a:t>Processing / CPU</a:t>
            </a:r>
          </a:p>
          <a:p>
            <a:pPr lvl="1"/>
            <a:r>
              <a:rPr lang="en-US" dirty="0" smtClean="0"/>
              <a:t>Content – the FSMs</a:t>
            </a:r>
          </a:p>
          <a:p>
            <a:pPr lvl="1"/>
            <a:endParaRPr lang="en-US" dirty="0"/>
          </a:p>
          <a:p>
            <a:r>
              <a:rPr lang="en-US" dirty="0" smtClean="0"/>
              <a:t>Ways to protect the endpoint</a:t>
            </a:r>
          </a:p>
          <a:p>
            <a:pPr lvl="1"/>
            <a:r>
              <a:rPr lang="en-US" dirty="0" smtClean="0"/>
              <a:t>Shed load</a:t>
            </a:r>
          </a:p>
          <a:p>
            <a:pPr lvl="1"/>
            <a:r>
              <a:rPr lang="en-US" dirty="0" smtClean="0"/>
              <a:t>Verify before acting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5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endpoint protections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limiting</a:t>
            </a:r>
          </a:p>
          <a:p>
            <a:pPr lvl="1"/>
            <a:r>
              <a:rPr lang="en-US" dirty="0" smtClean="0"/>
              <a:t>Limit investment in new connections</a:t>
            </a:r>
          </a:p>
          <a:p>
            <a:pPr lvl="1"/>
            <a:r>
              <a:rPr lang="en-US" dirty="0" smtClean="0"/>
              <a:t>Toss out when beyond a limit</a:t>
            </a:r>
          </a:p>
          <a:p>
            <a:pPr lvl="1"/>
            <a:r>
              <a:rPr lang="en-US" dirty="0" smtClean="0"/>
              <a:t>Protect against SYN flooding attacks</a:t>
            </a:r>
            <a:endParaRPr lang="en-US" dirty="0"/>
          </a:p>
          <a:p>
            <a:r>
              <a:rPr lang="en-US" dirty="0"/>
              <a:t>Firewalls, port </a:t>
            </a:r>
            <a:r>
              <a:rPr lang="en-US" dirty="0" smtClean="0"/>
              <a:t>blocking</a:t>
            </a:r>
          </a:p>
          <a:p>
            <a:pPr lvl="1"/>
            <a:r>
              <a:rPr lang="en-US" dirty="0" smtClean="0"/>
              <a:t>Fixed: drop all packets to a particular port and/or in a particular direction</a:t>
            </a:r>
          </a:p>
          <a:p>
            <a:pPr lvl="1"/>
            <a:r>
              <a:rPr lang="en-US" dirty="0" smtClean="0"/>
              <a:t>Conditional: drop a port until you know better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00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port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NATs</a:t>
            </a:r>
          </a:p>
          <a:p>
            <a:pPr lvl="1"/>
            <a:r>
              <a:rPr lang="en-US" dirty="0" smtClean="0"/>
              <a:t>Network and port address translator</a:t>
            </a:r>
          </a:p>
          <a:p>
            <a:pPr lvl="1"/>
            <a:r>
              <a:rPr lang="en-US" dirty="0" smtClean="0"/>
              <a:t>Private and public side</a:t>
            </a:r>
          </a:p>
          <a:p>
            <a:pPr lvl="1"/>
            <a:r>
              <a:rPr lang="en-US" dirty="0" smtClean="0"/>
              <a:t>Fixed: public side -&gt; private side</a:t>
            </a:r>
          </a:p>
          <a:p>
            <a:pPr lvl="1"/>
            <a:r>
              <a:rPr lang="en-US" dirty="0" smtClean="0"/>
              <a:t>Conditional: private side -&gt; public side</a:t>
            </a:r>
          </a:p>
          <a:p>
            <a:pPr lvl="1"/>
            <a:endParaRPr lang="en-US" dirty="0"/>
          </a:p>
          <a:p>
            <a:r>
              <a:rPr lang="en-US" dirty="0" smtClean="0"/>
              <a:t>Conditional example</a:t>
            </a:r>
          </a:p>
          <a:p>
            <a:pPr lvl="1"/>
            <a:r>
              <a:rPr lang="en-US" dirty="0" smtClean="0"/>
              <a:t>Allow incoming only if outgoing</a:t>
            </a:r>
          </a:p>
          <a:p>
            <a:pPr lvl="2"/>
            <a:r>
              <a:rPr lang="en-US" dirty="0" smtClean="0"/>
              <a:t>Wait for DNS UDP out, allow response back in</a:t>
            </a:r>
          </a:p>
          <a:p>
            <a:pPr lvl="2"/>
            <a:r>
              <a:rPr lang="en-US" dirty="0" smtClean="0"/>
              <a:t>Wait for TCP SYN (open), allow replies until FIN (close)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0102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load shedding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Port blocking: drop based on partial work</a:t>
            </a:r>
          </a:p>
          <a:p>
            <a:pPr lvl="1"/>
            <a:r>
              <a:rPr lang="en-US" dirty="0" smtClean="0"/>
              <a:t>Examine addresses, ports, some content</a:t>
            </a:r>
          </a:p>
          <a:p>
            <a:pPr lvl="1"/>
            <a:r>
              <a:rPr lang="en-US" dirty="0" smtClean="0"/>
              <a:t>Drop before investing more work</a:t>
            </a:r>
          </a:p>
          <a:p>
            <a:pPr lvl="1"/>
            <a:endParaRPr lang="en-US" dirty="0"/>
          </a:p>
          <a:p>
            <a:r>
              <a:rPr lang="en-US" dirty="0" smtClean="0"/>
              <a:t>Cipher/code/sign: drop on separate work</a:t>
            </a:r>
          </a:p>
          <a:p>
            <a:pPr lvl="1"/>
            <a:r>
              <a:rPr lang="en-US" dirty="0" smtClean="0"/>
              <a:t>Validate (decrypt, authenticate) based on an algorithm that is separate from the FSM of the protocol</a:t>
            </a:r>
          </a:p>
          <a:p>
            <a:pPr lvl="1"/>
            <a:r>
              <a:rPr lang="en-US" dirty="0" smtClean="0"/>
              <a:t>Drop before performing separate work</a:t>
            </a:r>
          </a:p>
          <a:p>
            <a:endParaRPr lang="en-US" dirty="0"/>
          </a:p>
          <a:p>
            <a:r>
              <a:rPr lang="en-US" dirty="0" smtClean="0"/>
              <a:t>Both attempt to separate security from FSM</a:t>
            </a:r>
          </a:p>
          <a:p>
            <a:pPr lvl="1"/>
            <a:r>
              <a:rPr lang="en-US" dirty="0" smtClean="0"/>
              <a:t>Checking is distinct from acting on the message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8889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resource</a:t>
            </a:r>
            <a:r>
              <a:rPr lang="en-US" baseline="0" dirty="0" smtClean="0"/>
              <a:t>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Routers have two distinct roles</a:t>
            </a:r>
          </a:p>
          <a:p>
            <a:pPr lvl="1"/>
            <a:r>
              <a:rPr lang="en-US" dirty="0" smtClean="0"/>
              <a:t>Relaying messages</a:t>
            </a:r>
          </a:p>
          <a:p>
            <a:pPr lvl="1"/>
            <a:r>
              <a:rPr lang="en-US" dirty="0" smtClean="0"/>
              <a:t>As endpoints of routing and control protocols</a:t>
            </a:r>
          </a:p>
          <a:p>
            <a:pPr lvl="1"/>
            <a:endParaRPr lang="en-US" dirty="0"/>
          </a:p>
          <a:p>
            <a:r>
              <a:rPr lang="en-US" dirty="0" smtClean="0"/>
              <a:t>Two kinds of protection</a:t>
            </a:r>
          </a:p>
          <a:p>
            <a:pPr lvl="1"/>
            <a:r>
              <a:rPr lang="en-US" dirty="0" smtClean="0"/>
              <a:t>Endpoint-like</a:t>
            </a:r>
          </a:p>
          <a:p>
            <a:pPr lvl="1"/>
            <a:r>
              <a:rPr lang="en-US" dirty="0" smtClean="0"/>
              <a:t>Forwarding focused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0547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endpoint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other endpoints</a:t>
            </a:r>
          </a:p>
          <a:p>
            <a:pPr lvl="1"/>
            <a:r>
              <a:rPr lang="en-US" dirty="0" smtClean="0"/>
              <a:t>Block ports</a:t>
            </a:r>
          </a:p>
          <a:p>
            <a:pPr lvl="1"/>
            <a:r>
              <a:rPr lang="en-US" dirty="0" smtClean="0"/>
              <a:t>Limit rate</a:t>
            </a:r>
          </a:p>
          <a:p>
            <a:pPr lvl="1"/>
            <a:r>
              <a:rPr lang="en-US" dirty="0" smtClean="0"/>
              <a:t>Validate content</a:t>
            </a:r>
          </a:p>
          <a:p>
            <a:pPr lvl="1"/>
            <a:endParaRPr lang="en-US" dirty="0"/>
          </a:p>
          <a:p>
            <a:r>
              <a:rPr lang="en-US" dirty="0" smtClean="0"/>
              <a:t>But a little harder sometimes</a:t>
            </a:r>
          </a:p>
          <a:p>
            <a:pPr lvl="1"/>
            <a:r>
              <a:rPr lang="en-US" dirty="0" smtClean="0"/>
              <a:t>Bellman-Ford relays content indirectly</a:t>
            </a:r>
          </a:p>
          <a:p>
            <a:pPr lvl="2"/>
            <a:r>
              <a:rPr lang="en-US" dirty="0" smtClean="0"/>
              <a:t>How can you protect the FSM?</a:t>
            </a:r>
          </a:p>
          <a:p>
            <a:pPr lvl="2"/>
            <a:r>
              <a:rPr lang="en-US" dirty="0" smtClean="0"/>
              <a:t>Do you attach signatures for all the path components?</a:t>
            </a:r>
          </a:p>
          <a:p>
            <a:pPr lvl="2"/>
            <a:r>
              <a:rPr lang="en-US" dirty="0" smtClean="0"/>
              <a:t>How does this affect scalability?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1255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dirty="0" smtClean="0"/>
              <a:t>Why would I refuse to forward a packet?</a:t>
            </a:r>
          </a:p>
          <a:p>
            <a:pPr lvl="1"/>
            <a:r>
              <a:rPr lang="en-US" dirty="0" smtClean="0"/>
              <a:t>Others similar packets are causing a problem here</a:t>
            </a:r>
          </a:p>
          <a:p>
            <a:pPr lvl="2"/>
            <a:r>
              <a:rPr lang="en-US" dirty="0" smtClean="0"/>
              <a:t>Overloading </a:t>
            </a:r>
            <a:r>
              <a:rPr lang="en-US" dirty="0" smtClean="0"/>
              <a:t>of security processing</a:t>
            </a:r>
          </a:p>
          <a:p>
            <a:pPr lvl="2"/>
            <a:r>
              <a:rPr lang="en-US" dirty="0" smtClean="0"/>
              <a:t>Overloading </a:t>
            </a:r>
            <a:r>
              <a:rPr lang="en-US" dirty="0" smtClean="0"/>
              <a:t>my buffers</a:t>
            </a:r>
          </a:p>
          <a:p>
            <a:pPr lvl="1"/>
            <a:r>
              <a:rPr lang="en-US" dirty="0" smtClean="0"/>
              <a:t>Other similar packets are causing a problem elsewhere (most commonly downstream)</a:t>
            </a:r>
          </a:p>
          <a:p>
            <a:pPr lvl="2"/>
            <a:r>
              <a:rPr lang="en-US" dirty="0" smtClean="0"/>
              <a:t>The other end of the link has no room for it</a:t>
            </a:r>
          </a:p>
          <a:p>
            <a:pPr lvl="2"/>
            <a:r>
              <a:rPr lang="en-US" dirty="0" smtClean="0"/>
              <a:t>The other end of the link says these are a problem</a:t>
            </a:r>
          </a:p>
          <a:p>
            <a:pPr lvl="1"/>
            <a:r>
              <a:rPr lang="en-US" dirty="0" smtClean="0"/>
              <a:t>It never should have come to me</a:t>
            </a:r>
          </a:p>
          <a:p>
            <a:pPr lvl="2"/>
            <a:r>
              <a:rPr lang="en-US" dirty="0" smtClean="0"/>
              <a:t>“Reverse path” checks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8094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put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Everywhere you want to protect resources</a:t>
            </a:r>
          </a:p>
          <a:p>
            <a:pPr lvl="1"/>
            <a:r>
              <a:rPr lang="en-US" dirty="0"/>
              <a:t>Everywhere in the </a:t>
            </a:r>
            <a:r>
              <a:rPr lang="en-US" dirty="0" smtClean="0"/>
              <a:t>DAG</a:t>
            </a:r>
          </a:p>
          <a:p>
            <a:pPr lvl="1"/>
            <a:r>
              <a:rPr lang="en-US" dirty="0" smtClean="0"/>
              <a:t>Sometimes at every hop, sometimes </a:t>
            </a:r>
            <a:r>
              <a:rPr lang="en-US" smtClean="0"/>
              <a:t>on ends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In layers</a:t>
            </a:r>
          </a:p>
          <a:p>
            <a:pPr lvl="1"/>
            <a:r>
              <a:rPr lang="en-US" dirty="0" smtClean="0"/>
              <a:t>Always better to shed load earlier in traversal</a:t>
            </a:r>
          </a:p>
          <a:p>
            <a:pPr lvl="1"/>
            <a:r>
              <a:rPr lang="en-US" dirty="0" smtClean="0"/>
              <a:t>Don’t always have enough info until later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96637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Security happens everywhere</a:t>
            </a:r>
          </a:p>
          <a:p>
            <a:pPr lvl="1"/>
            <a:r>
              <a:rPr lang="en-US" dirty="0" smtClean="0"/>
              <a:t>At every layer</a:t>
            </a:r>
          </a:p>
          <a:p>
            <a:pPr lvl="1"/>
            <a:r>
              <a:rPr lang="en-US" dirty="0" smtClean="0"/>
              <a:t>As early as possible, but no earlier</a:t>
            </a:r>
          </a:p>
          <a:p>
            <a:pPr lvl="1"/>
            <a:endParaRPr lang="en-US" dirty="0"/>
          </a:p>
          <a:p>
            <a:r>
              <a:rPr lang="en-US" dirty="0" smtClean="0"/>
              <a:t>Security uses several tools</a:t>
            </a:r>
          </a:p>
          <a:p>
            <a:pPr lvl="1"/>
            <a:r>
              <a:rPr lang="en-US" dirty="0" smtClean="0"/>
              <a:t>Most based on math</a:t>
            </a:r>
          </a:p>
          <a:p>
            <a:pPr lvl="1"/>
            <a:r>
              <a:rPr lang="en-US" dirty="0" smtClean="0"/>
              <a:t>Not all based on pure math – lots of alchemy</a:t>
            </a:r>
          </a:p>
          <a:p>
            <a:pPr lvl="1"/>
            <a:endParaRPr lang="en-US" dirty="0"/>
          </a:p>
          <a:p>
            <a:r>
              <a:rPr lang="en-US" dirty="0" smtClean="0"/>
              <a:t>Security assumes shared secrets</a:t>
            </a:r>
          </a:p>
          <a:p>
            <a:pPr lvl="1"/>
            <a:r>
              <a:rPr lang="en-US" dirty="0" smtClean="0"/>
              <a:t>Like naming, it can’t start from nothing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183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Proving that something was created by a particular party</a:t>
            </a:r>
          </a:p>
          <a:p>
            <a:r>
              <a:rPr lang="en-US" dirty="0" smtClean="0"/>
              <a:t>E.g., a message was created by the user who appears to have sent it</a:t>
            </a:r>
          </a:p>
          <a:p>
            <a:r>
              <a:rPr lang="en-US" dirty="0" smtClean="0"/>
              <a:t>Vital property to achieve many security goals</a:t>
            </a:r>
          </a:p>
          <a:p>
            <a:r>
              <a:rPr lang="en-US" dirty="0" smtClean="0"/>
              <a:t>Since sometimes you will do things for some parties, but not others</a:t>
            </a:r>
          </a:p>
          <a:p>
            <a:pPr lvl="1"/>
            <a:r>
              <a:rPr lang="en-US" dirty="0" smtClean="0"/>
              <a:t>Only works out if you can tell who is who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Information protection</a:t>
            </a:r>
          </a:p>
          <a:p>
            <a:endParaRPr lang="en-US" dirty="0" smtClean="0"/>
          </a:p>
          <a:p>
            <a:r>
              <a:rPr lang="en-US" dirty="0" smtClean="0"/>
              <a:t>Resource protection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46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Basic</a:t>
            </a:r>
            <a:r>
              <a:rPr lang="en-US" baseline="0" dirty="0" smtClean="0"/>
              <a:t> mechanisms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management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06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networks, primarily based on data manipulations</a:t>
            </a:r>
          </a:p>
          <a:p>
            <a:pPr lvl="1"/>
            <a:r>
              <a:rPr lang="en-US" dirty="0" smtClean="0"/>
              <a:t>Hashes</a:t>
            </a:r>
          </a:p>
          <a:p>
            <a:pPr lvl="1"/>
            <a:r>
              <a:rPr lang="en-US" dirty="0" smtClean="0"/>
              <a:t>Ciphers and codes</a:t>
            </a:r>
          </a:p>
          <a:p>
            <a:pPr lvl="1"/>
            <a:r>
              <a:rPr lang="en-US" dirty="0" smtClean="0"/>
              <a:t>Signatures</a:t>
            </a:r>
          </a:p>
          <a:p>
            <a:r>
              <a:rPr lang="en-US" dirty="0" smtClean="0"/>
              <a:t>Also need to protect network resources</a:t>
            </a:r>
          </a:p>
          <a:p>
            <a:pPr lvl="1"/>
            <a:r>
              <a:rPr lang="en-US" dirty="0" smtClean="0"/>
              <a:t>Need different mechanisms for that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9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70834</TotalTime>
  <Words>2693</Words>
  <Application>Microsoft Macintosh PowerPoint</Application>
  <PresentationFormat>On-screen Show (4:3)</PresentationFormat>
  <Paragraphs>525</Paragraphs>
  <Slides>59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Theme</vt:lpstr>
      <vt:lpstr>Layer Optimization: Security and Privacy CS 118 Computer Network Fundamentals  Peter Reiher </vt:lpstr>
      <vt:lpstr>Another type of layer deficiency</vt:lpstr>
      <vt:lpstr>What do we mean by “security?”</vt:lpstr>
      <vt:lpstr>Security on a single link</vt:lpstr>
      <vt:lpstr>Security in a complex network</vt:lpstr>
      <vt:lpstr>Authentication</vt:lpstr>
      <vt:lpstr>Security</vt:lpstr>
      <vt:lpstr>Background</vt:lpstr>
      <vt:lpstr>Basic mechanisms</vt:lpstr>
      <vt:lpstr>Security by data manipulation</vt:lpstr>
      <vt:lpstr>Hash functions</vt:lpstr>
      <vt:lpstr>Why hash?</vt:lpstr>
      <vt:lpstr>Cryptographic hash</vt:lpstr>
      <vt:lpstr>Why not just use a checksum?</vt:lpstr>
      <vt:lpstr>Example hash functions</vt:lpstr>
      <vt:lpstr>What do you do with a hash?</vt:lpstr>
      <vt:lpstr>Fingerprint checks</vt:lpstr>
      <vt:lpstr>Any alternatives to hashing?</vt:lpstr>
      <vt:lpstr>Encryption</vt:lpstr>
      <vt:lpstr>Keyed encryption</vt:lpstr>
      <vt:lpstr>Symmetric and Asymmetric Encryption Systems</vt:lpstr>
      <vt:lpstr>Example codes</vt:lpstr>
      <vt:lpstr>Symmetric keys</vt:lpstr>
      <vt:lpstr>Using symmetric keys</vt:lpstr>
      <vt:lpstr>Asymmetric keys</vt:lpstr>
      <vt:lpstr>Symmetric vs. asymmetric</vt:lpstr>
      <vt:lpstr>Using asymmetric keys</vt:lpstr>
      <vt:lpstr>Digital signatures</vt:lpstr>
      <vt:lpstr>Signatures and integrity</vt:lpstr>
      <vt:lpstr>Signatures and authenticity</vt:lpstr>
      <vt:lpstr>Signatures and non-repudiation</vt:lpstr>
      <vt:lpstr>What do we have so far?</vt:lpstr>
      <vt:lpstr>“given a key”</vt:lpstr>
      <vt:lpstr>Key management</vt:lpstr>
      <vt:lpstr>Pre-shared</vt:lpstr>
      <vt:lpstr>PKI</vt:lpstr>
      <vt:lpstr>PKI example</vt:lpstr>
      <vt:lpstr>PGP vs. X.509</vt:lpstr>
      <vt:lpstr>Key Exchange</vt:lpstr>
      <vt:lpstr>Key exchange using both  symmetric and symmetric crypto</vt:lpstr>
      <vt:lpstr>Combining Symmetric and Asymmetric Crypto</vt:lpstr>
      <vt:lpstr>Diffie-Hellman key exchange</vt:lpstr>
      <vt:lpstr>How to mix irreversibly?</vt:lpstr>
      <vt:lpstr>What does DH do?</vt:lpstr>
      <vt:lpstr>Signed DH</vt:lpstr>
      <vt:lpstr>Keyless</vt:lpstr>
      <vt:lpstr>Keyless keying</vt:lpstr>
      <vt:lpstr>BTNS protection</vt:lpstr>
      <vt:lpstr>Are we done?</vt:lpstr>
      <vt:lpstr>Resource protection</vt:lpstr>
      <vt:lpstr>Endpoint resource protection</vt:lpstr>
      <vt:lpstr>Typical endpoint protections</vt:lpstr>
      <vt:lpstr>Conditional port blocking</vt:lpstr>
      <vt:lpstr>Variable load shedding</vt:lpstr>
      <vt:lpstr>Forwarding resource protection</vt:lpstr>
      <vt:lpstr>Router endpoint protection</vt:lpstr>
      <vt:lpstr>Forwarding protection</vt:lpstr>
      <vt:lpstr>Where do we put security?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166</cp:revision>
  <cp:lastPrinted>2016-03-06T04:35:36Z</cp:lastPrinted>
  <dcterms:created xsi:type="dcterms:W3CDTF">2016-03-07T23:34:58Z</dcterms:created>
  <dcterms:modified xsi:type="dcterms:W3CDTF">2016-03-08T15:40:53Z</dcterms:modified>
</cp:coreProperties>
</file>