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Override PartName="/ppt/slides/slide14.xml" ContentType="application/vnd.openxmlformats-officedocument.presentationml.slide+xml"/>
  <Override PartName="/ppt/slides/slide62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65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slides/slide41.xml" ContentType="application/vnd.openxmlformats-officedocument.presentationml.slide+xml"/>
  <Override PartName="/ppt/slides/slide57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Override PartName="/ppt/slides/slide64.xml" ContentType="application/vnd.openxmlformats-officedocument.presentationml.slide+xml"/>
  <Default Extension="jpeg" ContentType="image/jpeg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slides/slide56.xml" ContentType="application/vnd.openxmlformats-officedocument.presentationml.slide+xml"/>
  <Override PartName="/ppt/theme/theme2.xml" ContentType="application/vnd.openxmlformats-officedocument.theme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63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57" r:id="rId2"/>
    <p:sldId id="322" r:id="rId3"/>
    <p:sldId id="318" r:id="rId4"/>
    <p:sldId id="320" r:id="rId5"/>
    <p:sldId id="321" r:id="rId6"/>
    <p:sldId id="323" r:id="rId7"/>
    <p:sldId id="259" r:id="rId8"/>
    <p:sldId id="260" r:id="rId9"/>
    <p:sldId id="319" r:id="rId10"/>
    <p:sldId id="324" r:id="rId11"/>
    <p:sldId id="328" r:id="rId12"/>
    <p:sldId id="261" r:id="rId13"/>
    <p:sldId id="262" r:id="rId14"/>
    <p:sldId id="263" r:id="rId15"/>
    <p:sldId id="325" r:id="rId16"/>
    <p:sldId id="326" r:id="rId17"/>
    <p:sldId id="327" r:id="rId18"/>
    <p:sldId id="264" r:id="rId19"/>
    <p:sldId id="265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  <p:sldId id="280" r:id="rId34"/>
    <p:sldId id="281" r:id="rId35"/>
    <p:sldId id="282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291" r:id="rId44"/>
    <p:sldId id="292" r:id="rId45"/>
    <p:sldId id="293" r:id="rId46"/>
    <p:sldId id="294" r:id="rId47"/>
    <p:sldId id="295" r:id="rId48"/>
    <p:sldId id="296" r:id="rId49"/>
    <p:sldId id="297" r:id="rId50"/>
    <p:sldId id="298" r:id="rId51"/>
    <p:sldId id="300" r:id="rId52"/>
    <p:sldId id="301" r:id="rId53"/>
    <p:sldId id="302" r:id="rId54"/>
    <p:sldId id="303" r:id="rId55"/>
    <p:sldId id="304" r:id="rId56"/>
    <p:sldId id="305" r:id="rId57"/>
    <p:sldId id="307" r:id="rId58"/>
    <p:sldId id="308" r:id="rId59"/>
    <p:sldId id="309" r:id="rId60"/>
    <p:sldId id="310" r:id="rId61"/>
    <p:sldId id="311" r:id="rId62"/>
    <p:sldId id="312" r:id="rId63"/>
    <p:sldId id="315" r:id="rId64"/>
    <p:sldId id="316" r:id="rId65"/>
    <p:sldId id="317" r:id="rId6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890289"/>
    <a:srgbClr val="EE830C"/>
    <a:srgbClr val="E58955"/>
    <a:srgbClr val="C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-880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2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notesMaster" Target="notesMasters/notesMaster1.xml"/><Relationship Id="rId68" Type="http://schemas.openxmlformats.org/officeDocument/2006/relationships/handoutMaster" Target="handoutMasters/handoutMaster1.xml"/><Relationship Id="rId69" Type="http://schemas.openxmlformats.org/officeDocument/2006/relationships/printerSettings" Target="printerSettings/printerSettings1.bin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presProps" Target="presProps.xml"/><Relationship Id="rId71" Type="http://schemas.openxmlformats.org/officeDocument/2006/relationships/viewProps" Target="viewProps.xml"/><Relationship Id="rId72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3/1/16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17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97935" y="6274232"/>
            <a:ext cx="96611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118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Winter </a:t>
            </a:r>
            <a:r>
              <a:rPr lang="en-US" sz="1200" baseline="0" dirty="0" smtClean="0">
                <a:latin typeface="Times New Roman" pitchFamily="-107" charset="0"/>
              </a:rPr>
              <a:t>2016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80010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Layer Optimization: Congestion Control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118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Computer Network Fundamentals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836308"/>
            <a:ext cx="8229600" cy="289855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TCP’s CWND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window used by TCP</a:t>
            </a:r>
          </a:p>
          <a:p>
            <a:r>
              <a:rPr lang="en-US" dirty="0" smtClean="0"/>
              <a:t>Not the same as the send window</a:t>
            </a:r>
          </a:p>
          <a:p>
            <a:r>
              <a:rPr lang="en-US" dirty="0" smtClean="0"/>
              <a:t>Not intended to handle flow control</a:t>
            </a:r>
          </a:p>
          <a:p>
            <a:r>
              <a:rPr lang="en-US" dirty="0" smtClean="0"/>
              <a:t>Rather, to handle congestion control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MSS and RTT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important parameters for TCP use</a:t>
            </a:r>
          </a:p>
          <a:p>
            <a:r>
              <a:rPr lang="en-US" dirty="0" smtClean="0"/>
              <a:t>MSS – Maximum Segment Size</a:t>
            </a:r>
            <a:endParaRPr lang="en-US" dirty="0" smtClean="0"/>
          </a:p>
          <a:p>
            <a:pPr lvl="1"/>
            <a:r>
              <a:rPr lang="en-US" dirty="0" smtClean="0"/>
              <a:t>B</a:t>
            </a:r>
            <a:r>
              <a:rPr lang="en-US" dirty="0" smtClean="0"/>
              <a:t>iggest </a:t>
            </a:r>
            <a:r>
              <a:rPr lang="en-US" dirty="0" smtClean="0"/>
              <a:t>TCP payload you can fit into one IP packet</a:t>
            </a:r>
          </a:p>
          <a:p>
            <a:pPr lvl="1"/>
            <a:r>
              <a:rPr lang="en-US" dirty="0" smtClean="0"/>
              <a:t>By default, 536 “octets” (essentially bytes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Find it by trial and error</a:t>
            </a:r>
            <a:endParaRPr lang="en-US" dirty="0" smtClean="0"/>
          </a:p>
          <a:p>
            <a:r>
              <a:rPr lang="en-US" dirty="0" smtClean="0"/>
              <a:t>RTT – Round Trip Time</a:t>
            </a:r>
          </a:p>
          <a:p>
            <a:pPr lvl="1"/>
            <a:r>
              <a:rPr lang="en-US" dirty="0" smtClean="0"/>
              <a:t>Time to send a TCP packet and receive an ACK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Adjusting the congestion</a:t>
            </a:r>
            <a:r>
              <a:rPr lang="en-US" baseline="0" dirty="0" smtClean="0"/>
              <a:t>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CWND management</a:t>
            </a:r>
          </a:p>
          <a:p>
            <a:pPr lvl="1"/>
            <a:r>
              <a:rPr lang="en-US" dirty="0" smtClean="0"/>
              <a:t>CWND is the send window max</a:t>
            </a:r>
          </a:p>
          <a:p>
            <a:pPr lvl="2"/>
            <a:r>
              <a:rPr lang="en-US" dirty="0" smtClean="0"/>
              <a:t>Starts at 1, 4, 10K, or 10 packets</a:t>
            </a:r>
          </a:p>
          <a:p>
            <a:r>
              <a:rPr lang="en-US" dirty="0" smtClean="0"/>
              <a:t>Additive Increase</a:t>
            </a:r>
          </a:p>
          <a:p>
            <a:pPr lvl="1"/>
            <a:r>
              <a:rPr lang="en-US" dirty="0" smtClean="0"/>
              <a:t>Until you see loss, increase CWND by a constant amount for every ACK</a:t>
            </a:r>
          </a:p>
          <a:p>
            <a:r>
              <a:rPr lang="en-US" dirty="0" smtClean="0"/>
              <a:t>Multiplicative decrease</a:t>
            </a:r>
          </a:p>
          <a:p>
            <a:pPr lvl="1"/>
            <a:r>
              <a:rPr lang="en-US" dirty="0" smtClean="0"/>
              <a:t>When you see loss, halve CWND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8989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AIMD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conservative approach</a:t>
            </a:r>
          </a:p>
          <a:p>
            <a:endParaRPr lang="en-US" dirty="0" smtClean="0"/>
          </a:p>
          <a:p>
            <a:r>
              <a:rPr lang="en-US" dirty="0" smtClean="0"/>
              <a:t>Grow slowly by probing</a:t>
            </a:r>
          </a:p>
          <a:p>
            <a:endParaRPr lang="en-US" dirty="0" smtClean="0"/>
          </a:p>
          <a:p>
            <a:r>
              <a:rPr lang="en-US" dirty="0" err="1"/>
              <a:t>B</a:t>
            </a:r>
            <a:r>
              <a:rPr lang="en-US" dirty="0" err="1" smtClean="0"/>
              <a:t>ackoff</a:t>
            </a:r>
            <a:r>
              <a:rPr lang="en-US" dirty="0" smtClean="0"/>
              <a:t> faster than you grow if there’s signs of trouble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8066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slow start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TCP connection starts in a slow start phase</a:t>
            </a:r>
          </a:p>
          <a:p>
            <a:pPr lvl="1"/>
            <a:r>
              <a:rPr lang="en-US" dirty="0" smtClean="0"/>
              <a:t>Until CWND reaches SSTRESH</a:t>
            </a:r>
          </a:p>
          <a:p>
            <a:pPr lvl="2"/>
            <a:r>
              <a:rPr lang="en-US" dirty="0" smtClean="0"/>
              <a:t>A parameter of TCP</a:t>
            </a:r>
          </a:p>
          <a:p>
            <a:r>
              <a:rPr lang="en-US" dirty="0" smtClean="0"/>
              <a:t>CWND grows by 1 for each ACK</a:t>
            </a:r>
          </a:p>
          <a:p>
            <a:pPr lvl="1"/>
            <a:r>
              <a:rPr lang="en-US" dirty="0" smtClean="0"/>
              <a:t>I.e., CWND doubles* each RTT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3108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Why’s that exponential?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dirty="0" smtClean="0"/>
              <a:t>Sender sends out some number of packets N</a:t>
            </a:r>
          </a:p>
          <a:p>
            <a:pPr lvl="1"/>
            <a:r>
              <a:rPr lang="en-US" dirty="0" smtClean="0"/>
              <a:t>Without waiting for an ACK</a:t>
            </a:r>
          </a:p>
          <a:p>
            <a:r>
              <a:rPr lang="en-US" dirty="0" smtClean="0"/>
              <a:t>If all goes well, N </a:t>
            </a:r>
            <a:r>
              <a:rPr lang="en-US" dirty="0" err="1" smtClean="0"/>
              <a:t>ACKs</a:t>
            </a:r>
            <a:r>
              <a:rPr lang="en-US" dirty="0" smtClean="0"/>
              <a:t> come back quickly</a:t>
            </a:r>
          </a:p>
          <a:p>
            <a:r>
              <a:rPr lang="en-US" dirty="0" smtClean="0"/>
              <a:t>You add one to CWND for each ACK</a:t>
            </a:r>
          </a:p>
          <a:p>
            <a:r>
              <a:rPr lang="en-US" dirty="0" smtClean="0"/>
              <a:t>So the next time, you send out 2*N packets</a:t>
            </a:r>
          </a:p>
          <a:p>
            <a:r>
              <a:rPr lang="en-US" dirty="0" smtClean="0"/>
              <a:t>And expect back 2*N ACKS</a:t>
            </a:r>
          </a:p>
          <a:p>
            <a:r>
              <a:rPr lang="en-US" dirty="0" smtClean="0"/>
              <a:t>In which case, you add 2*N to CWND</a:t>
            </a:r>
          </a:p>
          <a:p>
            <a:pPr lvl="1"/>
            <a:r>
              <a:rPr lang="en-US" dirty="0" smtClean="0"/>
              <a:t>Getting 4*N</a:t>
            </a:r>
          </a:p>
          <a:p>
            <a:r>
              <a:rPr lang="en-US" dirty="0" smtClean="0"/>
              <a:t>That’s exponential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stop?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Either you hit the limit to change TCP congestion control behavior</a:t>
            </a:r>
          </a:p>
          <a:p>
            <a:pPr lvl="1"/>
            <a:r>
              <a:rPr lang="en-US" dirty="0" smtClean="0"/>
              <a:t>Your CWND reaches SSTHRESH</a:t>
            </a:r>
          </a:p>
          <a:p>
            <a:r>
              <a:rPr lang="en-US" dirty="0" smtClean="0"/>
              <a:t>Or you time out waiting for an ACK</a:t>
            </a:r>
          </a:p>
          <a:p>
            <a:pPr lvl="1"/>
            <a:r>
              <a:rPr lang="en-US" dirty="0" smtClean="0"/>
              <a:t>Assuming that the packet is lost </a:t>
            </a:r>
          </a:p>
          <a:p>
            <a:pPr lvl="1"/>
            <a:r>
              <a:rPr lang="en-US" dirty="0" smtClean="0"/>
              <a:t>Due to congestion</a:t>
            </a:r>
          </a:p>
          <a:p>
            <a:pPr lvl="1"/>
            <a:r>
              <a:rPr lang="en-US" dirty="0" smtClean="0"/>
              <a:t>Will that assumption always be true . . . ?</a:t>
            </a:r>
          </a:p>
          <a:p>
            <a:r>
              <a:rPr lang="en-US" dirty="0" smtClean="0"/>
              <a:t>In latter case, also halve SSTHRESH</a:t>
            </a:r>
          </a:p>
          <a:p>
            <a:pPr lvl="1"/>
            <a:r>
              <a:rPr lang="en-US" dirty="0" smtClean="0"/>
              <a:t>Depending on TCP variant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avoidance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Happens once SSTHRESH is reached</a:t>
            </a:r>
          </a:p>
          <a:p>
            <a:r>
              <a:rPr lang="en-US" dirty="0" smtClean="0"/>
              <a:t>Assumption is that there is no congestion so far</a:t>
            </a:r>
          </a:p>
          <a:p>
            <a:r>
              <a:rPr lang="en-US" dirty="0" smtClean="0"/>
              <a:t>Inch up a bit further to see if more can be sent</a:t>
            </a:r>
          </a:p>
          <a:p>
            <a:pPr lvl="1"/>
            <a:r>
              <a:rPr lang="en-US" dirty="0" smtClean="0"/>
              <a:t>Until you reach MAX</a:t>
            </a:r>
          </a:p>
          <a:p>
            <a:r>
              <a:rPr lang="en-US" dirty="0" smtClean="0"/>
              <a:t>CWND grows by 1 for each RTT </a:t>
            </a:r>
          </a:p>
          <a:p>
            <a:pPr lvl="1"/>
            <a:r>
              <a:rPr lang="en-US" dirty="0" smtClean="0"/>
              <a:t>NOT each ACK received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5122" name="Picture 2" descr="http://www.site.uottawa.ca/%7Ebochmann/CourseModules/NetworkQoS/TCP-congestion-control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2182" t="2949" r="1399" b="15692"/>
          <a:stretch/>
        </p:blipFill>
        <p:spPr bwMode="auto">
          <a:xfrm>
            <a:off x="1445079" y="1297941"/>
            <a:ext cx="6309360" cy="448056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233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CWND doesn’t double per RTT in slow start</a:t>
            </a:r>
          </a:p>
          <a:p>
            <a:pPr lvl="1"/>
            <a:r>
              <a:rPr lang="en-US" dirty="0" smtClean="0"/>
              <a:t>Because receiver doesn’t ACK every segment</a:t>
            </a:r>
          </a:p>
          <a:p>
            <a:pPr lvl="1"/>
            <a:r>
              <a:rPr lang="en-US" dirty="0" smtClean="0"/>
              <a:t>It ACKs every other (“ACK compression”)</a:t>
            </a:r>
          </a:p>
          <a:p>
            <a:pPr lvl="1"/>
            <a:r>
              <a:rPr lang="en-US" dirty="0" smtClean="0"/>
              <a:t>CWND increases by 50% each RTT in slow start</a:t>
            </a:r>
          </a:p>
          <a:p>
            <a:pPr lvl="1"/>
            <a:endParaRPr lang="en-US" dirty="0"/>
          </a:p>
          <a:p>
            <a:r>
              <a:rPr lang="en-US" dirty="0" smtClean="0"/>
              <a:t>This is one TCP variant</a:t>
            </a:r>
          </a:p>
          <a:p>
            <a:pPr lvl="1"/>
            <a:r>
              <a:rPr lang="en-US" dirty="0" smtClean="0"/>
              <a:t>There are dozens, and they keep changing!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379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We can lose packets for many reasons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Corruption</a:t>
            </a:r>
          </a:p>
          <a:p>
            <a:r>
              <a:rPr lang="en-US" dirty="0" smtClean="0"/>
              <a:t>Not delivered to receiver</a:t>
            </a:r>
          </a:p>
          <a:p>
            <a:r>
              <a:rPr lang="en-US" dirty="0" smtClean="0"/>
              <a:t>Poor flow control</a:t>
            </a:r>
          </a:p>
          <a:p>
            <a:r>
              <a:rPr lang="en-US" dirty="0" smtClean="0"/>
              <a:t>But also because of overall network conditions</a:t>
            </a:r>
          </a:p>
          <a:p>
            <a:r>
              <a:rPr lang="en-US" dirty="0" smtClean="0"/>
              <a:t>If there’s too much traffic in the net, not all packets can be delivered</a:t>
            </a:r>
          </a:p>
          <a:p>
            <a:pPr lvl="1"/>
            <a:r>
              <a:rPr lang="en-US" dirty="0" smtClean="0"/>
              <a:t>Can happen locally at one link or one part of network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TCP’s biggest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only knows:</a:t>
            </a:r>
          </a:p>
          <a:p>
            <a:pPr lvl="1"/>
            <a:r>
              <a:rPr lang="en-US" dirty="0" smtClean="0"/>
              <a:t>What arrived</a:t>
            </a:r>
          </a:p>
          <a:p>
            <a:pPr lvl="1"/>
            <a:r>
              <a:rPr lang="en-US" dirty="0" smtClean="0"/>
              <a:t>A timeout happened</a:t>
            </a:r>
          </a:p>
          <a:p>
            <a:pPr lvl="1"/>
            <a:endParaRPr lang="en-US" dirty="0"/>
          </a:p>
          <a:p>
            <a:r>
              <a:rPr lang="en-US" dirty="0" smtClean="0"/>
              <a:t>TCP measures:</a:t>
            </a:r>
          </a:p>
          <a:p>
            <a:pPr lvl="1"/>
            <a:r>
              <a:rPr lang="en-US" dirty="0" smtClean="0"/>
              <a:t>RTT directly (timestamps)</a:t>
            </a:r>
          </a:p>
          <a:p>
            <a:pPr lvl="2"/>
            <a:r>
              <a:rPr lang="en-US" dirty="0" smtClean="0"/>
              <a:t>Based on sent packets and </a:t>
            </a:r>
            <a:r>
              <a:rPr lang="en-US" dirty="0" err="1" smtClean="0"/>
              <a:t>ACKs</a:t>
            </a:r>
            <a:endParaRPr lang="en-US" dirty="0" smtClean="0"/>
          </a:p>
          <a:p>
            <a:pPr lvl="1"/>
            <a:r>
              <a:rPr lang="en-US" dirty="0" smtClean="0"/>
              <a:t>Max receive window (window)</a:t>
            </a:r>
          </a:p>
          <a:p>
            <a:pPr lvl="1"/>
            <a:r>
              <a:rPr lang="en-US" b="1" i="1" u="sng" dirty="0" smtClean="0"/>
              <a:t>Network congestion (via timeout!)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248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 loss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Corruption</a:t>
            </a:r>
          </a:p>
          <a:p>
            <a:pPr lvl="1"/>
            <a:r>
              <a:rPr lang="en-US" dirty="0" smtClean="0"/>
              <a:t>Should send more, i.e., send another copy</a:t>
            </a:r>
          </a:p>
          <a:p>
            <a:pPr lvl="1"/>
            <a:endParaRPr lang="en-US" dirty="0"/>
          </a:p>
          <a:p>
            <a:r>
              <a:rPr lang="en-US" dirty="0" smtClean="0"/>
              <a:t>Congestion</a:t>
            </a:r>
          </a:p>
          <a:p>
            <a:pPr lvl="1"/>
            <a:r>
              <a:rPr lang="en-US" dirty="0" smtClean="0"/>
              <a:t>Should send less</a:t>
            </a:r>
          </a:p>
          <a:p>
            <a:pPr lvl="1"/>
            <a:endParaRPr lang="en-US" dirty="0"/>
          </a:p>
          <a:p>
            <a:r>
              <a:rPr lang="en-US" dirty="0" smtClean="0"/>
              <a:t>TCP assumes loss implies congestion</a:t>
            </a:r>
          </a:p>
          <a:p>
            <a:pPr lvl="1"/>
            <a:r>
              <a:rPr lang="en-US" dirty="0" smtClean="0"/>
              <a:t>I.e., the more conservative interpretation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6874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loss=congestion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works poorly when corruption is high</a:t>
            </a:r>
          </a:p>
          <a:p>
            <a:pPr lvl="1"/>
            <a:r>
              <a:rPr lang="en-US" dirty="0" smtClean="0"/>
              <a:t>I.e., wireless networks</a:t>
            </a:r>
          </a:p>
          <a:p>
            <a:pPr lvl="1"/>
            <a:r>
              <a:rPr lang="en-US" dirty="0" smtClean="0"/>
              <a:t>When corruption is not due to load</a:t>
            </a:r>
          </a:p>
          <a:p>
            <a:r>
              <a:rPr lang="en-US" dirty="0" smtClean="0"/>
              <a:t>TCP is aggressive</a:t>
            </a:r>
          </a:p>
          <a:p>
            <a:pPr lvl="1"/>
            <a:r>
              <a:rPr lang="en-US" dirty="0" smtClean="0"/>
              <a:t>It keeps sending more until something is lost</a:t>
            </a:r>
          </a:p>
          <a:p>
            <a:pPr lvl="1"/>
            <a:r>
              <a:rPr lang="en-US" dirty="0" smtClean="0"/>
              <a:t>Two TCP flows always fight each other</a:t>
            </a:r>
          </a:p>
          <a:p>
            <a:r>
              <a:rPr lang="en-US" dirty="0" smtClean="0"/>
              <a:t>But TCP loses to cheaters</a:t>
            </a:r>
          </a:p>
          <a:p>
            <a:pPr lvl="1"/>
            <a:r>
              <a:rPr lang="en-US" dirty="0" smtClean="0"/>
              <a:t>TCP backs off</a:t>
            </a:r>
          </a:p>
          <a:p>
            <a:pPr lvl="1"/>
            <a:r>
              <a:rPr lang="en-US" dirty="0" smtClean="0"/>
              <a:t>Others might not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2731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control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of them</a:t>
            </a:r>
          </a:p>
          <a:p>
            <a:pPr lvl="1"/>
            <a:r>
              <a:rPr lang="en-US" dirty="0" smtClean="0"/>
              <a:t>Lots of variations</a:t>
            </a:r>
          </a:p>
          <a:p>
            <a:pPr lvl="1"/>
            <a:r>
              <a:rPr lang="en-US" dirty="0" smtClean="0"/>
              <a:t>Lots of incremental tweaks</a:t>
            </a:r>
          </a:p>
          <a:p>
            <a:pPr lvl="1"/>
            <a:r>
              <a:rPr lang="en-US" dirty="0" smtClean="0"/>
              <a:t>Many based on fluid flow, feedback theory</a:t>
            </a:r>
          </a:p>
          <a:p>
            <a:pPr lvl="1"/>
            <a:r>
              <a:rPr lang="en-US" dirty="0" smtClean="0"/>
              <a:t>Many based on whomever types it in…</a:t>
            </a:r>
            <a:endParaRPr lang="en-US" dirty="0"/>
          </a:p>
        </p:txBody>
      </p:sp>
      <p:pic>
        <p:nvPicPr>
          <p:cNvPr id="6146" name="Picture 2" descr="http://mcgarnagle.files.wordpress.com/2011/08/40020-strip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068063" y="4377751"/>
            <a:ext cx="4847088" cy="1489649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9092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Networks have buffers</a:t>
            </a:r>
          </a:p>
          <a:p>
            <a:pPr lvl="1"/>
            <a:r>
              <a:rPr lang="en-US" dirty="0" smtClean="0"/>
              <a:t>Buffers adjust for bursts</a:t>
            </a:r>
          </a:p>
          <a:p>
            <a:pPr lvl="1"/>
            <a:endParaRPr lang="en-US" dirty="0"/>
          </a:p>
          <a:p>
            <a:r>
              <a:rPr lang="en-US" dirty="0" smtClean="0"/>
              <a:t>Most networks “tail drop”</a:t>
            </a:r>
          </a:p>
          <a:p>
            <a:pPr lvl="1"/>
            <a:r>
              <a:rPr lang="en-US" dirty="0" smtClean="0"/>
              <a:t>I.e., keep as many messages as the buffer can hold, and drop ones that arrive once full</a:t>
            </a:r>
          </a:p>
          <a:p>
            <a:pPr lvl="1"/>
            <a:endParaRPr lang="en-US" dirty="0"/>
          </a:p>
          <a:p>
            <a:r>
              <a:rPr lang="en-US" dirty="0" smtClean="0"/>
              <a:t>Tail drop favors keeping buffers full</a:t>
            </a:r>
          </a:p>
          <a:p>
            <a:pPr lvl="1"/>
            <a:r>
              <a:rPr lang="en-US" dirty="0" smtClean="0"/>
              <a:t>Full buffers mean high delays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2401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 to latency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network congestion signals</a:t>
            </a:r>
          </a:p>
          <a:p>
            <a:pPr lvl="1"/>
            <a:r>
              <a:rPr lang="en-US" dirty="0" smtClean="0"/>
              <a:t>Routers tell endpoints when buffers are filling</a:t>
            </a:r>
          </a:p>
          <a:p>
            <a:pPr lvl="1"/>
            <a:endParaRPr lang="en-US" dirty="0"/>
          </a:p>
          <a:p>
            <a:r>
              <a:rPr lang="en-US" dirty="0" smtClean="0"/>
              <a:t>Progressive loss</a:t>
            </a:r>
          </a:p>
          <a:p>
            <a:pPr lvl="1"/>
            <a:r>
              <a:rPr lang="en-US" dirty="0" smtClean="0"/>
              <a:t>Drop probability increases as buffer grows</a:t>
            </a:r>
          </a:p>
          <a:p>
            <a:pPr lvl="1"/>
            <a:r>
              <a:rPr lang="en-US" dirty="0" smtClean="0"/>
              <a:t>Don’t just wait for “full” and drop all</a:t>
            </a:r>
          </a:p>
          <a:p>
            <a:pPr lvl="1"/>
            <a:r>
              <a:rPr lang="en-US" dirty="0" smtClean="0"/>
              <a:t>“Random Early Drop” and variants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59667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Explicit congestion notification (ECN)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ECN routers (relays) indicate congestion</a:t>
            </a:r>
          </a:p>
          <a:p>
            <a:pPr lvl="1"/>
            <a:r>
              <a:rPr lang="en-US" dirty="0" smtClean="0"/>
              <a:t>Mark instead of drop</a:t>
            </a:r>
          </a:p>
          <a:p>
            <a:pPr lvl="1"/>
            <a:r>
              <a:rPr lang="en-US" dirty="0" smtClean="0"/>
              <a:t>Implies space to hold marked packets</a:t>
            </a:r>
          </a:p>
          <a:p>
            <a:pPr lvl="1"/>
            <a:r>
              <a:rPr lang="en-US" dirty="0" smtClean="0"/>
              <a:t>So really more like “mark before drop”</a:t>
            </a:r>
          </a:p>
          <a:p>
            <a:pPr lvl="1"/>
            <a:r>
              <a:rPr lang="en-US" dirty="0" smtClean="0"/>
              <a:t>E.g., mark packets arriving when queue is more than half full</a:t>
            </a:r>
          </a:p>
          <a:p>
            <a:pPr lvl="1"/>
            <a:endParaRPr lang="en-US" dirty="0"/>
          </a:p>
          <a:p>
            <a:r>
              <a:rPr lang="en-US" dirty="0" smtClean="0"/>
              <a:t>Endpoints react to ECN flags as if congestion was noticed</a:t>
            </a:r>
          </a:p>
          <a:p>
            <a:pPr lvl="1"/>
            <a:r>
              <a:rPr lang="en-US" dirty="0" smtClean="0"/>
              <a:t>For TCP, ECN makes the CWND smaller</a:t>
            </a:r>
          </a:p>
          <a:p>
            <a:pPr lvl="1"/>
            <a:r>
              <a:rPr lang="en-US" dirty="0" smtClean="0"/>
              <a:t>TCP can react to congestion without losing packets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2784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ECN isn’t available?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Tail-drop queue</a:t>
            </a:r>
          </a:p>
          <a:p>
            <a:pPr lvl="1"/>
            <a:r>
              <a:rPr lang="en-US" dirty="0" smtClean="0"/>
              <a:t>Do not drop if there’s room</a:t>
            </a:r>
          </a:p>
          <a:p>
            <a:pPr lvl="1"/>
            <a:r>
              <a:rPr lang="en-US" dirty="0" smtClean="0"/>
              <a:t>Drop if queue is full</a:t>
            </a:r>
          </a:p>
          <a:p>
            <a:endParaRPr lang="en-US" dirty="0" smtClean="0"/>
          </a:p>
          <a:p>
            <a:r>
              <a:rPr lang="en-US" dirty="0" smtClean="0"/>
              <a:t>Random </a:t>
            </a:r>
            <a:r>
              <a:rPr lang="en-US" dirty="0"/>
              <a:t>Early Detection</a:t>
            </a:r>
            <a:endParaRPr lang="en-US" dirty="0" smtClean="0"/>
          </a:p>
          <a:p>
            <a:pPr lvl="1"/>
            <a:r>
              <a:rPr lang="en-US" dirty="0" smtClean="0"/>
              <a:t>Drop probability increases</a:t>
            </a:r>
            <a:br>
              <a:rPr lang="en-US" dirty="0" smtClean="0"/>
            </a:br>
            <a:r>
              <a:rPr lang="en-US" dirty="0" smtClean="0"/>
              <a:t>as queue grows</a:t>
            </a:r>
          </a:p>
          <a:p>
            <a:pPr lvl="1"/>
            <a:r>
              <a:rPr lang="en-US" dirty="0" smtClean="0"/>
              <a:t>Various curves</a:t>
            </a:r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236029" y="1744825"/>
            <a:ext cx="2687216" cy="10916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5236029" y="1744825"/>
            <a:ext cx="0" cy="1091681"/>
          </a:xfrm>
          <a:prstGeom prst="line">
            <a:avLst/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5236029" y="2836506"/>
            <a:ext cx="3526971" cy="0"/>
          </a:xfrm>
          <a:prstGeom prst="line">
            <a:avLst/>
          </a:prstGeom>
          <a:ln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6029" y="2808513"/>
            <a:ext cx="2687216" cy="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923245" y="1744825"/>
            <a:ext cx="0" cy="1091681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885921" y="1744825"/>
            <a:ext cx="765110" cy="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198705" y="4304523"/>
            <a:ext cx="2687216" cy="109168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198705" y="4304523"/>
            <a:ext cx="0" cy="1091681"/>
          </a:xfrm>
          <a:prstGeom prst="line">
            <a:avLst/>
          </a:prstGeom>
          <a:ln>
            <a:solidFill>
              <a:schemeClr val="tx2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198705" y="5396204"/>
            <a:ext cx="3526971" cy="0"/>
          </a:xfrm>
          <a:prstGeom prst="line">
            <a:avLst/>
          </a:prstGeom>
          <a:ln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5198705" y="4304523"/>
            <a:ext cx="2724540" cy="1063688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848597" y="4304523"/>
            <a:ext cx="765110" cy="0"/>
          </a:xfrm>
          <a:prstGeom prst="line">
            <a:avLst/>
          </a:prstGeom>
          <a:ln w="762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9" idx="2"/>
          </p:cNvCxnSpPr>
          <p:nvPr/>
        </p:nvCxnSpPr>
        <p:spPr>
          <a:xfrm flipV="1">
            <a:off x="6542313" y="4304523"/>
            <a:ext cx="1380932" cy="1091681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36029" y="5368211"/>
            <a:ext cx="1306284" cy="0"/>
          </a:xfrm>
          <a:prstGeom prst="line">
            <a:avLst/>
          </a:prstGeom>
          <a:ln w="762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051358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</a:t>
            </a:r>
            <a:r>
              <a:rPr lang="en-US" baseline="0" dirty="0" smtClean="0"/>
              <a:t>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Relays can</a:t>
            </a:r>
            <a:r>
              <a:rPr lang="en-US" baseline="0" dirty="0" smtClean="0"/>
              <a:t> cause problems</a:t>
            </a:r>
          </a:p>
          <a:p>
            <a:pPr lvl="1"/>
            <a:r>
              <a:rPr lang="en-US" dirty="0" smtClean="0"/>
              <a:t>Connections compete one packet at a time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Maybe separate buffering by connections is better</a:t>
            </a:r>
          </a:p>
          <a:p>
            <a:pPr lvl="2"/>
            <a:r>
              <a:rPr lang="en-US" dirty="0" smtClean="0"/>
              <a:t>“Fair queuing”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Need better use of buffers</a:t>
            </a:r>
          </a:p>
          <a:p>
            <a:pPr lvl="2"/>
            <a:r>
              <a:rPr lang="en-US" dirty="0" smtClean="0"/>
              <a:t>Memory is cheap, but has a</a:t>
            </a:r>
            <a:r>
              <a:rPr lang="en-US" dirty="0" smtClean="0"/>
              <a:t> cost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9104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Compression</a:t>
            </a:r>
          </a:p>
          <a:p>
            <a:endParaRPr lang="en-US" dirty="0"/>
          </a:p>
          <a:p>
            <a:r>
              <a:rPr lang="en-US" dirty="0" smtClean="0"/>
              <a:t>Caching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4811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Congestion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Receiver</a:t>
            </a:r>
            <a:r>
              <a:rPr lang="en-US" baseline="0" dirty="0" smtClean="0"/>
              <a:t> might be ready, but is the net?</a:t>
            </a:r>
          </a:p>
          <a:p>
            <a:pPr lvl="1"/>
            <a:r>
              <a:rPr lang="en-US" dirty="0" smtClean="0"/>
              <a:t>Don’t want to overwhelm the network</a:t>
            </a:r>
          </a:p>
          <a:p>
            <a:pPr lvl="1"/>
            <a:endParaRPr lang="en-US" dirty="0"/>
          </a:p>
          <a:p>
            <a:r>
              <a:rPr lang="en-US" dirty="0" smtClean="0"/>
              <a:t>We have some windows</a:t>
            </a:r>
          </a:p>
          <a:p>
            <a:pPr lvl="1"/>
            <a:r>
              <a:rPr lang="en-US" dirty="0" smtClean="0"/>
              <a:t>Send = how much info </a:t>
            </a:r>
            <a:r>
              <a:rPr lang="en-US" i="1" u="sng" dirty="0" smtClean="0"/>
              <a:t>can</a:t>
            </a:r>
            <a:r>
              <a:rPr lang="en-US" dirty="0" smtClean="0"/>
              <a:t> be outstanding</a:t>
            </a:r>
          </a:p>
          <a:p>
            <a:pPr lvl="1"/>
            <a:r>
              <a:rPr lang="en-US" dirty="0" err="1" smtClean="0"/>
              <a:t>Recv</a:t>
            </a:r>
            <a:r>
              <a:rPr lang="en-US" dirty="0" smtClean="0"/>
              <a:t> = how much info </a:t>
            </a:r>
            <a:r>
              <a:rPr lang="en-US" i="1" u="sng" dirty="0" smtClean="0"/>
              <a:t>can</a:t>
            </a:r>
            <a:r>
              <a:rPr lang="en-US" dirty="0" smtClean="0"/>
              <a:t> be reordered</a:t>
            </a:r>
          </a:p>
          <a:p>
            <a:r>
              <a:rPr lang="en-US" i="1" dirty="0" smtClean="0"/>
              <a:t>Can</a:t>
            </a:r>
            <a:r>
              <a:rPr lang="en-US" dirty="0" smtClean="0"/>
              <a:t> isn’t the same as </a:t>
            </a:r>
            <a:r>
              <a:rPr lang="en-US" i="1" dirty="0" smtClean="0"/>
              <a:t>should</a:t>
            </a:r>
          </a:p>
          <a:p>
            <a:pPr marL="0" indent="0" algn="ctr">
              <a:buNone/>
            </a:pPr>
            <a:r>
              <a:rPr lang="en-US" dirty="0" smtClean="0"/>
              <a:t>How much SHOULD be outstanding?</a:t>
            </a:r>
          </a:p>
        </p:txBody>
      </p:sp>
    </p:spTree>
    <p:extLst>
      <p:ext uri="{BB962C8B-B14F-4D97-AF65-F5344CB8AC3E}">
        <p14:creationId xmlns:mc="http://schemas.openxmlformats.org/markup-compatibility/2006" xmlns:mv="urn:schemas-microsoft-com:mac:vml"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833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Translate a set of long messages into a set of short ones</a:t>
            </a:r>
          </a:p>
          <a:p>
            <a:pPr lvl="1"/>
            <a:r>
              <a:rPr lang="en-US" dirty="0" smtClean="0"/>
              <a:t>Take a set of messages</a:t>
            </a:r>
          </a:p>
          <a:p>
            <a:pPr lvl="1"/>
            <a:r>
              <a:rPr lang="en-US" dirty="0" smtClean="0"/>
              <a:t>Represent frequent ones with fewer bits, </a:t>
            </a:r>
            <a:br>
              <a:rPr lang="en-US" dirty="0" smtClean="0"/>
            </a:br>
            <a:r>
              <a:rPr lang="en-US" dirty="0" smtClean="0"/>
              <a:t>longer ones with more bits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Translate a long message into a short one</a:t>
            </a:r>
          </a:p>
          <a:p>
            <a:pPr lvl="1"/>
            <a:r>
              <a:rPr lang="en-US" dirty="0" smtClean="0"/>
              <a:t>Take a set of groups of symbols in a message</a:t>
            </a:r>
          </a:p>
          <a:p>
            <a:pPr lvl="1"/>
            <a:r>
              <a:rPr lang="en-US" dirty="0" smtClean="0"/>
              <a:t>Represent frequent groups with fewer bits, </a:t>
            </a:r>
            <a:br>
              <a:rPr lang="en-US" dirty="0" smtClean="0"/>
            </a:br>
            <a:r>
              <a:rPr lang="en-US" dirty="0" smtClean="0"/>
              <a:t>longer ones with more bits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783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Web traffic</a:t>
            </a:r>
          </a:p>
          <a:p>
            <a:r>
              <a:rPr lang="en-US" dirty="0" smtClean="0"/>
              <a:t>E-mail</a:t>
            </a:r>
          </a:p>
          <a:p>
            <a:r>
              <a:rPr lang="en-US" dirty="0" smtClean="0"/>
              <a:t>TCP/IP </a:t>
            </a:r>
            <a:r>
              <a:rPr lang="en-US" dirty="0" smtClean="0"/>
              <a:t>headers</a:t>
            </a: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95454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traffic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 1.1</a:t>
            </a:r>
          </a:p>
          <a:p>
            <a:pPr lvl="1"/>
            <a:r>
              <a:rPr lang="en-US" dirty="0" smtClean="0"/>
              <a:t>Compress content of responses</a:t>
            </a:r>
          </a:p>
          <a:p>
            <a:pPr lvl="1"/>
            <a:r>
              <a:rPr lang="en-US" dirty="0" smtClean="0"/>
              <a:t>E.g., zip images, large text areas</a:t>
            </a:r>
          </a:p>
          <a:p>
            <a:pPr lvl="1"/>
            <a:r>
              <a:rPr lang="en-US" dirty="0" smtClean="0"/>
              <a:t>Inside Google Chrome browser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HTTP</a:t>
            </a:r>
            <a:r>
              <a:rPr lang="en-US" baseline="0" dirty="0" smtClean="0"/>
              <a:t> 2.0</a:t>
            </a:r>
          </a:p>
          <a:p>
            <a:pPr lvl="1"/>
            <a:r>
              <a:rPr lang="en-US" dirty="0" smtClean="0"/>
              <a:t>Compress</a:t>
            </a:r>
            <a:r>
              <a:rPr lang="en-US" baseline="0" dirty="0" smtClean="0"/>
              <a:t> headers</a:t>
            </a:r>
          </a:p>
        </p:txBody>
      </p:sp>
      <p:pic>
        <p:nvPicPr>
          <p:cNvPr id="4" name="Picture 2" descr="http://www.paulirish.com/lovesyou/new-browser-logos/chrome-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768131" y="1799924"/>
            <a:ext cx="2149774" cy="2149775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6487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the program</a:t>
            </a:r>
          </a:p>
          <a:p>
            <a:pPr lvl="1"/>
            <a:r>
              <a:rPr lang="en-US" dirty="0" smtClean="0"/>
              <a:t>Postscript, Word</a:t>
            </a:r>
          </a:p>
          <a:p>
            <a:r>
              <a:rPr lang="en-US" dirty="0" smtClean="0"/>
              <a:t>By the user in advance</a:t>
            </a:r>
          </a:p>
          <a:p>
            <a:pPr lvl="1"/>
            <a:r>
              <a:rPr lang="en-US" dirty="0" smtClean="0"/>
              <a:t>Zip folders</a:t>
            </a:r>
          </a:p>
          <a:p>
            <a:r>
              <a:rPr lang="en-US" dirty="0" smtClean="0"/>
              <a:t>By the email system</a:t>
            </a:r>
          </a:p>
          <a:p>
            <a:pPr lvl="1"/>
            <a:r>
              <a:rPr lang="en-US" dirty="0" smtClean="0"/>
              <a:t>Compress attachments</a:t>
            </a:r>
            <a:endParaRPr lang="en-US" dirty="0"/>
          </a:p>
        </p:txBody>
      </p:sp>
      <p:pic>
        <p:nvPicPr>
          <p:cNvPr id="2050" name="Picture 2" descr="http://www.goodgroupllc.com/rks_images/upload/email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286375" y="1667410"/>
            <a:ext cx="3400425" cy="2990850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0221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 headers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Compress the TCP and IP headers</a:t>
            </a:r>
          </a:p>
          <a:p>
            <a:pPr lvl="1"/>
            <a:r>
              <a:rPr lang="en-US" dirty="0" smtClean="0"/>
              <a:t>40 </a:t>
            </a:r>
            <a:r>
              <a:rPr lang="en-US" dirty="0"/>
              <a:t>bytes down to </a:t>
            </a:r>
            <a:r>
              <a:rPr lang="en-US" dirty="0" smtClean="0"/>
              <a:t>16</a:t>
            </a:r>
          </a:p>
          <a:p>
            <a:pPr lvl="1"/>
            <a:r>
              <a:rPr lang="en-US" dirty="0" smtClean="0"/>
              <a:t>Most of the header is predictable</a:t>
            </a:r>
            <a:r>
              <a:rPr lang="en-US" baseline="0" dirty="0" smtClean="0"/>
              <a:t> within a single connection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Typical </a:t>
            </a:r>
            <a:r>
              <a:rPr lang="en-US" dirty="0"/>
              <a:t>for PPP and SLIP (dial-up lines)</a:t>
            </a:r>
          </a:p>
          <a:p>
            <a:pPr lvl="1"/>
            <a:r>
              <a:rPr lang="en-US" dirty="0"/>
              <a:t>I.e., over path that doesn’t examine the header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8761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TCP/IP</a:t>
            </a:r>
            <a:r>
              <a:rPr lang="en-US" baseline="0" dirty="0" smtClean="0"/>
              <a:t> compression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is it useful?</a:t>
            </a:r>
          </a:p>
          <a:p>
            <a:pPr lvl="1"/>
            <a:r>
              <a:rPr lang="en-US" dirty="0" smtClean="0"/>
              <a:t>What benefit?</a:t>
            </a:r>
          </a:p>
          <a:p>
            <a:pPr lvl="2"/>
            <a:r>
              <a:rPr lang="en-US" dirty="0" smtClean="0"/>
              <a:t>For 40B ACK packets, saves 60%</a:t>
            </a:r>
          </a:p>
          <a:p>
            <a:pPr lvl="2"/>
            <a:r>
              <a:rPr lang="en-US" dirty="0" smtClean="0"/>
              <a:t>For 512B payload data, saves 4%</a:t>
            </a:r>
          </a:p>
          <a:p>
            <a:pPr lvl="2"/>
            <a:r>
              <a:rPr lang="en-US" dirty="0" smtClean="0"/>
              <a:t>For 1500B segments (Ethernet), saves 1.6%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Where useful?</a:t>
            </a:r>
          </a:p>
          <a:p>
            <a:pPr lvl="2"/>
            <a:r>
              <a:rPr lang="en-US" dirty="0" smtClean="0"/>
              <a:t>ACK-only, BW-limited returns</a:t>
            </a:r>
          </a:p>
          <a:p>
            <a:pPr lvl="2"/>
            <a:r>
              <a:rPr lang="en-US" dirty="0" smtClean="0"/>
              <a:t>For 2400bps modems (1990), saves 87ms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1720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compression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Patterns and frequencies of those patterns</a:t>
            </a:r>
            <a:endParaRPr lang="en-US" dirty="0"/>
          </a:p>
          <a:p>
            <a:pPr lvl="1"/>
            <a:r>
              <a:rPr lang="en-US" dirty="0" smtClean="0"/>
              <a:t>Usually from a set of previous messages</a:t>
            </a:r>
            <a:endParaRPr lang="en-US" dirty="0"/>
          </a:p>
          <a:p>
            <a:pPr lvl="2"/>
            <a:r>
              <a:rPr lang="en-US" dirty="0" smtClean="0"/>
              <a:t>E.g., Morse code</a:t>
            </a:r>
          </a:p>
          <a:p>
            <a:pPr lvl="1"/>
            <a:r>
              <a:rPr lang="en-US" dirty="0" smtClean="0"/>
              <a:t>Or from previous use on this channel</a:t>
            </a:r>
          </a:p>
          <a:p>
            <a:pPr lvl="2"/>
            <a:r>
              <a:rPr lang="en-US" dirty="0" smtClean="0"/>
              <a:t>E.g., LZW, used in GIFs</a:t>
            </a:r>
          </a:p>
          <a:p>
            <a:pPr lvl="1"/>
            <a:r>
              <a:rPr lang="en-US" dirty="0" smtClean="0"/>
              <a:t>Or just obvious patterns</a:t>
            </a:r>
          </a:p>
          <a:p>
            <a:pPr lvl="2"/>
            <a:r>
              <a:rPr lang="en-US" dirty="0" smtClean="0"/>
              <a:t>Run-length encoding, used for faxes and JPEG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81061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trade-offs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Trade (consume)</a:t>
            </a:r>
          </a:p>
          <a:p>
            <a:pPr lvl="1"/>
            <a:r>
              <a:rPr lang="en-US" dirty="0" smtClean="0"/>
              <a:t>Effort</a:t>
            </a:r>
          </a:p>
          <a:p>
            <a:pPr lvl="2"/>
            <a:r>
              <a:rPr lang="en-US" dirty="0" smtClean="0"/>
              <a:t>CPU works harder</a:t>
            </a:r>
          </a:p>
          <a:p>
            <a:pPr lvl="1"/>
            <a:r>
              <a:rPr lang="en-US" dirty="0" smtClean="0"/>
              <a:t>Energy</a:t>
            </a:r>
          </a:p>
          <a:p>
            <a:pPr lvl="2"/>
            <a:r>
              <a:rPr lang="en-US" dirty="0" smtClean="0"/>
              <a:t>CPU burns power</a:t>
            </a:r>
          </a:p>
          <a:p>
            <a:pPr lvl="1"/>
            <a:r>
              <a:rPr lang="en-US" dirty="0" smtClean="0"/>
              <a:t>Time</a:t>
            </a:r>
          </a:p>
          <a:p>
            <a:pPr lvl="2"/>
            <a:r>
              <a:rPr lang="en-US" dirty="0" smtClean="0"/>
              <a:t>Encode/decode needs to delay the stream</a:t>
            </a:r>
          </a:p>
          <a:p>
            <a:pPr lvl="2"/>
            <a:r>
              <a:rPr lang="en-US" dirty="0" smtClean="0"/>
              <a:t>Encode/decode operation takes time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Gain (produce)</a:t>
            </a:r>
          </a:p>
          <a:p>
            <a:pPr lvl="1"/>
            <a:r>
              <a:rPr lang="en-US" dirty="0" smtClean="0"/>
              <a:t>Space</a:t>
            </a:r>
          </a:p>
          <a:p>
            <a:pPr lvl="2"/>
            <a:r>
              <a:rPr lang="en-US" dirty="0" smtClean="0"/>
              <a:t>Smaller message takes up less memory</a:t>
            </a:r>
          </a:p>
          <a:p>
            <a:pPr lvl="1"/>
            <a:r>
              <a:rPr lang="en-US" dirty="0" smtClean="0"/>
              <a:t>Capacity</a:t>
            </a:r>
          </a:p>
          <a:p>
            <a:pPr lvl="2"/>
            <a:r>
              <a:rPr lang="en-US" dirty="0" smtClean="0"/>
              <a:t>Smaller message uses less bandwidth</a:t>
            </a:r>
          </a:p>
          <a:p>
            <a:pPr lvl="1"/>
            <a:r>
              <a:rPr lang="en-US" dirty="0" smtClean="0"/>
              <a:t>Time</a:t>
            </a:r>
          </a:p>
          <a:p>
            <a:pPr lvl="2"/>
            <a:r>
              <a:rPr lang="en-US" dirty="0" smtClean="0"/>
              <a:t>Smaller message takes less time to transfer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4828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Compression caveats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Works once</a:t>
            </a:r>
          </a:p>
          <a:p>
            <a:pPr lvl="1"/>
            <a:r>
              <a:rPr lang="en-US" dirty="0" smtClean="0"/>
              <a:t>Compression removes patterns</a:t>
            </a:r>
          </a:p>
          <a:p>
            <a:pPr lvl="1"/>
            <a:r>
              <a:rPr lang="en-US" dirty="0" smtClean="0"/>
              <a:t>Works at only ONE layer or over ONE hop</a:t>
            </a:r>
            <a:endParaRPr lang="en-US" dirty="0"/>
          </a:p>
          <a:p>
            <a:r>
              <a:rPr lang="en-US" dirty="0" smtClean="0"/>
              <a:t>Obscures information</a:t>
            </a:r>
          </a:p>
          <a:p>
            <a:pPr lvl="1"/>
            <a:r>
              <a:rPr lang="en-US" dirty="0" smtClean="0"/>
              <a:t>Can’t modify or easily read until undone</a:t>
            </a:r>
          </a:p>
          <a:p>
            <a:pPr lvl="1"/>
            <a:r>
              <a:rPr lang="en-US" dirty="0" err="1" smtClean="0"/>
              <a:t>Uncompress</a:t>
            </a:r>
            <a:r>
              <a:rPr lang="en-US" dirty="0" smtClean="0"/>
              <a:t>/recompress is expensive</a:t>
            </a:r>
          </a:p>
          <a:p>
            <a:r>
              <a:rPr lang="en-US" dirty="0" smtClean="0"/>
              <a:t>Small returns if used on only part of large messages</a:t>
            </a:r>
          </a:p>
          <a:p>
            <a:pPr lvl="1"/>
            <a:r>
              <a:rPr lang="en-US" dirty="0" smtClean="0"/>
              <a:t>HTTP/2 header compression is controversial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91553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Save via r</a:t>
            </a:r>
            <a:r>
              <a:rPr lang="en-US" dirty="0" smtClean="0"/>
              <a:t>euse</a:t>
            </a:r>
            <a:endParaRPr lang="en-US" dirty="0" smtClean="0"/>
          </a:p>
          <a:p>
            <a:pPr lvl="1"/>
            <a:r>
              <a:rPr lang="en-US" dirty="0" smtClean="0"/>
              <a:t>Over time within one stream</a:t>
            </a:r>
            <a:endParaRPr lang="en-US" dirty="0" smtClean="0"/>
          </a:p>
          <a:p>
            <a:pPr lvl="2"/>
            <a:r>
              <a:rPr lang="en-US" dirty="0" smtClean="0"/>
              <a:t>If you have </a:t>
            </a:r>
            <a:r>
              <a:rPr lang="en-US" dirty="0" smtClean="0"/>
              <a:t>the answer from </a:t>
            </a:r>
            <a:r>
              <a:rPr lang="en-US" dirty="0" smtClean="0"/>
              <a:t>before, use it </a:t>
            </a:r>
            <a:r>
              <a:rPr lang="en-US" dirty="0" smtClean="0"/>
              <a:t>again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Across a set of streams</a:t>
            </a:r>
          </a:p>
          <a:p>
            <a:pPr lvl="2"/>
            <a:r>
              <a:rPr lang="en-US" dirty="0" smtClean="0"/>
              <a:t>Don’t ask if your friends know the answer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23392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network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r>
              <a:rPr lang="en-US" dirty="0" smtClean="0"/>
              <a:t>Congestion control is not directly about the sender and receiver</a:t>
            </a:r>
          </a:p>
          <a:p>
            <a:r>
              <a:rPr lang="en-US" dirty="0" smtClean="0"/>
              <a:t>It’s about the network path they use</a:t>
            </a:r>
          </a:p>
          <a:p>
            <a:pPr lvl="1"/>
            <a:r>
              <a:rPr lang="en-US" dirty="0" smtClean="0"/>
              <a:t>And share with others</a:t>
            </a:r>
          </a:p>
          <a:p>
            <a:r>
              <a:rPr lang="en-US" dirty="0" smtClean="0"/>
              <a:t>The shared paths can only handle so much traffic</a:t>
            </a:r>
          </a:p>
          <a:p>
            <a:r>
              <a:rPr lang="en-US" dirty="0" smtClean="0"/>
              <a:t>A given sender might send less</a:t>
            </a:r>
          </a:p>
          <a:p>
            <a:r>
              <a:rPr lang="en-US" dirty="0" smtClean="0"/>
              <a:t>But all the senders using the path in combination might overwhelm it</a:t>
            </a:r>
          </a:p>
          <a:p>
            <a:pPr lvl="1"/>
            <a:r>
              <a:rPr lang="en-US" dirty="0" smtClean="0"/>
              <a:t>Perhaps just part of it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Caching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Inside a protocol</a:t>
            </a:r>
          </a:p>
          <a:p>
            <a:pPr lvl="1"/>
            <a:r>
              <a:rPr lang="en-US" dirty="0" smtClean="0"/>
              <a:t>TCP control block sharing, TCP/IP compression</a:t>
            </a:r>
          </a:p>
          <a:p>
            <a:endParaRPr lang="en-US" dirty="0" smtClean="0"/>
          </a:p>
          <a:p>
            <a:r>
              <a:rPr lang="en-US" dirty="0" smtClean="0"/>
              <a:t>Content</a:t>
            </a:r>
          </a:p>
          <a:p>
            <a:pPr lvl="1"/>
            <a:r>
              <a:rPr lang="en-US" dirty="0" smtClean="0"/>
              <a:t>ARP, DNS, Web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23712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TCP control block </a:t>
            </a:r>
            <a:r>
              <a:rPr lang="en-US" dirty="0" smtClean="0"/>
              <a:t>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connections start from “zero”</a:t>
            </a:r>
          </a:p>
          <a:p>
            <a:pPr lvl="1"/>
            <a:r>
              <a:rPr lang="en-US" dirty="0"/>
              <a:t>Why?</a:t>
            </a:r>
          </a:p>
          <a:p>
            <a:pPr lvl="1"/>
            <a:endParaRPr lang="en-US" dirty="0"/>
          </a:p>
          <a:p>
            <a:r>
              <a:rPr lang="en-US" dirty="0"/>
              <a:t>New connections can reuse </a:t>
            </a:r>
          </a:p>
          <a:p>
            <a:pPr lvl="1"/>
            <a:r>
              <a:rPr lang="en-US" dirty="0"/>
              <a:t>From past (reuse CWND, RTT, MSS)</a:t>
            </a:r>
          </a:p>
          <a:p>
            <a:pPr lvl="1"/>
            <a:r>
              <a:rPr lang="en-US" dirty="0"/>
              <a:t>From peers (reuse RTT, MSS, split CWND)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41410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Change is unlikely</a:t>
            </a:r>
          </a:p>
          <a:p>
            <a:pPr lvl="1"/>
            <a:r>
              <a:rPr lang="en-US" dirty="0"/>
              <a:t>Path (routing) tends to be </a:t>
            </a:r>
            <a:r>
              <a:rPr lang="en-US" dirty="0" smtClean="0"/>
              <a:t>stable</a:t>
            </a:r>
          </a:p>
          <a:p>
            <a:pPr lvl="1"/>
            <a:r>
              <a:rPr lang="en-US" dirty="0" smtClean="0"/>
              <a:t>Endpoints tend to be stable</a:t>
            </a:r>
          </a:p>
          <a:p>
            <a:pPr lvl="1"/>
            <a:r>
              <a:rPr lang="en-US" dirty="0" smtClean="0"/>
              <a:t>Aggregate traffic patterns tend to be stable</a:t>
            </a:r>
            <a:endParaRPr lang="en-US" dirty="0"/>
          </a:p>
          <a:p>
            <a:pPr lvl="1"/>
            <a:r>
              <a:rPr lang="en-US" dirty="0" smtClean="0"/>
              <a:t>So RTT, MSS tend to be stable</a:t>
            </a:r>
          </a:p>
          <a:p>
            <a:pPr lvl="1"/>
            <a:endParaRPr lang="en-US" dirty="0"/>
          </a:p>
          <a:p>
            <a:r>
              <a:rPr lang="en-US" dirty="0" smtClean="0"/>
              <a:t>Why infer when you can share?</a:t>
            </a:r>
          </a:p>
          <a:p>
            <a:pPr lvl="1"/>
            <a:r>
              <a:rPr lang="en-US" dirty="0" smtClean="0"/>
              <a:t>Endpoints within the same machine can share</a:t>
            </a:r>
          </a:p>
          <a:p>
            <a:pPr lvl="1"/>
            <a:r>
              <a:rPr lang="en-US" dirty="0" smtClean="0"/>
              <a:t>No need to have CWNDs fight and balance;</a:t>
            </a:r>
            <a:br>
              <a:rPr lang="en-US" dirty="0" smtClean="0"/>
            </a:br>
            <a:r>
              <a:rPr lang="en-US" dirty="0" smtClean="0"/>
              <a:t>can just “split at start”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83323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effect of TCP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Less blind probing</a:t>
            </a:r>
          </a:p>
          <a:p>
            <a:pPr lvl="1"/>
            <a:r>
              <a:rPr lang="en-US" dirty="0" smtClean="0"/>
              <a:t>No need to send large segments to find MSS</a:t>
            </a:r>
          </a:p>
          <a:p>
            <a:pPr lvl="1"/>
            <a:r>
              <a:rPr lang="en-US" dirty="0" smtClean="0"/>
              <a:t>No need to use RTT over-estimates</a:t>
            </a:r>
          </a:p>
          <a:p>
            <a:pPr lvl="1"/>
            <a:endParaRPr lang="en-US" dirty="0"/>
          </a:p>
          <a:p>
            <a:r>
              <a:rPr lang="en-US" dirty="0" smtClean="0"/>
              <a:t>No need to compete via loss</a:t>
            </a:r>
          </a:p>
          <a:p>
            <a:pPr lvl="1"/>
            <a:r>
              <a:rPr lang="en-US" dirty="0" smtClean="0"/>
              <a:t>Shared info can “rebalance” CWND</a:t>
            </a:r>
          </a:p>
          <a:p>
            <a:pPr lvl="1"/>
            <a:endParaRPr lang="en-US" dirty="0"/>
          </a:p>
          <a:p>
            <a:r>
              <a:rPr lang="en-US" dirty="0" smtClean="0"/>
              <a:t>Safe</a:t>
            </a:r>
            <a:endParaRPr lang="en-US" dirty="0"/>
          </a:p>
          <a:p>
            <a:pPr lvl="1"/>
            <a:r>
              <a:rPr lang="en-US" dirty="0"/>
              <a:t>Tries to anticipate transients – only at connection start/end</a:t>
            </a:r>
          </a:p>
          <a:p>
            <a:pPr lvl="1"/>
            <a:r>
              <a:rPr lang="en-US" dirty="0" smtClean="0"/>
              <a:t>Tries to jump closer to convergence, </a:t>
            </a:r>
            <a:br>
              <a:rPr lang="en-US" dirty="0" smtClean="0"/>
            </a:br>
            <a:r>
              <a:rPr lang="en-US" dirty="0" smtClean="0"/>
              <a:t>then lets existing feedback take over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4418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complex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Endpoints within a LAN</a:t>
            </a:r>
          </a:p>
          <a:p>
            <a:pPr lvl="1"/>
            <a:r>
              <a:rPr lang="en-US" dirty="0" smtClean="0"/>
              <a:t>Can share their experience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Can explicitly coordinate rather than compete</a:t>
            </a:r>
          </a:p>
          <a:p>
            <a:endParaRPr lang="en-US" dirty="0" smtClean="0"/>
          </a:p>
          <a:p>
            <a:r>
              <a:rPr lang="en-US" dirty="0" smtClean="0"/>
              <a:t>Inherently harder</a:t>
            </a:r>
          </a:p>
          <a:p>
            <a:pPr lvl="1"/>
            <a:r>
              <a:rPr lang="en-US" dirty="0" smtClean="0"/>
              <a:t>No longer just sharing information on a single computer</a:t>
            </a:r>
          </a:p>
          <a:p>
            <a:pPr lvl="1"/>
            <a:r>
              <a:rPr lang="en-US" dirty="0" smtClean="0"/>
              <a:t>Which means it must be communicated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5776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delineation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Boundaries</a:t>
            </a:r>
          </a:p>
          <a:p>
            <a:endParaRPr lang="en-US" dirty="0"/>
          </a:p>
          <a:p>
            <a:r>
              <a:rPr lang="en-US" dirty="0" smtClean="0"/>
              <a:t>Flows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9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Boundaries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Message vs. packet alternatives</a:t>
            </a:r>
          </a:p>
          <a:p>
            <a:pPr lvl="1"/>
            <a:r>
              <a:rPr lang="en-US" i="1" u="sng" dirty="0" smtClean="0"/>
              <a:t>Span</a:t>
            </a:r>
            <a:r>
              <a:rPr lang="en-US" dirty="0" smtClean="0"/>
              <a:t>: messages longer than a packet</a:t>
            </a:r>
          </a:p>
          <a:p>
            <a:pPr lvl="1"/>
            <a:endParaRPr lang="en-US" dirty="0" smtClean="0"/>
          </a:p>
          <a:p>
            <a:pPr lvl="1"/>
            <a:r>
              <a:rPr lang="en-US" i="1" u="sng" dirty="0" smtClean="0"/>
              <a:t>Preserve</a:t>
            </a:r>
            <a:r>
              <a:rPr lang="en-US" dirty="0" smtClean="0"/>
              <a:t>: message matches packet</a:t>
            </a:r>
          </a:p>
          <a:p>
            <a:pPr lvl="1"/>
            <a:endParaRPr lang="en-US" dirty="0"/>
          </a:p>
          <a:p>
            <a:pPr lvl="1"/>
            <a:r>
              <a:rPr lang="en-US" i="1" u="sng" dirty="0" smtClean="0"/>
              <a:t>Pack</a:t>
            </a:r>
            <a:r>
              <a:rPr lang="en-US" dirty="0" smtClean="0"/>
              <a:t>: packet carries multiple messages</a:t>
            </a:r>
          </a:p>
          <a:p>
            <a:pPr lvl="2"/>
            <a:endParaRPr lang="en-US" dirty="0" smtClean="0"/>
          </a:p>
          <a:p>
            <a:pPr lvl="1"/>
            <a:r>
              <a:rPr lang="en-US" i="1" u="sng" dirty="0" smtClean="0"/>
              <a:t>None</a:t>
            </a:r>
            <a:r>
              <a:rPr lang="en-US" dirty="0" smtClean="0"/>
              <a:t>: no boundary support (e.g., TCP)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80516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markers is easy…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Length indicator</a:t>
            </a:r>
          </a:p>
          <a:p>
            <a:pPr lvl="1"/>
            <a:r>
              <a:rPr lang="en-US" dirty="0" smtClean="0"/>
              <a:t>E-mail attachments, IP packets, HTTP chunks</a:t>
            </a:r>
          </a:p>
          <a:p>
            <a:pPr lvl="1"/>
            <a:r>
              <a:rPr lang="en-US" dirty="0" smtClean="0"/>
              <a:t>Efficient (rapid jump), but fixed max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Special symbols (“escape” sequences)</a:t>
            </a:r>
          </a:p>
          <a:p>
            <a:pPr lvl="1"/>
            <a:r>
              <a:rPr lang="en-US" dirty="0" smtClean="0"/>
              <a:t>Not used for data</a:t>
            </a:r>
          </a:p>
          <a:p>
            <a:pPr lvl="1"/>
            <a:r>
              <a:rPr lang="en-US" dirty="0" smtClean="0"/>
              <a:t>Arbitrary chunk size, but need to scan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436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Deciding marker use is hard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Costs</a:t>
            </a:r>
          </a:p>
          <a:p>
            <a:pPr lvl="1"/>
            <a:r>
              <a:rPr lang="en-US" dirty="0" smtClean="0"/>
              <a:t>Gathering small chunks can cause delays</a:t>
            </a:r>
          </a:p>
          <a:p>
            <a:pPr lvl="1"/>
            <a:r>
              <a:rPr lang="en-US" dirty="0" smtClean="0"/>
              <a:t>Picking the wrong size increases overheads</a:t>
            </a:r>
          </a:p>
          <a:p>
            <a:pPr lvl="1"/>
            <a:r>
              <a:rPr lang="en-US" dirty="0" smtClean="0"/>
              <a:t>Cost to split/merge or merge/split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Risks</a:t>
            </a:r>
          </a:p>
          <a:p>
            <a:pPr lvl="1"/>
            <a:r>
              <a:rPr lang="en-US" dirty="0" smtClean="0"/>
              <a:t>Lack of fate-sharing</a:t>
            </a:r>
          </a:p>
          <a:p>
            <a:pPr lvl="2"/>
            <a:r>
              <a:rPr lang="en-US" dirty="0" smtClean="0"/>
              <a:t>Different chunks via different paths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59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Marker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Length</a:t>
            </a:r>
          </a:p>
          <a:p>
            <a:pPr lvl="1"/>
            <a:r>
              <a:rPr lang="en-US" i="1" u="sng" dirty="0" smtClean="0"/>
              <a:t>Pack</a:t>
            </a:r>
            <a:r>
              <a:rPr lang="en-US" dirty="0" smtClean="0"/>
              <a:t>: HTTP</a:t>
            </a:r>
            <a:r>
              <a:rPr lang="en-US" dirty="0"/>
              <a:t>, </a:t>
            </a:r>
            <a:r>
              <a:rPr lang="en-US" dirty="0" smtClean="0"/>
              <a:t>e-mail, SCTP</a:t>
            </a:r>
          </a:p>
          <a:p>
            <a:pPr lvl="1"/>
            <a:r>
              <a:rPr lang="en-US" i="1" u="sng" dirty="0" smtClean="0"/>
              <a:t>Preserve</a:t>
            </a:r>
            <a:r>
              <a:rPr lang="en-US" dirty="0" smtClean="0"/>
              <a:t>: UDP, DCCP</a:t>
            </a:r>
            <a:endParaRPr lang="en-US" dirty="0"/>
          </a:p>
          <a:p>
            <a:pPr lvl="1"/>
            <a:r>
              <a:rPr lang="en-US" i="1" u="sng" dirty="0" smtClean="0"/>
              <a:t>Span</a:t>
            </a:r>
            <a:r>
              <a:rPr lang="en-US" dirty="0" smtClean="0"/>
              <a:t>: ATM AAL5, IP frag., multipart MIME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Special symbols (“escape” sequences)</a:t>
            </a:r>
          </a:p>
          <a:p>
            <a:pPr lvl="1"/>
            <a:r>
              <a:rPr lang="en-US" dirty="0" smtClean="0"/>
              <a:t>ATM, Ethernet preamble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87513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How to address the congestion control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dirty="0" smtClean="0"/>
              <a:t>A global problem, so perhaps a global solution?</a:t>
            </a:r>
          </a:p>
          <a:p>
            <a:r>
              <a:rPr lang="en-US" dirty="0" smtClean="0"/>
              <a:t>But who is in charge of the problem?</a:t>
            </a:r>
          </a:p>
          <a:p>
            <a:r>
              <a:rPr lang="en-US" dirty="0" smtClean="0"/>
              <a:t>And how does that party enforce its dictates?</a:t>
            </a:r>
          </a:p>
          <a:p>
            <a:r>
              <a:rPr lang="en-US" dirty="0" smtClean="0"/>
              <a:t>Instead, if everyone cooperates, maybe we can solve it without global control</a:t>
            </a:r>
          </a:p>
          <a:p>
            <a:r>
              <a:rPr lang="en-US" dirty="0" smtClean="0"/>
              <a:t>Everyone does his part to solve the problem, leading to a better global solution</a:t>
            </a: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Like a channel…</a:t>
            </a:r>
          </a:p>
          <a:p>
            <a:pPr lvl="1"/>
            <a:r>
              <a:rPr lang="en-US" dirty="0" smtClean="0"/>
              <a:t>Information shared between parties</a:t>
            </a:r>
          </a:p>
          <a:p>
            <a:pPr lvl="1"/>
            <a:endParaRPr lang="en-US" dirty="0"/>
          </a:p>
          <a:p>
            <a:r>
              <a:rPr lang="en-US" dirty="0" smtClean="0"/>
              <a:t>…with multiple viewpoints simultaneously</a:t>
            </a:r>
          </a:p>
          <a:p>
            <a:pPr lvl="1"/>
            <a:r>
              <a:rPr lang="en-US" dirty="0" smtClean="0"/>
              <a:t>One channel</a:t>
            </a:r>
          </a:p>
          <a:p>
            <a:pPr lvl="1"/>
            <a:r>
              <a:rPr lang="en-US" dirty="0" smtClean="0"/>
              <a:t>Several separate channels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455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multiple flows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Multiplexing</a:t>
            </a:r>
          </a:p>
          <a:p>
            <a:endParaRPr lang="en-US" dirty="0" smtClean="0"/>
          </a:p>
          <a:p>
            <a:r>
              <a:rPr lang="en-US" dirty="0" smtClean="0"/>
              <a:t>Striping (inverse multiplexing)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Partitioning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0402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Multiplexing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one flow to emulate many</a:t>
            </a:r>
          </a:p>
          <a:p>
            <a:pPr lvl="1"/>
            <a:r>
              <a:rPr lang="en-US" dirty="0" smtClean="0"/>
              <a:t>HTTP chunking and </a:t>
            </a:r>
            <a:r>
              <a:rPr lang="en-US" dirty="0" err="1" smtClean="0"/>
              <a:t>muxing</a:t>
            </a:r>
            <a:endParaRPr lang="en-US" dirty="0" smtClean="0"/>
          </a:p>
          <a:p>
            <a:pPr lvl="1"/>
            <a:r>
              <a:rPr lang="en-US" dirty="0" smtClean="0"/>
              <a:t>Allows one TCP connection to support concurrent web transfers</a:t>
            </a:r>
          </a:p>
          <a:p>
            <a:pPr lvl="1"/>
            <a:endParaRPr lang="en-US" dirty="0"/>
          </a:p>
          <a:p>
            <a:r>
              <a:rPr lang="en-US" dirty="0" smtClean="0"/>
              <a:t>Hazards</a:t>
            </a:r>
          </a:p>
          <a:p>
            <a:pPr lvl="1"/>
            <a:r>
              <a:rPr lang="en-US" dirty="0" smtClean="0"/>
              <a:t>“Fair sharing”</a:t>
            </a:r>
          </a:p>
          <a:p>
            <a:pPr lvl="1"/>
            <a:r>
              <a:rPr lang="en-US" dirty="0" smtClean="0"/>
              <a:t>Head-of-line blocking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8351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Fair-sharing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Merging</a:t>
            </a:r>
            <a:r>
              <a:rPr lang="en-US" baseline="0" dirty="0" smtClean="0"/>
              <a:t> multiple flows onto one</a:t>
            </a:r>
          </a:p>
          <a:p>
            <a:pPr lvl="1"/>
            <a:r>
              <a:rPr lang="en-US" dirty="0" smtClean="0"/>
              <a:t>Who</a:t>
            </a:r>
            <a:r>
              <a:rPr lang="en-US" baseline="0" dirty="0" smtClean="0"/>
              <a:t> goes next?</a:t>
            </a:r>
          </a:p>
          <a:p>
            <a:pPr lvl="1"/>
            <a:endParaRPr lang="en-US" baseline="0" dirty="0" smtClean="0"/>
          </a:p>
          <a:p>
            <a:pPr lvl="0"/>
            <a:r>
              <a:rPr lang="en-US" dirty="0" smtClean="0"/>
              <a:t>Various</a:t>
            </a:r>
            <a:r>
              <a:rPr lang="en-US" baseline="0" dirty="0" smtClean="0"/>
              <a:t> strategies</a:t>
            </a:r>
          </a:p>
          <a:p>
            <a:pPr lvl="1"/>
            <a:r>
              <a:rPr lang="en-US" dirty="0" smtClean="0"/>
              <a:t>Shortest-first, largest-first, round-robin, proportional</a:t>
            </a:r>
          </a:p>
          <a:p>
            <a:pPr lvl="1"/>
            <a:endParaRPr lang="en-US" dirty="0"/>
          </a:p>
          <a:p>
            <a:r>
              <a:rPr lang="en-US" dirty="0" smtClean="0"/>
              <a:t>How is “fair” defined?</a:t>
            </a:r>
          </a:p>
          <a:p>
            <a:pPr lvl="1"/>
            <a:r>
              <a:rPr lang="en-US" dirty="0" smtClean="0"/>
              <a:t>Each according to their needs?</a:t>
            </a:r>
          </a:p>
          <a:p>
            <a:pPr lvl="1"/>
            <a:r>
              <a:rPr lang="en-US" dirty="0" smtClean="0"/>
              <a:t>Each gets the same?</a:t>
            </a:r>
          </a:p>
          <a:p>
            <a:pPr lvl="1"/>
            <a:endParaRPr lang="en-US" dirty="0"/>
          </a:p>
          <a:p>
            <a:r>
              <a:rPr lang="en-US" dirty="0" smtClean="0"/>
              <a:t>How is “each” defined?</a:t>
            </a:r>
          </a:p>
          <a:p>
            <a:pPr lvl="1"/>
            <a:r>
              <a:rPr lang="en-US" dirty="0" smtClean="0"/>
              <a:t>Per human? Per endpoint? Per application?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898712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Head-of-line blocking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Consider lines at a market</a:t>
            </a:r>
          </a:p>
          <a:p>
            <a:pPr lvl="1"/>
            <a:r>
              <a:rPr lang="en-US" dirty="0" smtClean="0"/>
              <a:t>Large</a:t>
            </a:r>
            <a:r>
              <a:rPr lang="en-US" baseline="0" dirty="0" smtClean="0"/>
              <a:t> basket arrives before 2-item</a:t>
            </a:r>
          </a:p>
          <a:p>
            <a:pPr lvl="1"/>
            <a:r>
              <a:rPr lang="en-US" baseline="0" dirty="0" smtClean="0"/>
              <a:t>BLOCKS system</a:t>
            </a:r>
          </a:p>
          <a:p>
            <a:pPr lvl="1"/>
            <a:endParaRPr lang="en-US" baseline="0" dirty="0" smtClean="0"/>
          </a:p>
          <a:p>
            <a:pPr lvl="0"/>
            <a:r>
              <a:rPr lang="en-US" dirty="0" smtClean="0"/>
              <a:t>Avoiding HOL blocking?</a:t>
            </a:r>
          </a:p>
          <a:p>
            <a:pPr lvl="1"/>
            <a:r>
              <a:rPr lang="en-US" dirty="0" smtClean="0"/>
              <a:t>Limit </a:t>
            </a:r>
            <a:r>
              <a:rPr lang="en-US" dirty="0" err="1" smtClean="0"/>
              <a:t>chunksize</a:t>
            </a:r>
            <a:endParaRPr lang="en-US" dirty="0" smtClean="0"/>
          </a:p>
          <a:p>
            <a:pPr lvl="2"/>
            <a:r>
              <a:rPr lang="en-US" dirty="0" smtClean="0"/>
              <a:t>E.g., everyone pays 10 items at a time</a:t>
            </a:r>
          </a:p>
          <a:p>
            <a:pPr lvl="2"/>
            <a:r>
              <a:rPr lang="en-US" dirty="0" smtClean="0"/>
              <a:t>Leaves when done paying for entire basket</a:t>
            </a:r>
            <a:endParaRPr lang="en-US" dirty="0"/>
          </a:p>
          <a:p>
            <a:pPr lvl="1"/>
            <a:r>
              <a:rPr lang="en-US" dirty="0" smtClean="0"/>
              <a:t>Use separate connections</a:t>
            </a:r>
          </a:p>
          <a:p>
            <a:pPr lvl="2"/>
            <a:r>
              <a:rPr lang="en-US" dirty="0" smtClean="0"/>
              <a:t>E.g., multiple TCP connections for web clients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64578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Making multiple channels</a:t>
            </a:r>
            <a:r>
              <a:rPr lang="en-US" baseline="0" dirty="0" smtClean="0"/>
              <a:t> appear as one</a:t>
            </a:r>
          </a:p>
          <a:p>
            <a:pPr lvl="1"/>
            <a:r>
              <a:rPr lang="en-US" dirty="0" smtClean="0"/>
              <a:t>Increased bandwidth</a:t>
            </a:r>
          </a:p>
          <a:p>
            <a:pPr lvl="1"/>
            <a:r>
              <a:rPr lang="en-US" dirty="0" smtClean="0"/>
              <a:t>Increased reliability </a:t>
            </a:r>
          </a:p>
          <a:p>
            <a:pPr lvl="1"/>
            <a:endParaRPr lang="en-US" dirty="0"/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Multipath TCP</a:t>
            </a:r>
          </a:p>
          <a:p>
            <a:pPr lvl="1"/>
            <a:r>
              <a:rPr lang="en-US" dirty="0" smtClean="0"/>
              <a:t>SCTP</a:t>
            </a:r>
          </a:p>
          <a:p>
            <a:pPr lvl="1"/>
            <a:r>
              <a:rPr lang="en-US" dirty="0" smtClean="0"/>
              <a:t>Various datacenter optimizations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4605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rtl="0" eaLnBrk="1" fontAlgn="base" hangingPunct="1"/>
            <a:r>
              <a:rPr lang="en-US" dirty="0" smtClean="0"/>
              <a:t>Split one info stream into separate ones</a:t>
            </a:r>
          </a:p>
          <a:p>
            <a:pPr lvl="1"/>
            <a:r>
              <a:rPr lang="en-US" sz="2800" kern="1200" dirty="0" smtClean="0">
                <a:effectLst/>
                <a:ea typeface="+mn-ea"/>
              </a:rPr>
              <a:t>To avoid HOL blocking</a:t>
            </a:r>
          </a:p>
          <a:p>
            <a:pPr lvl="1"/>
            <a:r>
              <a:rPr lang="en-US" dirty="0" smtClean="0"/>
              <a:t>To manage differently (loss vs. recovery)</a:t>
            </a:r>
          </a:p>
          <a:p>
            <a:pPr lvl="1"/>
            <a:endParaRPr lang="en-US" sz="2400" kern="1200" dirty="0">
              <a:effectLst/>
              <a:latin typeface="Arial" pitchFamily="34" charset="0"/>
              <a:ea typeface="+mn-ea"/>
              <a:cs typeface="Arial" pitchFamily="34" charset="0"/>
            </a:endParaRP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sz="2800" kern="1200" dirty="0" smtClean="0">
                <a:effectLst/>
                <a:ea typeface="+mn-ea"/>
              </a:rPr>
              <a:t>Teleconf</a:t>
            </a:r>
            <a:r>
              <a:rPr lang="en-US" dirty="0" smtClean="0"/>
              <a:t>erence</a:t>
            </a:r>
            <a:r>
              <a:rPr lang="en-US" sz="2800" kern="1200" dirty="0" smtClean="0">
                <a:effectLst/>
              </a:rPr>
              <a:t> audio vs. video </a:t>
            </a:r>
            <a:endParaRPr lang="en-US" sz="2800" dirty="0" smtClean="0">
              <a:effectLst/>
            </a:endParaRPr>
          </a:p>
          <a:p>
            <a:pPr lvl="1"/>
            <a:r>
              <a:rPr lang="en-US" dirty="0" smtClean="0"/>
              <a:t>FTP</a:t>
            </a:r>
            <a:r>
              <a:rPr lang="en-US" sz="2800" kern="1200" dirty="0" smtClean="0">
                <a:effectLst/>
              </a:rPr>
              <a:t> control vs. content</a:t>
            </a:r>
            <a:endParaRPr lang="en-US" dirty="0" smtClean="0">
              <a:effectLst/>
            </a:endParaRP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6743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Formats</a:t>
            </a:r>
          </a:p>
          <a:p>
            <a:endParaRPr lang="en-US" dirty="0" smtClean="0"/>
          </a:p>
          <a:p>
            <a:r>
              <a:rPr lang="en-US" dirty="0" smtClean="0"/>
              <a:t>Conversion</a:t>
            </a:r>
          </a:p>
          <a:p>
            <a:endParaRPr lang="en-US" dirty="0"/>
          </a:p>
          <a:p>
            <a:r>
              <a:rPr lang="en-US" dirty="0" smtClean="0"/>
              <a:t>Marshalling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206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encodings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 information with symbols</a:t>
            </a:r>
          </a:p>
          <a:p>
            <a:pPr lvl="1"/>
            <a:r>
              <a:rPr lang="en-US" dirty="0" smtClean="0"/>
              <a:t>Various strategies</a:t>
            </a:r>
          </a:p>
          <a:p>
            <a:pPr lvl="1"/>
            <a:r>
              <a:rPr lang="en-US" dirty="0" smtClean="0"/>
              <a:t>Earlier lectures focused on physical, error</a:t>
            </a:r>
          </a:p>
          <a:p>
            <a:pPr lvl="1"/>
            <a:endParaRPr lang="en-US" dirty="0"/>
          </a:p>
          <a:p>
            <a:r>
              <a:rPr lang="en-US" dirty="0" smtClean="0"/>
              <a:t>More encoding issues</a:t>
            </a:r>
          </a:p>
          <a:p>
            <a:pPr lvl="1"/>
            <a:r>
              <a:rPr lang="en-US" dirty="0" smtClean="0"/>
              <a:t>More encoding variants</a:t>
            </a:r>
          </a:p>
          <a:p>
            <a:pPr lvl="1"/>
            <a:r>
              <a:rPr lang="en-US" dirty="0" smtClean="0"/>
              <a:t>Coordinating the endpoints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15538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order and formats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Many channels exchange bit sequences</a:t>
            </a:r>
          </a:p>
          <a:p>
            <a:pPr lvl="1"/>
            <a:r>
              <a:rPr lang="en-US" dirty="0" smtClean="0"/>
              <a:t>Upper layers exchange bytes, words, etc.</a:t>
            </a:r>
          </a:p>
          <a:p>
            <a:pPr lvl="1"/>
            <a:r>
              <a:rPr lang="en-US" baseline="0" dirty="0" smtClean="0"/>
              <a:t>What</a:t>
            </a:r>
            <a:r>
              <a:rPr lang="en-US" dirty="0" smtClean="0"/>
              <a:t> order?</a:t>
            </a:r>
          </a:p>
          <a:p>
            <a:pPr lvl="1"/>
            <a:endParaRPr lang="en-US" baseline="0" dirty="0"/>
          </a:p>
          <a:p>
            <a:r>
              <a:rPr lang="en-US" baseline="0" dirty="0" smtClean="0"/>
              <a:t>LSB vs. MSB</a:t>
            </a:r>
          </a:p>
          <a:p>
            <a:pPr lvl="1"/>
            <a:r>
              <a:rPr lang="en-US" dirty="0" smtClean="0"/>
              <a:t>LSB-first: enables serial arithmetic</a:t>
            </a:r>
          </a:p>
          <a:p>
            <a:pPr lvl="2"/>
            <a:r>
              <a:rPr lang="en-US" dirty="0" smtClean="0"/>
              <a:t>Ethernet, Token bus</a:t>
            </a:r>
          </a:p>
          <a:p>
            <a:pPr lvl="1"/>
            <a:r>
              <a:rPr lang="en-US" baseline="0" dirty="0" smtClean="0"/>
              <a:t>MSB-first:</a:t>
            </a:r>
            <a:r>
              <a:rPr lang="en-US" dirty="0" smtClean="0"/>
              <a:t> </a:t>
            </a:r>
          </a:p>
          <a:p>
            <a:pPr lvl="2"/>
            <a:r>
              <a:rPr lang="en-US" baseline="0" dirty="0" smtClean="0"/>
              <a:t>Token ring</a:t>
            </a:r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0483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what can I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can only change your own behavior</a:t>
            </a:r>
          </a:p>
          <a:p>
            <a:r>
              <a:rPr lang="en-US" dirty="0" smtClean="0"/>
              <a:t>But if everyone does, that will reduce the congestion</a:t>
            </a:r>
          </a:p>
          <a:p>
            <a:r>
              <a:rPr lang="en-US" dirty="0" smtClean="0"/>
              <a:t>And life becomes better for everyone</a:t>
            </a:r>
          </a:p>
          <a:p>
            <a:r>
              <a:rPr lang="en-US" dirty="0" smtClean="0"/>
              <a:t>OK, so how do I change my behavior to help?</a:t>
            </a:r>
          </a:p>
          <a:p>
            <a:r>
              <a:rPr lang="en-US" dirty="0" smtClean="0"/>
              <a:t>And how much should I change it?</a:t>
            </a:r>
            <a:endParaRPr lang="en-US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holy</a:t>
            </a:r>
            <a:r>
              <a:rPr lang="en-US" baseline="0" dirty="0" smtClean="0"/>
              <a:t> wars and  plea for 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Gulliver’s Travels</a:t>
            </a:r>
          </a:p>
          <a:p>
            <a:endParaRPr lang="en-US" dirty="0" smtClean="0"/>
          </a:p>
        </p:txBody>
      </p:sp>
      <p:pic>
        <p:nvPicPr>
          <p:cNvPr id="1026" name="Picture 2" descr="http://flickeringtubelight.net/blog/wp-content/uploads/2004/05/egg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7710" t="9916" r="10120" b="13792"/>
          <a:stretch/>
        </p:blipFill>
        <p:spPr bwMode="auto">
          <a:xfrm>
            <a:off x="1227909" y="2233073"/>
            <a:ext cx="6988628" cy="3253327"/>
          </a:xfrm>
          <a:prstGeom prst="rect">
            <a:avLst/>
          </a:prstGeom>
          <a:noFill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06110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Endianess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Big-endian: ABCD stored as A, B, C, D</a:t>
            </a:r>
          </a:p>
          <a:p>
            <a:pPr lvl="1"/>
            <a:r>
              <a:rPr lang="en-US" dirty="0" smtClean="0"/>
              <a:t>The Internet</a:t>
            </a:r>
          </a:p>
          <a:p>
            <a:pPr lvl="1"/>
            <a:r>
              <a:rPr lang="en-US" dirty="0" smtClean="0"/>
              <a:t>Motorola 68000, RISC (PowerPC, SPARC)</a:t>
            </a:r>
          </a:p>
          <a:p>
            <a:pPr lvl="1"/>
            <a:r>
              <a:rPr lang="en-US" dirty="0" smtClean="0"/>
              <a:t>Telephone numbers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Little-endian: ABCD stored as D, C, B, A</a:t>
            </a:r>
          </a:p>
          <a:p>
            <a:pPr lvl="1"/>
            <a:r>
              <a:rPr lang="en-US" dirty="0" smtClean="0"/>
              <a:t>Intel and AMD processors</a:t>
            </a:r>
          </a:p>
          <a:p>
            <a:pPr lvl="1"/>
            <a:endParaRPr lang="en-US" dirty="0"/>
          </a:p>
          <a:p>
            <a:r>
              <a:rPr lang="en-US" dirty="0" smtClean="0"/>
              <a:t>Both (configurable)</a:t>
            </a:r>
          </a:p>
          <a:p>
            <a:pPr lvl="1"/>
            <a:r>
              <a:rPr lang="en-US" dirty="0" smtClean="0"/>
              <a:t>ARM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37022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Host to net, net to host</a:t>
            </a:r>
          </a:p>
          <a:p>
            <a:pPr lvl="1"/>
            <a:r>
              <a:rPr lang="en-US" dirty="0" smtClean="0"/>
              <a:t>Long, short, etc.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Converts from Internet (big-endian) to local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08094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Marshalling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Packing and unpacking</a:t>
            </a:r>
          </a:p>
          <a:p>
            <a:pPr lvl="1"/>
            <a:r>
              <a:rPr lang="en-US" dirty="0" smtClean="0"/>
              <a:t>Format conversion</a:t>
            </a:r>
          </a:p>
          <a:p>
            <a:pPr lvl="1"/>
            <a:r>
              <a:rPr lang="en-US" dirty="0" smtClean="0"/>
              <a:t>Sequencing</a:t>
            </a:r>
          </a:p>
          <a:p>
            <a:pPr lvl="1"/>
            <a:r>
              <a:rPr lang="en-US" dirty="0" smtClean="0"/>
              <a:t>Labeling</a:t>
            </a:r>
          </a:p>
          <a:p>
            <a:pPr lvl="1"/>
            <a:endParaRPr lang="en-US" dirty="0"/>
          </a:p>
          <a:p>
            <a:r>
              <a:rPr lang="en-US" dirty="0" smtClean="0"/>
              <a:t>All for what?</a:t>
            </a:r>
          </a:p>
          <a:p>
            <a:pPr lvl="1"/>
            <a:r>
              <a:rPr lang="en-US" dirty="0" smtClean="0"/>
              <a:t>Same as for a function call</a:t>
            </a:r>
          </a:p>
          <a:p>
            <a:pPr lvl="1"/>
            <a:r>
              <a:rPr lang="en-US" dirty="0" smtClean="0"/>
              <a:t>A way to know the meaning of shared bits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355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marshalling hard?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Expensive</a:t>
            </a:r>
          </a:p>
          <a:p>
            <a:pPr lvl="1"/>
            <a:r>
              <a:rPr lang="en-US" dirty="0" smtClean="0"/>
              <a:t>Conversion takes time</a:t>
            </a:r>
          </a:p>
          <a:p>
            <a:pPr lvl="1"/>
            <a:endParaRPr lang="en-US" dirty="0"/>
          </a:p>
          <a:p>
            <a:r>
              <a:rPr lang="en-US" dirty="0" smtClean="0"/>
              <a:t>Tedious</a:t>
            </a:r>
          </a:p>
          <a:p>
            <a:pPr lvl="1"/>
            <a:r>
              <a:rPr lang="en-US" dirty="0" smtClean="0"/>
              <a:t>Many steps to mess up</a:t>
            </a:r>
          </a:p>
          <a:p>
            <a:pPr lvl="1"/>
            <a:endParaRPr lang="en-US" dirty="0"/>
          </a:p>
          <a:p>
            <a:r>
              <a:rPr lang="en-US" dirty="0" smtClean="0"/>
              <a:t>Exacting</a:t>
            </a:r>
          </a:p>
          <a:p>
            <a:pPr lvl="1"/>
            <a:r>
              <a:rPr lang="en-US" dirty="0" smtClean="0"/>
              <a:t>All the steps have to match to work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9122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more optimizations and features</a:t>
            </a:r>
          </a:p>
          <a:p>
            <a:pPr lvl="1"/>
            <a:r>
              <a:rPr lang="en-US" dirty="0" smtClean="0"/>
              <a:t>The details depend on the implementation</a:t>
            </a:r>
          </a:p>
          <a:p>
            <a:pPr lvl="1"/>
            <a:endParaRPr lang="en-US" dirty="0"/>
          </a:p>
          <a:p>
            <a:r>
              <a:rPr lang="en-US" dirty="0" smtClean="0"/>
              <a:t>Details matter and they don’t</a:t>
            </a:r>
          </a:p>
          <a:p>
            <a:pPr lvl="1"/>
            <a:r>
              <a:rPr lang="en-US" dirty="0" smtClean="0"/>
              <a:t>Parties must agree on details to communicate</a:t>
            </a:r>
          </a:p>
          <a:p>
            <a:pPr lvl="1"/>
            <a:r>
              <a:rPr lang="en-US" dirty="0" smtClean="0"/>
              <a:t>Detail differences affect performance</a:t>
            </a:r>
            <a:endParaRPr lang="en-US" dirty="0" smtClean="0"/>
          </a:p>
          <a:p>
            <a:pPr lvl="1"/>
            <a:r>
              <a:rPr lang="en-US" dirty="0" smtClean="0"/>
              <a:t>But particulars of details not always otherwise critical</a:t>
            </a:r>
          </a:p>
          <a:p>
            <a:pPr lvl="1"/>
            <a:r>
              <a:rPr lang="en-US" dirty="0" smtClean="0"/>
              <a:t>Things can be done many ways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6058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Recall the two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Receiver window</a:t>
            </a:r>
          </a:p>
          <a:p>
            <a:pPr lvl="1"/>
            <a:r>
              <a:rPr lang="en-US" dirty="0" smtClean="0"/>
              <a:t>Reorder out-of-order arrivals</a:t>
            </a:r>
          </a:p>
          <a:p>
            <a:pPr lvl="1"/>
            <a:r>
              <a:rPr lang="en-US" dirty="0" smtClean="0"/>
              <a:t>Buffer messages until receiver catches up</a:t>
            </a:r>
          </a:p>
          <a:p>
            <a:pPr lvl="1"/>
            <a:endParaRPr lang="en-US" dirty="0"/>
          </a:p>
          <a:p>
            <a:r>
              <a:rPr lang="en-US" dirty="0" smtClean="0"/>
              <a:t>Send window</a:t>
            </a:r>
          </a:p>
          <a:p>
            <a:pPr lvl="1"/>
            <a:r>
              <a:rPr lang="en-US" dirty="0" smtClean="0"/>
              <a:t>Hold for possible retry until </a:t>
            </a:r>
            <a:r>
              <a:rPr lang="en-US" dirty="0" err="1" smtClean="0"/>
              <a:t>ACKed</a:t>
            </a:r>
            <a:endParaRPr lang="en-US" dirty="0" smtClean="0"/>
          </a:p>
          <a:p>
            <a:pPr lvl="1"/>
            <a:r>
              <a:rPr lang="en-US" dirty="0" smtClean="0"/>
              <a:t>Emulate how the channel delays/stores messages in a pipeline until </a:t>
            </a:r>
            <a:r>
              <a:rPr lang="en-US" dirty="0" err="1" smtClean="0"/>
              <a:t>ACKed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5750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Send window maximum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Round-trip to the receiver</a:t>
            </a:r>
          </a:p>
          <a:p>
            <a:pPr lvl="1"/>
            <a:r>
              <a:rPr lang="en-US" dirty="0" smtClean="0"/>
              <a:t>“BW * delay” product</a:t>
            </a:r>
          </a:p>
          <a:p>
            <a:pPr lvl="1"/>
            <a:r>
              <a:rPr lang="en-US" dirty="0" smtClean="0"/>
              <a:t>Really “fill the pipe until you get an ACK”, presuming there isn’t any loss</a:t>
            </a:r>
          </a:p>
          <a:p>
            <a:pPr lvl="1"/>
            <a:endParaRPr lang="en-US" dirty="0"/>
          </a:p>
          <a:p>
            <a:r>
              <a:rPr lang="en-US" dirty="0" smtClean="0"/>
              <a:t>Once you fill the pipe, send at the rate you get ACKs</a:t>
            </a:r>
          </a:p>
          <a:p>
            <a:pPr lvl="1"/>
            <a:r>
              <a:rPr lang="en-US" dirty="0" smtClean="0"/>
              <a:t>ACK clocking</a:t>
            </a:r>
          </a:p>
          <a:p>
            <a:pPr lvl="1"/>
            <a:r>
              <a:rPr lang="en-US" dirty="0" smtClean="0"/>
              <a:t>Forces sender to pace to the receiver</a:t>
            </a:r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13191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TCP and congestion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TCP is one protocol that addresses congestion control</a:t>
            </a:r>
          </a:p>
          <a:p>
            <a:r>
              <a:rPr lang="en-US" dirty="0" smtClean="0"/>
              <a:t>Probably the most important congestion control factor in the Internet</a:t>
            </a:r>
          </a:p>
          <a:p>
            <a:r>
              <a:rPr lang="en-US" dirty="0" smtClean="0"/>
              <a:t>Essentially a cooperative approach</a:t>
            </a:r>
          </a:p>
          <a:p>
            <a:r>
              <a:rPr lang="en-US" dirty="0" smtClean="0"/>
              <a:t>When congestion occurs, all TCP senders slow down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65414</TotalTime>
  <Words>2477</Words>
  <Application>Microsoft Macintosh PowerPoint</Application>
  <PresentationFormat>On-screen Show (4:3)</PresentationFormat>
  <Paragraphs>511</Paragraphs>
  <Slides>65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Default Theme</vt:lpstr>
      <vt:lpstr>Layer Optimization: Congestion Control CS 118 Computer Network Fundamentals  Peter Reiher </vt:lpstr>
      <vt:lpstr>We can lose packets for many reasons</vt:lpstr>
      <vt:lpstr>Congestion control</vt:lpstr>
      <vt:lpstr>A network problem</vt:lpstr>
      <vt:lpstr>How to address the congestion control problem?</vt:lpstr>
      <vt:lpstr>But what can I do?</vt:lpstr>
      <vt:lpstr>Recall the two windows</vt:lpstr>
      <vt:lpstr>Send window maximum</vt:lpstr>
      <vt:lpstr>TCP and congestion control</vt:lpstr>
      <vt:lpstr>TCP’s CWND</vt:lpstr>
      <vt:lpstr>TCP MSS and RTT</vt:lpstr>
      <vt:lpstr>Adjusting the congestion window</vt:lpstr>
      <vt:lpstr>AIMD feedback</vt:lpstr>
      <vt:lpstr>The slow start phase</vt:lpstr>
      <vt:lpstr>Why’s that exponential?</vt:lpstr>
      <vt:lpstr>Why does it stop?</vt:lpstr>
      <vt:lpstr>Congestion avoidance phase</vt:lpstr>
      <vt:lpstr>Visualization</vt:lpstr>
      <vt:lpstr>Details</vt:lpstr>
      <vt:lpstr>TCP’s biggest assumption</vt:lpstr>
      <vt:lpstr>What does a loss mean?</vt:lpstr>
      <vt:lpstr>Impact of loss=congestion</vt:lpstr>
      <vt:lpstr>Congestion control algorithms</vt:lpstr>
      <vt:lpstr>Latency management</vt:lpstr>
      <vt:lpstr>Solutions to latency management</vt:lpstr>
      <vt:lpstr>Explicit congestion notification (ECN)</vt:lpstr>
      <vt:lpstr>What if ECN isn’t available?</vt:lpstr>
      <vt:lpstr>Better buffering</vt:lpstr>
      <vt:lpstr>Space</vt:lpstr>
      <vt:lpstr>Compression</vt:lpstr>
      <vt:lpstr>Compression examples</vt:lpstr>
      <vt:lpstr>Web traffic</vt:lpstr>
      <vt:lpstr>E-mail</vt:lpstr>
      <vt:lpstr>TCP/IP headers</vt:lpstr>
      <vt:lpstr>TCP/IP compression</vt:lpstr>
      <vt:lpstr>Required compression information</vt:lpstr>
      <vt:lpstr>Compression trade-offs</vt:lpstr>
      <vt:lpstr>Compression caveats</vt:lpstr>
      <vt:lpstr>Caching</vt:lpstr>
      <vt:lpstr>Caching examples</vt:lpstr>
      <vt:lpstr>TCP control block sharing</vt:lpstr>
      <vt:lpstr>Why reuse?</vt:lpstr>
      <vt:lpstr>Net effect of TCP sharing</vt:lpstr>
      <vt:lpstr>More complex sharing</vt:lpstr>
      <vt:lpstr>Information delineation</vt:lpstr>
      <vt:lpstr>Boundaries</vt:lpstr>
      <vt:lpstr>Adding markers is easy…</vt:lpstr>
      <vt:lpstr>Deciding marker use is hard</vt:lpstr>
      <vt:lpstr>Marker examples</vt:lpstr>
      <vt:lpstr>Flows</vt:lpstr>
      <vt:lpstr>Examples of multiple flows</vt:lpstr>
      <vt:lpstr>Multiplexing</vt:lpstr>
      <vt:lpstr>Fair-sharing</vt:lpstr>
      <vt:lpstr>Head-of-line blocking</vt:lpstr>
      <vt:lpstr>Striping</vt:lpstr>
      <vt:lpstr>Partitioning</vt:lpstr>
      <vt:lpstr>Translation</vt:lpstr>
      <vt:lpstr>Recall encodings</vt:lpstr>
      <vt:lpstr>Bit order and formats</vt:lpstr>
      <vt:lpstr>On holy wars and  plea for peace</vt:lpstr>
      <vt:lpstr>Endianess</vt:lpstr>
      <vt:lpstr>Conversion</vt:lpstr>
      <vt:lpstr>Marshalling</vt:lpstr>
      <vt:lpstr>Why is marshalling hard?</vt:lpstr>
      <vt:lpstr>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156</cp:revision>
  <cp:lastPrinted>2016-03-01T22:11:40Z</cp:lastPrinted>
  <dcterms:created xsi:type="dcterms:W3CDTF">2016-03-01T17:58:53Z</dcterms:created>
  <dcterms:modified xsi:type="dcterms:W3CDTF">2016-03-02T00:07:40Z</dcterms:modified>
</cp:coreProperties>
</file>