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Override PartName="/ppt/slides/slide46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50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df" ContentType="application/pdf"/>
  <Override PartName="/ppt/slides/slide47.xml" ContentType="application/vnd.openxmlformats-officedocument.presentationml.slide+xml"/>
  <Override PartName="/ppt/slides/slide43.xml" ContentType="application/vnd.openxmlformats-officedocument.presentationml.slide+xml"/>
  <Override PartName="/ppt/slides/slide5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52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9.xml" ContentType="application/vnd.openxmlformats-officedocument.presentationml.slide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7" r:id="rId2"/>
    <p:sldId id="258" r:id="rId3"/>
    <p:sldId id="259" r:id="rId4"/>
    <p:sldId id="261" r:id="rId5"/>
    <p:sldId id="262" r:id="rId6"/>
    <p:sldId id="263" r:id="rId7"/>
    <p:sldId id="319" r:id="rId8"/>
    <p:sldId id="264" r:id="rId9"/>
    <p:sldId id="267" r:id="rId10"/>
    <p:sldId id="318" r:id="rId11"/>
    <p:sldId id="282" r:id="rId12"/>
    <p:sldId id="322" r:id="rId13"/>
    <p:sldId id="323" r:id="rId14"/>
    <p:sldId id="324" r:id="rId15"/>
    <p:sldId id="325" r:id="rId16"/>
    <p:sldId id="283" r:id="rId17"/>
    <p:sldId id="284" r:id="rId18"/>
    <p:sldId id="285" r:id="rId19"/>
    <p:sldId id="286" r:id="rId20"/>
    <p:sldId id="288" r:id="rId21"/>
    <p:sldId id="289" r:id="rId22"/>
    <p:sldId id="290" r:id="rId23"/>
    <p:sldId id="291" r:id="rId24"/>
    <p:sldId id="292" r:id="rId25"/>
    <p:sldId id="293" r:id="rId26"/>
    <p:sldId id="326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20" r:id="rId36"/>
    <p:sldId id="321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313" r:id="rId49"/>
    <p:sldId id="314" r:id="rId50"/>
    <p:sldId id="315" r:id="rId51"/>
    <p:sldId id="316" r:id="rId52"/>
    <p:sldId id="317" r:id="rId5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9F85FF"/>
    <a:srgbClr val="958D00"/>
    <a:srgbClr val="458BD0"/>
    <a:srgbClr val="890289"/>
    <a:srgbClr val="EE830C"/>
    <a:srgbClr val="E58955"/>
    <a:srgbClr val="C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88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2/29/16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2/29/16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2/29/16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16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96611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118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Winter </a:t>
            </a:r>
            <a:r>
              <a:rPr lang="en-US" sz="1200" baseline="0" dirty="0" smtClean="0">
                <a:latin typeface="Times New Roman" pitchFamily="-107" charset="0"/>
              </a:rPr>
              <a:t>2016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df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df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df"/><Relationship Id="rId5" Type="http://schemas.openxmlformats.org/officeDocument/2006/relationships/image" Target="../media/image5.png"/><Relationship Id="rId6" Type="http://schemas.openxmlformats.org/officeDocument/2006/relationships/image" Target="../media/image7.pdf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df"/><Relationship Id="rId5" Type="http://schemas.openxmlformats.org/officeDocument/2006/relationships/image" Target="../media/image5.png"/><Relationship Id="rId6" Type="http://schemas.openxmlformats.org/officeDocument/2006/relationships/image" Target="../media/image7.pdf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80010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Layer Optimization: Handling Loss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118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Computer Network Fundamentals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836308"/>
            <a:ext cx="8229600" cy="289855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checksum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Independent of IPv4 checksum</a:t>
            </a:r>
          </a:p>
          <a:p>
            <a:r>
              <a:rPr lang="en-US" dirty="0" smtClean="0"/>
              <a:t>Taken over entire packet (except a few IP header fields)</a:t>
            </a:r>
          </a:p>
          <a:p>
            <a:r>
              <a:rPr lang="en-US" dirty="0" smtClean="0"/>
              <a:t>Basic method like IPv4 checksum</a:t>
            </a:r>
          </a:p>
          <a:p>
            <a:r>
              <a:rPr lang="en-US" dirty="0" smtClean="0"/>
              <a:t>Somewhat different computation method if running over IPv6</a:t>
            </a:r>
          </a:p>
          <a:p>
            <a:pPr lvl="1"/>
            <a:r>
              <a:rPr lang="en-US" dirty="0" smtClean="0"/>
              <a:t>Interlayer dependency in this optimization . . 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Detecting when</a:t>
            </a:r>
            <a:r>
              <a:rPr lang="en-US" baseline="0" dirty="0" smtClean="0"/>
              <a:t> a message should have arrived but did not</a:t>
            </a:r>
          </a:p>
          <a:p>
            <a:pPr lvl="1"/>
            <a:r>
              <a:rPr lang="en-US" dirty="0" smtClean="0"/>
              <a:t>Message completely lost</a:t>
            </a:r>
          </a:p>
          <a:p>
            <a:pPr lvl="2"/>
            <a:r>
              <a:rPr lang="en-US" dirty="0" smtClean="0"/>
              <a:t>Never sent</a:t>
            </a:r>
          </a:p>
          <a:p>
            <a:pPr lvl="2"/>
            <a:r>
              <a:rPr lang="en-US" dirty="0" smtClean="0"/>
              <a:t>Never arrives</a:t>
            </a:r>
          </a:p>
          <a:p>
            <a:pPr lvl="1"/>
            <a:r>
              <a:rPr lang="en-US" dirty="0" smtClean="0"/>
              <a:t>Message source/destination</a:t>
            </a:r>
            <a:r>
              <a:rPr lang="en-US" baseline="0" dirty="0" smtClean="0"/>
              <a:t> error</a:t>
            </a:r>
          </a:p>
          <a:p>
            <a:pPr lvl="2"/>
            <a:r>
              <a:rPr lang="en-US" dirty="0" smtClean="0"/>
              <a:t>Message arrives but </a:t>
            </a:r>
            <a:r>
              <a:rPr lang="en-US" baseline="0" dirty="0" smtClean="0"/>
              <a:t>cannot reach the intended receiver (or relay) FSM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4463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way to lose a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2667000"/>
            <a:ext cx="1024243" cy="10106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87" y="2819400"/>
            <a:ext cx="871896" cy="6858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1752600" y="3124200"/>
            <a:ext cx="1386917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233083" y="3124200"/>
            <a:ext cx="1386917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9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5761037" y="28194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cxnSp>
        <p:nvCxnSpPr>
          <p:cNvPr id="16" name="Straight Connector 15"/>
          <p:cNvCxnSpPr>
            <a:endCxn id="15" idx="1"/>
          </p:cNvCxnSpPr>
          <p:nvPr/>
        </p:nvCxnSpPr>
        <p:spPr>
          <a:xfrm>
            <a:off x="3566083" y="3124200"/>
            <a:ext cx="2194954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9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3124200" y="28194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8" name="Rectangle 17"/>
          <p:cNvSpPr/>
          <p:nvPr/>
        </p:nvSpPr>
        <p:spPr>
          <a:xfrm>
            <a:off x="1143000" y="2209800"/>
            <a:ext cx="762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95889" y="1307812"/>
            <a:ext cx="223518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Lucida Calligraphy"/>
                <a:cs typeface="Lucida Calligraphy"/>
              </a:rPr>
              <a:t>Timeout</a:t>
            </a:r>
            <a:endParaRPr lang="en-US" sz="3200" b="1" i="1" dirty="0">
              <a:latin typeface="Lucida Calligraphy"/>
              <a:cs typeface="Lucida Calligraph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4.44444E-6 L 0.35 -4.44444E-6 " pathEditMode="relative" ptsTypes="AA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8" grpId="2" animBg="1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way to lose a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2667000"/>
            <a:ext cx="1024243" cy="10106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87" y="2819400"/>
            <a:ext cx="871896" cy="6858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752600" y="3124200"/>
            <a:ext cx="1386917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233083" y="3124200"/>
            <a:ext cx="1386917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9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5761037" y="28194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3566083" y="3124200"/>
            <a:ext cx="2194954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9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3124200" y="28194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2" name="Rectangle 11"/>
          <p:cNvSpPr/>
          <p:nvPr/>
        </p:nvSpPr>
        <p:spPr>
          <a:xfrm>
            <a:off x="1143000" y="2209800"/>
            <a:ext cx="762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2643" y="3886200"/>
            <a:ext cx="1143000" cy="1143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057400" y="4800600"/>
            <a:ext cx="46210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If we can’t figure out what the message is, it’s as good as lost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1307812"/>
            <a:ext cx="644868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Lucida Calligraphy"/>
                <a:cs typeface="Lucida Calligraphy"/>
              </a:rPr>
              <a:t>Error Detection/Correction</a:t>
            </a:r>
            <a:endParaRPr lang="en-US" sz="3200" b="1" i="1" dirty="0">
              <a:latin typeface="Lucida Calligraphy"/>
              <a:cs typeface="Lucida Calligraph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4.44444E-6 L 0.35 -4.44444E-6 " pathEditMode="relative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 -4.44444E-6 L 0.66649 0.00024 " pathEditMode="relative" ptsTypes="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third way to lose a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2667000"/>
            <a:ext cx="1024243" cy="101064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87" y="2819400"/>
            <a:ext cx="871896" cy="6858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752600" y="3124200"/>
            <a:ext cx="1386917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233083" y="3124200"/>
            <a:ext cx="1386917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5761037" y="28194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cxnSp>
        <p:nvCxnSpPr>
          <p:cNvPr id="11" name="Straight Connector 10"/>
          <p:cNvCxnSpPr>
            <a:endCxn id="10" idx="1"/>
          </p:cNvCxnSpPr>
          <p:nvPr/>
        </p:nvCxnSpPr>
        <p:spPr>
          <a:xfrm>
            <a:off x="3566083" y="3124200"/>
            <a:ext cx="2194954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9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3124200" y="28194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Rectangle 12"/>
          <p:cNvSpPr/>
          <p:nvPr/>
        </p:nvSpPr>
        <p:spPr>
          <a:xfrm>
            <a:off x="1143000" y="2209800"/>
            <a:ext cx="762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001000" y="1265238"/>
            <a:ext cx="762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001000" y="1574800"/>
            <a:ext cx="762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001000" y="1884362"/>
            <a:ext cx="762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001000" y="2193924"/>
            <a:ext cx="762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6"/>
              <a:srcRect/>
              <a:stretch>
                <a:fillRect/>
              </a:stretch>
            </p:blipFill>
          </mc:Choice>
          <mc:Fallback>
            <p:blipFill>
              <a:blip r:embed="rId7"/>
              <a:srcRect/>
              <a:stretch>
                <a:fillRect/>
              </a:stretch>
            </p:blipFill>
          </mc:Fallback>
        </mc:AlternateContent>
        <p:spPr bwMode="auto">
          <a:xfrm>
            <a:off x="6693625" y="3854450"/>
            <a:ext cx="1852749" cy="1022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0" name="TextBox 19"/>
          <p:cNvSpPr txBox="1"/>
          <p:nvPr/>
        </p:nvSpPr>
        <p:spPr>
          <a:xfrm>
            <a:off x="1627387" y="3922693"/>
            <a:ext cx="46210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If the receiver is too busy and has nowhere to put it, he’ll have to drop it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5800" y="1371600"/>
            <a:ext cx="324319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Lucida Calligraphy"/>
                <a:cs typeface="Lucida Calligraphy"/>
              </a:rPr>
              <a:t>Flow control</a:t>
            </a:r>
            <a:endParaRPr lang="en-US" sz="3200" b="1" i="1" dirty="0">
              <a:latin typeface="Lucida Calligraphy"/>
              <a:cs typeface="Lucida Calligraph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4.44444E-6 L 0.64166 -4.44444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14" grpId="0" animBg="1"/>
      <p:bldP spid="16" grpId="0" animBg="1"/>
      <p:bldP spid="17" grpId="0" animBg="1"/>
      <p:bldP spid="18" grpId="0" animBg="1"/>
      <p:bldP spid="20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fourth way to lose a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2667000"/>
            <a:ext cx="1024243" cy="10106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87" y="2819400"/>
            <a:ext cx="871896" cy="6858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752600" y="3124200"/>
            <a:ext cx="1386917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233083" y="3124200"/>
            <a:ext cx="1386917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9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5761037" y="28194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3566083" y="3124200"/>
            <a:ext cx="2194954" cy="158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9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3124200" y="2819400"/>
            <a:ext cx="487363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2" name="Rectangle 11"/>
          <p:cNvSpPr/>
          <p:nvPr/>
        </p:nvSpPr>
        <p:spPr>
          <a:xfrm>
            <a:off x="1143000" y="2209800"/>
            <a:ext cx="762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038600" y="1585914"/>
            <a:ext cx="762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038600" y="1895476"/>
            <a:ext cx="762000" cy="30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8600" y="2205038"/>
            <a:ext cx="762000" cy="304800"/>
          </a:xfrm>
          <a:prstGeom prst="rect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038600" y="2514600"/>
            <a:ext cx="762000" cy="304800"/>
          </a:xfrm>
          <a:prstGeom prst="rect">
            <a:avLst/>
          </a:prstGeom>
          <a:solidFill>
            <a:schemeClr val="accent4">
              <a:lumMod val="7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6"/>
              <a:srcRect/>
              <a:stretch>
                <a:fillRect/>
              </a:stretch>
            </p:blipFill>
          </mc:Choice>
          <mc:Fallback>
            <p:blipFill>
              <a:blip r:embed="rId7"/>
              <a:srcRect/>
              <a:stretch>
                <a:fillRect/>
              </a:stretch>
            </p:blipFill>
          </mc:Fallback>
        </mc:AlternateContent>
        <p:spPr bwMode="auto">
          <a:xfrm>
            <a:off x="2438400" y="3854450"/>
            <a:ext cx="1852749" cy="1022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8" name="TextBox 17"/>
          <p:cNvSpPr txBox="1"/>
          <p:nvPr/>
        </p:nvSpPr>
        <p:spPr>
          <a:xfrm>
            <a:off x="838200" y="5015805"/>
            <a:ext cx="46210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If the network is too congested, it may be dropped</a:t>
            </a:r>
            <a:endParaRPr lang="en-US" sz="2800" dirty="0">
              <a:latin typeface="Times New Roman"/>
              <a:cs typeface="Times New Roman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03400" y="3854450"/>
            <a:ext cx="1383400" cy="90070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334000" y="4953000"/>
            <a:ext cx="35542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Even if the receiver isn’t overloaded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7962" y="1143000"/>
            <a:ext cx="27248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Lucida Calligraphy"/>
                <a:cs typeface="Lucida Calligraphy"/>
              </a:rPr>
              <a:t>Congestion control</a:t>
            </a:r>
            <a:endParaRPr lang="en-US" sz="3200" b="1" i="1" dirty="0">
              <a:latin typeface="Lucida Calligraphy"/>
              <a:cs typeface="Lucida Calligraph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4.44444E-6 L 0.20833 -4.44444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3" grpId="0" animBg="1"/>
      <p:bldP spid="14" grpId="0" animBg="1"/>
      <p:bldP spid="15" grpId="0" animBg="1"/>
      <p:bldP spid="16" grpId="0" animBg="1"/>
      <p:bldP spid="18" grpId="0"/>
      <p:bldP spid="20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</a:t>
            </a:r>
            <a:r>
              <a:rPr lang="en-US" baseline="0" dirty="0" smtClean="0"/>
              <a:t> loss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We’ve talked about this before</a:t>
            </a:r>
          </a:p>
          <a:p>
            <a:pPr lvl="1"/>
            <a:r>
              <a:rPr lang="en-US" dirty="0" smtClean="0"/>
              <a:t>Need to keep track of time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So let’s say we do…</a:t>
            </a:r>
          </a:p>
          <a:p>
            <a:endParaRPr lang="en-US" dirty="0"/>
          </a:p>
        </p:txBody>
      </p:sp>
      <p:pic>
        <p:nvPicPr>
          <p:cNvPr id="4" name="Picture 2" descr="http://www.clker.com/cliparts/9/d/a/2/1260389736939208247klaasvangend_Stopwatch.svg.h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78679" y="1566701"/>
            <a:ext cx="2112495" cy="2823845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5133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The key issue: what</a:t>
            </a:r>
            <a:r>
              <a:rPr lang="en-US" baseline="0" dirty="0" smtClean="0"/>
              <a:t>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Different possible times:</a:t>
            </a:r>
          </a:p>
          <a:p>
            <a:pPr lvl="1"/>
            <a:r>
              <a:rPr lang="en-US" dirty="0" smtClean="0"/>
              <a:t>Time expected</a:t>
            </a:r>
          </a:p>
          <a:p>
            <a:pPr lvl="1"/>
            <a:r>
              <a:rPr lang="en-US" dirty="0" smtClean="0"/>
              <a:t>Latest</a:t>
            </a:r>
            <a:r>
              <a:rPr lang="en-US" baseline="0" dirty="0" smtClean="0"/>
              <a:t> time we want to wait</a:t>
            </a:r>
            <a:endParaRPr lang="en-US" dirty="0" smtClean="0"/>
          </a:p>
          <a:p>
            <a:pPr lvl="1"/>
            <a:r>
              <a:rPr lang="en-US" dirty="0" smtClean="0"/>
              <a:t>Time since last message sent</a:t>
            </a:r>
          </a:p>
          <a:p>
            <a:pPr lvl="1"/>
            <a:r>
              <a:rPr lang="en-US" dirty="0" smtClean="0"/>
              <a:t>Time since last message received</a:t>
            </a:r>
          </a:p>
          <a:p>
            <a:pPr lvl="1"/>
            <a:endParaRPr lang="en-US" dirty="0"/>
          </a:p>
          <a:p>
            <a:r>
              <a:rPr lang="en-US" dirty="0" smtClean="0"/>
              <a:t>Let’s say we know (or pick) one</a:t>
            </a:r>
          </a:p>
          <a:p>
            <a:pPr lvl="1"/>
            <a:r>
              <a:rPr lang="en-US" dirty="0" smtClean="0"/>
              <a:t>Still need to know the value to use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4715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a</a:t>
            </a:r>
            <a:r>
              <a:rPr lang="en-US" baseline="0" dirty="0" smtClean="0"/>
              <a:t> network property</a:t>
            </a:r>
          </a:p>
          <a:p>
            <a:pPr lvl="1"/>
            <a:r>
              <a:rPr lang="en-US" baseline="0" dirty="0" smtClean="0"/>
              <a:t>Number of hops (diameter)</a:t>
            </a:r>
          </a:p>
          <a:p>
            <a:pPr lvl="1"/>
            <a:r>
              <a:rPr lang="en-US" baseline="0" dirty="0" smtClean="0"/>
              <a:t>Longest transmission time</a:t>
            </a:r>
          </a:p>
          <a:p>
            <a:pPr lvl="1"/>
            <a:r>
              <a:rPr lang="en-US" baseline="0" dirty="0" smtClean="0"/>
              <a:t>Longest time held per relay * # relays</a:t>
            </a:r>
          </a:p>
          <a:p>
            <a:r>
              <a:rPr lang="en-US" baseline="0" dirty="0" smtClean="0"/>
              <a:t>Based on past measurements</a:t>
            </a:r>
          </a:p>
          <a:p>
            <a:pPr lvl="1"/>
            <a:r>
              <a:rPr lang="en-US" dirty="0" smtClean="0"/>
              <a:t>How do we measure time?</a:t>
            </a:r>
          </a:p>
          <a:p>
            <a:pPr lvl="1"/>
            <a:r>
              <a:rPr lang="en-US" dirty="0" smtClean="0"/>
              <a:t>How do we aggregate measurements?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6281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</a:t>
            </a:r>
            <a:r>
              <a:rPr lang="en-US" baseline="0" dirty="0" smtClean="0"/>
              <a:t>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a timer</a:t>
            </a:r>
          </a:p>
          <a:p>
            <a:pPr lvl="1"/>
            <a:r>
              <a:rPr lang="en-US" dirty="0" smtClean="0"/>
              <a:t>Can’t wrap-around</a:t>
            </a:r>
            <a:r>
              <a:rPr lang="en-US" baseline="0" dirty="0" smtClean="0"/>
              <a:t> too quickly</a:t>
            </a:r>
          </a:p>
          <a:p>
            <a:pPr lvl="1"/>
            <a:r>
              <a:rPr lang="en-US" baseline="0" dirty="0" smtClean="0"/>
              <a:t>Good resolution (time of smallest increment)</a:t>
            </a:r>
          </a:p>
          <a:p>
            <a:pPr lvl="1"/>
            <a:endParaRPr lang="en-US" baseline="0" dirty="0" smtClean="0"/>
          </a:p>
          <a:p>
            <a:pPr lvl="0"/>
            <a:r>
              <a:rPr lang="en-US" baseline="0" dirty="0" smtClean="0"/>
              <a:t>Need to timestamp messages</a:t>
            </a:r>
          </a:p>
          <a:p>
            <a:pPr lvl="1"/>
            <a:r>
              <a:rPr lang="en-US" baseline="0" dirty="0" smtClean="0"/>
              <a:t>Measure differences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731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Intralayer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Integrity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Time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4466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arrive without loss</a:t>
            </a:r>
          </a:p>
          <a:p>
            <a:pPr lvl="1"/>
            <a:r>
              <a:rPr lang="en-US" dirty="0" smtClean="0"/>
              <a:t>But out of order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3439885" y="3233057"/>
            <a:ext cx="1534885" cy="2198914"/>
            <a:chOff x="3439885" y="2449284"/>
            <a:chExt cx="1534885" cy="300445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3439885" y="2449285"/>
              <a:ext cx="0" cy="3004457"/>
            </a:xfrm>
            <a:prstGeom prst="straightConnector1">
              <a:avLst/>
            </a:prstGeom>
            <a:ln>
              <a:solidFill>
                <a:schemeClr val="tx2"/>
              </a:solidFill>
              <a:prstDash val="sysDash"/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4974770" y="2449284"/>
              <a:ext cx="0" cy="3004457"/>
            </a:xfrm>
            <a:prstGeom prst="straightConnector1">
              <a:avLst/>
            </a:prstGeom>
            <a:ln>
              <a:solidFill>
                <a:schemeClr val="tx2"/>
              </a:solidFill>
              <a:prstDash val="sysDash"/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ight Arrow 6"/>
          <p:cNvSpPr/>
          <p:nvPr/>
        </p:nvSpPr>
        <p:spPr>
          <a:xfrm rot="1051814">
            <a:off x="3408993" y="4238275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2807415">
            <a:off x="3092050" y="4210457"/>
            <a:ext cx="2231085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4006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</a:t>
            </a:r>
            <a:r>
              <a:rPr lang="en-US" baseline="0" dirty="0" smtClean="0"/>
              <a:t> reordering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Hold onto messages</a:t>
            </a:r>
          </a:p>
          <a:p>
            <a:pPr lvl="1"/>
            <a:r>
              <a:rPr lang="en-US" dirty="0" smtClean="0"/>
              <a:t>Keep</a:t>
            </a:r>
            <a:r>
              <a:rPr lang="en-US" baseline="0" dirty="0" smtClean="0"/>
              <a:t> the ones that come too early</a:t>
            </a:r>
          </a:p>
          <a:p>
            <a:pPr lvl="1"/>
            <a:r>
              <a:rPr lang="en-US" baseline="0" dirty="0" smtClean="0"/>
              <a:t>Process once sequence gaps are filled</a:t>
            </a:r>
          </a:p>
        </p:txBody>
      </p:sp>
      <p:grpSp>
        <p:nvGrpSpPr>
          <p:cNvPr id="4" name="Group 8"/>
          <p:cNvGrpSpPr/>
          <p:nvPr/>
        </p:nvGrpSpPr>
        <p:grpSpPr>
          <a:xfrm>
            <a:off x="3439885" y="3233057"/>
            <a:ext cx="1534885" cy="2198914"/>
            <a:chOff x="3439885" y="2449284"/>
            <a:chExt cx="1534885" cy="3004458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3439885" y="2449285"/>
              <a:ext cx="0" cy="3004457"/>
            </a:xfrm>
            <a:prstGeom prst="straightConnector1">
              <a:avLst/>
            </a:prstGeom>
            <a:ln>
              <a:solidFill>
                <a:schemeClr val="tx2"/>
              </a:solidFill>
              <a:prstDash val="sysDash"/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974770" y="2449284"/>
              <a:ext cx="0" cy="3004457"/>
            </a:xfrm>
            <a:prstGeom prst="straightConnector1">
              <a:avLst/>
            </a:prstGeom>
            <a:ln>
              <a:solidFill>
                <a:schemeClr val="tx2"/>
              </a:solidFill>
              <a:prstDash val="sysDash"/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ight Arrow 11"/>
          <p:cNvSpPr/>
          <p:nvPr/>
        </p:nvSpPr>
        <p:spPr>
          <a:xfrm rot="1051814">
            <a:off x="3408993" y="4238275"/>
            <a:ext cx="1601316" cy="206828"/>
          </a:xfrm>
          <a:prstGeom prst="rightArrow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2807415">
            <a:off x="3092050" y="4210457"/>
            <a:ext cx="2231085" cy="206828"/>
          </a:xfrm>
          <a:prstGeom prst="rightArrow">
            <a:avLst/>
          </a:prstGeom>
          <a:solidFill>
            <a:srgbClr val="3366FF"/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5004275" y="5055095"/>
            <a:ext cx="515992" cy="198175"/>
          </a:xfrm>
          <a:prstGeom prst="rightArrow">
            <a:avLst/>
          </a:prstGeom>
          <a:solidFill>
            <a:srgbClr val="3366FF"/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5004275" y="5289948"/>
            <a:ext cx="515992" cy="198175"/>
          </a:xfrm>
          <a:prstGeom prst="rightArrow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796045" y="4496800"/>
            <a:ext cx="2814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arrives before BLUE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87578" y="4812268"/>
            <a:ext cx="1638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Wait for BLUE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5193268"/>
            <a:ext cx="2006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Deliver BLUE first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791200" y="5650468"/>
            <a:ext cx="2814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Then deliver RED second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95600" y="5650468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Sender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43400" y="5638800"/>
            <a:ext cx="1278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Receiver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2386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7" grpId="0" animBg="1"/>
      <p:bldP spid="18" grpId="0" animBg="1"/>
      <p:bldP spid="19" grpId="0"/>
      <p:bldP spid="15" grpId="0"/>
      <p:bldP spid="16" grpId="0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hard about reordering?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more state – a reordering buffer</a:t>
            </a:r>
          </a:p>
          <a:p>
            <a:r>
              <a:rPr lang="en-US" dirty="0" smtClean="0"/>
              <a:t>How much space?</a:t>
            </a:r>
          </a:p>
          <a:p>
            <a:pPr lvl="1"/>
            <a:r>
              <a:rPr lang="en-US" dirty="0" smtClean="0"/>
              <a:t>Enough to store maximum displacement</a:t>
            </a:r>
          </a:p>
          <a:p>
            <a:r>
              <a:rPr lang="en-US" dirty="0" smtClean="0"/>
              <a:t>Where?</a:t>
            </a:r>
          </a:p>
          <a:p>
            <a:pPr lvl="1"/>
            <a:r>
              <a:rPr lang="en-US" dirty="0" smtClean="0"/>
              <a:t>At the receiver, where things arrive too early</a:t>
            </a:r>
          </a:p>
          <a:p>
            <a:r>
              <a:rPr lang="en-US" dirty="0" smtClean="0"/>
              <a:t>Do you just wait for late messages?</a:t>
            </a:r>
          </a:p>
          <a:p>
            <a:r>
              <a:rPr lang="en-US" dirty="0" smtClean="0"/>
              <a:t>Or request a resend?</a:t>
            </a:r>
          </a:p>
          <a:p>
            <a:pPr lvl="1"/>
            <a:r>
              <a:rPr lang="en-US" dirty="0" smtClean="0"/>
              <a:t>If so, how aggressively?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7477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TCP receive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TCP segments have a sequence number</a:t>
            </a:r>
          </a:p>
          <a:p>
            <a:pPr lvl="1"/>
            <a:r>
              <a:rPr lang="en-US" dirty="0" smtClean="0"/>
              <a:t>Number indicates byte offset of each segment</a:t>
            </a:r>
          </a:p>
          <a:p>
            <a:pPr lvl="1"/>
            <a:endParaRPr lang="en-US" dirty="0"/>
          </a:p>
          <a:p>
            <a:r>
              <a:rPr lang="en-US" dirty="0" smtClean="0"/>
              <a:t>TCP receive window enables reordering</a:t>
            </a:r>
          </a:p>
          <a:p>
            <a:pPr lvl="1"/>
            <a:r>
              <a:rPr lang="en-US" dirty="0" smtClean="0"/>
              <a:t>Make it large to handle large displacements</a:t>
            </a:r>
          </a:p>
          <a:p>
            <a:pPr lvl="1"/>
            <a:r>
              <a:rPr lang="en-US" dirty="0" smtClean="0"/>
              <a:t>Left side = smallest offset not yet here</a:t>
            </a:r>
          </a:p>
          <a:p>
            <a:pPr lvl="1"/>
            <a:r>
              <a:rPr lang="en-US" dirty="0" smtClean="0"/>
              <a:t>Right side = largest offset that can be held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7316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Receive</a:t>
            </a:r>
            <a:r>
              <a:rPr lang="en-US" baseline="0" dirty="0" smtClean="0"/>
              <a:t> window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Message arrives</a:t>
            </a:r>
          </a:p>
          <a:p>
            <a:pPr lvl="1"/>
            <a:r>
              <a:rPr lang="en-US" dirty="0" smtClean="0"/>
              <a:t>Put it in the buffer if it fits</a:t>
            </a:r>
          </a:p>
          <a:p>
            <a:pPr lvl="1"/>
            <a:r>
              <a:rPr lang="en-US" dirty="0" smtClean="0"/>
              <a:t>Buffer size = RCV.WND</a:t>
            </a:r>
          </a:p>
          <a:p>
            <a:r>
              <a:rPr lang="en-US" dirty="0" smtClean="0"/>
              <a:t>RCV.NXT</a:t>
            </a:r>
            <a:r>
              <a:rPr lang="en-US" dirty="0"/>
              <a:t> </a:t>
            </a:r>
            <a:r>
              <a:rPr lang="en-US" dirty="0" smtClean="0"/>
              <a:t>(left side)</a:t>
            </a:r>
          </a:p>
          <a:p>
            <a:pPr lvl="1"/>
            <a:r>
              <a:rPr lang="en-US" dirty="0" smtClean="0"/>
              <a:t>Move right to deliver info to the user (upper)</a:t>
            </a:r>
          </a:p>
          <a:p>
            <a:pPr lvl="1"/>
            <a:r>
              <a:rPr lang="en-US" dirty="0" smtClean="0"/>
              <a:t>Stop and wait at the first gap</a:t>
            </a:r>
          </a:p>
          <a:p>
            <a:r>
              <a:rPr lang="en-US" dirty="0" smtClean="0"/>
              <a:t>RCV.NXT + RCV.WND (right side)</a:t>
            </a:r>
          </a:p>
          <a:p>
            <a:pPr lvl="1"/>
            <a:r>
              <a:rPr lang="en-US" dirty="0" smtClean="0"/>
              <a:t>Moves right (allow higher offsets) whenever left side moves right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0583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Receive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http://www.tcpipguide.com/free/diagrams/tcpswpointersrecei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76060" y="1298250"/>
            <a:ext cx="7910739" cy="4480252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133600" y="5181600"/>
            <a:ext cx="2133600" cy="381000"/>
          </a:xfrm>
          <a:prstGeom prst="rect">
            <a:avLst/>
          </a:prstGeom>
          <a:solidFill>
            <a:srgbClr val="9F85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32-40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0600" y="5105400"/>
            <a:ext cx="3581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Now we can move the window 8 to the right 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8214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3.33333E-6 -0.32222 " pathEditMode="relative" ptsTypes="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Receive window with </a:t>
            </a:r>
            <a:r>
              <a:rPr lang="en-US" dirty="0" err="1" smtClean="0"/>
              <a:t>misordering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2" descr="http://www.tcpipguide.com/free/diagrams/tcpswpointersrecei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76060" y="1298250"/>
            <a:ext cx="7910739" cy="4480252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038600" y="5181600"/>
            <a:ext cx="2133600" cy="381000"/>
          </a:xfrm>
          <a:prstGeom prst="rect">
            <a:avLst/>
          </a:prstGeom>
          <a:solidFill>
            <a:srgbClr val="9F85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40-48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5862935"/>
            <a:ext cx="3581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Can’t move the window yet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3.33333E-6 -0.32222 " pathEditMode="relative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Hmm – what’s that about the</a:t>
            </a:r>
            <a:r>
              <a:rPr lang="en-US" baseline="0" dirty="0" smtClean="0"/>
              <a:t> sender?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That figure shows how the receive buffer is tied to the send buffer</a:t>
            </a:r>
          </a:p>
          <a:p>
            <a:endParaRPr lang="en-US" dirty="0"/>
          </a:p>
          <a:p>
            <a:r>
              <a:rPr lang="en-US" dirty="0" smtClean="0"/>
              <a:t>The receive buffer is for reordering</a:t>
            </a:r>
          </a:p>
          <a:p>
            <a:pPr lvl="1"/>
            <a:r>
              <a:rPr lang="en-US" dirty="0" smtClean="0"/>
              <a:t>So what’s the send buffer for?</a:t>
            </a:r>
          </a:p>
          <a:p>
            <a:pPr lvl="1"/>
            <a:r>
              <a:rPr lang="en-US" dirty="0" smtClean="0"/>
              <a:t>Why (and how) are the two related?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3206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Flow</a:t>
            </a:r>
            <a:r>
              <a:rPr lang="en-US" baseline="0" dirty="0" smtClean="0"/>
              <a:t> control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Congestion Control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Latency management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4682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Not overrunning the receiver</a:t>
            </a:r>
          </a:p>
          <a:p>
            <a:pPr lvl="1"/>
            <a:r>
              <a:rPr lang="en-US" dirty="0" smtClean="0"/>
              <a:t>The</a:t>
            </a:r>
            <a:r>
              <a:rPr lang="en-US" baseline="0" dirty="0" smtClean="0"/>
              <a:t> receiver always can handle one message</a:t>
            </a:r>
          </a:p>
          <a:p>
            <a:pPr lvl="1"/>
            <a:r>
              <a:rPr lang="en-US" baseline="0" dirty="0" smtClean="0"/>
              <a:t>Send that, </a:t>
            </a:r>
            <a:br>
              <a:rPr lang="en-US" baseline="0" dirty="0" smtClean="0"/>
            </a:br>
            <a:r>
              <a:rPr lang="en-US" baseline="0" dirty="0" smtClean="0"/>
              <a:t>wait for confirmation, </a:t>
            </a:r>
            <a:br>
              <a:rPr lang="en-US" baseline="0" dirty="0" smtClean="0"/>
            </a:br>
            <a:r>
              <a:rPr lang="en-US" baseline="0" dirty="0" smtClean="0"/>
              <a:t>send the next, …</a:t>
            </a:r>
          </a:p>
          <a:p>
            <a:endParaRPr lang="en-US" dirty="0"/>
          </a:p>
          <a:p>
            <a:r>
              <a:rPr lang="en-US" dirty="0" smtClean="0"/>
              <a:t>Why does </a:t>
            </a:r>
            <a:r>
              <a:rPr lang="en-US" dirty="0"/>
              <a:t>the sender need to </a:t>
            </a:r>
            <a:r>
              <a:rPr lang="en-US" dirty="0" smtClean="0"/>
              <a:t>wait?</a:t>
            </a:r>
          </a:p>
          <a:p>
            <a:pPr lvl="1"/>
            <a:r>
              <a:rPr lang="en-US" dirty="0" smtClean="0"/>
              <a:t>Message was lost</a:t>
            </a:r>
          </a:p>
          <a:p>
            <a:pPr lvl="1"/>
            <a:r>
              <a:rPr lang="en-US" dirty="0" smtClean="0"/>
              <a:t>Message is waiting at the receiver</a:t>
            </a:r>
            <a:endParaRPr lang="en-US" dirty="0"/>
          </a:p>
          <a:p>
            <a:pPr lvl="2"/>
            <a:r>
              <a:rPr lang="en-US" dirty="0"/>
              <a:t>If receiver can handle messages as fast as the sender,</a:t>
            </a:r>
            <a:r>
              <a:rPr lang="en-US" dirty="0" smtClean="0"/>
              <a:t> not an issue</a:t>
            </a:r>
          </a:p>
          <a:p>
            <a:pPr lvl="1"/>
            <a:r>
              <a:rPr lang="en-US" dirty="0" smtClean="0"/>
              <a:t>Solution: send one at a time</a:t>
            </a:r>
          </a:p>
          <a:p>
            <a:pPr lvl="2"/>
            <a:r>
              <a:rPr lang="en-US" dirty="0" smtClean="0"/>
              <a:t>One message outstanding at any given time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8092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</a:t>
            </a:r>
          </a:p>
          <a:p>
            <a:pPr lvl="1"/>
            <a:r>
              <a:rPr lang="en-US" dirty="0" smtClean="0"/>
              <a:t>Detect accidental alteration</a:t>
            </a:r>
          </a:p>
          <a:p>
            <a:endParaRPr lang="en-US" dirty="0" smtClean="0"/>
          </a:p>
          <a:p>
            <a:r>
              <a:rPr lang="en-US" dirty="0" smtClean="0"/>
              <a:t>Loss</a:t>
            </a:r>
          </a:p>
          <a:p>
            <a:pPr lvl="1"/>
            <a:r>
              <a:rPr lang="en-US" dirty="0" smtClean="0"/>
              <a:t>Detect missing </a:t>
            </a:r>
            <a:r>
              <a:rPr lang="en-US" dirty="0" err="1" smtClean="0"/>
              <a:t>packet(s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Reordering</a:t>
            </a:r>
            <a:r>
              <a:rPr lang="en-US" baseline="0" dirty="0" smtClean="0"/>
              <a:t> (related mechanism)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7295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a sequence number</a:t>
            </a:r>
          </a:p>
          <a:p>
            <a:pPr lvl="1"/>
            <a:r>
              <a:rPr lang="en-US" dirty="0" smtClean="0"/>
              <a:t>One number per message</a:t>
            </a:r>
          </a:p>
          <a:p>
            <a:pPr lvl="1"/>
            <a:endParaRPr lang="en-US" dirty="0"/>
          </a:p>
          <a:p>
            <a:r>
              <a:rPr lang="en-US" dirty="0" smtClean="0"/>
              <a:t>Sender and receiver work in lockstep</a:t>
            </a:r>
          </a:p>
          <a:p>
            <a:pPr lvl="1"/>
            <a:r>
              <a:rPr lang="en-US" dirty="0" smtClean="0"/>
              <a:t>Both “walk” the number space</a:t>
            </a:r>
          </a:p>
          <a:p>
            <a:pPr lvl="1"/>
            <a:r>
              <a:rPr lang="en-US" dirty="0" smtClean="0"/>
              <a:t>Both have “inchworm” behavior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6856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take a walk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are numbered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Sender “walks” the line via receiver ACKs</a:t>
            </a:r>
          </a:p>
        </p:txBody>
      </p:sp>
      <p:grpSp>
        <p:nvGrpSpPr>
          <p:cNvPr id="13" name="Group 14"/>
          <p:cNvGrpSpPr/>
          <p:nvPr/>
        </p:nvGrpSpPr>
        <p:grpSpPr>
          <a:xfrm>
            <a:off x="2139052" y="2373086"/>
            <a:ext cx="4865896" cy="555171"/>
            <a:chOff x="2068287" y="2373086"/>
            <a:chExt cx="4865896" cy="555171"/>
          </a:xfrm>
        </p:grpSpPr>
        <p:sp>
          <p:nvSpPr>
            <p:cNvPr id="4" name="Rectangle 3"/>
            <p:cNvSpPr/>
            <p:nvPr/>
          </p:nvSpPr>
          <p:spPr>
            <a:xfrm>
              <a:off x="206828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61257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2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15685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70114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4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21276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5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75705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6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0133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7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84562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8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389898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9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4" name="Group 15"/>
          <p:cNvGrpSpPr/>
          <p:nvPr/>
        </p:nvGrpSpPr>
        <p:grpSpPr>
          <a:xfrm>
            <a:off x="2139052" y="4607003"/>
            <a:ext cx="4865896" cy="555171"/>
            <a:chOff x="2068287" y="2373086"/>
            <a:chExt cx="4865896" cy="555171"/>
          </a:xfrm>
        </p:grpSpPr>
        <p:sp>
          <p:nvSpPr>
            <p:cNvPr id="17" name="Rectangle 16"/>
            <p:cNvSpPr/>
            <p:nvPr/>
          </p:nvSpPr>
          <p:spPr>
            <a:xfrm>
              <a:off x="206828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61257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2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5685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70114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4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1276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5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75705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6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30133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7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84562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8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89898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9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6" name="Pentagon 25"/>
          <p:cNvSpPr/>
          <p:nvPr/>
        </p:nvSpPr>
        <p:spPr>
          <a:xfrm rot="5400000">
            <a:off x="4367899" y="4272272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Pentagon 26"/>
          <p:cNvSpPr/>
          <p:nvPr/>
        </p:nvSpPr>
        <p:spPr>
          <a:xfrm rot="5400000">
            <a:off x="3311989" y="4275001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206309" y="3864851"/>
            <a:ext cx="992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To send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411194" y="3864851"/>
            <a:ext cx="1454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To be </a:t>
            </a:r>
            <a:r>
              <a:rPr lang="en-US" dirty="0" err="1" smtClean="0"/>
              <a:t>ACK’d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6285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Limiting the walk</a:t>
            </a:r>
            <a:endParaRPr lang="en-US" dirty="0"/>
          </a:p>
        </p:txBody>
      </p:sp>
      <mc:AlternateContent>
        <mc:Choic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c="http://schemas.openxmlformats.org/markup-compatibility/2006" xmlns:mv="urn:schemas-microsoft-com:mac:vml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Send</a:t>
                </a:r>
                <a:r>
                  <a:rPr lang="en-US" baseline="0" dirty="0" smtClean="0"/>
                  <a:t> and receiver ACK linked by a limit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baseline="0" smtClean="0">
                        <a:latin typeface="Cambria Math"/>
                      </a:rPr>
                      <m:t>𝑆𝑁𝐷</m:t>
                    </m:r>
                    <m:r>
                      <a:rPr lang="en-US" b="0" i="1" baseline="0" smtClean="0">
                        <a:latin typeface="Cambria Math"/>
                      </a:rPr>
                      <m:t>−</m:t>
                    </m:r>
                    <m:r>
                      <a:rPr lang="en-US" b="0" i="1" baseline="0" smtClean="0">
                        <a:latin typeface="Cambria Math"/>
                      </a:rPr>
                      <m:t>𝐴𝐶𝐾</m:t>
                    </m:r>
                    <m:r>
                      <a:rPr lang="en-US" b="0" i="1" baseline="0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baseline="0" smtClean="0">
                        <a:latin typeface="Cambria Math"/>
                        <a:ea typeface="Cambria Math"/>
                      </a:rPr>
                      <m:t>𝑁</m:t>
                    </m:r>
                  </m:oMath>
                </a14:m>
                <a:endParaRPr lang="en-US" b="0" baseline="0" dirty="0" smtClean="0">
                  <a:ea typeface="Cambria Math"/>
                </a:endParaRPr>
              </a:p>
              <a:p>
                <a:pPr lvl="1"/>
                <a:r>
                  <a:rPr lang="en-US" dirty="0" smtClean="0">
                    <a:ea typeface="Cambria Math"/>
                  </a:rPr>
                  <a:t>For stop-and-go, N=1</a:t>
                </a:r>
                <a:endParaRPr lang="en-US" b="0" baseline="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2139052" y="4607003"/>
            <a:ext cx="4865896" cy="555171"/>
            <a:chOff x="2068287" y="2373086"/>
            <a:chExt cx="4865896" cy="555171"/>
          </a:xfrm>
        </p:grpSpPr>
        <p:sp>
          <p:nvSpPr>
            <p:cNvPr id="5" name="Rectangle 4"/>
            <p:cNvSpPr/>
            <p:nvPr/>
          </p:nvSpPr>
          <p:spPr>
            <a:xfrm>
              <a:off x="206828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1257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2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5685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70114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4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21276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5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5705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6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30133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7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84562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8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389898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9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0" name="Pentagon 19"/>
          <p:cNvSpPr/>
          <p:nvPr/>
        </p:nvSpPr>
        <p:spPr>
          <a:xfrm rot="5400000">
            <a:off x="4367899" y="4272272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Pentagon 20"/>
          <p:cNvSpPr/>
          <p:nvPr/>
        </p:nvSpPr>
        <p:spPr>
          <a:xfrm rot="5400000">
            <a:off x="3856274" y="4275002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283532" y="3864852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SND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617965" y="3864851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ACK</a:t>
            </a:r>
            <a:endParaRPr lang="en-US" dirty="0"/>
          </a:p>
        </p:txBody>
      </p:sp>
      <p:cxnSp>
        <p:nvCxnSpPr>
          <p:cNvPr id="24" name="Straight Connector 23"/>
          <p:cNvCxnSpPr>
            <a:endCxn id="20" idx="2"/>
          </p:cNvCxnSpPr>
          <p:nvPr/>
        </p:nvCxnSpPr>
        <p:spPr>
          <a:xfrm flipV="1">
            <a:off x="4191006" y="4345751"/>
            <a:ext cx="217711" cy="399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9432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baseline="0" dirty="0" smtClean="0"/>
              <a:t> look at the exchanges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message per round trip</a:t>
            </a:r>
          </a:p>
          <a:p>
            <a:pPr lvl="1"/>
            <a:r>
              <a:rPr lang="en-US" dirty="0" smtClean="0"/>
              <a:t>ACK indicates </a:t>
            </a:r>
            <a:r>
              <a:rPr lang="en-US" i="1" u="sng" dirty="0" smtClean="0"/>
              <a:t>received</a:t>
            </a:r>
            <a:r>
              <a:rPr lang="en-US" dirty="0" smtClean="0"/>
              <a:t> and </a:t>
            </a:r>
            <a:r>
              <a:rPr lang="en-US" i="1" u="sng" dirty="0" smtClean="0"/>
              <a:t>ready for next</a:t>
            </a:r>
            <a:endParaRPr lang="en-US" i="1" u="sng" dirty="0"/>
          </a:p>
        </p:txBody>
      </p:sp>
      <p:grpSp>
        <p:nvGrpSpPr>
          <p:cNvPr id="4" name="Group 12"/>
          <p:cNvGrpSpPr/>
          <p:nvPr/>
        </p:nvGrpSpPr>
        <p:grpSpPr>
          <a:xfrm>
            <a:off x="3408990" y="2994580"/>
            <a:ext cx="1626177" cy="2437391"/>
            <a:chOff x="3408990" y="2994580"/>
            <a:chExt cx="1626177" cy="2437391"/>
          </a:xfrm>
        </p:grpSpPr>
        <p:grpSp>
          <p:nvGrpSpPr>
            <p:cNvPr id="8" name="Group 3"/>
            <p:cNvGrpSpPr/>
            <p:nvPr/>
          </p:nvGrpSpPr>
          <p:grpSpPr>
            <a:xfrm>
              <a:off x="3439885" y="2994580"/>
              <a:ext cx="1534885" cy="2437391"/>
              <a:chOff x="3439885" y="2449284"/>
              <a:chExt cx="1534885" cy="3004458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>
                <a:off x="3439885" y="2449285"/>
                <a:ext cx="0" cy="3004457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prstDash val="sysDash"/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/>
              <p:cNvCxnSpPr/>
              <p:nvPr/>
            </p:nvCxnSpPr>
            <p:spPr>
              <a:xfrm>
                <a:off x="4974770" y="2449284"/>
                <a:ext cx="0" cy="3004457"/>
              </a:xfrm>
              <a:prstGeom prst="straightConnector1">
                <a:avLst/>
              </a:prstGeom>
              <a:ln>
                <a:solidFill>
                  <a:schemeClr val="tx2"/>
                </a:solidFill>
                <a:prstDash val="sysDash"/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Right Arrow 6"/>
            <p:cNvSpPr/>
            <p:nvPr/>
          </p:nvSpPr>
          <p:spPr>
            <a:xfrm rot="1051814">
              <a:off x="3408992" y="3230943"/>
              <a:ext cx="1601316" cy="206828"/>
            </a:xfrm>
            <a:prstGeom prst="rightArrow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ight Arrow 8"/>
            <p:cNvSpPr/>
            <p:nvPr/>
          </p:nvSpPr>
          <p:spPr>
            <a:xfrm rot="20548186" flipH="1">
              <a:off x="3408990" y="3791558"/>
              <a:ext cx="1601316" cy="206828"/>
            </a:xfrm>
            <a:prstGeom prst="rightArrow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Right Arrow 10"/>
            <p:cNvSpPr/>
            <p:nvPr/>
          </p:nvSpPr>
          <p:spPr>
            <a:xfrm rot="1051814">
              <a:off x="3433851" y="4356604"/>
              <a:ext cx="1601316" cy="206828"/>
            </a:xfrm>
            <a:prstGeom prst="rightArrow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>
            <a:xfrm rot="20548186" flipH="1">
              <a:off x="3433849" y="4917219"/>
              <a:ext cx="1601316" cy="206828"/>
            </a:xfrm>
            <a:prstGeom prst="rightArrow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5320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look at the numbering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SND and ACK differ by at most 1, </a:t>
            </a:r>
            <a:br>
              <a:rPr lang="en-US" dirty="0" smtClean="0"/>
            </a:br>
            <a:r>
              <a:rPr lang="en-US" dirty="0" smtClean="0"/>
              <a:t>we don’t need to number 1..999</a:t>
            </a:r>
          </a:p>
          <a:p>
            <a:pPr lvl="1"/>
            <a:r>
              <a:rPr lang="en-US" dirty="0" smtClean="0"/>
              <a:t>OK to just number 0,1,0,1,0,1</a:t>
            </a:r>
          </a:p>
          <a:p>
            <a:pPr lvl="1"/>
            <a:r>
              <a:rPr lang="en-US" dirty="0" smtClean="0"/>
              <a:t>Also known as “alternating bit” protocol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139052" y="4607003"/>
            <a:ext cx="4865896" cy="555171"/>
            <a:chOff x="2068287" y="2373086"/>
            <a:chExt cx="4865896" cy="555171"/>
          </a:xfrm>
        </p:grpSpPr>
        <p:sp>
          <p:nvSpPr>
            <p:cNvPr id="5" name="Rectangle 4"/>
            <p:cNvSpPr/>
            <p:nvPr/>
          </p:nvSpPr>
          <p:spPr>
            <a:xfrm>
              <a:off x="206828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1257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0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5685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70114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0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21276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5705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0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30133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84562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0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389898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4" name="Pentagon 13"/>
          <p:cNvSpPr/>
          <p:nvPr/>
        </p:nvSpPr>
        <p:spPr>
          <a:xfrm rot="5400000">
            <a:off x="4367899" y="4272272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/>
        </p:nvSpPr>
        <p:spPr>
          <a:xfrm rot="5400000">
            <a:off x="3856274" y="4275002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283532" y="3864852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SND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611553" y="386485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RCV</a:t>
            </a:r>
            <a:endParaRPr lang="en-US" dirty="0"/>
          </a:p>
        </p:txBody>
      </p:sp>
      <p:cxnSp>
        <p:nvCxnSpPr>
          <p:cNvPr id="20" name="Straight Connector 19"/>
          <p:cNvCxnSpPr>
            <a:endCxn id="14" idx="2"/>
          </p:cNvCxnSpPr>
          <p:nvPr/>
        </p:nvCxnSpPr>
        <p:spPr>
          <a:xfrm flipV="1">
            <a:off x="4191006" y="4345751"/>
            <a:ext cx="217711" cy="399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5133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r>
              <a:rPr lang="en-US" dirty="0" smtClean="0"/>
              <a:t> do anything else?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Receiver might be faster than sender</a:t>
            </a:r>
          </a:p>
          <a:p>
            <a:pPr lvl="1"/>
            <a:r>
              <a:rPr lang="en-US" dirty="0" smtClean="0"/>
              <a:t>In which case it could handle more messages</a:t>
            </a:r>
          </a:p>
          <a:p>
            <a:r>
              <a:rPr lang="en-US" dirty="0" smtClean="0"/>
              <a:t>Learning that receiver has handled a message takes time</a:t>
            </a:r>
          </a:p>
          <a:p>
            <a:pPr lvl="1"/>
            <a:r>
              <a:rPr lang="en-US" dirty="0" smtClean="0"/>
              <a:t>At least time to get acknowledgement to sender</a:t>
            </a:r>
          </a:p>
          <a:p>
            <a:r>
              <a:rPr lang="en-US" dirty="0" smtClean="0"/>
              <a:t>During that time, channel is not in use, receiver is not busy, sender is not busy</a:t>
            </a:r>
          </a:p>
          <a:p>
            <a:pPr lvl="1"/>
            <a:r>
              <a:rPr lang="en-US" dirty="0" smtClean="0"/>
              <a:t>Lots of wasted resources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What if we have more than 1 outstanding message?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could arrive out of order</a:t>
            </a:r>
          </a:p>
          <a:p>
            <a:pPr lvl="1"/>
            <a:r>
              <a:rPr lang="en-US" dirty="0" smtClean="0"/>
              <a:t>As we’ve already discussed</a:t>
            </a:r>
          </a:p>
          <a:p>
            <a:r>
              <a:rPr lang="en-US" dirty="0" smtClean="0"/>
              <a:t>A message could arrive while receiver is busy handling an earlier message</a:t>
            </a:r>
          </a:p>
          <a:p>
            <a:pPr lvl="1"/>
            <a:r>
              <a:rPr lang="en-US" dirty="0" smtClean="0"/>
              <a:t>Not possible with 1 message window Stop and Go</a:t>
            </a:r>
          </a:p>
          <a:p>
            <a:r>
              <a:rPr lang="en-US" dirty="0" smtClean="0"/>
              <a:t>If we allow multiple outstanding messages,</a:t>
            </a:r>
            <a:r>
              <a:rPr lang="en-US" dirty="0" smtClean="0"/>
              <a:t> we must </a:t>
            </a:r>
            <a:r>
              <a:rPr lang="en-US" dirty="0" smtClean="0"/>
              <a:t>handle both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How to handle these problems?</a:t>
            </a:r>
          </a:p>
          <a:p>
            <a:r>
              <a:rPr lang="en-US" dirty="0" smtClean="0"/>
              <a:t>As discussed, use a buffer to handle </a:t>
            </a:r>
            <a:r>
              <a:rPr lang="en-US" dirty="0" err="1" smtClean="0"/>
              <a:t>misordered</a:t>
            </a:r>
            <a:r>
              <a:rPr lang="en-US" dirty="0" smtClean="0"/>
              <a:t> messages</a:t>
            </a:r>
          </a:p>
          <a:p>
            <a:pPr lvl="1"/>
            <a:r>
              <a:rPr lang="en-US" dirty="0" smtClean="0"/>
              <a:t>The receive window indicates max </a:t>
            </a:r>
            <a:r>
              <a:rPr lang="en-US" dirty="0" err="1" smtClean="0"/>
              <a:t>misorder</a:t>
            </a:r>
            <a:endParaRPr lang="en-US" dirty="0" smtClean="0"/>
          </a:p>
          <a:p>
            <a:pPr lvl="1"/>
            <a:r>
              <a:rPr lang="en-US" dirty="0" smtClean="0"/>
              <a:t>Also max “outstanding” held messages</a:t>
            </a:r>
          </a:p>
          <a:p>
            <a:r>
              <a:rPr lang="en-US" dirty="0" smtClean="0"/>
              <a:t>Hmm – let’s use that buffer</a:t>
            </a:r>
            <a:r>
              <a:rPr lang="en-US" baseline="0" dirty="0" smtClean="0"/>
              <a:t> two ways!</a:t>
            </a:r>
          </a:p>
          <a:p>
            <a:pPr lvl="1"/>
            <a:r>
              <a:rPr lang="en-US" dirty="0" smtClean="0"/>
              <a:t>If receiver is busy when message arrives, put it in the buffer</a:t>
            </a:r>
          </a:p>
          <a:p>
            <a:pPr lvl="1"/>
            <a:r>
              <a:rPr lang="en-US" baseline="0" dirty="0" smtClean="0"/>
              <a:t>Even</a:t>
            </a:r>
            <a:r>
              <a:rPr lang="en-US" dirty="0" smtClean="0"/>
              <a:t> if it is the next message to be received</a:t>
            </a:r>
            <a:endParaRPr lang="en-US" baseline="0" dirty="0" smtClean="0"/>
          </a:p>
          <a:p>
            <a:pPr lvl="1"/>
            <a:endParaRPr lang="en-US" baseline="0" dirty="0" smtClean="0"/>
          </a:p>
          <a:p>
            <a:pPr lvl="0"/>
            <a:r>
              <a:rPr lang="en-US" dirty="0" smtClean="0"/>
              <a:t>So we can send more than one at a time…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652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Back 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 a sequence number</a:t>
            </a:r>
          </a:p>
          <a:p>
            <a:pPr lvl="1"/>
            <a:r>
              <a:rPr lang="en-US" dirty="0" smtClean="0"/>
              <a:t>One number per message</a:t>
            </a:r>
          </a:p>
          <a:p>
            <a:pPr lvl="1"/>
            <a:endParaRPr lang="en-US" dirty="0"/>
          </a:p>
          <a:p>
            <a:r>
              <a:rPr lang="en-US" dirty="0" smtClean="0"/>
              <a:t>Sender and receiver work in lockstep</a:t>
            </a:r>
          </a:p>
          <a:p>
            <a:pPr lvl="1"/>
            <a:r>
              <a:rPr lang="en-US" dirty="0" smtClean="0"/>
              <a:t>Both “walk” the number space</a:t>
            </a:r>
          </a:p>
          <a:p>
            <a:pPr lvl="1"/>
            <a:r>
              <a:rPr lang="en-US" dirty="0" smtClean="0"/>
              <a:t>Both have “inchworm” behavior</a:t>
            </a:r>
          </a:p>
          <a:p>
            <a:pPr lvl="1"/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Just like stop-and go, but with N messages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7995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take another walk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are numbered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Sender “walks” the line via receiver ACKs</a:t>
            </a:r>
          </a:p>
        </p:txBody>
      </p:sp>
      <p:grpSp>
        <p:nvGrpSpPr>
          <p:cNvPr id="13" name="Group 14"/>
          <p:cNvGrpSpPr/>
          <p:nvPr/>
        </p:nvGrpSpPr>
        <p:grpSpPr>
          <a:xfrm>
            <a:off x="2139052" y="2373086"/>
            <a:ext cx="4865896" cy="555171"/>
            <a:chOff x="2068287" y="2373086"/>
            <a:chExt cx="4865896" cy="555171"/>
          </a:xfrm>
        </p:grpSpPr>
        <p:sp>
          <p:nvSpPr>
            <p:cNvPr id="4" name="Rectangle 3"/>
            <p:cNvSpPr/>
            <p:nvPr/>
          </p:nvSpPr>
          <p:spPr>
            <a:xfrm>
              <a:off x="206828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61257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2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15685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70114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4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21276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5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75705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6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0133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7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84562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8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389898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9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4" name="Group 15"/>
          <p:cNvGrpSpPr/>
          <p:nvPr/>
        </p:nvGrpSpPr>
        <p:grpSpPr>
          <a:xfrm>
            <a:off x="2139052" y="4607003"/>
            <a:ext cx="4865896" cy="555171"/>
            <a:chOff x="2068287" y="2373086"/>
            <a:chExt cx="4865896" cy="555171"/>
          </a:xfrm>
        </p:grpSpPr>
        <p:sp>
          <p:nvSpPr>
            <p:cNvPr id="17" name="Rectangle 16"/>
            <p:cNvSpPr/>
            <p:nvPr/>
          </p:nvSpPr>
          <p:spPr>
            <a:xfrm>
              <a:off x="206828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61257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2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5685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70114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4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1276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5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75705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6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30133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7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84562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8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89898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9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6" name="Pentagon 25"/>
          <p:cNvSpPr/>
          <p:nvPr/>
        </p:nvSpPr>
        <p:spPr>
          <a:xfrm rot="5400000">
            <a:off x="4367899" y="4272272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Pentagon 26"/>
          <p:cNvSpPr/>
          <p:nvPr/>
        </p:nvSpPr>
        <p:spPr>
          <a:xfrm rot="5400000">
            <a:off x="3311989" y="4275001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206309" y="3864851"/>
            <a:ext cx="992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To send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411194" y="3864851"/>
            <a:ext cx="1454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To be </a:t>
            </a:r>
            <a:r>
              <a:rPr lang="en-US" dirty="0" err="1" smtClean="0"/>
              <a:t>ACK’d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801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</a:t>
            </a:r>
            <a:r>
              <a:rPr lang="en-US" baseline="0" dirty="0" smtClean="0"/>
              <a:t> or correct?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can correct, there’s no problem</a:t>
            </a:r>
          </a:p>
          <a:p>
            <a:pPr lvl="1"/>
            <a:endParaRPr lang="en-US" dirty="0"/>
          </a:p>
          <a:p>
            <a:r>
              <a:rPr lang="en-US" dirty="0" smtClean="0"/>
              <a:t>Here we focus on integrity failure</a:t>
            </a:r>
          </a:p>
          <a:p>
            <a:pPr lvl="1"/>
            <a:r>
              <a:rPr lang="en-US" dirty="0" smtClean="0"/>
              <a:t>Based on detecting uncorrectable errors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7144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Limiting the walk</a:t>
            </a:r>
            <a:endParaRPr lang="en-US" dirty="0"/>
          </a:p>
        </p:txBody>
      </p:sp>
      <mc:AlternateContent>
        <mc:Choic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c="http://schemas.openxmlformats.org/markup-compatibility/2006" xmlns:mv="urn:schemas-microsoft-com:mac:vml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Send</a:t>
                </a:r>
                <a:r>
                  <a:rPr lang="en-US" baseline="0" dirty="0" smtClean="0"/>
                  <a:t> and receiver ACK linked by a limit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baseline="0" smtClean="0">
                        <a:latin typeface="Cambria Math"/>
                      </a:rPr>
                      <m:t>𝑆𝑁𝐷</m:t>
                    </m:r>
                    <m:r>
                      <a:rPr lang="en-US" b="0" i="1" baseline="0" smtClean="0">
                        <a:latin typeface="Cambria Math"/>
                      </a:rPr>
                      <m:t>−</m:t>
                    </m:r>
                    <m:r>
                      <a:rPr lang="en-US" b="0" i="1" baseline="0" smtClean="0">
                        <a:latin typeface="Cambria Math"/>
                      </a:rPr>
                      <m:t>𝐴𝐶𝐾</m:t>
                    </m:r>
                    <m:r>
                      <a:rPr lang="en-US" b="0" i="1" baseline="0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baseline="0" smtClean="0">
                        <a:latin typeface="Cambria Math"/>
                        <a:ea typeface="Cambria Math"/>
                      </a:rPr>
                      <m:t>𝑁</m:t>
                    </m:r>
                  </m:oMath>
                </a14:m>
                <a:endParaRPr lang="en-US" b="0" baseline="0" dirty="0" smtClean="0">
                  <a:ea typeface="Cambria Math"/>
                </a:endParaRPr>
              </a:p>
              <a:p>
                <a:pPr lvl="1"/>
                <a:r>
                  <a:rPr lang="en-US" dirty="0" smtClean="0">
                    <a:ea typeface="Cambria Math"/>
                  </a:rPr>
                  <a:t>For Go-back-N, N&gt;1</a:t>
                </a:r>
                <a:endParaRPr lang="en-US" b="0" baseline="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2139052" y="4607003"/>
            <a:ext cx="4865896" cy="555171"/>
            <a:chOff x="2068287" y="2373086"/>
            <a:chExt cx="4865896" cy="555171"/>
          </a:xfrm>
        </p:grpSpPr>
        <p:sp>
          <p:nvSpPr>
            <p:cNvPr id="5" name="Rectangle 4"/>
            <p:cNvSpPr/>
            <p:nvPr/>
          </p:nvSpPr>
          <p:spPr>
            <a:xfrm>
              <a:off x="206828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1257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2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5685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70114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4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21276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5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5705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6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30133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7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84562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8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389898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9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0" name="Pentagon 19"/>
          <p:cNvSpPr/>
          <p:nvPr/>
        </p:nvSpPr>
        <p:spPr>
          <a:xfrm rot="5400000">
            <a:off x="5456468" y="4272273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Pentagon 20"/>
          <p:cNvSpPr/>
          <p:nvPr/>
        </p:nvSpPr>
        <p:spPr>
          <a:xfrm rot="5400000">
            <a:off x="3856274" y="4275002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308253" y="3864852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SND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714470" y="3864851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ACK</a:t>
            </a:r>
            <a:endParaRPr lang="en-US" dirty="0"/>
          </a:p>
        </p:txBody>
      </p:sp>
      <p:cxnSp>
        <p:nvCxnSpPr>
          <p:cNvPr id="24" name="Straight Connector 23"/>
          <p:cNvCxnSpPr>
            <a:stCxn id="21" idx="0"/>
            <a:endCxn id="20" idx="2"/>
          </p:cNvCxnSpPr>
          <p:nvPr/>
        </p:nvCxnSpPr>
        <p:spPr>
          <a:xfrm flipV="1">
            <a:off x="4191006" y="4345752"/>
            <a:ext cx="1306280" cy="272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3155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baseline="0" dirty="0" smtClean="0"/>
              <a:t> look at the exchanges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 messages per round trip</a:t>
            </a:r>
          </a:p>
          <a:p>
            <a:pPr lvl="1"/>
            <a:r>
              <a:rPr lang="en-US" dirty="0" smtClean="0"/>
              <a:t>ACKs indicates </a:t>
            </a:r>
            <a:r>
              <a:rPr lang="en-US" i="1" u="sng" dirty="0" smtClean="0"/>
              <a:t>received</a:t>
            </a:r>
            <a:r>
              <a:rPr lang="en-US" dirty="0" smtClean="0"/>
              <a:t> and </a:t>
            </a:r>
            <a:r>
              <a:rPr lang="en-US" i="1" u="sng" dirty="0" smtClean="0"/>
              <a:t>ready for next</a:t>
            </a:r>
            <a:endParaRPr lang="en-US" i="1" u="sng" dirty="0"/>
          </a:p>
        </p:txBody>
      </p:sp>
      <p:grpSp>
        <p:nvGrpSpPr>
          <p:cNvPr id="4" name="Group 3"/>
          <p:cNvGrpSpPr/>
          <p:nvPr/>
        </p:nvGrpSpPr>
        <p:grpSpPr>
          <a:xfrm>
            <a:off x="3439885" y="2700676"/>
            <a:ext cx="1534885" cy="2981677"/>
            <a:chOff x="3439885" y="2449284"/>
            <a:chExt cx="1534885" cy="300445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3439885" y="2449285"/>
              <a:ext cx="0" cy="3004457"/>
            </a:xfrm>
            <a:prstGeom prst="straightConnector1">
              <a:avLst/>
            </a:prstGeom>
            <a:ln>
              <a:solidFill>
                <a:schemeClr val="tx2"/>
              </a:solidFill>
              <a:prstDash val="sysDash"/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4974770" y="2449284"/>
              <a:ext cx="0" cy="3004457"/>
            </a:xfrm>
            <a:prstGeom prst="straightConnector1">
              <a:avLst/>
            </a:prstGeom>
            <a:ln>
              <a:solidFill>
                <a:schemeClr val="tx2"/>
              </a:solidFill>
              <a:prstDash val="sysDash"/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ight Arrow 19"/>
          <p:cNvSpPr/>
          <p:nvPr/>
        </p:nvSpPr>
        <p:spPr>
          <a:xfrm rot="1051814">
            <a:off x="3433854" y="4088813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20548186" flipH="1">
            <a:off x="3433852" y="4649428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1051814">
            <a:off x="3433852" y="4309651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20548186" flipH="1">
            <a:off x="3433850" y="4870266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1051814">
            <a:off x="3458710" y="4527572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20548186" flipH="1">
            <a:off x="3458708" y="5088187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051814">
            <a:off x="3408992" y="2937039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20548186" flipH="1">
            <a:off x="3408990" y="3497654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051814">
            <a:off x="3408990" y="3157877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20548186" flipH="1">
            <a:off x="3408988" y="3718492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1051814">
            <a:off x="3433848" y="3375798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20548186" flipH="1">
            <a:off x="3433846" y="3936413"/>
            <a:ext cx="1601316" cy="20682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4452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look at the numbering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SND and ACK differ by at most N, </a:t>
            </a:r>
            <a:br>
              <a:rPr lang="en-US" dirty="0" smtClean="0"/>
            </a:br>
            <a:r>
              <a:rPr lang="en-US" dirty="0" smtClean="0"/>
              <a:t>we don’t need to number 1..999</a:t>
            </a:r>
          </a:p>
          <a:p>
            <a:pPr lvl="1"/>
            <a:r>
              <a:rPr lang="en-US" dirty="0" smtClean="0"/>
              <a:t>OK to just number 0,1,2,3,…,2N-1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39052" y="4607003"/>
            <a:ext cx="4865896" cy="555171"/>
            <a:chOff x="2068287" y="2373086"/>
            <a:chExt cx="4865896" cy="555171"/>
          </a:xfrm>
        </p:grpSpPr>
        <p:sp>
          <p:nvSpPr>
            <p:cNvPr id="5" name="Rectangle 4"/>
            <p:cNvSpPr/>
            <p:nvPr/>
          </p:nvSpPr>
          <p:spPr>
            <a:xfrm>
              <a:off x="206828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1257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0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5685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70114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2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212767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5705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0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301336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845622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2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389898" y="2373086"/>
              <a:ext cx="544285" cy="55517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1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4" name="Pentagon 13"/>
          <p:cNvSpPr/>
          <p:nvPr/>
        </p:nvSpPr>
        <p:spPr>
          <a:xfrm rot="5400000">
            <a:off x="4367899" y="4272272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/>
        </p:nvSpPr>
        <p:spPr>
          <a:xfrm rot="5400000">
            <a:off x="3311988" y="4275003"/>
            <a:ext cx="375549" cy="29391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283532" y="3864852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SND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163772" y="386485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RCV</a:t>
            </a:r>
            <a:endParaRPr lang="en-US" dirty="0"/>
          </a:p>
        </p:txBody>
      </p:sp>
      <p:cxnSp>
        <p:nvCxnSpPr>
          <p:cNvPr id="20" name="Straight Connector 19"/>
          <p:cNvCxnSpPr>
            <a:stCxn id="15" idx="0"/>
            <a:endCxn id="14" idx="2"/>
          </p:cNvCxnSpPr>
          <p:nvPr/>
        </p:nvCxnSpPr>
        <p:spPr>
          <a:xfrm flipV="1">
            <a:off x="3646720" y="4345751"/>
            <a:ext cx="761997" cy="273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653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2N</a:t>
            </a:r>
            <a:r>
              <a:rPr lang="en-US" baseline="0" dirty="0" smtClean="0"/>
              <a:t> values?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 outstanding values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Each RTT, the window can slide forward by 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Need to prevent overlap from one RTT to next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9644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</a:t>
            </a:r>
            <a:r>
              <a:rPr lang="en-US" baseline="0" dirty="0" smtClean="0"/>
              <a:t> big is 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messages before getting ACK?</a:t>
            </a:r>
          </a:p>
          <a:p>
            <a:pPr lvl="1"/>
            <a:r>
              <a:rPr lang="en-US" dirty="0" smtClean="0"/>
              <a:t>Once you get the ACK for the first, </a:t>
            </a:r>
            <a:br>
              <a:rPr lang="en-US" dirty="0" smtClean="0"/>
            </a:br>
            <a:r>
              <a:rPr lang="en-US" dirty="0" smtClean="0"/>
              <a:t>you can send N+1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ACK provides a “clock” to the pipeline</a:t>
            </a:r>
          </a:p>
          <a:p>
            <a:pPr lvl="2"/>
            <a:r>
              <a:rPr lang="en-US" dirty="0" smtClean="0"/>
              <a:t>Every ACK/N+1 pair acts like stop-and-go</a:t>
            </a:r>
          </a:p>
          <a:p>
            <a:pPr lvl="2"/>
            <a:r>
              <a:rPr lang="en-US" dirty="0" smtClean="0"/>
              <a:t>Go-back-N is </a:t>
            </a:r>
            <a:r>
              <a:rPr lang="en-US" i="1" u="sng" dirty="0" smtClean="0"/>
              <a:t>like</a:t>
            </a:r>
            <a:r>
              <a:rPr lang="en-US" dirty="0" smtClean="0"/>
              <a:t> N overlapping stop-and-go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7733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receive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the receiver isn’t fast enough?</a:t>
            </a:r>
          </a:p>
          <a:p>
            <a:pPr lvl="1"/>
            <a:r>
              <a:rPr lang="en-US" dirty="0" smtClean="0"/>
              <a:t>Info (message) has to go into the buffer as fast as it arrives (or we have other problems!)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If the FSM doesn’t release the info to the upper layer as fast as it comes in, there’s a delay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3131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receive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 (message) arrives</a:t>
            </a:r>
          </a:p>
          <a:p>
            <a:pPr lvl="1"/>
            <a:r>
              <a:rPr lang="en-US" dirty="0" smtClean="0"/>
              <a:t>Place</a:t>
            </a:r>
            <a:r>
              <a:rPr lang="en-US" baseline="0" dirty="0" smtClean="0"/>
              <a:t> message in sequence</a:t>
            </a:r>
          </a:p>
          <a:p>
            <a:pPr lvl="1"/>
            <a:r>
              <a:rPr lang="en-US" dirty="0" smtClean="0"/>
              <a:t>Move left side to the right until a</a:t>
            </a:r>
            <a:r>
              <a:rPr lang="en-US" baseline="0" dirty="0" smtClean="0"/>
              <a:t> gap</a:t>
            </a:r>
          </a:p>
          <a:p>
            <a:pPr lvl="2"/>
            <a:r>
              <a:rPr lang="en-US" dirty="0" smtClean="0"/>
              <a:t>Pass that info to the next layer up</a:t>
            </a:r>
          </a:p>
          <a:p>
            <a:pPr lvl="1"/>
            <a:r>
              <a:rPr lang="en-US" dirty="0" smtClean="0"/>
              <a:t>Right side moves to the right at the same time</a:t>
            </a:r>
          </a:p>
          <a:p>
            <a:pPr lvl="0"/>
            <a:r>
              <a:rPr lang="en-US" u="sng" dirty="0" smtClean="0"/>
              <a:t>If</a:t>
            </a:r>
            <a:r>
              <a:rPr lang="en-US" dirty="0" smtClean="0"/>
              <a:t> the</a:t>
            </a:r>
            <a:r>
              <a:rPr lang="en-US" baseline="0" dirty="0" smtClean="0"/>
              <a:t> FSM is fast enough</a:t>
            </a:r>
          </a:p>
          <a:p>
            <a:pPr lvl="1"/>
            <a:r>
              <a:rPr lang="en-US" dirty="0" smtClean="0"/>
              <a:t>The left side doesn’t move immediately</a:t>
            </a:r>
          </a:p>
          <a:p>
            <a:pPr lvl="2"/>
            <a:r>
              <a:rPr lang="en-US" dirty="0" smtClean="0"/>
              <a:t>Takes time – time to process the message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5419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 and 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left side doesn’t move, right doesn’t</a:t>
            </a:r>
          </a:p>
          <a:p>
            <a:pPr lvl="1"/>
            <a:r>
              <a:rPr lang="en-US" dirty="0" smtClean="0"/>
              <a:t>I.e., receiver isn’t ready for new offset info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How do we coordinate with the sender?</a:t>
            </a:r>
          </a:p>
          <a:p>
            <a:pPr lvl="1"/>
            <a:r>
              <a:rPr lang="en-US" dirty="0" smtClean="0"/>
              <a:t>Sender has</a:t>
            </a:r>
            <a:r>
              <a:rPr lang="en-US" baseline="0" dirty="0" smtClean="0"/>
              <a:t> a similar buffer</a:t>
            </a:r>
          </a:p>
          <a:p>
            <a:pPr lvl="1"/>
            <a:r>
              <a:rPr lang="en-US" baseline="0" dirty="0" smtClean="0"/>
              <a:t>SND.WIN = RCV.WIN</a:t>
            </a:r>
          </a:p>
          <a:p>
            <a:pPr lvl="2"/>
            <a:r>
              <a:rPr lang="en-US" dirty="0" smtClean="0"/>
              <a:t>If smaller, we could have sent messages that could have</a:t>
            </a:r>
            <a:r>
              <a:rPr lang="en-US" baseline="0" dirty="0" smtClean="0"/>
              <a:t> been held</a:t>
            </a:r>
            <a:r>
              <a:rPr lang="en-US" dirty="0" smtClean="0"/>
              <a:t> by receiver – wasted resources</a:t>
            </a:r>
            <a:endParaRPr lang="en-US" baseline="0" dirty="0" smtClean="0"/>
          </a:p>
          <a:p>
            <a:pPr lvl="2"/>
            <a:r>
              <a:rPr lang="en-US" baseline="0" dirty="0" smtClean="0"/>
              <a:t>If bigger, we won’t be able to send it anyway (we can only fill the receive buffer!)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8065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Coordinating SND and RCV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098" name="Picture 2" descr="http://www.tcpipguide.com/free/diagrams/tcpswpointer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993772" y="1118708"/>
            <a:ext cx="7693028" cy="4592506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3072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loss</a:t>
            </a:r>
            <a:r>
              <a:rPr lang="en-US" baseline="0" dirty="0" smtClean="0"/>
              <a:t> + windowing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</a:t>
            </a:r>
            <a:r>
              <a:rPr lang="en-US" baseline="0" dirty="0" smtClean="0"/>
              <a:t> feedback (ACK)</a:t>
            </a:r>
          </a:p>
          <a:p>
            <a:pPr lvl="1"/>
            <a:r>
              <a:rPr lang="en-US" dirty="0" smtClean="0"/>
              <a:t>Indicate what was received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Negative feedback (NACK)</a:t>
            </a:r>
          </a:p>
          <a:p>
            <a:pPr lvl="1"/>
            <a:r>
              <a:rPr lang="en-US" dirty="0" smtClean="0"/>
              <a:t>Indicate what is missing but expected</a:t>
            </a:r>
          </a:p>
          <a:p>
            <a:pPr lvl="1"/>
            <a:r>
              <a:rPr lang="en-US" dirty="0" smtClean="0"/>
              <a:t>Always a gap after the last </a:t>
            </a:r>
            <a:r>
              <a:rPr lang="en-US" dirty="0" err="1" smtClean="0"/>
              <a:t>msg</a:t>
            </a:r>
            <a:r>
              <a:rPr lang="en-US" dirty="0" smtClean="0"/>
              <a:t> received</a:t>
            </a:r>
          </a:p>
          <a:p>
            <a:pPr lvl="1"/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Use this info to coordinate retransmission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755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 errors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Errors in destination address</a:t>
            </a:r>
          </a:p>
          <a:p>
            <a:pPr lvl="1"/>
            <a:r>
              <a:rPr lang="en-US" dirty="0" smtClean="0"/>
              <a:t>The message ends up elsewhere</a:t>
            </a:r>
          </a:p>
          <a:p>
            <a:r>
              <a:rPr lang="en-US" dirty="0" smtClean="0"/>
              <a:t>Errors in source address</a:t>
            </a:r>
          </a:p>
          <a:p>
            <a:pPr lvl="1"/>
            <a:r>
              <a:rPr lang="en-US" dirty="0" smtClean="0"/>
              <a:t>The message affects the wrong FSM</a:t>
            </a:r>
          </a:p>
          <a:p>
            <a:r>
              <a:rPr lang="en-US" dirty="0" smtClean="0"/>
              <a:t>Errors in contents</a:t>
            </a:r>
          </a:p>
          <a:p>
            <a:pPr lvl="1"/>
            <a:r>
              <a:rPr lang="en-US" dirty="0" smtClean="0"/>
              <a:t>Impacts other layers (up to the user)</a:t>
            </a:r>
          </a:p>
          <a:p>
            <a:pPr lvl="1"/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It’s important to know when you see an error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0490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Loss / windowing variants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Stop and Go</a:t>
            </a:r>
          </a:p>
          <a:p>
            <a:pPr lvl="1"/>
            <a:r>
              <a:rPr lang="en-US" dirty="0" smtClean="0"/>
              <a:t>On timeout, send retransmit request</a:t>
            </a:r>
          </a:p>
          <a:p>
            <a:pPr lvl="1"/>
            <a:r>
              <a:rPr lang="en-US" dirty="0" smtClean="0"/>
              <a:t>Only one message to ever request</a:t>
            </a:r>
          </a:p>
          <a:p>
            <a:r>
              <a:rPr lang="en-US" dirty="0" smtClean="0"/>
              <a:t>Go back N</a:t>
            </a:r>
          </a:p>
          <a:p>
            <a:pPr lvl="1"/>
            <a:r>
              <a:rPr lang="en-US" dirty="0" smtClean="0"/>
              <a:t>On timeout, ACK lowest missing sequence number</a:t>
            </a:r>
          </a:p>
          <a:p>
            <a:pPr lvl="1"/>
            <a:r>
              <a:rPr lang="en-US" dirty="0" smtClean="0"/>
              <a:t>Sender “backs up” to where ACK indicates</a:t>
            </a:r>
          </a:p>
          <a:p>
            <a:pPr lvl="1"/>
            <a:r>
              <a:rPr lang="en-US" dirty="0" smtClean="0"/>
              <a:t>Every round trip, backs up to the lowest gap</a:t>
            </a:r>
          </a:p>
          <a:p>
            <a:r>
              <a:rPr lang="en-US" dirty="0" smtClean="0"/>
              <a:t>Selective ACK</a:t>
            </a:r>
          </a:p>
          <a:p>
            <a:pPr lvl="1"/>
            <a:r>
              <a:rPr lang="en-US" dirty="0" smtClean="0"/>
              <a:t>ACK everything you get, ask to fill in the holes</a:t>
            </a:r>
          </a:p>
          <a:p>
            <a:pPr lvl="1"/>
            <a:r>
              <a:rPr lang="en-US" dirty="0" smtClean="0"/>
              <a:t>Sender fills in only the holes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7701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Receiver</a:t>
            </a:r>
            <a:r>
              <a:rPr lang="en-US" baseline="0" dirty="0" smtClean="0"/>
              <a:t> might be ready, but is the net?</a:t>
            </a:r>
          </a:p>
          <a:p>
            <a:pPr lvl="1"/>
            <a:r>
              <a:rPr lang="en-US" dirty="0" smtClean="0"/>
              <a:t>Don’t want to overwhelm the network</a:t>
            </a:r>
          </a:p>
          <a:p>
            <a:pPr lvl="1"/>
            <a:endParaRPr lang="en-US" dirty="0"/>
          </a:p>
          <a:p>
            <a:r>
              <a:rPr lang="en-US" dirty="0" smtClean="0"/>
              <a:t>We have some windows</a:t>
            </a:r>
          </a:p>
          <a:p>
            <a:pPr lvl="1"/>
            <a:r>
              <a:rPr lang="en-US" dirty="0" smtClean="0"/>
              <a:t>Send = how much info </a:t>
            </a:r>
            <a:r>
              <a:rPr lang="en-US" i="1" u="sng" dirty="0" smtClean="0"/>
              <a:t>can</a:t>
            </a:r>
            <a:r>
              <a:rPr lang="en-US" dirty="0" smtClean="0"/>
              <a:t> be outstanding</a:t>
            </a:r>
          </a:p>
          <a:p>
            <a:pPr lvl="1"/>
            <a:r>
              <a:rPr lang="en-US" dirty="0" err="1" smtClean="0"/>
              <a:t>Recv</a:t>
            </a:r>
            <a:r>
              <a:rPr lang="en-US" dirty="0" smtClean="0"/>
              <a:t> = how much info </a:t>
            </a:r>
            <a:r>
              <a:rPr lang="en-US" i="1" u="sng" dirty="0" smtClean="0"/>
              <a:t>can</a:t>
            </a:r>
            <a:r>
              <a:rPr lang="en-US" dirty="0" smtClean="0"/>
              <a:t> be reordered</a:t>
            </a:r>
          </a:p>
          <a:p>
            <a:r>
              <a:rPr lang="en-US" i="1" dirty="0" smtClean="0"/>
              <a:t>Can</a:t>
            </a:r>
            <a:r>
              <a:rPr lang="en-US" dirty="0" smtClean="0"/>
              <a:t> isn’t the same as </a:t>
            </a:r>
            <a:r>
              <a:rPr lang="en-US" i="1" dirty="0" smtClean="0"/>
              <a:t>should</a:t>
            </a:r>
          </a:p>
          <a:p>
            <a:pPr marL="0" indent="0" algn="ctr">
              <a:buNone/>
            </a:pPr>
            <a:r>
              <a:rPr lang="en-US" dirty="0" smtClean="0"/>
              <a:t>How much SHOULD be outstanding?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338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congestion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Receive window</a:t>
            </a:r>
          </a:p>
          <a:p>
            <a:pPr lvl="1"/>
            <a:r>
              <a:rPr lang="en-US" dirty="0" smtClean="0"/>
              <a:t>Stays fixed</a:t>
            </a:r>
            <a:r>
              <a:rPr lang="en-US" baseline="0" dirty="0" smtClean="0"/>
              <a:t> (no benefit to adjusting)</a:t>
            </a:r>
          </a:p>
          <a:p>
            <a:pPr lvl="1"/>
            <a:r>
              <a:rPr lang="en-US" baseline="0" dirty="0" smtClean="0"/>
              <a:t>As large as reordering max</a:t>
            </a:r>
          </a:p>
          <a:p>
            <a:pPr lvl="1"/>
            <a:r>
              <a:rPr lang="en-US" baseline="0" dirty="0" smtClean="0"/>
              <a:t>As large as send pipelining too</a:t>
            </a:r>
          </a:p>
          <a:p>
            <a:pPr lvl="0"/>
            <a:r>
              <a:rPr lang="en-US" dirty="0" smtClean="0"/>
              <a:t>Send window</a:t>
            </a:r>
          </a:p>
          <a:p>
            <a:pPr lvl="1"/>
            <a:r>
              <a:rPr lang="en-US" dirty="0" smtClean="0"/>
              <a:t>No larger than the reordering max</a:t>
            </a:r>
          </a:p>
          <a:p>
            <a:pPr lvl="1"/>
            <a:r>
              <a:rPr lang="en-US" dirty="0" smtClean="0"/>
              <a:t>As large as is needed to keep up with the receiver</a:t>
            </a:r>
          </a:p>
          <a:p>
            <a:pPr lvl="1"/>
            <a:r>
              <a:rPr lang="en-US" dirty="0" smtClean="0"/>
              <a:t>Not so large that messages are lost in</a:t>
            </a:r>
            <a:r>
              <a:rPr lang="en-US" baseline="0" dirty="0" smtClean="0"/>
              <a:t> the net</a:t>
            </a:r>
          </a:p>
          <a:p>
            <a:r>
              <a:rPr lang="en-US" dirty="0" smtClean="0"/>
              <a:t>OK, how big is that?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6809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errors visible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 checks</a:t>
            </a:r>
          </a:p>
          <a:p>
            <a:pPr lvl="1"/>
            <a:r>
              <a:rPr lang="en-US" dirty="0" smtClean="0"/>
              <a:t>Portion of a message has a valid range</a:t>
            </a:r>
          </a:p>
          <a:p>
            <a:pPr lvl="1"/>
            <a:r>
              <a:rPr lang="en-US" dirty="0" smtClean="0"/>
              <a:t>Value is outside that range (invalid values)</a:t>
            </a:r>
          </a:p>
          <a:p>
            <a:pPr lvl="1"/>
            <a:endParaRPr lang="en-US" dirty="0"/>
          </a:p>
          <a:p>
            <a:r>
              <a:rPr lang="en-US" dirty="0" smtClean="0"/>
              <a:t>Redundancy checks</a:t>
            </a:r>
          </a:p>
          <a:p>
            <a:pPr lvl="1"/>
            <a:r>
              <a:rPr lang="en-US" dirty="0" smtClean="0"/>
              <a:t>Add redundancy in a message</a:t>
            </a:r>
          </a:p>
          <a:p>
            <a:pPr lvl="1"/>
            <a:r>
              <a:rPr lang="en-US" dirty="0" smtClean="0"/>
              <a:t>If error only alters one of the redundant values, the other indicates an error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2708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values of some fields for some layers aren’t allowed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Padding field in TCP header must be all zeros</a:t>
            </a:r>
          </a:p>
          <a:p>
            <a:pPr lvl="1"/>
            <a:r>
              <a:rPr lang="en-US" dirty="0" smtClean="0"/>
              <a:t>Can’t have </a:t>
            </a:r>
            <a:r>
              <a:rPr lang="en-US" dirty="0" err="1" smtClean="0"/>
              <a:t>unroutable</a:t>
            </a:r>
            <a:r>
              <a:rPr lang="en-US" dirty="0" smtClean="0"/>
              <a:t> IP address in Internet</a:t>
            </a:r>
          </a:p>
          <a:p>
            <a:pPr lvl="1"/>
            <a:r>
              <a:rPr lang="en-US" dirty="0" smtClean="0"/>
              <a:t>IPv4 IHL field can’t be less than 5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Redundancy</a:t>
            </a:r>
            <a:r>
              <a:rPr lang="en-US" baseline="0" dirty="0" smtClean="0"/>
              <a:t> checks</a:t>
            </a:r>
            <a:endParaRPr lang="en-US" dirty="0"/>
          </a:p>
        </p:txBody>
      </p:sp>
      <mc:AlternateContent>
        <mc:Choic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c="http://schemas.openxmlformats.org/markup-compatibility/2006" xmlns:mv="urn:schemas-microsoft-com:mac:vml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Mathematical constraints</a:t>
                </a:r>
              </a:p>
              <a:p>
                <a:pPr lvl="1"/>
                <a:r>
                  <a:rPr lang="en-US" dirty="0" smtClean="0"/>
                  <a:t>Treat contents as numbers</a:t>
                </a:r>
              </a:p>
              <a:p>
                <a:pPr lvl="1"/>
                <a:r>
                  <a:rPr lang="en-US" dirty="0" smtClean="0"/>
                  <a:t>Use only values that satisfy an equation</a:t>
                </a:r>
              </a:p>
              <a:p>
                <a:pPr lvl="2"/>
                <a:r>
                  <a:rPr lang="en-US" dirty="0" smtClean="0"/>
                  <a:t>Matching: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𝐵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Parity: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𝑚𝑜𝑑</m:t>
                    </m:r>
                    <m:r>
                      <a:rPr lang="en-US" b="0" i="1" smtClean="0">
                        <a:latin typeface="Cambria Math"/>
                      </a:rPr>
                      <m:t> 2=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 lvl="2"/>
                <a:r>
                  <a:rPr lang="en-US" dirty="0" smtClean="0"/>
                  <a:t>Checksums </a:t>
                </a:r>
              </a:p>
              <a:p>
                <a:pPr lvl="2"/>
                <a:r>
                  <a:rPr lang="en-US" dirty="0" smtClean="0"/>
                  <a:t>Cyclic Redundancy Check (CRC)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1291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IPv4 </a:t>
            </a:r>
            <a:r>
              <a:rPr lang="en-US" baseline="0" dirty="0" smtClean="0"/>
              <a:t>checksum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16-bit ones complement sum</a:t>
            </a:r>
          </a:p>
          <a:p>
            <a:pPr lvl="1"/>
            <a:r>
              <a:rPr lang="en-US" dirty="0" smtClean="0"/>
              <a:t>Consider IPv4 header as set of 16 bit numbers</a:t>
            </a:r>
          </a:p>
          <a:p>
            <a:pPr lvl="1"/>
            <a:r>
              <a:rPr lang="en-US" dirty="0" smtClean="0"/>
              <a:t>Add the numbers and hold the carry</a:t>
            </a:r>
          </a:p>
          <a:p>
            <a:pPr lvl="1"/>
            <a:r>
              <a:rPr lang="en-US" dirty="0" smtClean="0"/>
              <a:t>Add the carry back in (carry-wraparound)</a:t>
            </a:r>
          </a:p>
          <a:p>
            <a:pPr lvl="1"/>
            <a:endParaRPr lang="en-US" dirty="0"/>
          </a:p>
          <a:p>
            <a:r>
              <a:rPr lang="en-US" dirty="0" smtClean="0"/>
              <a:t>Easy to implement in SW or HW</a:t>
            </a:r>
          </a:p>
          <a:p>
            <a:endParaRPr lang="en-US" dirty="0" smtClean="0"/>
          </a:p>
          <a:p>
            <a:r>
              <a:rPr lang="en-US" dirty="0" smtClean="0"/>
              <a:t>IPv6 doesn’t have header checksum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3114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64489</TotalTime>
  <Words>1884</Words>
  <Application>Microsoft Macintosh PowerPoint</Application>
  <PresentationFormat>On-screen Show (4:3)</PresentationFormat>
  <Paragraphs>411</Paragraphs>
  <Slides>52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Default Theme</vt:lpstr>
      <vt:lpstr>Layer Optimization: Handling Loss CS 118 Computer Network Fundamentals  Peter Reiher </vt:lpstr>
      <vt:lpstr>Intralayer examples</vt:lpstr>
      <vt:lpstr>Integrity</vt:lpstr>
      <vt:lpstr>Detect or correct?</vt:lpstr>
      <vt:lpstr>What do errors look like?</vt:lpstr>
      <vt:lpstr>Making errors visible</vt:lpstr>
      <vt:lpstr>Consistency checks</vt:lpstr>
      <vt:lpstr>Redundancy checks</vt:lpstr>
      <vt:lpstr>Example – IPv4 checksum</vt:lpstr>
      <vt:lpstr>TCP checksum</vt:lpstr>
      <vt:lpstr>Loss</vt:lpstr>
      <vt:lpstr>One way to lose a message</vt:lpstr>
      <vt:lpstr>Another way to lose a message</vt:lpstr>
      <vt:lpstr>A third way to lose a message</vt:lpstr>
      <vt:lpstr>A fourth way to lose a message</vt:lpstr>
      <vt:lpstr>Detecting loss</vt:lpstr>
      <vt:lpstr>The key issue: what time?</vt:lpstr>
      <vt:lpstr>Estimating time</vt:lpstr>
      <vt:lpstr>Measuring time</vt:lpstr>
      <vt:lpstr>Reordering</vt:lpstr>
      <vt:lpstr>Fixing reordering</vt:lpstr>
      <vt:lpstr>What’s hard about reordering?</vt:lpstr>
      <vt:lpstr>TCP receive window</vt:lpstr>
      <vt:lpstr>Receive window management</vt:lpstr>
      <vt:lpstr>Receive window</vt:lpstr>
      <vt:lpstr>Receive window with misordering</vt:lpstr>
      <vt:lpstr>Hmm – what’s that about the sender?</vt:lpstr>
      <vt:lpstr>Time</vt:lpstr>
      <vt:lpstr>Flow control I</vt:lpstr>
      <vt:lpstr>Stop and Go</vt:lpstr>
      <vt:lpstr>Let’s take a walk</vt:lpstr>
      <vt:lpstr>Limiting the walk</vt:lpstr>
      <vt:lpstr>A look at the exchanges</vt:lpstr>
      <vt:lpstr>A look at the numbering</vt:lpstr>
      <vt:lpstr>Why do anything else?</vt:lpstr>
      <vt:lpstr>What if we have more than 1 outstanding message?</vt:lpstr>
      <vt:lpstr>Flow control II</vt:lpstr>
      <vt:lpstr>Go Back N</vt:lpstr>
      <vt:lpstr>Let’s take another walk</vt:lpstr>
      <vt:lpstr>Limiting the walk</vt:lpstr>
      <vt:lpstr>A look at the exchanges</vt:lpstr>
      <vt:lpstr>A look at the numbering</vt:lpstr>
      <vt:lpstr>Why 2N values?</vt:lpstr>
      <vt:lpstr>How big is N?</vt:lpstr>
      <vt:lpstr>About the receive window</vt:lpstr>
      <vt:lpstr>Recall receive rules</vt:lpstr>
      <vt:lpstr>Left and right</vt:lpstr>
      <vt:lpstr>Coordinating SND and RCV</vt:lpstr>
      <vt:lpstr>Combining loss + windowing</vt:lpstr>
      <vt:lpstr>Loss / windowing variants</vt:lpstr>
      <vt:lpstr>Congestion control</vt:lpstr>
      <vt:lpstr>Solution: congestion window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155</cp:revision>
  <cp:lastPrinted>2016-02-28T20:21:41Z</cp:lastPrinted>
  <dcterms:created xsi:type="dcterms:W3CDTF">2016-03-01T04:52:21Z</dcterms:created>
  <dcterms:modified xsi:type="dcterms:W3CDTF">2016-03-01T05:06:32Z</dcterms:modified>
</cp:coreProperties>
</file>