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7" r:id="rId2"/>
    <p:sldId id="321" r:id="rId3"/>
    <p:sldId id="322" r:id="rId4"/>
    <p:sldId id="323" r:id="rId5"/>
    <p:sldId id="324" r:id="rId6"/>
    <p:sldId id="325" r:id="rId7"/>
    <p:sldId id="326" r:id="rId8"/>
    <p:sldId id="258" r:id="rId9"/>
    <p:sldId id="320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328" r:id="rId19"/>
    <p:sldId id="329" r:id="rId20"/>
    <p:sldId id="330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72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27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9" r:id="rId7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90289"/>
    <a:srgbClr val="EE830C"/>
    <a:srgbClr val="E5895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2/22/16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15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Layer Optimization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where to optimize?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optimization a </a:t>
            </a:r>
            <a:r>
              <a:rPr lang="en-US" dirty="0" smtClean="0"/>
              <a:t>l</a:t>
            </a:r>
            <a:r>
              <a:rPr lang="en-US" dirty="0" smtClean="0"/>
              <a:t>ayer</a:t>
            </a:r>
            <a:r>
              <a:rPr lang="en-US" baseline="0" dirty="0" smtClean="0"/>
              <a:t> </a:t>
            </a:r>
            <a:r>
              <a:rPr lang="en-US" baseline="0" dirty="0" smtClean="0"/>
              <a:t>or</a:t>
            </a:r>
            <a:r>
              <a:rPr lang="en-US" baseline="0" dirty="0" smtClean="0"/>
              <a:t> a communication </a:t>
            </a:r>
            <a:r>
              <a:rPr lang="en-US" baseline="0" dirty="0" smtClean="0"/>
              <a:t>issue?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do w</a:t>
            </a:r>
            <a:r>
              <a:rPr lang="en-US" dirty="0" smtClean="0"/>
              <a:t>e optimize</a:t>
            </a:r>
            <a:r>
              <a:rPr lang="en-US" baseline="0" dirty="0" smtClean="0"/>
              <a:t>?</a:t>
            </a:r>
          </a:p>
          <a:p>
            <a:pPr lvl="1"/>
            <a:r>
              <a:rPr lang="en-US" dirty="0" smtClean="0"/>
              <a:t>At some layer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Or f</a:t>
            </a:r>
            <a:r>
              <a:rPr lang="en-US" dirty="0" smtClean="0"/>
              <a:t>or some </a:t>
            </a:r>
            <a:r>
              <a:rPr lang="en-US" baseline="0" dirty="0" smtClean="0"/>
              <a:t>connection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90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Intra-layer</a:t>
            </a:r>
            <a:r>
              <a:rPr lang="en-US" baseline="0" dirty="0" smtClean="0"/>
              <a:t> vs. intra-</a:t>
            </a:r>
            <a:r>
              <a:rPr lang="en-US" baseline="0" dirty="0" smtClean="0"/>
              <a:t>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Optimizations involve shared </a:t>
            </a:r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Layers </a:t>
            </a:r>
            <a:r>
              <a:rPr lang="en-US" dirty="0" smtClean="0"/>
              <a:t>sharing </a:t>
            </a:r>
            <a:r>
              <a:rPr lang="en-US" dirty="0" smtClean="0"/>
              <a:t>common </a:t>
            </a:r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Connections </a:t>
            </a:r>
            <a:r>
              <a:rPr lang="en-US" dirty="0" smtClean="0"/>
              <a:t>managing </a:t>
            </a:r>
            <a:r>
              <a:rPr lang="en-US" dirty="0" smtClean="0"/>
              <a:t>shared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Either one can support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Connections coordinate </a:t>
            </a:r>
            <a:r>
              <a:rPr lang="en-US" dirty="0" smtClean="0"/>
              <a:t>explicitly</a:t>
            </a:r>
          </a:p>
          <a:p>
            <a:pPr lvl="1"/>
            <a:r>
              <a:rPr lang="en-US" dirty="0" smtClean="0"/>
              <a:t>Layer members coordinate implicitly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4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layers, which 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optimizations occur</a:t>
            </a:r>
            <a:r>
              <a:rPr lang="en-US" dirty="0" smtClean="0"/>
              <a:t> </a:t>
            </a:r>
            <a:r>
              <a:rPr lang="en-US" i="1" u="sng" dirty="0" smtClean="0"/>
              <a:t>only</a:t>
            </a:r>
            <a:r>
              <a:rPr lang="en-US" dirty="0" smtClean="0"/>
              <a:t> </a:t>
            </a:r>
            <a:r>
              <a:rPr lang="en-US" baseline="0" dirty="0" smtClean="0"/>
              <a:t>at certain layers?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Are</a:t>
            </a:r>
            <a:r>
              <a:rPr lang="en-US" baseline="0" dirty="0" smtClean="0"/>
              <a:t> optimizations </a:t>
            </a:r>
            <a:r>
              <a:rPr lang="en-US" i="1" u="sng" baseline="0" dirty="0" smtClean="0"/>
              <a:t>typical</a:t>
            </a:r>
            <a:r>
              <a:rPr lang="en-US" baseline="0" dirty="0" smtClean="0"/>
              <a:t> at certain layers?</a:t>
            </a:r>
          </a:p>
          <a:p>
            <a:pPr lvl="1"/>
            <a:r>
              <a:rPr lang="en-US" dirty="0" smtClean="0"/>
              <a:t>Yes, for several reasons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Do optimizations interact across layers?</a:t>
            </a:r>
          </a:p>
          <a:p>
            <a:pPr lvl="1"/>
            <a:r>
              <a:rPr lang="en-US" dirty="0" smtClean="0"/>
              <a:t>Absolutely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0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at a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Optimizations </a:t>
            </a:r>
            <a:r>
              <a:rPr lang="en-US" i="1" u="sng" dirty="0" smtClean="0"/>
              <a:t>can</a:t>
            </a:r>
            <a:r>
              <a:rPr lang="en-US" dirty="0" smtClean="0"/>
              <a:t> occur at </a:t>
            </a:r>
            <a:r>
              <a:rPr lang="en-US" i="1" u="sng" dirty="0" smtClean="0"/>
              <a:t>any</a:t>
            </a:r>
            <a:r>
              <a:rPr lang="en-US" dirty="0" smtClean="0"/>
              <a:t> layer</a:t>
            </a:r>
          </a:p>
          <a:p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hey’re increasingly used at many layers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7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at a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occur </a:t>
            </a:r>
            <a:r>
              <a:rPr lang="en-US" i="1" u="sng" dirty="0" smtClean="0"/>
              <a:t>more often</a:t>
            </a:r>
            <a:r>
              <a:rPr lang="en-US" dirty="0" smtClean="0"/>
              <a:t> at </a:t>
            </a:r>
            <a:r>
              <a:rPr lang="en-US" i="1" u="sng" dirty="0" smtClean="0"/>
              <a:t>certain</a:t>
            </a:r>
            <a:r>
              <a:rPr lang="en-US" dirty="0" smtClean="0"/>
              <a:t> layers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information </a:t>
            </a:r>
            <a:r>
              <a:rPr lang="en-US" dirty="0" smtClean="0"/>
              <a:t>errors are at the physical layer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Once corrected at the next layer up, </a:t>
            </a:r>
            <a:br>
              <a:rPr lang="en-US" dirty="0" smtClean="0"/>
            </a:br>
            <a:r>
              <a:rPr lang="en-US" dirty="0" smtClean="0"/>
              <a:t>they tend not to occur </a:t>
            </a:r>
            <a:r>
              <a:rPr lang="en-US" dirty="0" smtClean="0"/>
              <a:t>again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optimizations based on these errors often at low levels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at a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</a:t>
            </a:r>
            <a:r>
              <a:rPr lang="en-US" dirty="0" smtClean="0"/>
              <a:t> optimizations occur </a:t>
            </a:r>
            <a:r>
              <a:rPr lang="en-US" i="1" u="sng" dirty="0" smtClean="0"/>
              <a:t>because of</a:t>
            </a:r>
            <a:r>
              <a:rPr lang="en-US" dirty="0" smtClean="0"/>
              <a:t> a layer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I.e., TCP provides an ordered data stream </a:t>
            </a:r>
            <a:br>
              <a:rPr lang="en-US" dirty="0" smtClean="0"/>
            </a:br>
            <a:r>
              <a:rPr lang="en-US" dirty="0" smtClean="0"/>
              <a:t>but IP does not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TCP corrects ordering, but IP does </a:t>
            </a:r>
            <a:r>
              <a:rPr lang="en-US" dirty="0" smtClean="0"/>
              <a:t>not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Therefore, </a:t>
            </a:r>
            <a:r>
              <a:rPr lang="en-US" dirty="0" smtClean="0"/>
              <a:t>a</a:t>
            </a:r>
            <a:r>
              <a:rPr lang="en-US" dirty="0" smtClean="0"/>
              <a:t>ny ordering optimization occurs above 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connection?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Optimizations</a:t>
            </a:r>
            <a:r>
              <a:rPr lang="en-US" baseline="0" dirty="0" smtClean="0"/>
              <a:t> often share </a:t>
            </a:r>
            <a:r>
              <a:rPr lang="en-US" baseline="0" dirty="0" smtClean="0"/>
              <a:t>state over a connection</a:t>
            </a:r>
          </a:p>
          <a:p>
            <a:r>
              <a:rPr lang="en-US" dirty="0" smtClean="0"/>
              <a:t>State can be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hard</a:t>
            </a:r>
            <a:r>
              <a:rPr lang="en-US" baseline="0" dirty="0" smtClean="0"/>
              <a:t> </a:t>
            </a:r>
            <a:r>
              <a:rPr lang="en-US" baseline="0" dirty="0" smtClean="0"/>
              <a:t>(maintained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or </a:t>
            </a:r>
          </a:p>
          <a:p>
            <a:pPr lvl="1"/>
            <a:r>
              <a:rPr lang="en-US" baseline="0" dirty="0" smtClean="0"/>
              <a:t>soft </a:t>
            </a:r>
            <a:r>
              <a:rPr lang="en-US" baseline="0" dirty="0" smtClean="0"/>
              <a:t>(recoverable)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State can be for one connection or a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State can be explicit or inferred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3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connection?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everything is associated </a:t>
            </a:r>
            <a:br>
              <a:rPr lang="en-US" dirty="0" smtClean="0"/>
            </a:br>
            <a:r>
              <a:rPr lang="en-US" dirty="0" smtClean="0"/>
              <a:t>with an explicit, </a:t>
            </a:r>
            <a:r>
              <a:rPr lang="en-US" dirty="0" err="1" smtClean="0"/>
              <a:t>stateful</a:t>
            </a:r>
            <a:r>
              <a:rPr lang="en-US" dirty="0" smtClean="0"/>
              <a:t> connection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I.e., there’s more than TCP, web, and 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2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End-to-End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application-specific network functionality at the endpoints</a:t>
            </a:r>
          </a:p>
          <a:p>
            <a:pPr lvl="1"/>
            <a:r>
              <a:rPr lang="en-US" dirty="0" smtClean="0"/>
              <a:t>Not in the middle</a:t>
            </a:r>
          </a:p>
          <a:p>
            <a:r>
              <a:rPr lang="en-US" dirty="0" smtClean="0"/>
              <a:t>Functionality in the middle should be generally usable by all applications</a:t>
            </a:r>
          </a:p>
          <a:p>
            <a:r>
              <a:rPr lang="en-US" dirty="0" smtClean="0"/>
              <a:t>Not a hard and fast rule</a:t>
            </a:r>
          </a:p>
          <a:p>
            <a:pPr lvl="1"/>
            <a:r>
              <a:rPr lang="en-US" dirty="0" smtClean="0"/>
              <a:t>As its name states, a principle</a:t>
            </a:r>
          </a:p>
          <a:p>
            <a:pPr lvl="1"/>
            <a:r>
              <a:rPr lang="en-US" dirty="0" smtClean="0"/>
              <a:t>But well known and highly influential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 End-to-End Principle and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Many optimizations are particular to a network layer</a:t>
            </a:r>
          </a:p>
          <a:p>
            <a:r>
              <a:rPr lang="en-US" dirty="0" smtClean="0"/>
              <a:t>This principle suggests those optimizations should occur at the endpoints</a:t>
            </a:r>
          </a:p>
          <a:p>
            <a:r>
              <a:rPr lang="en-US" dirty="0" smtClean="0"/>
              <a:t>But remember – </a:t>
            </a:r>
          </a:p>
          <a:p>
            <a:pPr lvl="1"/>
            <a:r>
              <a:rPr lang="en-US" dirty="0" smtClean="0"/>
              <a:t>The endpoints for a layer aren’t always the endpoints for a message’s transit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communications over direct channels</a:t>
            </a:r>
          </a:p>
          <a:p>
            <a:r>
              <a:rPr lang="en-US" dirty="0" smtClean="0"/>
              <a:t>We understand building networking from layering and relaying</a:t>
            </a:r>
          </a:p>
          <a:p>
            <a:r>
              <a:rPr lang="en-US" dirty="0" smtClean="0"/>
              <a:t>We understand how a DAG explains layering</a:t>
            </a:r>
          </a:p>
          <a:p>
            <a:r>
              <a:rPr lang="en-US" dirty="0" smtClean="0"/>
              <a:t>We understand how to build routing for relaying purposes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2159853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516955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2481302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01649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1524000" y="1838404"/>
            <a:ext cx="1371600" cy="6428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7" idx="2"/>
          </p:cNvCxnSpPr>
          <p:nvPr/>
        </p:nvCxnSpPr>
        <p:spPr>
          <a:xfrm>
            <a:off x="1524000" y="2481302"/>
            <a:ext cx="1371600" cy="32144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 flipV="1">
            <a:off x="3581400" y="2312253"/>
            <a:ext cx="1600200" cy="4904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5854558" y="2312253"/>
            <a:ext cx="1347091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5800" y="30480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997862" y="3962400"/>
            <a:ext cx="11592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IP-&gt;ATM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67548" y="4495800"/>
            <a:ext cx="19854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ATM-&gt;physical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12462" y="3962400"/>
            <a:ext cx="11592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IP&lt;-ATM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82148" y="4495800"/>
            <a:ext cx="19854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ATM&lt;-physical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5200" y="5181600"/>
            <a:ext cx="441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For the purpose of an ATM optimization, C and D are the endpoints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4800" y="3752672"/>
            <a:ext cx="25839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From the sender’s perspective, A and E are the endpoints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581400" y="2298700"/>
            <a:ext cx="1600200" cy="490498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25 0.04444 " pathEditMode="relative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4444 L 0.48316 -0.02246 " pathEditMode="relative" ptsTypes="AA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16 -0.02246 L 0.69983 -0.02246 " pathEditMode="relative" ptsTypes="AA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9" grpId="0" animBg="1"/>
      <p:bldP spid="70" grpId="0" animBg="1"/>
      <p:bldP spid="72" grpId="0" animBg="1"/>
      <p:bldP spid="73" grpId="0" animBg="1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explore how to optimize: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Deficiencies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Performance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Optimizations </a:t>
            </a:r>
            <a:r>
              <a:rPr lang="en-US" dirty="0" smtClean="0"/>
              <a:t>sometimes overcome deficiencies in the communication </a:t>
            </a:r>
          </a:p>
          <a:p>
            <a:r>
              <a:rPr lang="en-US" dirty="0" smtClean="0"/>
              <a:t>For example, deficiencies in:</a:t>
            </a:r>
            <a:endParaRPr lang="en-US" dirty="0" smtClean="0"/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8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do you care about deficiencies?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Deficiency impedes communication</a:t>
            </a:r>
          </a:p>
          <a:p>
            <a:pPr lvl="1"/>
            <a:r>
              <a:rPr lang="en-US" dirty="0" smtClean="0"/>
              <a:t>You can’t share state, which means you can’t share information</a:t>
            </a:r>
          </a:p>
          <a:p>
            <a:pPr lvl="1"/>
            <a:endParaRPr lang="en-US" dirty="0"/>
          </a:p>
          <a:p>
            <a:r>
              <a:rPr lang="en-US" dirty="0" smtClean="0"/>
              <a:t>Deficiency impedes relaying</a:t>
            </a:r>
          </a:p>
          <a:p>
            <a:pPr lvl="1"/>
            <a:r>
              <a:rPr lang="en-US" dirty="0" smtClean="0"/>
              <a:t>If you can’t relay for others, they can’t communicate</a:t>
            </a:r>
          </a:p>
          <a:p>
            <a:pPr lvl="1"/>
            <a:endParaRPr lang="en-US" dirty="0"/>
          </a:p>
          <a:p>
            <a:r>
              <a:rPr lang="en-US" dirty="0" smtClean="0"/>
              <a:t>Deficiency impedes networking</a:t>
            </a:r>
          </a:p>
          <a:p>
            <a:pPr lvl="1"/>
            <a:r>
              <a:rPr lang="en-US" dirty="0" smtClean="0"/>
              <a:t>The two above also mean you can’t automatically manage your network configuration, routing, DAGs, etc.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94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Definition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Types:</a:t>
            </a:r>
          </a:p>
          <a:p>
            <a:pPr lvl="1" indent="-342900"/>
            <a:r>
              <a:rPr lang="en-US" dirty="0" smtClean="0"/>
              <a:t>Corruption</a:t>
            </a:r>
          </a:p>
          <a:p>
            <a:pPr lvl="1" indent="-342900"/>
            <a:r>
              <a:rPr lang="en-US" dirty="0" smtClean="0"/>
              <a:t>Loss</a:t>
            </a:r>
          </a:p>
          <a:p>
            <a:pPr lvl="1" indent="-342900"/>
            <a:r>
              <a:rPr lang="en-US" dirty="0" smtClean="0"/>
              <a:t>Tampering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8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quality of being whole</a:t>
            </a:r>
          </a:p>
          <a:p>
            <a:pPr lvl="1"/>
            <a:r>
              <a:rPr lang="en-US" dirty="0" smtClean="0"/>
              <a:t>WYGIWWS: what you </a:t>
            </a:r>
            <a:r>
              <a:rPr lang="en-US" i="1" u="sng" dirty="0" smtClean="0"/>
              <a:t>got</a:t>
            </a:r>
            <a:r>
              <a:rPr lang="en-US" dirty="0" smtClean="0"/>
              <a:t> is what was </a:t>
            </a:r>
            <a:r>
              <a:rPr lang="en-US" i="1" u="sng" dirty="0" smtClean="0"/>
              <a:t>sent</a:t>
            </a:r>
          </a:p>
          <a:p>
            <a:pPr lvl="1"/>
            <a:endParaRPr lang="en-US" dirty="0"/>
          </a:p>
          <a:p>
            <a:r>
              <a:rPr lang="en-US" dirty="0" smtClean="0"/>
              <a:t> For a message:</a:t>
            </a:r>
          </a:p>
          <a:p>
            <a:pPr lvl="1"/>
            <a:r>
              <a:rPr lang="en-US" dirty="0" smtClean="0"/>
              <a:t>Not split up</a:t>
            </a:r>
          </a:p>
          <a:p>
            <a:pPr lvl="1"/>
            <a:r>
              <a:rPr lang="en-US" dirty="0" smtClean="0"/>
              <a:t>Not missing pieces</a:t>
            </a:r>
          </a:p>
          <a:p>
            <a:pPr lvl="1"/>
            <a:r>
              <a:rPr lang="en-US" dirty="0" smtClean="0"/>
              <a:t>Not altered (accidentally or deliberately)</a:t>
            </a:r>
          </a:p>
        </p:txBody>
      </p:sp>
      <p:pic>
        <p:nvPicPr>
          <p:cNvPr id="7170" name="Picture 2" descr="http://1revelation.com/blog/wp-content/uploads/2011/10/s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252" y="2802958"/>
            <a:ext cx="1845241" cy="18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5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Integrity: </a:t>
            </a:r>
            <a:r>
              <a:rPr lang="en-US" dirty="0" smtClean="0"/>
              <a:t>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Accidental</a:t>
            </a:r>
            <a:r>
              <a:rPr lang="en-US" baseline="0" dirty="0" smtClean="0"/>
              <a:t> alteration</a:t>
            </a:r>
          </a:p>
          <a:p>
            <a:pPr marL="342900" indent="-342900"/>
            <a:endParaRPr lang="en-US" baseline="0" dirty="0" smtClean="0"/>
          </a:p>
          <a:p>
            <a:pPr marL="342900" indent="-342900"/>
            <a:r>
              <a:rPr lang="en-US" baseline="0" dirty="0" smtClean="0"/>
              <a:t>For a message:</a:t>
            </a:r>
          </a:p>
          <a:p>
            <a:pPr lvl="1" indent="-342900"/>
            <a:r>
              <a:rPr lang="en-US" dirty="0" smtClean="0"/>
              <a:t>Symbol changed (noise)</a:t>
            </a:r>
          </a:p>
          <a:p>
            <a:pPr lvl="1" indent="-342900"/>
            <a:r>
              <a:rPr lang="en-US" baseline="0" dirty="0" smtClean="0"/>
              <a:t>Symbol</a:t>
            </a:r>
            <a:r>
              <a:rPr lang="en-US" dirty="0" smtClean="0"/>
              <a:t> is ambiguous (equivocation)</a:t>
            </a:r>
          </a:p>
          <a:p>
            <a:pPr lvl="1" indent="-342900"/>
            <a:r>
              <a:rPr lang="en-US" dirty="0" smtClean="0"/>
              <a:t>A portion is deleted</a:t>
            </a:r>
            <a:endParaRPr lang="en-US" baseline="0" dirty="0" smtClean="0"/>
          </a:p>
        </p:txBody>
      </p:sp>
      <p:pic>
        <p:nvPicPr>
          <p:cNvPr id="1026" name="Picture 2" descr="http://thumbs.dreamstime.com/x/brown-crumpled-paper-ball-19815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751" t="14148" r="22461" b="4772"/>
          <a:stretch/>
        </p:blipFill>
        <p:spPr bwMode="auto">
          <a:xfrm>
            <a:off x="6075680" y="1354235"/>
            <a:ext cx="19202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2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Integrity: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everything!</a:t>
            </a:r>
          </a:p>
          <a:p>
            <a:pPr lvl="1"/>
            <a:r>
              <a:rPr lang="en-US" dirty="0" smtClean="0"/>
              <a:t>Degenerate case of corruption</a:t>
            </a:r>
          </a:p>
          <a:p>
            <a:pPr lvl="1"/>
            <a:r>
              <a:rPr lang="en-US" dirty="0" smtClean="0"/>
              <a:t>Receiver doesn’t know a message arrived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sent (by origin or relay)</a:t>
            </a:r>
          </a:p>
          <a:p>
            <a:pPr lvl="1"/>
            <a:r>
              <a:rPr lang="en-US" dirty="0" smtClean="0"/>
              <a:t>Not received (by destination or relay)</a:t>
            </a:r>
          </a:p>
          <a:p>
            <a:pPr lvl="1"/>
            <a:r>
              <a:rPr lang="en-US" dirty="0" smtClean="0"/>
              <a:t>Corrupt beyond recognition</a:t>
            </a:r>
          </a:p>
        </p:txBody>
      </p:sp>
      <p:pic>
        <p:nvPicPr>
          <p:cNvPr id="2052" name="Picture 4" descr="http://www.kanwehelp.com/MC900230510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4214" y="2286000"/>
            <a:ext cx="14095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2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2:20pm,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do you know where you 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is fleeting…</a:t>
            </a:r>
          </a:p>
          <a:p>
            <a:pPr lvl="1"/>
            <a:r>
              <a:rPr lang="en-US" dirty="0" smtClean="0"/>
              <a:t>But it keeps coming up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do you detect loss?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Useful to know about time</a:t>
            </a:r>
          </a:p>
          <a:p>
            <a:pPr lvl="1"/>
            <a:r>
              <a:rPr lang="en-US" dirty="0" smtClean="0"/>
              <a:t>Longest time until delivery</a:t>
            </a:r>
          </a:p>
        </p:txBody>
      </p:sp>
      <p:pic>
        <p:nvPicPr>
          <p:cNvPr id="3074" name="Picture 2" descr="https://s-media-cache-ak0.pinimg.com/originals/25/97/09/259709438cf4c7876514ddd7fd125d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764" y="2362954"/>
            <a:ext cx="1991139" cy="33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00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Integrity: </a:t>
            </a:r>
            <a:r>
              <a:rPr lang="en-US" dirty="0" smtClean="0"/>
              <a:t>Corruption</a:t>
            </a:r>
            <a:r>
              <a:rPr lang="en-US" baseline="0" dirty="0" smtClean="0"/>
              <a:t> vs. loss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A message arrives</a:t>
            </a:r>
          </a:p>
          <a:p>
            <a:pPr lvl="1"/>
            <a:r>
              <a:rPr lang="en-US" dirty="0" smtClean="0"/>
              <a:t>Unrecoverable error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No message arrives</a:t>
            </a:r>
          </a:p>
          <a:p>
            <a:pPr lvl="1"/>
            <a:r>
              <a:rPr lang="en-US" dirty="0" smtClean="0"/>
              <a:t>Timer implies loss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878594" y="3159659"/>
            <a:ext cx="6808206" cy="28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Indistinguishable when: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Destination name is corrupted or missing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Source name is corrupted or missing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Key portions of message are corrupt or missing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How much of the message is “gone”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27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33400" y="3124200"/>
            <a:ext cx="1535132" cy="1657405"/>
            <a:chOff x="4289568" y="1305494"/>
            <a:chExt cx="4137072" cy="4676920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7751436" y="3587073"/>
              <a:ext cx="675204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WDM link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651397" y="1913810"/>
              <a:ext cx="60462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DNS 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DNS-&gt;IPv4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792713" y="1801627"/>
              <a:ext cx="60515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DNS AAAA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DNS-&gt;IPv6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360640" y="1886949"/>
              <a:ext cx="606735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Stream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DNS txt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DNS-&gt;O-ID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319228" y="3755084"/>
              <a:ext cx="605155" cy="37815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sBGP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050786" y="3760350"/>
              <a:ext cx="60620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587142" y="3754030"/>
              <a:ext cx="60673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OSPF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IPv4-&gt;IPv4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5286047" y="4671507"/>
              <a:ext cx="606209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ARP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IPv4-&gt;E-mac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174029" y="2772298"/>
              <a:ext cx="605682" cy="37657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64tun cfg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IPv6-&gt;IPv4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4" name="AutoShape 43"/>
            <p:cNvSpPr>
              <a:spLocks noChangeArrowheads="1"/>
            </p:cNvSpPr>
            <p:nvPr/>
          </p:nvSpPr>
          <p:spPr bwMode="auto">
            <a:xfrm>
              <a:off x="5219685" y="5555276"/>
              <a:ext cx="536160" cy="427138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E-net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Id=45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5" name="AutoShape 42"/>
            <p:cNvSpPr>
              <a:spLocks noChangeArrowheads="1"/>
            </p:cNvSpPr>
            <p:nvPr/>
          </p:nvSpPr>
          <p:spPr bwMode="auto">
            <a:xfrm>
              <a:off x="7082026" y="5328804"/>
              <a:ext cx="535107" cy="426611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WDM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ID=3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4534474" y="2540559"/>
              <a:ext cx="675204" cy="382896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Hard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TCP 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conn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.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5295527" y="2536346"/>
              <a:ext cx="674677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Soft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Delta-T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7327985" y="3673448"/>
              <a:ext cx="675731" cy="38237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6398922" y="2292493"/>
              <a:ext cx="673624" cy="38079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Soft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tunnel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5512519" y="4334958"/>
              <a:ext cx="279667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5389276" y="5202927"/>
              <a:ext cx="278614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22" name="AutoShape 35"/>
            <p:cNvSpPr>
              <a:spLocks noChangeShapeType="1"/>
            </p:cNvSpPr>
            <p:nvPr/>
          </p:nvSpPr>
          <p:spPr bwMode="auto">
            <a:xfrm rot="5400000">
              <a:off x="4804134" y="2375181"/>
              <a:ext cx="217519" cy="8163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3" name="AutoShape 34"/>
            <p:cNvSpPr>
              <a:spLocks noChangeShapeType="1"/>
            </p:cNvSpPr>
            <p:nvPr/>
          </p:nvSpPr>
          <p:spPr bwMode="auto">
            <a:xfrm rot="16200000" flipH="1">
              <a:off x="5186504" y="2074447"/>
              <a:ext cx="213305" cy="679417"/>
            </a:xfrm>
            <a:prstGeom prst="curvedConnector3">
              <a:avLst>
                <a:gd name="adj1" fmla="val 49875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4" name="AutoShape 33"/>
            <p:cNvSpPr>
              <a:spLocks noChangeShapeType="1"/>
            </p:cNvSpPr>
            <p:nvPr/>
          </p:nvSpPr>
          <p:spPr bwMode="auto">
            <a:xfrm rot="5400000">
              <a:off x="5319228" y="1747905"/>
              <a:ext cx="329702" cy="1223478"/>
            </a:xfrm>
            <a:prstGeom prst="curvedConnector3">
              <a:avLst>
                <a:gd name="adj1" fmla="val 4983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5" name="AutoShape 32"/>
            <p:cNvSpPr>
              <a:spLocks noChangeShapeType="1"/>
            </p:cNvSpPr>
            <p:nvPr/>
          </p:nvSpPr>
          <p:spPr bwMode="auto">
            <a:xfrm rot="16200000" flipH="1">
              <a:off x="6374694" y="1915916"/>
              <a:ext cx="81635" cy="640443"/>
            </a:xfrm>
            <a:prstGeom prst="curvedConnector3">
              <a:avLst>
                <a:gd name="adj1" fmla="val 4967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6" name="AutoShape 31"/>
            <p:cNvSpPr>
              <a:spLocks noChangeShapeType="1"/>
            </p:cNvSpPr>
            <p:nvPr/>
          </p:nvSpPr>
          <p:spPr bwMode="auto">
            <a:xfrm rot="16200000" flipH="1">
              <a:off x="4481806" y="3329526"/>
              <a:ext cx="798974" cy="18434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7" name="AutoShape 30"/>
            <p:cNvSpPr>
              <a:spLocks noChangeShapeType="1"/>
            </p:cNvSpPr>
            <p:nvPr/>
          </p:nvSpPr>
          <p:spPr bwMode="auto">
            <a:xfrm rot="16200000" flipH="1">
              <a:off x="4846795" y="2964537"/>
              <a:ext cx="800027" cy="749992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8" name="AutoShape 29"/>
            <p:cNvSpPr>
              <a:spLocks noChangeShapeType="1"/>
            </p:cNvSpPr>
            <p:nvPr/>
          </p:nvSpPr>
          <p:spPr bwMode="auto">
            <a:xfrm rot="16200000" flipH="1">
              <a:off x="5210205" y="2601127"/>
              <a:ext cx="805294" cy="1482078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29" name="AutoShape 28"/>
            <p:cNvSpPr>
              <a:spLocks noChangeShapeType="1"/>
            </p:cNvSpPr>
            <p:nvPr/>
          </p:nvSpPr>
          <p:spPr bwMode="auto">
            <a:xfrm rot="5400000">
              <a:off x="4859436" y="2965063"/>
              <a:ext cx="804241" cy="742619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0" name="AutoShape 27"/>
            <p:cNvSpPr>
              <a:spLocks noChangeShapeType="1"/>
            </p:cNvSpPr>
            <p:nvPr/>
          </p:nvSpPr>
          <p:spPr bwMode="auto">
            <a:xfrm rot="5400000">
              <a:off x="5224952" y="3331106"/>
              <a:ext cx="805294" cy="11060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1" name="AutoShape 26"/>
            <p:cNvSpPr>
              <a:spLocks noChangeShapeType="1"/>
            </p:cNvSpPr>
            <p:nvPr/>
          </p:nvSpPr>
          <p:spPr bwMode="auto">
            <a:xfrm rot="16200000" flipH="1">
              <a:off x="6976163" y="2967697"/>
              <a:ext cx="1377795" cy="21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2" name="AutoShape 25"/>
            <p:cNvSpPr>
              <a:spLocks noChangeShapeType="1"/>
            </p:cNvSpPr>
            <p:nvPr/>
          </p:nvSpPr>
          <p:spPr bwMode="auto">
            <a:xfrm rot="5400000">
              <a:off x="6887154" y="4534044"/>
              <a:ext cx="1241385" cy="316535"/>
            </a:xfrm>
            <a:prstGeom prst="curvedConnector3">
              <a:avLst>
                <a:gd name="adj1" fmla="val 499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3" name="AutoShape 24"/>
            <p:cNvSpPr>
              <a:spLocks noChangeShapeType="1"/>
            </p:cNvSpPr>
            <p:nvPr/>
          </p:nvSpPr>
          <p:spPr bwMode="auto">
            <a:xfrm rot="16200000" flipH="1">
              <a:off x="5552020" y="4219089"/>
              <a:ext cx="170118" cy="30547"/>
            </a:xfrm>
            <a:prstGeom prst="curvedConnector3">
              <a:avLst>
                <a:gd name="adj1" fmla="val 4984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4" name="AutoShape 23"/>
            <p:cNvSpPr>
              <a:spLocks noChangeShapeType="1"/>
            </p:cNvSpPr>
            <p:nvPr/>
          </p:nvSpPr>
          <p:spPr bwMode="auto">
            <a:xfrm rot="16200000" flipH="1">
              <a:off x="5185977" y="3851993"/>
              <a:ext cx="171698" cy="762106"/>
            </a:xfrm>
            <a:prstGeom prst="curvedConnector3">
              <a:avLst>
                <a:gd name="adj1" fmla="val 49694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5" name="AutoShape 22"/>
            <p:cNvSpPr>
              <a:spLocks noChangeShapeType="1"/>
            </p:cNvSpPr>
            <p:nvPr/>
          </p:nvSpPr>
          <p:spPr bwMode="auto">
            <a:xfrm rot="5400000">
              <a:off x="5920696" y="3885700"/>
              <a:ext cx="165378" cy="701538"/>
            </a:xfrm>
            <a:prstGeom prst="curvedConnector3">
              <a:avLst>
                <a:gd name="adj1" fmla="val 496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6" name="AutoShape 21"/>
            <p:cNvSpPr>
              <a:spLocks noChangeShapeType="1"/>
            </p:cNvSpPr>
            <p:nvPr/>
          </p:nvSpPr>
          <p:spPr bwMode="auto">
            <a:xfrm rot="5400000">
              <a:off x="5561500" y="4564591"/>
              <a:ext cx="119030" cy="63202"/>
            </a:xfrm>
            <a:prstGeom prst="curvedConnector3">
              <a:avLst>
                <a:gd name="adj1" fmla="val 4955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7" name="AutoShape 20"/>
            <p:cNvSpPr>
              <a:spLocks noChangeShapeType="1"/>
            </p:cNvSpPr>
            <p:nvPr/>
          </p:nvSpPr>
          <p:spPr bwMode="auto">
            <a:xfrm rot="5400000">
              <a:off x="5497772" y="5095485"/>
              <a:ext cx="122716" cy="60568"/>
            </a:xfrm>
            <a:prstGeom prst="curvedConnector3">
              <a:avLst>
                <a:gd name="adj1" fmla="val 497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8" name="AutoShape 19"/>
            <p:cNvSpPr>
              <a:spLocks noChangeShapeType="1"/>
            </p:cNvSpPr>
            <p:nvPr/>
          </p:nvSpPr>
          <p:spPr bwMode="auto">
            <a:xfrm rot="5400000">
              <a:off x="5440891" y="5451520"/>
              <a:ext cx="134830" cy="41081"/>
            </a:xfrm>
            <a:prstGeom prst="curvedConnector3">
              <a:avLst>
                <a:gd name="adj1" fmla="val 4961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39" name="AutoShape 18"/>
            <p:cNvSpPr>
              <a:spLocks noChangeShapeType="1"/>
            </p:cNvSpPr>
            <p:nvPr/>
          </p:nvSpPr>
          <p:spPr bwMode="auto">
            <a:xfrm rot="5400000">
              <a:off x="6572726" y="2593227"/>
              <a:ext cx="67415" cy="259127"/>
            </a:xfrm>
            <a:prstGeom prst="curvedConnector3">
              <a:avLst>
                <a:gd name="adj1" fmla="val 4921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6158229" y="3270538"/>
              <a:ext cx="280194" cy="185391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41" name="AutoShape 16"/>
            <p:cNvSpPr>
              <a:spLocks noChangeShapeType="1"/>
            </p:cNvSpPr>
            <p:nvPr/>
          </p:nvSpPr>
          <p:spPr bwMode="auto">
            <a:xfrm rot="5400000">
              <a:off x="6342567" y="3120434"/>
              <a:ext cx="90062" cy="178545"/>
            </a:xfrm>
            <a:prstGeom prst="curvedConnector3">
              <a:avLst>
                <a:gd name="adj1" fmla="val 4970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2" name="AutoShape 15"/>
            <p:cNvSpPr>
              <a:spLocks noChangeShapeType="1"/>
            </p:cNvSpPr>
            <p:nvPr/>
          </p:nvSpPr>
          <p:spPr bwMode="auto">
            <a:xfrm rot="5400000">
              <a:off x="5461431" y="2900808"/>
              <a:ext cx="266500" cy="140781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3" name="AutoShape 14"/>
            <p:cNvSpPr>
              <a:spLocks noChangeShapeType="1"/>
            </p:cNvSpPr>
            <p:nvPr/>
          </p:nvSpPr>
          <p:spPr bwMode="auto">
            <a:xfrm rot="16200000" flipH="1">
              <a:off x="6189830" y="3580226"/>
              <a:ext cx="272820" cy="5582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4937384" y="1305494"/>
              <a:ext cx="762633" cy="279140"/>
            </a:xfrm>
            <a:prstGeom prst="bevel">
              <a:avLst>
                <a:gd name="adj" fmla="val 12500"/>
              </a:avLst>
            </a:prstGeom>
            <a:solidFill>
              <a:srgbClr val="9BBB59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Times New Roman" pitchFamily="18" charset="0"/>
                  <a:cs typeface="Times New Roman"/>
                </a:rPr>
                <a:t>Recursive Core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5931230" y="1361322"/>
              <a:ext cx="279140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46" name="AutoShape 11"/>
            <p:cNvSpPr>
              <a:spLocks noChangeShapeType="1"/>
            </p:cNvSpPr>
            <p:nvPr/>
          </p:nvSpPr>
          <p:spPr bwMode="auto">
            <a:xfrm rot="5400000">
              <a:off x="5345035" y="1171717"/>
              <a:ext cx="334969" cy="1117088"/>
            </a:xfrm>
            <a:prstGeom prst="curvedConnector3">
              <a:avLst>
                <a:gd name="adj1" fmla="val 49843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7" name="AutoShape 10"/>
            <p:cNvSpPr>
              <a:spLocks noChangeShapeType="1"/>
            </p:cNvSpPr>
            <p:nvPr/>
          </p:nvSpPr>
          <p:spPr bwMode="auto">
            <a:xfrm rot="16200000" flipH="1">
              <a:off x="5971784" y="1662056"/>
              <a:ext cx="222786" cy="24754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8" name="AutoShape 9"/>
            <p:cNvSpPr>
              <a:spLocks noChangeShapeType="1"/>
            </p:cNvSpPr>
            <p:nvPr/>
          </p:nvSpPr>
          <p:spPr bwMode="auto">
            <a:xfrm rot="16200000" flipH="1">
              <a:off x="6713350" y="920491"/>
              <a:ext cx="308108" cy="1593207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>
              <a:off x="5748998" y="1308654"/>
              <a:ext cx="139570" cy="337602"/>
            </a:xfrm>
            <a:prstGeom prst="downArrow">
              <a:avLst>
                <a:gd name="adj1" fmla="val 50000"/>
                <a:gd name="adj2" fmla="val 60472"/>
              </a:avLst>
            </a:prstGeom>
            <a:solidFill>
              <a:srgbClr val="B8E7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50" name="AutoShape 7"/>
            <p:cNvSpPr>
              <a:spLocks noChangeShapeType="1"/>
            </p:cNvSpPr>
            <p:nvPr/>
          </p:nvSpPr>
          <p:spPr bwMode="auto">
            <a:xfrm rot="16200000" flipH="1">
              <a:off x="7231076" y="2712783"/>
              <a:ext cx="1291420" cy="42503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51" name="AutoShape 6"/>
            <p:cNvSpPr>
              <a:spLocks noChangeShapeType="1"/>
            </p:cNvSpPr>
            <p:nvPr/>
          </p:nvSpPr>
          <p:spPr bwMode="auto">
            <a:xfrm rot="5400000">
              <a:off x="7055165" y="4279130"/>
              <a:ext cx="1328287" cy="739459"/>
            </a:xfrm>
            <a:prstGeom prst="curvedConnector3">
              <a:avLst>
                <a:gd name="adj1" fmla="val 4995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 rot="16200000" flipH="1">
              <a:off x="4960032" y="4765256"/>
              <a:ext cx="451365" cy="189605"/>
            </a:xfrm>
            <a:custGeom>
              <a:avLst/>
              <a:gdLst>
                <a:gd name="G0" fmla="+- 1498 0 0"/>
                <a:gd name="G1" fmla="+- 21600 0 1498"/>
                <a:gd name="G2" fmla="*/ 1498 1 2"/>
                <a:gd name="G3" fmla="+- 21600 0 G2"/>
                <a:gd name="G4" fmla="+/ 1498 21600 2"/>
                <a:gd name="G5" fmla="+/ G1 0 2"/>
                <a:gd name="G6" fmla="*/ 21600 21600 1498"/>
                <a:gd name="G7" fmla="*/ G6 1 2"/>
                <a:gd name="G8" fmla="+- 21600 0 G7"/>
                <a:gd name="G9" fmla="*/ 21600 1 2"/>
                <a:gd name="G10" fmla="+- 1498 0 G9"/>
                <a:gd name="G11" fmla="?: G10 G8 0"/>
                <a:gd name="G12" fmla="?: G10 G7 21600"/>
                <a:gd name="T0" fmla="*/ 20851 w 21600"/>
                <a:gd name="T1" fmla="*/ 10800 h 21600"/>
                <a:gd name="T2" fmla="*/ 10800 w 21600"/>
                <a:gd name="T3" fmla="*/ 21600 h 21600"/>
                <a:gd name="T4" fmla="*/ 749 w 21600"/>
                <a:gd name="T5" fmla="*/ 10800 h 21600"/>
                <a:gd name="T6" fmla="*/ 10800 w 21600"/>
                <a:gd name="T7" fmla="*/ 0 h 21600"/>
                <a:gd name="T8" fmla="*/ 2549 w 21600"/>
                <a:gd name="T9" fmla="*/ 2549 h 21600"/>
                <a:gd name="T10" fmla="*/ 19051 w 21600"/>
                <a:gd name="T11" fmla="*/ 190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98" y="21600"/>
                  </a:lnTo>
                  <a:lnTo>
                    <a:pt x="2010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atin typeface="Times New Roman"/>
                <a:cs typeface="Times New Roman"/>
              </a:endParaRPr>
            </a:p>
          </p:txBody>
        </p:sp>
        <p:grpSp>
          <p:nvGrpSpPr>
            <p:cNvPr id="53" name="Group 2"/>
            <p:cNvGrpSpPr>
              <a:grpSpLocks/>
            </p:cNvGrpSpPr>
            <p:nvPr/>
          </p:nvGrpSpPr>
          <p:grpSpPr bwMode="auto">
            <a:xfrm>
              <a:off x="4289568" y="4499809"/>
              <a:ext cx="816354" cy="579875"/>
              <a:chOff x="2211" y="8551"/>
              <a:chExt cx="1550" cy="1101"/>
            </a:xfrm>
          </p:grpSpPr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2211" y="8805"/>
                <a:ext cx="1550" cy="847"/>
              </a:xfrm>
              <a:prstGeom prst="rect">
                <a:avLst/>
              </a:prstGeom>
              <a:solidFill>
                <a:srgbClr val="B8E7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Times New Roman"/>
                    <a:ea typeface="Times New Roman" pitchFamily="18" charset="0"/>
                    <a:cs typeface="Times New Roman"/>
                  </a:rPr>
                  <a:t>Service type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cs typeface="Times New Roman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Times New Roman"/>
                    <a:ea typeface="Times New Roman" pitchFamily="18" charset="0"/>
                    <a:cs typeface="Times New Roman"/>
                  </a:rPr>
                  <a:t>Update protocol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cs typeface="Times New Roman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Times New Roman"/>
                    <a:ea typeface="Times New Roman" pitchFamily="18" charset="0"/>
                    <a:cs typeface="Times New Roman"/>
                  </a:rPr>
                  <a:t>From-&gt;To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2276" y="8551"/>
                <a:ext cx="1302" cy="7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/>
                    <a:ea typeface="Times New Roman" pitchFamily="18" charset="0"/>
                    <a:cs typeface="Times New Roman"/>
                  </a:rPr>
                  <a:t>Legend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38200" y="2159853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895600" y="1516955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895600" y="2481302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81600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201649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3" name="Straight Connector 62"/>
          <p:cNvCxnSpPr>
            <a:stCxn id="57" idx="6"/>
            <a:endCxn id="58" idx="2"/>
          </p:cNvCxnSpPr>
          <p:nvPr/>
        </p:nvCxnSpPr>
        <p:spPr>
          <a:xfrm flipV="1">
            <a:off x="1524000" y="1838404"/>
            <a:ext cx="1371600" cy="6428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6"/>
            <a:endCxn id="59" idx="2"/>
          </p:cNvCxnSpPr>
          <p:nvPr/>
        </p:nvCxnSpPr>
        <p:spPr>
          <a:xfrm>
            <a:off x="1524000" y="2481302"/>
            <a:ext cx="1371600" cy="32144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9" idx="6"/>
            <a:endCxn id="60" idx="2"/>
          </p:cNvCxnSpPr>
          <p:nvPr/>
        </p:nvCxnSpPr>
        <p:spPr>
          <a:xfrm flipV="1">
            <a:off x="3581400" y="2312253"/>
            <a:ext cx="1600200" cy="4904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1" idx="2"/>
          </p:cNvCxnSpPr>
          <p:nvPr/>
        </p:nvCxnSpPr>
        <p:spPr>
          <a:xfrm>
            <a:off x="5854558" y="2312253"/>
            <a:ext cx="1347091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28600" y="4876800"/>
            <a:ext cx="268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sends an HTTP request to 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68532" y="5646003"/>
            <a:ext cx="268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We </a:t>
            </a:r>
            <a:r>
              <a:rPr lang="en-US" sz="2400" dirty="0" err="1" smtClean="0">
                <a:latin typeface="Times New Roman"/>
                <a:cs typeface="Times New Roman"/>
              </a:rPr>
              <a:t>recurse</a:t>
            </a:r>
            <a:r>
              <a:rPr lang="en-US" sz="2400" dirty="0" smtClean="0">
                <a:latin typeface="Times New Roman"/>
                <a:cs typeface="Times New Roman"/>
              </a:rPr>
              <a:t> down the DAG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49714" y="3479198"/>
            <a:ext cx="14313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HTTP-&gt;TCP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849714" y="4050268"/>
            <a:ext cx="115432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TCP-&gt;IP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849714" y="4583668"/>
            <a:ext cx="156988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IP-&gt;802.11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19400" y="5117068"/>
            <a:ext cx="240101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802.11-&gt;physical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67032" y="3886200"/>
            <a:ext cx="282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Now we need to relay through C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5" grpId="1"/>
      <p:bldP spid="126" grpId="0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Integrity: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smtClean="0"/>
              <a:t>Tampering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Deliberate</a:t>
            </a:r>
            <a:r>
              <a:rPr lang="en-US" baseline="0" dirty="0" smtClean="0"/>
              <a:t> alteration</a:t>
            </a:r>
          </a:p>
          <a:p>
            <a:pPr lvl="1"/>
            <a:r>
              <a:rPr lang="en-US" dirty="0" smtClean="0"/>
              <a:t>To corrupt</a:t>
            </a:r>
          </a:p>
          <a:p>
            <a:pPr lvl="1"/>
            <a:r>
              <a:rPr lang="en-US" dirty="0" smtClean="0"/>
              <a:t>To alter to different content</a:t>
            </a:r>
            <a:br>
              <a:rPr lang="en-US" dirty="0" smtClean="0"/>
            </a:br>
            <a:r>
              <a:rPr lang="en-US" dirty="0" smtClean="0"/>
              <a:t>(thought to be non-corrupt)</a:t>
            </a:r>
          </a:p>
          <a:p>
            <a:pPr lvl="1"/>
            <a:endParaRPr lang="en-US" dirty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Intercept and retransmit (e.g., during relay)</a:t>
            </a:r>
          </a:p>
          <a:p>
            <a:pPr lvl="1"/>
            <a:r>
              <a:rPr lang="en-US" dirty="0" smtClean="0"/>
              <a:t>Overlap physical signals</a:t>
            </a:r>
            <a:endParaRPr lang="en-US" dirty="0"/>
          </a:p>
        </p:txBody>
      </p:sp>
      <p:pic>
        <p:nvPicPr>
          <p:cNvPr id="4098" name="Picture 2" descr="http://images.clipartpanda.com/smash-clipart-DuckComputerSm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1417638"/>
            <a:ext cx="3130350" cy="24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9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Integrity: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smtClean="0"/>
              <a:t>Corruption</a:t>
            </a:r>
            <a:r>
              <a:rPr lang="en-US" baseline="0" dirty="0" smtClean="0"/>
              <a:t> vs. tampering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During origination, receipt, or relay</a:t>
            </a:r>
          </a:p>
          <a:p>
            <a:pPr lvl="1"/>
            <a:r>
              <a:rPr lang="en-US" dirty="0" smtClean="0"/>
              <a:t>Detect via error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Tampering</a:t>
            </a:r>
          </a:p>
          <a:p>
            <a:pPr lvl="1"/>
            <a:r>
              <a:rPr lang="en-US" dirty="0" smtClean="0"/>
              <a:t>During relay or receipt</a:t>
            </a:r>
          </a:p>
          <a:p>
            <a:pPr lvl="1"/>
            <a:r>
              <a:rPr lang="en-US" dirty="0" smtClean="0"/>
              <a:t>Detect via integrity checks</a:t>
            </a:r>
            <a:endParaRPr lang="en-US" dirty="0" smtClean="0"/>
          </a:p>
          <a:p>
            <a:pPr lvl="2"/>
            <a:r>
              <a:rPr lang="en-US" dirty="0" smtClean="0"/>
              <a:t>That a</a:t>
            </a:r>
            <a:r>
              <a:rPr lang="en-US" dirty="0" smtClean="0"/>
              <a:t> </a:t>
            </a:r>
            <a:r>
              <a:rPr lang="en-US" dirty="0" smtClean="0"/>
              <a:t>relay can’t ‘fake’</a:t>
            </a:r>
          </a:p>
          <a:p>
            <a:pPr lvl="2"/>
            <a:endParaRPr lang="en-US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286000" y="3733799"/>
            <a:ext cx="4909241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Probability of generating different but valid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message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Tampering is similar to the worst case for corruption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46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</a:t>
            </a:r>
            <a:r>
              <a:rPr lang="en-US" baseline="0" dirty="0" smtClean="0"/>
              <a:t> 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r>
              <a:rPr lang="en-US" baseline="0" dirty="0" smtClean="0"/>
              <a:t> is not a property of a message</a:t>
            </a:r>
          </a:p>
          <a:p>
            <a:pPr lvl="1"/>
            <a:r>
              <a:rPr lang="en-US" dirty="0" smtClean="0"/>
              <a:t>It is a typical</a:t>
            </a:r>
            <a:r>
              <a:rPr lang="en-US" baseline="0" dirty="0" smtClean="0"/>
              <a:t> property of a channel</a:t>
            </a:r>
          </a:p>
          <a:p>
            <a:pPr lvl="1"/>
            <a:r>
              <a:rPr lang="en-US" dirty="0" smtClean="0"/>
              <a:t>Only a deficiency if you need to assume it</a:t>
            </a:r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We’ll come to that when we talk about channel emulation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2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integrity protection?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encapsulate</a:t>
            </a:r>
            <a:endParaRPr lang="en-US" dirty="0" smtClean="0"/>
          </a:p>
          <a:p>
            <a:pPr lvl="1"/>
            <a:r>
              <a:rPr lang="en-US" dirty="0" smtClean="0"/>
              <a:t>You d</a:t>
            </a:r>
            <a:r>
              <a:rPr lang="en-US" dirty="0" smtClean="0"/>
              <a:t>on’t want to </a:t>
            </a:r>
            <a:r>
              <a:rPr lang="en-US" dirty="0" smtClean="0"/>
              <a:t>modify </a:t>
            </a:r>
            <a:r>
              <a:rPr lang="en-US" dirty="0" smtClean="0"/>
              <a:t>contents anyway</a:t>
            </a:r>
          </a:p>
          <a:p>
            <a:pPr lvl="1"/>
            <a:endParaRPr lang="en-US" dirty="0"/>
          </a:p>
          <a:p>
            <a:r>
              <a:rPr lang="en-US" dirty="0" smtClean="0"/>
              <a:t>Relay might </a:t>
            </a:r>
            <a:r>
              <a:rPr lang="en-US" dirty="0" smtClean="0"/>
              <a:t>become </a:t>
            </a:r>
            <a:r>
              <a:rPr lang="en-US" dirty="0" smtClean="0"/>
              <a:t>more difficult</a:t>
            </a:r>
          </a:p>
          <a:p>
            <a:pPr lvl="1"/>
            <a:r>
              <a:rPr lang="en-US" dirty="0" smtClean="0"/>
              <a:t>May need to change portions of the message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hopcount</a:t>
            </a:r>
            <a:r>
              <a:rPr lang="en-US" dirty="0" smtClean="0"/>
              <a:t>, route path record,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Does the integrity cover those?</a:t>
            </a:r>
          </a:p>
          <a:p>
            <a:r>
              <a:rPr lang="en-US" dirty="0" smtClean="0"/>
              <a:t>So you might not protect the entire message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endParaRPr lang="en-US" dirty="0" smtClean="0"/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Origin and/or destination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r>
              <a:rPr lang="en-US" dirty="0" smtClean="0"/>
              <a:t> ensuring that particular information was created by a particular party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a </a:t>
            </a:r>
            <a:r>
              <a:rPr lang="en-US" dirty="0" smtClean="0"/>
              <a:t>message, ensuring:</a:t>
            </a:r>
          </a:p>
          <a:p>
            <a:pPr lvl="1"/>
            <a:r>
              <a:rPr lang="en-US" dirty="0" smtClean="0"/>
              <a:t>All important elements of the </a:t>
            </a:r>
          </a:p>
          <a:p>
            <a:pPr lvl="1">
              <a:buNone/>
            </a:pPr>
            <a:r>
              <a:rPr lang="en-US" dirty="0" smtClean="0"/>
              <a:t>m</a:t>
            </a:r>
            <a:r>
              <a:rPr lang="en-US" dirty="0" smtClean="0"/>
              <a:t>essage</a:t>
            </a:r>
          </a:p>
          <a:p>
            <a:pPr lvl="1"/>
            <a:r>
              <a:rPr lang="en-US" dirty="0" smtClean="0"/>
              <a:t>Were created by the sender</a:t>
            </a:r>
            <a:endParaRPr lang="en-US" dirty="0" smtClean="0"/>
          </a:p>
        </p:txBody>
      </p:sp>
      <p:pic>
        <p:nvPicPr>
          <p:cNvPr id="5122" name="Picture 2" descr="http://www.patentbaristas.com/wp-content/uploads/2013/07/bigstock-Declaration-of-Independence-20186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18886"/>
            <a:ext cx="2278330" cy="30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6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Authentication: </a:t>
            </a: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source and/or destination noted in the message comes from the source that generated it</a:t>
            </a:r>
          </a:p>
          <a:p>
            <a:pPr lvl="1"/>
            <a:r>
              <a:rPr lang="en-US" dirty="0" smtClean="0"/>
              <a:t>The message says it came from John, </a:t>
            </a:r>
            <a:br>
              <a:rPr lang="en-US" dirty="0" smtClean="0"/>
            </a:br>
            <a:r>
              <a:rPr lang="en-US" dirty="0" smtClean="0"/>
              <a:t>and it actually came from John</a:t>
            </a:r>
          </a:p>
          <a:p>
            <a:pPr lvl="1"/>
            <a:r>
              <a:rPr lang="en-US" dirty="0" smtClean="0"/>
              <a:t>The message says it goes to Ben and that name came from John too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Protects the entire message’s path</a:t>
            </a:r>
          </a:p>
          <a:p>
            <a:pPr lvl="1"/>
            <a:r>
              <a:rPr lang="en-US" dirty="0" smtClean="0"/>
              <a:t>Protects the endpoint machines</a:t>
            </a:r>
            <a:endParaRPr lang="en-US" dirty="0"/>
          </a:p>
        </p:txBody>
      </p:sp>
      <p:sp>
        <p:nvSpPr>
          <p:cNvPr id="4" name="AutoShape 2" descr="Image result for clipart john hanc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lipart john hanc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clipartse.com/stock-clipart/8346/john-hancock-signature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006" y="3942102"/>
            <a:ext cx="31623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9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Authentication:</a:t>
            </a:r>
            <a:r>
              <a:rPr lang="en-US" baseline="0" dirty="0" smtClean="0"/>
              <a:t> </a:t>
            </a:r>
            <a:r>
              <a:rPr lang="en-US" baseline="0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 includes control signals that come from the source that generated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Such as what layers it uses</a:t>
            </a:r>
          </a:p>
          <a:p>
            <a:pPr lvl="1"/>
            <a:r>
              <a:rPr lang="en-US" dirty="0" smtClean="0"/>
              <a:t>And parameters to those layers</a:t>
            </a:r>
          </a:p>
          <a:p>
            <a:pPr lvl="1"/>
            <a:r>
              <a:rPr lang="en-US" dirty="0" smtClean="0"/>
              <a:t>Ensuring that sender used those </a:t>
            </a:r>
          </a:p>
          <a:p>
            <a:pPr lvl="1">
              <a:buNone/>
            </a:pPr>
            <a:r>
              <a:rPr lang="en-US" dirty="0" smtClean="0"/>
              <a:t>layers and those parameters</a:t>
            </a:r>
          </a:p>
          <a:p>
            <a:r>
              <a:rPr lang="en-US" dirty="0" smtClean="0"/>
              <a:t>Why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Layers use state machines</a:t>
            </a:r>
            <a:endParaRPr lang="en-US" dirty="0" smtClean="0"/>
          </a:p>
          <a:p>
            <a:pPr lvl="1"/>
            <a:r>
              <a:rPr lang="en-US" dirty="0" smtClean="0"/>
              <a:t>Protects operation of the state machines</a:t>
            </a:r>
            <a:endParaRPr lang="en-US" dirty="0"/>
          </a:p>
        </p:txBody>
      </p:sp>
      <p:pic>
        <p:nvPicPr>
          <p:cNvPr id="1026" name="Picture 2" descr="https://encrypted-tbn2.gstatic.com/images?q=tbn:ANd9GcS6ONJAo3o9DOrjgsyO6X26pgQXVQVRE8IvvhBErcsShVepC-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446" y="3197520"/>
            <a:ext cx="1888377" cy="17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26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Authentication: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content of the message comes from the source that generated it</a:t>
            </a:r>
          </a:p>
          <a:p>
            <a:pPr lvl="1"/>
            <a:r>
              <a:rPr lang="en-US" dirty="0" smtClean="0"/>
              <a:t>I.e., the data that is shared with John actually came from John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Protects </a:t>
            </a:r>
            <a:r>
              <a:rPr lang="en-US" dirty="0" smtClean="0"/>
              <a:t>information that </a:t>
            </a:r>
            <a:r>
              <a:rPr lang="en-US" dirty="0" smtClean="0"/>
              <a:t>the machines share</a:t>
            </a:r>
            <a:endParaRPr lang="en-US" dirty="0"/>
          </a:p>
        </p:txBody>
      </p:sp>
      <p:pic>
        <p:nvPicPr>
          <p:cNvPr id="2050" name="Picture 2" descr="http://www.clipartbest.com/cliparts/9c4/5kx/9c45kxBc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621" r="19403"/>
          <a:stretch/>
        </p:blipFill>
        <p:spPr bwMode="auto">
          <a:xfrm>
            <a:off x="6800491" y="3124200"/>
            <a:ext cx="17966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2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 with all three?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separate:</a:t>
            </a:r>
          </a:p>
          <a:p>
            <a:pPr lvl="1"/>
            <a:r>
              <a:rPr lang="en-US" dirty="0" smtClean="0"/>
              <a:t>Identity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Content</a:t>
            </a:r>
            <a:endParaRPr lang="en-US" dirty="0"/>
          </a:p>
          <a:p>
            <a:r>
              <a:rPr lang="en-US" dirty="0" smtClean="0"/>
              <a:t>They could be signed by different parties</a:t>
            </a:r>
          </a:p>
          <a:p>
            <a:pPr lvl="1"/>
            <a:r>
              <a:rPr lang="en-US" dirty="0" smtClean="0"/>
              <a:t>Different endpoints, different layers, etc.</a:t>
            </a:r>
          </a:p>
        </p:txBody>
      </p:sp>
      <p:pic>
        <p:nvPicPr>
          <p:cNvPr id="3074" name="Picture 2" descr="http://www.easyvectors.com/assets/images/vectors/afbig/picasso-signature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008" y="5240431"/>
            <a:ext cx="1789502" cy="7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lipartse.com/stock-clipart/8346/john-hancock-signature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244" y="4952068"/>
            <a:ext cx="31623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7/7a/Galileo_Signature.svg/208px-Galileo_Signatu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280" y="5085419"/>
            <a:ext cx="1981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8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Relaying through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2159853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516955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2481302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01649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1524000" y="1838404"/>
            <a:ext cx="1371600" cy="6428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7" idx="2"/>
          </p:cNvCxnSpPr>
          <p:nvPr/>
        </p:nvCxnSpPr>
        <p:spPr>
          <a:xfrm>
            <a:off x="1524000" y="2481302"/>
            <a:ext cx="1371600" cy="32144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 flipV="1">
            <a:off x="3581400" y="2312253"/>
            <a:ext cx="1600200" cy="4904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5854558" y="2312253"/>
            <a:ext cx="1347091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905000" y="4057595"/>
            <a:ext cx="1535132" cy="1657405"/>
            <a:chOff x="4289568" y="1305494"/>
            <a:chExt cx="4137072" cy="4676920"/>
          </a:xfrm>
        </p:grpSpPr>
        <p:sp>
          <p:nvSpPr>
            <p:cNvPr id="15" name="Oval 52"/>
            <p:cNvSpPr>
              <a:spLocks noChangeArrowheads="1"/>
            </p:cNvSpPr>
            <p:nvPr/>
          </p:nvSpPr>
          <p:spPr bwMode="auto">
            <a:xfrm>
              <a:off x="7751436" y="3587073"/>
              <a:ext cx="675204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651397" y="1913810"/>
              <a:ext cx="60462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5792713" y="1801627"/>
              <a:ext cx="60515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AAAA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DNS-&gt;IPv6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7360640" y="1886949"/>
              <a:ext cx="606735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txt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DNS-&gt;O-ID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319228" y="3755084"/>
              <a:ext cx="605155" cy="37815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050786" y="3760350"/>
              <a:ext cx="60620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4587142" y="3754030"/>
              <a:ext cx="60673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OSPF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286047" y="4671507"/>
              <a:ext cx="606209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IPv4-&gt;E-mac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6174029" y="2772298"/>
              <a:ext cx="605682" cy="37657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64tun </a:t>
              </a:r>
              <a:r>
                <a:rPr kumimoji="0" lang="en-US" sz="200" b="1" i="0" u="none" strike="noStrike" cap="none" normalizeH="0" baseline="0" dirty="0" err="1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cfg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IPv6-&gt;IPv4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43"/>
            <p:cNvSpPr>
              <a:spLocks noChangeArrowheads="1"/>
            </p:cNvSpPr>
            <p:nvPr/>
          </p:nvSpPr>
          <p:spPr bwMode="auto">
            <a:xfrm>
              <a:off x="5219685" y="5555276"/>
              <a:ext cx="536160" cy="427138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E-net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Id=45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42"/>
            <p:cNvSpPr>
              <a:spLocks noChangeArrowheads="1"/>
            </p:cNvSpPr>
            <p:nvPr/>
          </p:nvSpPr>
          <p:spPr bwMode="auto">
            <a:xfrm>
              <a:off x="7082026" y="5328804"/>
              <a:ext cx="535107" cy="426611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ID=3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41"/>
            <p:cNvSpPr>
              <a:spLocks noChangeArrowheads="1"/>
            </p:cNvSpPr>
            <p:nvPr/>
          </p:nvSpPr>
          <p:spPr bwMode="auto">
            <a:xfrm>
              <a:off x="4534474" y="2540559"/>
              <a:ext cx="675204" cy="382896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TCP 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conn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5295527" y="2536346"/>
              <a:ext cx="674677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Delta-T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7327985" y="3673448"/>
              <a:ext cx="675731" cy="38237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6398922" y="2292493"/>
              <a:ext cx="673624" cy="38079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tunnel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5512519" y="4334958"/>
              <a:ext cx="279667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89276" y="5202927"/>
              <a:ext cx="278614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utoShape 35"/>
            <p:cNvSpPr>
              <a:spLocks noChangeShapeType="1"/>
            </p:cNvSpPr>
            <p:nvPr/>
          </p:nvSpPr>
          <p:spPr bwMode="auto">
            <a:xfrm rot="5400000">
              <a:off x="4804134" y="2375181"/>
              <a:ext cx="217519" cy="8163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3" name="AutoShape 34"/>
            <p:cNvSpPr>
              <a:spLocks noChangeShapeType="1"/>
            </p:cNvSpPr>
            <p:nvPr/>
          </p:nvSpPr>
          <p:spPr bwMode="auto">
            <a:xfrm rot="16200000" flipH="1">
              <a:off x="5186504" y="2074447"/>
              <a:ext cx="213305" cy="679417"/>
            </a:xfrm>
            <a:prstGeom prst="curvedConnector3">
              <a:avLst>
                <a:gd name="adj1" fmla="val 49875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4" name="AutoShape 33"/>
            <p:cNvSpPr>
              <a:spLocks noChangeShapeType="1"/>
            </p:cNvSpPr>
            <p:nvPr/>
          </p:nvSpPr>
          <p:spPr bwMode="auto">
            <a:xfrm rot="5400000">
              <a:off x="5319228" y="1747905"/>
              <a:ext cx="329702" cy="1223478"/>
            </a:xfrm>
            <a:prstGeom prst="curvedConnector3">
              <a:avLst>
                <a:gd name="adj1" fmla="val 4983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" name="AutoShape 32"/>
            <p:cNvSpPr>
              <a:spLocks noChangeShapeType="1"/>
            </p:cNvSpPr>
            <p:nvPr/>
          </p:nvSpPr>
          <p:spPr bwMode="auto">
            <a:xfrm rot="16200000" flipH="1">
              <a:off x="6374694" y="1915916"/>
              <a:ext cx="81635" cy="640443"/>
            </a:xfrm>
            <a:prstGeom prst="curvedConnector3">
              <a:avLst>
                <a:gd name="adj1" fmla="val 4967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" name="AutoShape 31"/>
            <p:cNvSpPr>
              <a:spLocks noChangeShapeType="1"/>
            </p:cNvSpPr>
            <p:nvPr/>
          </p:nvSpPr>
          <p:spPr bwMode="auto">
            <a:xfrm rot="16200000" flipH="1">
              <a:off x="4481806" y="3329526"/>
              <a:ext cx="798974" cy="18434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AutoShape 30"/>
            <p:cNvSpPr>
              <a:spLocks noChangeShapeType="1"/>
            </p:cNvSpPr>
            <p:nvPr/>
          </p:nvSpPr>
          <p:spPr bwMode="auto">
            <a:xfrm rot="16200000" flipH="1">
              <a:off x="4846795" y="2964537"/>
              <a:ext cx="800027" cy="749992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AutoShape 29"/>
            <p:cNvSpPr>
              <a:spLocks noChangeShapeType="1"/>
            </p:cNvSpPr>
            <p:nvPr/>
          </p:nvSpPr>
          <p:spPr bwMode="auto">
            <a:xfrm rot="16200000" flipH="1">
              <a:off x="5210205" y="2601127"/>
              <a:ext cx="805294" cy="1482078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AutoShape 28"/>
            <p:cNvSpPr>
              <a:spLocks noChangeShapeType="1"/>
            </p:cNvSpPr>
            <p:nvPr/>
          </p:nvSpPr>
          <p:spPr bwMode="auto">
            <a:xfrm rot="5400000">
              <a:off x="4859436" y="2965063"/>
              <a:ext cx="804241" cy="742619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AutoShape 27"/>
            <p:cNvSpPr>
              <a:spLocks noChangeShapeType="1"/>
            </p:cNvSpPr>
            <p:nvPr/>
          </p:nvSpPr>
          <p:spPr bwMode="auto">
            <a:xfrm rot="5400000">
              <a:off x="5224952" y="3331106"/>
              <a:ext cx="805294" cy="11060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AutoShape 26"/>
            <p:cNvSpPr>
              <a:spLocks noChangeShapeType="1"/>
            </p:cNvSpPr>
            <p:nvPr/>
          </p:nvSpPr>
          <p:spPr bwMode="auto">
            <a:xfrm rot="16200000" flipH="1">
              <a:off x="6976163" y="2967697"/>
              <a:ext cx="1377795" cy="21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AutoShape 25"/>
            <p:cNvSpPr>
              <a:spLocks noChangeShapeType="1"/>
            </p:cNvSpPr>
            <p:nvPr/>
          </p:nvSpPr>
          <p:spPr bwMode="auto">
            <a:xfrm rot="5400000">
              <a:off x="6887154" y="4534044"/>
              <a:ext cx="1241385" cy="316535"/>
            </a:xfrm>
            <a:prstGeom prst="curvedConnector3">
              <a:avLst>
                <a:gd name="adj1" fmla="val 499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AutoShape 24"/>
            <p:cNvSpPr>
              <a:spLocks noChangeShapeType="1"/>
            </p:cNvSpPr>
            <p:nvPr/>
          </p:nvSpPr>
          <p:spPr bwMode="auto">
            <a:xfrm rot="16200000" flipH="1">
              <a:off x="5552020" y="4219089"/>
              <a:ext cx="170118" cy="30547"/>
            </a:xfrm>
            <a:prstGeom prst="curvedConnector3">
              <a:avLst>
                <a:gd name="adj1" fmla="val 4984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4" name="AutoShape 23"/>
            <p:cNvSpPr>
              <a:spLocks noChangeShapeType="1"/>
            </p:cNvSpPr>
            <p:nvPr/>
          </p:nvSpPr>
          <p:spPr bwMode="auto">
            <a:xfrm rot="16200000" flipH="1">
              <a:off x="5185977" y="3851993"/>
              <a:ext cx="171698" cy="762106"/>
            </a:xfrm>
            <a:prstGeom prst="curvedConnector3">
              <a:avLst>
                <a:gd name="adj1" fmla="val 49694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5" name="AutoShape 22"/>
            <p:cNvSpPr>
              <a:spLocks noChangeShapeType="1"/>
            </p:cNvSpPr>
            <p:nvPr/>
          </p:nvSpPr>
          <p:spPr bwMode="auto">
            <a:xfrm rot="5400000">
              <a:off x="5920696" y="3885700"/>
              <a:ext cx="165378" cy="701538"/>
            </a:xfrm>
            <a:prstGeom prst="curvedConnector3">
              <a:avLst>
                <a:gd name="adj1" fmla="val 496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6" name="AutoShape 21"/>
            <p:cNvSpPr>
              <a:spLocks noChangeShapeType="1"/>
            </p:cNvSpPr>
            <p:nvPr/>
          </p:nvSpPr>
          <p:spPr bwMode="auto">
            <a:xfrm rot="5400000">
              <a:off x="5561500" y="4564591"/>
              <a:ext cx="119030" cy="63202"/>
            </a:xfrm>
            <a:prstGeom prst="curvedConnector3">
              <a:avLst>
                <a:gd name="adj1" fmla="val 4955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7" name="AutoShape 20"/>
            <p:cNvSpPr>
              <a:spLocks noChangeShapeType="1"/>
            </p:cNvSpPr>
            <p:nvPr/>
          </p:nvSpPr>
          <p:spPr bwMode="auto">
            <a:xfrm rot="5400000">
              <a:off x="5497772" y="5095485"/>
              <a:ext cx="122716" cy="60568"/>
            </a:xfrm>
            <a:prstGeom prst="curvedConnector3">
              <a:avLst>
                <a:gd name="adj1" fmla="val 497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8" name="AutoShape 19"/>
            <p:cNvSpPr>
              <a:spLocks noChangeShapeType="1"/>
            </p:cNvSpPr>
            <p:nvPr/>
          </p:nvSpPr>
          <p:spPr bwMode="auto">
            <a:xfrm rot="5400000">
              <a:off x="5440891" y="5451520"/>
              <a:ext cx="134830" cy="41081"/>
            </a:xfrm>
            <a:prstGeom prst="curvedConnector3">
              <a:avLst>
                <a:gd name="adj1" fmla="val 4961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9" name="AutoShape 18"/>
            <p:cNvSpPr>
              <a:spLocks noChangeShapeType="1"/>
            </p:cNvSpPr>
            <p:nvPr/>
          </p:nvSpPr>
          <p:spPr bwMode="auto">
            <a:xfrm rot="5400000">
              <a:off x="6572726" y="2593227"/>
              <a:ext cx="67415" cy="259127"/>
            </a:xfrm>
            <a:prstGeom prst="curvedConnector3">
              <a:avLst>
                <a:gd name="adj1" fmla="val 4921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6158229" y="3270538"/>
              <a:ext cx="280194" cy="185391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16"/>
            <p:cNvSpPr>
              <a:spLocks noChangeShapeType="1"/>
            </p:cNvSpPr>
            <p:nvPr/>
          </p:nvSpPr>
          <p:spPr bwMode="auto">
            <a:xfrm rot="5400000">
              <a:off x="6342567" y="3120434"/>
              <a:ext cx="90062" cy="178545"/>
            </a:xfrm>
            <a:prstGeom prst="curvedConnector3">
              <a:avLst>
                <a:gd name="adj1" fmla="val 4970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AutoShape 15"/>
            <p:cNvSpPr>
              <a:spLocks noChangeShapeType="1"/>
            </p:cNvSpPr>
            <p:nvPr/>
          </p:nvSpPr>
          <p:spPr bwMode="auto">
            <a:xfrm rot="5400000">
              <a:off x="5461431" y="2900808"/>
              <a:ext cx="266500" cy="140781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3" name="AutoShape 14"/>
            <p:cNvSpPr>
              <a:spLocks noChangeShapeType="1"/>
            </p:cNvSpPr>
            <p:nvPr/>
          </p:nvSpPr>
          <p:spPr bwMode="auto">
            <a:xfrm rot="16200000" flipH="1">
              <a:off x="6189830" y="3580226"/>
              <a:ext cx="272820" cy="5582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>
              <a:off x="4937384" y="1305494"/>
              <a:ext cx="762633" cy="279140"/>
            </a:xfrm>
            <a:prstGeom prst="bevel">
              <a:avLst>
                <a:gd name="adj" fmla="val 12500"/>
              </a:avLst>
            </a:prstGeom>
            <a:solidFill>
              <a:srgbClr val="9BBB59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Recursive Core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12"/>
            <p:cNvSpPr>
              <a:spLocks noChangeArrowheads="1"/>
            </p:cNvSpPr>
            <p:nvPr/>
          </p:nvSpPr>
          <p:spPr bwMode="auto">
            <a:xfrm>
              <a:off x="5931230" y="1361322"/>
              <a:ext cx="279140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11"/>
            <p:cNvSpPr>
              <a:spLocks noChangeShapeType="1"/>
            </p:cNvSpPr>
            <p:nvPr/>
          </p:nvSpPr>
          <p:spPr bwMode="auto">
            <a:xfrm rot="5400000">
              <a:off x="5345035" y="1171717"/>
              <a:ext cx="334969" cy="1117088"/>
            </a:xfrm>
            <a:prstGeom prst="curvedConnector3">
              <a:avLst>
                <a:gd name="adj1" fmla="val 49843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7" name="AutoShape 10"/>
            <p:cNvSpPr>
              <a:spLocks noChangeShapeType="1"/>
            </p:cNvSpPr>
            <p:nvPr/>
          </p:nvSpPr>
          <p:spPr bwMode="auto">
            <a:xfrm rot="16200000" flipH="1">
              <a:off x="5971784" y="1662056"/>
              <a:ext cx="222786" cy="24754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AutoShape 9"/>
            <p:cNvSpPr>
              <a:spLocks noChangeShapeType="1"/>
            </p:cNvSpPr>
            <p:nvPr/>
          </p:nvSpPr>
          <p:spPr bwMode="auto">
            <a:xfrm rot="16200000" flipH="1">
              <a:off x="6713350" y="920491"/>
              <a:ext cx="308108" cy="1593207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>
              <a:off x="5748998" y="1308654"/>
              <a:ext cx="139570" cy="337602"/>
            </a:xfrm>
            <a:prstGeom prst="downArrow">
              <a:avLst>
                <a:gd name="adj1" fmla="val 50000"/>
                <a:gd name="adj2" fmla="val 60472"/>
              </a:avLst>
            </a:prstGeom>
            <a:solidFill>
              <a:srgbClr val="B8E7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0" name="AutoShape 7"/>
            <p:cNvSpPr>
              <a:spLocks noChangeShapeType="1"/>
            </p:cNvSpPr>
            <p:nvPr/>
          </p:nvSpPr>
          <p:spPr bwMode="auto">
            <a:xfrm rot="16200000" flipH="1">
              <a:off x="7231076" y="2712783"/>
              <a:ext cx="1291420" cy="42503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1" name="AutoShape 6"/>
            <p:cNvSpPr>
              <a:spLocks noChangeShapeType="1"/>
            </p:cNvSpPr>
            <p:nvPr/>
          </p:nvSpPr>
          <p:spPr bwMode="auto">
            <a:xfrm rot="5400000">
              <a:off x="7055165" y="4279130"/>
              <a:ext cx="1328287" cy="739459"/>
            </a:xfrm>
            <a:prstGeom prst="curvedConnector3">
              <a:avLst>
                <a:gd name="adj1" fmla="val 4995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auto">
            <a:xfrm rot="16200000" flipH="1">
              <a:off x="4960032" y="4765256"/>
              <a:ext cx="451365" cy="189605"/>
            </a:xfrm>
            <a:custGeom>
              <a:avLst/>
              <a:gdLst>
                <a:gd name="G0" fmla="+- 1498 0 0"/>
                <a:gd name="G1" fmla="+- 21600 0 1498"/>
                <a:gd name="G2" fmla="*/ 1498 1 2"/>
                <a:gd name="G3" fmla="+- 21600 0 G2"/>
                <a:gd name="G4" fmla="+/ 1498 21600 2"/>
                <a:gd name="G5" fmla="+/ G1 0 2"/>
                <a:gd name="G6" fmla="*/ 21600 21600 1498"/>
                <a:gd name="G7" fmla="*/ G6 1 2"/>
                <a:gd name="G8" fmla="+- 21600 0 G7"/>
                <a:gd name="G9" fmla="*/ 21600 1 2"/>
                <a:gd name="G10" fmla="+- 1498 0 G9"/>
                <a:gd name="G11" fmla="?: G10 G8 0"/>
                <a:gd name="G12" fmla="?: G10 G7 21600"/>
                <a:gd name="T0" fmla="*/ 20851 w 21600"/>
                <a:gd name="T1" fmla="*/ 10800 h 21600"/>
                <a:gd name="T2" fmla="*/ 10800 w 21600"/>
                <a:gd name="T3" fmla="*/ 21600 h 21600"/>
                <a:gd name="T4" fmla="*/ 749 w 21600"/>
                <a:gd name="T5" fmla="*/ 10800 h 21600"/>
                <a:gd name="T6" fmla="*/ 10800 w 21600"/>
                <a:gd name="T7" fmla="*/ 0 h 21600"/>
                <a:gd name="T8" fmla="*/ 2549 w 21600"/>
                <a:gd name="T9" fmla="*/ 2549 h 21600"/>
                <a:gd name="T10" fmla="*/ 19051 w 21600"/>
                <a:gd name="T11" fmla="*/ 190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98" y="21600"/>
                  </a:lnTo>
                  <a:lnTo>
                    <a:pt x="2010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grpSp>
          <p:nvGrpSpPr>
            <p:cNvPr id="63" name="Group 2"/>
            <p:cNvGrpSpPr>
              <a:grpSpLocks/>
            </p:cNvGrpSpPr>
            <p:nvPr/>
          </p:nvGrpSpPr>
          <p:grpSpPr bwMode="auto">
            <a:xfrm>
              <a:off x="4289568" y="4499809"/>
              <a:ext cx="816354" cy="579875"/>
              <a:chOff x="2211" y="8551"/>
              <a:chExt cx="1550" cy="1101"/>
            </a:xfrm>
          </p:grpSpPr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2211" y="8805"/>
                <a:ext cx="1550" cy="847"/>
              </a:xfrm>
              <a:prstGeom prst="rect">
                <a:avLst/>
              </a:prstGeom>
              <a:solidFill>
                <a:srgbClr val="B8E7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Service type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Update protocol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From-&gt;To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3"/>
              <p:cNvSpPr txBox="1">
                <a:spLocks noChangeArrowheads="1"/>
              </p:cNvSpPr>
              <p:nvPr/>
            </p:nvSpPr>
            <p:spPr bwMode="auto">
              <a:xfrm>
                <a:off x="2276" y="8551"/>
                <a:ext cx="1302" cy="7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Legend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685800" y="30480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04800" y="4038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C now uses its DAG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11714" y="3962400"/>
            <a:ext cx="156988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IP&lt;-802.11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81400" y="4495800"/>
            <a:ext cx="240101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802.11&lt;-physical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63696" y="3962400"/>
            <a:ext cx="11592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IP-&gt;ATM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33382" y="4495800"/>
            <a:ext cx="19854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ATM-&gt;physical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29200" y="280275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And back down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00600" y="53223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Now relay through D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33333E-6 L 0.23333 0.04444 " pathEditMode="relative" ptsTypes="AA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2" grpId="0"/>
      <p:bldP spid="72" grpId="1"/>
      <p:bldP spid="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content comes from the “top” of the stack</a:t>
            </a:r>
          </a:p>
          <a:p>
            <a:pPr lvl="1"/>
            <a:r>
              <a:rPr lang="en-US" dirty="0" smtClean="0"/>
              <a:t>So the top layer should authenticate content</a:t>
            </a:r>
          </a:p>
          <a:p>
            <a:r>
              <a:rPr lang="en-US" dirty="0" smtClean="0"/>
              <a:t>The identity might be associated with a proxy at a lower layer</a:t>
            </a:r>
          </a:p>
          <a:p>
            <a:pPr lvl="1"/>
            <a:r>
              <a:rPr lang="en-US" dirty="0" smtClean="0"/>
              <a:t>So that layer should authenticate identity</a:t>
            </a:r>
          </a:p>
          <a:p>
            <a:r>
              <a:rPr lang="en-US" dirty="0" smtClean="0"/>
              <a:t>The control might be for a very low layer</a:t>
            </a:r>
          </a:p>
          <a:p>
            <a:pPr lvl="1"/>
            <a:r>
              <a:rPr lang="en-US" dirty="0" smtClean="0"/>
              <a:t>So control must be authenticated there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to authenticate?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problem as integrity</a:t>
            </a:r>
          </a:p>
          <a:p>
            <a:pPr lvl="1"/>
            <a:r>
              <a:rPr lang="en-US" dirty="0" smtClean="0"/>
              <a:t>Easy to attest to the source of the entire message when encapsulated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Hard to make that guarantee if portions change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Again, might want to authenticate only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endParaRPr lang="en-US" dirty="0" smtClean="0"/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The origin and/or destination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hiding the information in a message from all parties except the </a:t>
            </a:r>
            <a:r>
              <a:rPr lang="en-US" dirty="0" smtClean="0"/>
              <a:t>receiver</a:t>
            </a:r>
          </a:p>
          <a:p>
            <a:endParaRPr lang="en-US" dirty="0" smtClean="0"/>
          </a:p>
          <a:p>
            <a:r>
              <a:rPr lang="en-US" dirty="0" smtClean="0"/>
              <a:t>For a message:</a:t>
            </a:r>
          </a:p>
          <a:p>
            <a:pPr lvl="1"/>
            <a:r>
              <a:rPr lang="en-US" dirty="0" smtClean="0"/>
              <a:t>Hide the origin</a:t>
            </a:r>
          </a:p>
          <a:p>
            <a:pPr lvl="1"/>
            <a:r>
              <a:rPr lang="en-US" dirty="0" smtClean="0"/>
              <a:t>Hide the message</a:t>
            </a:r>
            <a:endParaRPr lang="en-US" dirty="0" smtClean="0"/>
          </a:p>
          <a:p>
            <a:pPr lvl="1"/>
            <a:r>
              <a:rPr lang="en-US" dirty="0" smtClean="0"/>
              <a:t>From everyone but </a:t>
            </a:r>
            <a:r>
              <a:rPr lang="en-US" dirty="0" smtClean="0"/>
              <a:t>the </a:t>
            </a:r>
            <a:r>
              <a:rPr lang="en-US" dirty="0" smtClean="0"/>
              <a:t>receiver</a:t>
            </a:r>
            <a:endParaRPr lang="en-US" dirty="0" smtClean="0"/>
          </a:p>
        </p:txBody>
      </p:sp>
      <p:pic>
        <p:nvPicPr>
          <p:cNvPr id="4098" name="Picture 2" descr="Royalty Free RF Clip Art Illustration Of A Cartoon Chain And Lock Over A Confidential Fol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191"/>
          <a:stretch/>
        </p:blipFill>
        <p:spPr bwMode="auto">
          <a:xfrm>
            <a:off x="5840506" y="2710470"/>
            <a:ext cx="2922494" cy="28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4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Privacy:</a:t>
            </a:r>
            <a:r>
              <a:rPr lang="en-US" baseline="0" dirty="0" smtClean="0"/>
              <a:t> </a:t>
            </a:r>
            <a:r>
              <a:rPr lang="en-US" baseline="0" dirty="0" smtClean="0"/>
              <a:t>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Hide the endpoints</a:t>
            </a:r>
          </a:p>
          <a:p>
            <a:pPr lvl="1"/>
            <a:r>
              <a:rPr lang="en-US" dirty="0" smtClean="0"/>
              <a:t>Who sent it</a:t>
            </a:r>
          </a:p>
          <a:p>
            <a:pPr lvl="1"/>
            <a:r>
              <a:rPr lang="en-US" dirty="0" smtClean="0"/>
              <a:t>Who receives it</a:t>
            </a:r>
          </a:p>
          <a:p>
            <a:r>
              <a:rPr lang="en-US" dirty="0" smtClean="0"/>
              <a:t>From whom?</a:t>
            </a:r>
          </a:p>
          <a:p>
            <a:pPr lvl="1"/>
            <a:r>
              <a:rPr lang="en-US" dirty="0" smtClean="0"/>
              <a:t>Source: everyone except receiver</a:t>
            </a:r>
          </a:p>
          <a:p>
            <a:pPr lvl="1"/>
            <a:r>
              <a:rPr lang="en-US" dirty="0" smtClean="0"/>
              <a:t>Destination: </a:t>
            </a:r>
            <a:r>
              <a:rPr lang="en-US" dirty="0" smtClean="0"/>
              <a:t>everyone except relay and </a:t>
            </a:r>
            <a:r>
              <a:rPr lang="en-US" dirty="0" smtClean="0"/>
              <a:t>receiver</a:t>
            </a:r>
          </a:p>
          <a:p>
            <a:pPr lvl="2"/>
            <a:r>
              <a:rPr lang="en-US" dirty="0" smtClean="0"/>
              <a:t>Perhaps even from relay</a:t>
            </a:r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“who talks to whom” exposes information!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9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Privacy: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Hide the state machine</a:t>
            </a:r>
            <a:r>
              <a:rPr lang="en-US" baseline="0" dirty="0" smtClean="0"/>
              <a:t> control signals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whom?</a:t>
            </a:r>
          </a:p>
          <a:p>
            <a:pPr lvl="1"/>
            <a:r>
              <a:rPr lang="en-US" dirty="0" smtClean="0"/>
              <a:t>Everyone</a:t>
            </a:r>
            <a:r>
              <a:rPr lang="en-US" baseline="0" dirty="0" smtClean="0"/>
              <a:t> except receiver</a:t>
            </a:r>
          </a:p>
          <a:p>
            <a:pPr lvl="0"/>
            <a:r>
              <a:rPr lang="en-US" dirty="0" smtClean="0"/>
              <a:t>Why?</a:t>
            </a:r>
          </a:p>
          <a:p>
            <a:pPr lvl="1"/>
            <a:r>
              <a:rPr lang="en-US" baseline="0" dirty="0" smtClean="0"/>
              <a:t>Exposes what the state machine is doing</a:t>
            </a:r>
          </a:p>
          <a:p>
            <a:pPr lvl="1"/>
            <a:r>
              <a:rPr lang="en-US" baseline="0" dirty="0" smtClean="0"/>
              <a:t>That </a:t>
            </a:r>
            <a:r>
              <a:rPr lang="en-US" baseline="0" dirty="0" smtClean="0"/>
              <a:t>information </a:t>
            </a:r>
            <a:r>
              <a:rPr lang="en-US" baseline="0" dirty="0" smtClean="0"/>
              <a:t>can be used to attack the </a:t>
            </a:r>
            <a:r>
              <a:rPr lang="en-US" baseline="0" dirty="0" smtClean="0"/>
              <a:t>machine</a:t>
            </a:r>
          </a:p>
          <a:p>
            <a:pPr lvl="1"/>
            <a:r>
              <a:rPr lang="en-US" dirty="0" smtClean="0"/>
              <a:t>Or deduce things about the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28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Privacy:</a:t>
            </a:r>
            <a:r>
              <a:rPr lang="en-US" baseline="0" dirty="0" smtClean="0"/>
              <a:t> </a:t>
            </a:r>
            <a:r>
              <a:rPr lang="en-US" baseline="0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the information </a:t>
            </a:r>
            <a:r>
              <a:rPr lang="en-US" baseline="0" dirty="0" smtClean="0"/>
              <a:t>shared between the parties</a:t>
            </a:r>
          </a:p>
          <a:p>
            <a:endParaRPr lang="en-US" dirty="0"/>
          </a:p>
          <a:p>
            <a:r>
              <a:rPr lang="en-US" dirty="0" smtClean="0"/>
              <a:t>From whom?</a:t>
            </a:r>
          </a:p>
          <a:p>
            <a:pPr lvl="1"/>
            <a:r>
              <a:rPr lang="en-US" dirty="0" smtClean="0"/>
              <a:t>Everyone except receiver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(should be obvious)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0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</a:t>
            </a:r>
            <a:r>
              <a:rPr lang="en-US" dirty="0" smtClean="0"/>
              <a:t>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balance</a:t>
            </a:r>
          </a:p>
          <a:p>
            <a:pPr lvl="1"/>
            <a:r>
              <a:rPr lang="en-US" dirty="0" smtClean="0"/>
              <a:t>Relay, source, receiver perspective</a:t>
            </a:r>
          </a:p>
          <a:p>
            <a:pPr lvl="1"/>
            <a:r>
              <a:rPr lang="en-US" dirty="0" smtClean="0"/>
              <a:t>Various preferences, requirements, and limits</a:t>
            </a:r>
          </a:p>
          <a:p>
            <a:pPr lvl="1"/>
            <a:r>
              <a:rPr lang="en-US" dirty="0" smtClean="0"/>
              <a:t>Various costs (time, space, CPU effort)</a:t>
            </a:r>
            <a:endParaRPr lang="en-US" dirty="0"/>
          </a:p>
        </p:txBody>
      </p:sp>
      <p:pic>
        <p:nvPicPr>
          <p:cNvPr id="5124" name="Picture 4" descr="http://babettetenhaken.com/wp-content/uploads/2014/07/teeter-tot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128" b="9149"/>
          <a:stretch/>
        </p:blipFill>
        <p:spPr bwMode="auto">
          <a:xfrm>
            <a:off x="2752165" y="3927061"/>
            <a:ext cx="3818965" cy="21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96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Space</a:t>
            </a:r>
          </a:p>
          <a:p>
            <a:endParaRPr lang="en-US" dirty="0" smtClean="0"/>
          </a:p>
          <a:p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0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Messages per</a:t>
            </a:r>
            <a:r>
              <a:rPr lang="en-US" baseline="0" dirty="0" smtClean="0"/>
              <a:t>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Latency/jitter</a:t>
            </a:r>
          </a:p>
          <a:p>
            <a:pPr lvl="1"/>
            <a:r>
              <a:rPr lang="en-US" dirty="0" smtClean="0"/>
              <a:t>Time per message (between send and </a:t>
            </a:r>
            <a:r>
              <a:rPr lang="en-US" dirty="0" smtClean="0"/>
              <a:t>receive)</a:t>
            </a:r>
            <a:endParaRPr lang="en-US" dirty="0" smtClean="0"/>
          </a:p>
        </p:txBody>
      </p:sp>
      <p:pic>
        <p:nvPicPr>
          <p:cNvPr id="6146" name="Picture 2" descr="http://www.clker.com/cliparts/9/d/a/2/1260389736939208247klaasvangend_Stopwatch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422" y="1272787"/>
            <a:ext cx="2112495" cy="28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Relaying through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2159853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516955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2481302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01649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1524000" y="1838404"/>
            <a:ext cx="1371600" cy="6428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7" idx="2"/>
          </p:cNvCxnSpPr>
          <p:nvPr/>
        </p:nvCxnSpPr>
        <p:spPr>
          <a:xfrm>
            <a:off x="1524000" y="2481302"/>
            <a:ext cx="1371600" cy="32144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 flipV="1">
            <a:off x="3581400" y="2312253"/>
            <a:ext cx="1600200" cy="4904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5854558" y="2312253"/>
            <a:ext cx="1347091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562600" y="3429000"/>
            <a:ext cx="1535132" cy="1657405"/>
            <a:chOff x="4289568" y="1305494"/>
            <a:chExt cx="4137072" cy="4676920"/>
          </a:xfrm>
        </p:grpSpPr>
        <p:sp>
          <p:nvSpPr>
            <p:cNvPr id="15" name="Oval 52"/>
            <p:cNvSpPr>
              <a:spLocks noChangeArrowheads="1"/>
            </p:cNvSpPr>
            <p:nvPr/>
          </p:nvSpPr>
          <p:spPr bwMode="auto">
            <a:xfrm>
              <a:off x="7751436" y="3587073"/>
              <a:ext cx="675204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651397" y="1913810"/>
              <a:ext cx="60462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5792713" y="1801627"/>
              <a:ext cx="60515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AAAA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DNS-&gt;IPv6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7360640" y="1886949"/>
              <a:ext cx="606735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txt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DNS-&gt;O-ID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319228" y="3755084"/>
              <a:ext cx="605155" cy="37815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050786" y="3760350"/>
              <a:ext cx="60620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4587142" y="3754030"/>
              <a:ext cx="60673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OSPF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286047" y="4671507"/>
              <a:ext cx="606209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IPv4-&gt;E-mac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6174029" y="2772298"/>
              <a:ext cx="605682" cy="37657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64tun </a:t>
              </a:r>
              <a:r>
                <a:rPr kumimoji="0" lang="en-US" sz="200" b="1" i="0" u="none" strike="noStrike" cap="none" normalizeH="0" baseline="0" dirty="0" err="1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cfg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IPv6-&gt;IPv4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43"/>
            <p:cNvSpPr>
              <a:spLocks noChangeArrowheads="1"/>
            </p:cNvSpPr>
            <p:nvPr/>
          </p:nvSpPr>
          <p:spPr bwMode="auto">
            <a:xfrm>
              <a:off x="5219685" y="5555276"/>
              <a:ext cx="536160" cy="427138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E-net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Id=45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42"/>
            <p:cNvSpPr>
              <a:spLocks noChangeArrowheads="1"/>
            </p:cNvSpPr>
            <p:nvPr/>
          </p:nvSpPr>
          <p:spPr bwMode="auto">
            <a:xfrm>
              <a:off x="7082026" y="5328804"/>
              <a:ext cx="535107" cy="426611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ID=3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41"/>
            <p:cNvSpPr>
              <a:spLocks noChangeArrowheads="1"/>
            </p:cNvSpPr>
            <p:nvPr/>
          </p:nvSpPr>
          <p:spPr bwMode="auto">
            <a:xfrm>
              <a:off x="4534474" y="2540559"/>
              <a:ext cx="675204" cy="382896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TCP 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conn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5295527" y="2536346"/>
              <a:ext cx="674677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Delta-T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7327985" y="3673448"/>
              <a:ext cx="675731" cy="38237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6398922" y="2292493"/>
              <a:ext cx="673624" cy="38079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tunnel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5512519" y="4334958"/>
              <a:ext cx="279667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89276" y="5202927"/>
              <a:ext cx="278614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utoShape 35"/>
            <p:cNvSpPr>
              <a:spLocks noChangeShapeType="1"/>
            </p:cNvSpPr>
            <p:nvPr/>
          </p:nvSpPr>
          <p:spPr bwMode="auto">
            <a:xfrm rot="5400000">
              <a:off x="4804134" y="2375181"/>
              <a:ext cx="217519" cy="8163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3" name="AutoShape 34"/>
            <p:cNvSpPr>
              <a:spLocks noChangeShapeType="1"/>
            </p:cNvSpPr>
            <p:nvPr/>
          </p:nvSpPr>
          <p:spPr bwMode="auto">
            <a:xfrm rot="16200000" flipH="1">
              <a:off x="5186504" y="2074447"/>
              <a:ext cx="213305" cy="679417"/>
            </a:xfrm>
            <a:prstGeom prst="curvedConnector3">
              <a:avLst>
                <a:gd name="adj1" fmla="val 49875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4" name="AutoShape 33"/>
            <p:cNvSpPr>
              <a:spLocks noChangeShapeType="1"/>
            </p:cNvSpPr>
            <p:nvPr/>
          </p:nvSpPr>
          <p:spPr bwMode="auto">
            <a:xfrm rot="5400000">
              <a:off x="5319228" y="1747905"/>
              <a:ext cx="329702" cy="1223478"/>
            </a:xfrm>
            <a:prstGeom prst="curvedConnector3">
              <a:avLst>
                <a:gd name="adj1" fmla="val 4983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" name="AutoShape 32"/>
            <p:cNvSpPr>
              <a:spLocks noChangeShapeType="1"/>
            </p:cNvSpPr>
            <p:nvPr/>
          </p:nvSpPr>
          <p:spPr bwMode="auto">
            <a:xfrm rot="16200000" flipH="1">
              <a:off x="6374694" y="1915916"/>
              <a:ext cx="81635" cy="640443"/>
            </a:xfrm>
            <a:prstGeom prst="curvedConnector3">
              <a:avLst>
                <a:gd name="adj1" fmla="val 4967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" name="AutoShape 31"/>
            <p:cNvSpPr>
              <a:spLocks noChangeShapeType="1"/>
            </p:cNvSpPr>
            <p:nvPr/>
          </p:nvSpPr>
          <p:spPr bwMode="auto">
            <a:xfrm rot="16200000" flipH="1">
              <a:off x="4481806" y="3329526"/>
              <a:ext cx="798974" cy="18434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AutoShape 30"/>
            <p:cNvSpPr>
              <a:spLocks noChangeShapeType="1"/>
            </p:cNvSpPr>
            <p:nvPr/>
          </p:nvSpPr>
          <p:spPr bwMode="auto">
            <a:xfrm rot="16200000" flipH="1">
              <a:off x="4846795" y="2964537"/>
              <a:ext cx="800027" cy="749992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AutoShape 29"/>
            <p:cNvSpPr>
              <a:spLocks noChangeShapeType="1"/>
            </p:cNvSpPr>
            <p:nvPr/>
          </p:nvSpPr>
          <p:spPr bwMode="auto">
            <a:xfrm rot="16200000" flipH="1">
              <a:off x="5210205" y="2601127"/>
              <a:ext cx="805294" cy="1482078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AutoShape 28"/>
            <p:cNvSpPr>
              <a:spLocks noChangeShapeType="1"/>
            </p:cNvSpPr>
            <p:nvPr/>
          </p:nvSpPr>
          <p:spPr bwMode="auto">
            <a:xfrm rot="5400000">
              <a:off x="4859436" y="2965063"/>
              <a:ext cx="804241" cy="742619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AutoShape 27"/>
            <p:cNvSpPr>
              <a:spLocks noChangeShapeType="1"/>
            </p:cNvSpPr>
            <p:nvPr/>
          </p:nvSpPr>
          <p:spPr bwMode="auto">
            <a:xfrm rot="5400000">
              <a:off x="5224952" y="3331106"/>
              <a:ext cx="805294" cy="11060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AutoShape 26"/>
            <p:cNvSpPr>
              <a:spLocks noChangeShapeType="1"/>
            </p:cNvSpPr>
            <p:nvPr/>
          </p:nvSpPr>
          <p:spPr bwMode="auto">
            <a:xfrm rot="16200000" flipH="1">
              <a:off x="6976163" y="2967697"/>
              <a:ext cx="1377795" cy="21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AutoShape 25"/>
            <p:cNvSpPr>
              <a:spLocks noChangeShapeType="1"/>
            </p:cNvSpPr>
            <p:nvPr/>
          </p:nvSpPr>
          <p:spPr bwMode="auto">
            <a:xfrm rot="5400000">
              <a:off x="6887154" y="4534044"/>
              <a:ext cx="1241385" cy="316535"/>
            </a:xfrm>
            <a:prstGeom prst="curvedConnector3">
              <a:avLst>
                <a:gd name="adj1" fmla="val 499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AutoShape 24"/>
            <p:cNvSpPr>
              <a:spLocks noChangeShapeType="1"/>
            </p:cNvSpPr>
            <p:nvPr/>
          </p:nvSpPr>
          <p:spPr bwMode="auto">
            <a:xfrm rot="16200000" flipH="1">
              <a:off x="5552020" y="4219089"/>
              <a:ext cx="170118" cy="30547"/>
            </a:xfrm>
            <a:prstGeom prst="curvedConnector3">
              <a:avLst>
                <a:gd name="adj1" fmla="val 4984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4" name="AutoShape 23"/>
            <p:cNvSpPr>
              <a:spLocks noChangeShapeType="1"/>
            </p:cNvSpPr>
            <p:nvPr/>
          </p:nvSpPr>
          <p:spPr bwMode="auto">
            <a:xfrm rot="16200000" flipH="1">
              <a:off x="5185977" y="3851993"/>
              <a:ext cx="171698" cy="762106"/>
            </a:xfrm>
            <a:prstGeom prst="curvedConnector3">
              <a:avLst>
                <a:gd name="adj1" fmla="val 49694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5" name="AutoShape 22"/>
            <p:cNvSpPr>
              <a:spLocks noChangeShapeType="1"/>
            </p:cNvSpPr>
            <p:nvPr/>
          </p:nvSpPr>
          <p:spPr bwMode="auto">
            <a:xfrm rot="5400000">
              <a:off x="5920696" y="3885700"/>
              <a:ext cx="165378" cy="701538"/>
            </a:xfrm>
            <a:prstGeom prst="curvedConnector3">
              <a:avLst>
                <a:gd name="adj1" fmla="val 496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6" name="AutoShape 21"/>
            <p:cNvSpPr>
              <a:spLocks noChangeShapeType="1"/>
            </p:cNvSpPr>
            <p:nvPr/>
          </p:nvSpPr>
          <p:spPr bwMode="auto">
            <a:xfrm rot="5400000">
              <a:off x="5561500" y="4564591"/>
              <a:ext cx="119030" cy="63202"/>
            </a:xfrm>
            <a:prstGeom prst="curvedConnector3">
              <a:avLst>
                <a:gd name="adj1" fmla="val 4955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7" name="AutoShape 20"/>
            <p:cNvSpPr>
              <a:spLocks noChangeShapeType="1"/>
            </p:cNvSpPr>
            <p:nvPr/>
          </p:nvSpPr>
          <p:spPr bwMode="auto">
            <a:xfrm rot="5400000">
              <a:off x="5497772" y="5095485"/>
              <a:ext cx="122716" cy="60568"/>
            </a:xfrm>
            <a:prstGeom prst="curvedConnector3">
              <a:avLst>
                <a:gd name="adj1" fmla="val 497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8" name="AutoShape 19"/>
            <p:cNvSpPr>
              <a:spLocks noChangeShapeType="1"/>
            </p:cNvSpPr>
            <p:nvPr/>
          </p:nvSpPr>
          <p:spPr bwMode="auto">
            <a:xfrm rot="5400000">
              <a:off x="5440891" y="5451520"/>
              <a:ext cx="134830" cy="41081"/>
            </a:xfrm>
            <a:prstGeom prst="curvedConnector3">
              <a:avLst>
                <a:gd name="adj1" fmla="val 4961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9" name="AutoShape 18"/>
            <p:cNvSpPr>
              <a:spLocks noChangeShapeType="1"/>
            </p:cNvSpPr>
            <p:nvPr/>
          </p:nvSpPr>
          <p:spPr bwMode="auto">
            <a:xfrm rot="5400000">
              <a:off x="6572726" y="2593227"/>
              <a:ext cx="67415" cy="259127"/>
            </a:xfrm>
            <a:prstGeom prst="curvedConnector3">
              <a:avLst>
                <a:gd name="adj1" fmla="val 4921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6158229" y="3270538"/>
              <a:ext cx="280194" cy="185391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16"/>
            <p:cNvSpPr>
              <a:spLocks noChangeShapeType="1"/>
            </p:cNvSpPr>
            <p:nvPr/>
          </p:nvSpPr>
          <p:spPr bwMode="auto">
            <a:xfrm rot="5400000">
              <a:off x="6342567" y="3120434"/>
              <a:ext cx="90062" cy="178545"/>
            </a:xfrm>
            <a:prstGeom prst="curvedConnector3">
              <a:avLst>
                <a:gd name="adj1" fmla="val 4970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AutoShape 15"/>
            <p:cNvSpPr>
              <a:spLocks noChangeShapeType="1"/>
            </p:cNvSpPr>
            <p:nvPr/>
          </p:nvSpPr>
          <p:spPr bwMode="auto">
            <a:xfrm rot="5400000">
              <a:off x="5461431" y="2900808"/>
              <a:ext cx="266500" cy="140781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3" name="AutoShape 14"/>
            <p:cNvSpPr>
              <a:spLocks noChangeShapeType="1"/>
            </p:cNvSpPr>
            <p:nvPr/>
          </p:nvSpPr>
          <p:spPr bwMode="auto">
            <a:xfrm rot="16200000" flipH="1">
              <a:off x="6189830" y="3580226"/>
              <a:ext cx="272820" cy="5582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>
              <a:off x="4937384" y="1305494"/>
              <a:ext cx="762633" cy="279140"/>
            </a:xfrm>
            <a:prstGeom prst="bevel">
              <a:avLst>
                <a:gd name="adj" fmla="val 12500"/>
              </a:avLst>
            </a:prstGeom>
            <a:solidFill>
              <a:srgbClr val="9BBB59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Recursive Core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12"/>
            <p:cNvSpPr>
              <a:spLocks noChangeArrowheads="1"/>
            </p:cNvSpPr>
            <p:nvPr/>
          </p:nvSpPr>
          <p:spPr bwMode="auto">
            <a:xfrm>
              <a:off x="5931230" y="1361322"/>
              <a:ext cx="279140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11"/>
            <p:cNvSpPr>
              <a:spLocks noChangeShapeType="1"/>
            </p:cNvSpPr>
            <p:nvPr/>
          </p:nvSpPr>
          <p:spPr bwMode="auto">
            <a:xfrm rot="5400000">
              <a:off x="5345035" y="1171717"/>
              <a:ext cx="334969" cy="1117088"/>
            </a:xfrm>
            <a:prstGeom prst="curvedConnector3">
              <a:avLst>
                <a:gd name="adj1" fmla="val 49843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7" name="AutoShape 10"/>
            <p:cNvSpPr>
              <a:spLocks noChangeShapeType="1"/>
            </p:cNvSpPr>
            <p:nvPr/>
          </p:nvSpPr>
          <p:spPr bwMode="auto">
            <a:xfrm rot="16200000" flipH="1">
              <a:off x="5971784" y="1662056"/>
              <a:ext cx="222786" cy="24754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AutoShape 9"/>
            <p:cNvSpPr>
              <a:spLocks noChangeShapeType="1"/>
            </p:cNvSpPr>
            <p:nvPr/>
          </p:nvSpPr>
          <p:spPr bwMode="auto">
            <a:xfrm rot="16200000" flipH="1">
              <a:off x="6713350" y="920491"/>
              <a:ext cx="308108" cy="1593207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>
              <a:off x="5748998" y="1308654"/>
              <a:ext cx="139570" cy="337602"/>
            </a:xfrm>
            <a:prstGeom prst="downArrow">
              <a:avLst>
                <a:gd name="adj1" fmla="val 50000"/>
                <a:gd name="adj2" fmla="val 60472"/>
              </a:avLst>
            </a:prstGeom>
            <a:solidFill>
              <a:srgbClr val="B8E7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0" name="AutoShape 7"/>
            <p:cNvSpPr>
              <a:spLocks noChangeShapeType="1"/>
            </p:cNvSpPr>
            <p:nvPr/>
          </p:nvSpPr>
          <p:spPr bwMode="auto">
            <a:xfrm rot="16200000" flipH="1">
              <a:off x="7231076" y="2712783"/>
              <a:ext cx="1291420" cy="42503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1" name="AutoShape 6"/>
            <p:cNvSpPr>
              <a:spLocks noChangeShapeType="1"/>
            </p:cNvSpPr>
            <p:nvPr/>
          </p:nvSpPr>
          <p:spPr bwMode="auto">
            <a:xfrm rot="5400000">
              <a:off x="7055165" y="4279130"/>
              <a:ext cx="1328287" cy="739459"/>
            </a:xfrm>
            <a:prstGeom prst="curvedConnector3">
              <a:avLst>
                <a:gd name="adj1" fmla="val 4995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auto">
            <a:xfrm rot="16200000" flipH="1">
              <a:off x="4960032" y="4765256"/>
              <a:ext cx="451365" cy="189605"/>
            </a:xfrm>
            <a:custGeom>
              <a:avLst/>
              <a:gdLst>
                <a:gd name="G0" fmla="+- 1498 0 0"/>
                <a:gd name="G1" fmla="+- 21600 0 1498"/>
                <a:gd name="G2" fmla="*/ 1498 1 2"/>
                <a:gd name="G3" fmla="+- 21600 0 G2"/>
                <a:gd name="G4" fmla="+/ 1498 21600 2"/>
                <a:gd name="G5" fmla="+/ G1 0 2"/>
                <a:gd name="G6" fmla="*/ 21600 21600 1498"/>
                <a:gd name="G7" fmla="*/ G6 1 2"/>
                <a:gd name="G8" fmla="+- 21600 0 G7"/>
                <a:gd name="G9" fmla="*/ 21600 1 2"/>
                <a:gd name="G10" fmla="+- 1498 0 G9"/>
                <a:gd name="G11" fmla="?: G10 G8 0"/>
                <a:gd name="G12" fmla="?: G10 G7 21600"/>
                <a:gd name="T0" fmla="*/ 20851 w 21600"/>
                <a:gd name="T1" fmla="*/ 10800 h 21600"/>
                <a:gd name="T2" fmla="*/ 10800 w 21600"/>
                <a:gd name="T3" fmla="*/ 21600 h 21600"/>
                <a:gd name="T4" fmla="*/ 749 w 21600"/>
                <a:gd name="T5" fmla="*/ 10800 h 21600"/>
                <a:gd name="T6" fmla="*/ 10800 w 21600"/>
                <a:gd name="T7" fmla="*/ 0 h 21600"/>
                <a:gd name="T8" fmla="*/ 2549 w 21600"/>
                <a:gd name="T9" fmla="*/ 2549 h 21600"/>
                <a:gd name="T10" fmla="*/ 19051 w 21600"/>
                <a:gd name="T11" fmla="*/ 190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98" y="21600"/>
                  </a:lnTo>
                  <a:lnTo>
                    <a:pt x="2010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grpSp>
          <p:nvGrpSpPr>
            <p:cNvPr id="63" name="Group 2"/>
            <p:cNvGrpSpPr>
              <a:grpSpLocks/>
            </p:cNvGrpSpPr>
            <p:nvPr/>
          </p:nvGrpSpPr>
          <p:grpSpPr bwMode="auto">
            <a:xfrm>
              <a:off x="4289568" y="4499809"/>
              <a:ext cx="816354" cy="579875"/>
              <a:chOff x="2211" y="8551"/>
              <a:chExt cx="1550" cy="1101"/>
            </a:xfrm>
          </p:grpSpPr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2211" y="8805"/>
                <a:ext cx="1550" cy="847"/>
              </a:xfrm>
              <a:prstGeom prst="rect">
                <a:avLst/>
              </a:prstGeom>
              <a:solidFill>
                <a:srgbClr val="B8E7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Service type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Update protocol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From-&gt;To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3"/>
              <p:cNvSpPr txBox="1">
                <a:spLocks noChangeArrowheads="1"/>
              </p:cNvSpPr>
              <p:nvPr/>
            </p:nvSpPr>
            <p:spPr bwMode="auto">
              <a:xfrm>
                <a:off x="2276" y="8551"/>
                <a:ext cx="1302" cy="7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Legend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2743200" y="32766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097732" y="346235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now uses its DAG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14" y="3962400"/>
            <a:ext cx="11592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IP&lt;-ATM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" y="4495800"/>
            <a:ext cx="19854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ATM&lt;-physical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73514" y="3962400"/>
            <a:ext cx="184693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IP-&gt;</a:t>
            </a:r>
            <a:r>
              <a:rPr lang="en-US" dirty="0" err="1" smtClean="0">
                <a:latin typeface="Courier New"/>
                <a:cs typeface="Courier New"/>
              </a:rPr>
              <a:t>ethernet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4495800"/>
            <a:ext cx="267806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ethernet</a:t>
            </a:r>
            <a:r>
              <a:rPr lang="en-US" dirty="0" smtClean="0">
                <a:latin typeface="Courier New"/>
                <a:cs typeface="Courier New"/>
              </a:rPr>
              <a:t>-&gt;physical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533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And back down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86611" y="533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Now relay to E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3333 -0.088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2" grpId="0"/>
      <p:bldP spid="72" grpId="1"/>
      <p:bldP spid="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2185"/>
            <a:ext cx="8507507" cy="43163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many messages can you send?</a:t>
            </a:r>
          </a:p>
          <a:p>
            <a:pPr lvl="1"/>
            <a:r>
              <a:rPr lang="en-US" dirty="0" smtClean="0"/>
              <a:t>Messages per unit time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1/(time</a:t>
            </a:r>
            <a:r>
              <a:rPr lang="en-US" baseline="0" dirty="0" smtClean="0"/>
              <a:t> to send a </a:t>
            </a:r>
            <a:r>
              <a:rPr lang="en-US" baseline="0" dirty="0" err="1" smtClean="0"/>
              <a:t>msg</a:t>
            </a:r>
            <a:r>
              <a:rPr lang="en-US" baseline="0" dirty="0" smtClean="0"/>
              <a:t>) * </a:t>
            </a:r>
            <a:br>
              <a:rPr lang="en-US" baseline="0" dirty="0" smtClean="0"/>
            </a:br>
            <a:r>
              <a:rPr lang="en-US" baseline="0" dirty="0" smtClean="0"/>
              <a:t>(#</a:t>
            </a:r>
            <a:r>
              <a:rPr lang="en-US" dirty="0" smtClean="0"/>
              <a:t> </a:t>
            </a:r>
            <a:r>
              <a:rPr lang="en-US" dirty="0" err="1" smtClean="0"/>
              <a:t>msgs</a:t>
            </a:r>
            <a:r>
              <a:rPr lang="en-US" dirty="0" smtClean="0"/>
              <a:t> sent concurrently)</a:t>
            </a:r>
          </a:p>
          <a:p>
            <a:pPr lvl="1"/>
            <a:endParaRPr lang="en-US" dirty="0"/>
          </a:p>
          <a:p>
            <a:r>
              <a:rPr lang="en-US" dirty="0" smtClean="0"/>
              <a:t>How to improve?</a:t>
            </a:r>
          </a:p>
          <a:p>
            <a:pPr lvl="1"/>
            <a:r>
              <a:rPr lang="en-US" dirty="0" smtClean="0"/>
              <a:t>Less time for each message (higher BW)</a:t>
            </a:r>
          </a:p>
          <a:p>
            <a:pPr lvl="1"/>
            <a:r>
              <a:rPr lang="en-US" dirty="0" smtClean="0"/>
              <a:t>More messages sent concurrently (parallelism)</a:t>
            </a:r>
          </a:p>
          <a:p>
            <a:pPr lvl="1"/>
            <a:r>
              <a:rPr lang="en-US" dirty="0" smtClean="0"/>
              <a:t>Messages at the rate the receiver supports</a:t>
            </a:r>
          </a:p>
          <a:p>
            <a:pPr lvl="1"/>
            <a:r>
              <a:rPr lang="en-US" dirty="0" smtClean="0"/>
              <a:t>Messages</a:t>
            </a:r>
            <a:r>
              <a:rPr lang="en-US" baseline="0" dirty="0" smtClean="0"/>
              <a:t> at the rate the network allows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7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arrive at the receiver’s rate</a:t>
            </a:r>
          </a:p>
          <a:p>
            <a:pPr lvl="1"/>
            <a:r>
              <a:rPr lang="en-US" dirty="0" smtClean="0"/>
              <a:t>Avoid overwhelming</a:t>
            </a:r>
            <a:r>
              <a:rPr lang="en-US" baseline="0" dirty="0" smtClean="0"/>
              <a:t> the receiver</a:t>
            </a:r>
          </a:p>
          <a:p>
            <a:pPr lvl="1"/>
            <a:r>
              <a:rPr lang="en-US" baseline="0" dirty="0" smtClean="0"/>
              <a:t>Avoid using excess storage resources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Control pacing (inter-message timing)</a:t>
            </a:r>
          </a:p>
          <a:p>
            <a:pPr lvl="1"/>
            <a:r>
              <a:rPr lang="en-US" dirty="0" smtClean="0"/>
              <a:t>Control</a:t>
            </a:r>
            <a:r>
              <a:rPr lang="en-US" baseline="0" dirty="0" smtClean="0"/>
              <a:t> number of unanswered messages</a:t>
            </a:r>
          </a:p>
          <a:p>
            <a:pPr lvl="1"/>
            <a:r>
              <a:rPr lang="en-US" baseline="0" dirty="0" smtClean="0"/>
              <a:t>Use feedback from the receiver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0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arrive at the relay’s rate</a:t>
            </a:r>
          </a:p>
          <a:p>
            <a:pPr lvl="1"/>
            <a:r>
              <a:rPr lang="en-US" dirty="0" smtClean="0"/>
              <a:t>Avoid overwhelming the network</a:t>
            </a:r>
          </a:p>
          <a:p>
            <a:pPr lvl="1"/>
            <a:r>
              <a:rPr lang="en-US" dirty="0" smtClean="0"/>
              <a:t>An</a:t>
            </a:r>
            <a:r>
              <a:rPr lang="en-US" baseline="0" dirty="0" smtClean="0"/>
              <a:t> aggregate, network variant of flow control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Similar mechanism as flow control</a:t>
            </a:r>
          </a:p>
          <a:p>
            <a:pPr lvl="1"/>
            <a:r>
              <a:rPr lang="en-US" dirty="0" smtClean="0"/>
              <a:t>Different source of feedback</a:t>
            </a:r>
            <a:r>
              <a:rPr lang="en-US" baseline="0" dirty="0" smtClean="0"/>
              <a:t> (net, not </a:t>
            </a:r>
            <a:r>
              <a:rPr lang="en-US" baseline="0" dirty="0" smtClean="0"/>
              <a:t>receiver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2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</a:t>
            </a:r>
            <a:r>
              <a:rPr lang="en-US" baseline="0" dirty="0" smtClean="0"/>
              <a:t> for a message to arrive?</a:t>
            </a:r>
          </a:p>
          <a:p>
            <a:pPr lvl="1"/>
            <a:r>
              <a:rPr lang="en-US" dirty="0" smtClean="0"/>
              <a:t>Time per message between send</a:t>
            </a:r>
            <a:r>
              <a:rPr lang="en-US" baseline="0" dirty="0" smtClean="0"/>
              <a:t> and </a:t>
            </a:r>
            <a:r>
              <a:rPr lang="en-US" baseline="0" dirty="0" smtClean="0"/>
              <a:t>receive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How to improve?</a:t>
            </a:r>
          </a:p>
          <a:p>
            <a:pPr lvl="1"/>
            <a:r>
              <a:rPr lang="en-US" dirty="0" smtClean="0"/>
              <a:t>Decrease distance between sender/receiver</a:t>
            </a:r>
          </a:p>
          <a:p>
            <a:pPr lvl="1"/>
            <a:r>
              <a:rPr lang="en-US" dirty="0" smtClean="0"/>
              <a:t>Increase BW</a:t>
            </a:r>
            <a:endParaRPr lang="en-US" dirty="0"/>
          </a:p>
          <a:p>
            <a:pPr lvl="1"/>
            <a:r>
              <a:rPr lang="en-US" dirty="0" smtClean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185"/>
            <a:ext cx="8301318" cy="4316316"/>
          </a:xfrm>
        </p:spPr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much space to represent</a:t>
            </a:r>
            <a:r>
              <a:rPr lang="en-US" dirty="0" smtClean="0"/>
              <a:t> a</a:t>
            </a:r>
            <a:r>
              <a:rPr lang="en-US" baseline="0" dirty="0" smtClean="0"/>
              <a:t> message?</a:t>
            </a:r>
          </a:p>
          <a:p>
            <a:pPr lvl="1"/>
            <a:r>
              <a:rPr lang="en-US" dirty="0" smtClean="0"/>
              <a:t>Bits</a:t>
            </a:r>
            <a:r>
              <a:rPr lang="en-US" baseline="0" dirty="0" smtClean="0"/>
              <a:t> per</a:t>
            </a:r>
            <a:r>
              <a:rPr lang="en-US" dirty="0" smtClean="0"/>
              <a:t> message</a:t>
            </a:r>
          </a:p>
          <a:p>
            <a:pPr lvl="1"/>
            <a:endParaRPr lang="en-US" dirty="0"/>
          </a:p>
          <a:p>
            <a:r>
              <a:rPr lang="en-US" dirty="0" smtClean="0"/>
              <a:t>How to improve?</a:t>
            </a:r>
          </a:p>
          <a:p>
            <a:pPr lvl="1"/>
            <a:r>
              <a:rPr lang="en-US" dirty="0" smtClean="0"/>
              <a:t>Compress (remove predictable patterns)</a:t>
            </a:r>
          </a:p>
          <a:p>
            <a:pPr lvl="2"/>
            <a:r>
              <a:rPr lang="en-US" dirty="0" smtClean="0"/>
              <a:t>Within a message, across messages, etc.</a:t>
            </a:r>
          </a:p>
          <a:p>
            <a:pPr lvl="1"/>
            <a:r>
              <a:rPr lang="en-US" dirty="0" smtClean="0"/>
              <a:t>Encode efficiently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9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CPU capacity</a:t>
            </a:r>
          </a:p>
          <a:p>
            <a:endParaRPr lang="en-US" dirty="0" smtClean="0"/>
          </a:p>
          <a:p>
            <a:r>
              <a:rPr lang="en-US" dirty="0" smtClean="0"/>
              <a:t>Actual energy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28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</a:t>
            </a:r>
            <a:r>
              <a:rPr lang="en-US" baseline="0" dirty="0" smtClean="0"/>
              <a:t> work to process a message?</a:t>
            </a:r>
          </a:p>
          <a:p>
            <a:pPr lvl="1"/>
            <a:r>
              <a:rPr lang="en-US" baseline="0" dirty="0" smtClean="0"/>
              <a:t>How many opcodes?</a:t>
            </a:r>
          </a:p>
          <a:p>
            <a:pPr lvl="1"/>
            <a:endParaRPr lang="en-US" baseline="0" dirty="0" smtClean="0"/>
          </a:p>
          <a:p>
            <a:pPr lvl="0"/>
            <a:r>
              <a:rPr lang="en-US" baseline="0" dirty="0" smtClean="0"/>
              <a:t>How to improve?</a:t>
            </a:r>
          </a:p>
          <a:p>
            <a:pPr lvl="1"/>
            <a:r>
              <a:rPr lang="en-US" baseline="0" dirty="0" smtClean="0"/>
              <a:t>Save reusable results / avoid duplicate</a:t>
            </a:r>
            <a:r>
              <a:rPr lang="en-US" dirty="0" smtClean="0"/>
              <a:t> effort</a:t>
            </a:r>
            <a:endParaRPr lang="en-US" baseline="0" dirty="0" smtClean="0"/>
          </a:p>
          <a:p>
            <a:pPr lvl="1"/>
            <a:r>
              <a:rPr lang="en-US" dirty="0" smtClean="0"/>
              <a:t>Alternate algorithm</a:t>
            </a:r>
          </a:p>
          <a:p>
            <a:pPr lvl="2"/>
            <a:r>
              <a:rPr lang="en-US" dirty="0" smtClean="0"/>
              <a:t>Same result a different, “cheaper” way</a:t>
            </a:r>
          </a:p>
          <a:p>
            <a:pPr lvl="2"/>
            <a:r>
              <a:rPr lang="en-US" baseline="0" dirty="0" smtClean="0"/>
              <a:t>Different, “cheaper” </a:t>
            </a:r>
            <a:r>
              <a:rPr lang="en-US" dirty="0" smtClean="0"/>
              <a:t>result with similar properties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Actual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energy to process</a:t>
            </a:r>
            <a:r>
              <a:rPr lang="en-US" baseline="0" dirty="0" smtClean="0"/>
              <a:t> a message?</a:t>
            </a:r>
          </a:p>
          <a:p>
            <a:pPr lvl="1"/>
            <a:r>
              <a:rPr lang="en-US" dirty="0" smtClean="0"/>
              <a:t>Electrical power, heat to dissipate, etc.</a:t>
            </a:r>
          </a:p>
          <a:p>
            <a:pPr lvl="1"/>
            <a:r>
              <a:rPr lang="en-US" dirty="0" smtClean="0"/>
              <a:t>Not just “green”; saves $, heat, and space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How to improve?</a:t>
            </a:r>
            <a:endParaRPr lang="en-US" dirty="0" smtClean="0"/>
          </a:p>
          <a:p>
            <a:pPr lvl="1"/>
            <a:r>
              <a:rPr lang="en-US" dirty="0" smtClean="0"/>
              <a:t>Reuse rather than </a:t>
            </a:r>
            <a:r>
              <a:rPr lang="en-US" dirty="0" err="1" smtClean="0"/>
              <a:t>recompute</a:t>
            </a:r>
            <a:endParaRPr lang="en-US" dirty="0" smtClean="0"/>
          </a:p>
          <a:p>
            <a:pPr lvl="1"/>
            <a:r>
              <a:rPr lang="en-US" dirty="0" smtClean="0"/>
              <a:t>Lower clock rates</a:t>
            </a:r>
          </a:p>
          <a:p>
            <a:pPr lvl="1"/>
            <a:r>
              <a:rPr lang="en-US" dirty="0" smtClean="0"/>
              <a:t>Avoid conversions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</a:t>
            </a:r>
          </a:p>
          <a:p>
            <a:endParaRPr lang="en-US" dirty="0"/>
          </a:p>
          <a:p>
            <a:r>
              <a:rPr lang="en-US" dirty="0" smtClean="0"/>
              <a:t>Boxes and bundles</a:t>
            </a:r>
          </a:p>
          <a:p>
            <a:endParaRPr lang="en-US" dirty="0"/>
          </a:p>
          <a:p>
            <a:r>
              <a:rPr lang="en-US" dirty="0" smtClean="0"/>
              <a:t>Transactions and beyond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06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Making a circuit</a:t>
            </a:r>
            <a:r>
              <a:rPr lang="en-US" baseline="0" dirty="0" smtClean="0"/>
              <a:t> from packets</a:t>
            </a:r>
          </a:p>
          <a:p>
            <a:pPr lvl="0"/>
            <a:endParaRPr lang="en-US" baseline="0" dirty="0" smtClean="0"/>
          </a:p>
          <a:p>
            <a:pPr lvl="0"/>
            <a:r>
              <a:rPr lang="en-US" dirty="0" err="1" smtClean="0"/>
              <a:t>Pseudowire</a:t>
            </a:r>
            <a:endParaRPr lang="en-US" dirty="0"/>
          </a:p>
        </p:txBody>
      </p:sp>
      <p:pic>
        <p:nvPicPr>
          <p:cNvPr id="4" name="Picture 2" descr="https://encrypted-tbn0.gstatic.com/images?q=tbn:ANd9GcSN6qosnbBOaRXN1_pguzb8Obe05fnLVW58HMtgqnlTQBLll4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8042"/>
            <a:ext cx="3121931" cy="29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8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at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2159853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516955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2481302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01649" y="1990804"/>
            <a:ext cx="685800" cy="64289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1524000" y="1838404"/>
            <a:ext cx="1371600" cy="6428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7" idx="2"/>
          </p:cNvCxnSpPr>
          <p:nvPr/>
        </p:nvCxnSpPr>
        <p:spPr>
          <a:xfrm>
            <a:off x="1524000" y="2481302"/>
            <a:ext cx="1371600" cy="32144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 flipV="1">
            <a:off x="3581400" y="2312253"/>
            <a:ext cx="1600200" cy="49049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5854558" y="2312253"/>
            <a:ext cx="1347091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2819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562600" y="3429000"/>
            <a:ext cx="1535132" cy="1657405"/>
            <a:chOff x="4289568" y="1305494"/>
            <a:chExt cx="4137072" cy="4676920"/>
          </a:xfrm>
        </p:grpSpPr>
        <p:sp>
          <p:nvSpPr>
            <p:cNvPr id="16" name="Oval 52"/>
            <p:cNvSpPr>
              <a:spLocks noChangeArrowheads="1"/>
            </p:cNvSpPr>
            <p:nvPr/>
          </p:nvSpPr>
          <p:spPr bwMode="auto">
            <a:xfrm>
              <a:off x="7751436" y="3587073"/>
              <a:ext cx="675204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651397" y="1913810"/>
              <a:ext cx="60462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5792713" y="1801627"/>
              <a:ext cx="60515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AAAA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DNS-&gt;IPv6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7360640" y="1886949"/>
              <a:ext cx="606735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txt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DNS-&gt;O-ID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319228" y="3755084"/>
              <a:ext cx="605155" cy="37815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050786" y="3760350"/>
              <a:ext cx="606209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BGP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4587142" y="3754030"/>
              <a:ext cx="606735" cy="377630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OSPF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5286047" y="4671507"/>
              <a:ext cx="606209" cy="377103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ARP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IPv4-&gt;E-mac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174029" y="2772298"/>
              <a:ext cx="605682" cy="37657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64tun </a:t>
              </a:r>
              <a:r>
                <a:rPr kumimoji="0" lang="en-US" sz="200" b="1" i="0" u="none" strike="noStrike" cap="none" normalizeH="0" baseline="0" dirty="0" err="1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cfg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IPv6-&gt;IPv4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43"/>
            <p:cNvSpPr>
              <a:spLocks noChangeArrowheads="1"/>
            </p:cNvSpPr>
            <p:nvPr/>
          </p:nvSpPr>
          <p:spPr bwMode="auto">
            <a:xfrm>
              <a:off x="5219685" y="5555276"/>
              <a:ext cx="536160" cy="427138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E-net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Id=45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42"/>
            <p:cNvSpPr>
              <a:spLocks noChangeArrowheads="1"/>
            </p:cNvSpPr>
            <p:nvPr/>
          </p:nvSpPr>
          <p:spPr bwMode="auto">
            <a:xfrm>
              <a:off x="7082026" y="5328804"/>
              <a:ext cx="535107" cy="426611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ID=3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>
              <a:off x="4534474" y="2540559"/>
              <a:ext cx="675204" cy="382896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TCP 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conn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>
              <a:off x="5295527" y="2536346"/>
              <a:ext cx="674677" cy="38184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Delta-T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9"/>
            <p:cNvSpPr>
              <a:spLocks noChangeArrowheads="1"/>
            </p:cNvSpPr>
            <p:nvPr/>
          </p:nvSpPr>
          <p:spPr bwMode="auto">
            <a:xfrm>
              <a:off x="7327985" y="3673448"/>
              <a:ext cx="675731" cy="38237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6398922" y="2292493"/>
              <a:ext cx="673624" cy="38079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tunnel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5512519" y="4334958"/>
              <a:ext cx="279667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89276" y="5202927"/>
              <a:ext cx="278614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35"/>
            <p:cNvSpPr>
              <a:spLocks noChangeShapeType="1"/>
            </p:cNvSpPr>
            <p:nvPr/>
          </p:nvSpPr>
          <p:spPr bwMode="auto">
            <a:xfrm rot="5400000">
              <a:off x="4804134" y="2375181"/>
              <a:ext cx="217519" cy="8163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4" name="AutoShape 34"/>
            <p:cNvSpPr>
              <a:spLocks noChangeShapeType="1"/>
            </p:cNvSpPr>
            <p:nvPr/>
          </p:nvSpPr>
          <p:spPr bwMode="auto">
            <a:xfrm rot="16200000" flipH="1">
              <a:off x="5186504" y="2074447"/>
              <a:ext cx="213305" cy="679417"/>
            </a:xfrm>
            <a:prstGeom prst="curvedConnector3">
              <a:avLst>
                <a:gd name="adj1" fmla="val 49875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" name="AutoShape 33"/>
            <p:cNvSpPr>
              <a:spLocks noChangeShapeType="1"/>
            </p:cNvSpPr>
            <p:nvPr/>
          </p:nvSpPr>
          <p:spPr bwMode="auto">
            <a:xfrm rot="5400000">
              <a:off x="5319228" y="1747905"/>
              <a:ext cx="329702" cy="1223478"/>
            </a:xfrm>
            <a:prstGeom prst="curvedConnector3">
              <a:avLst>
                <a:gd name="adj1" fmla="val 4983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" name="AutoShape 32"/>
            <p:cNvSpPr>
              <a:spLocks noChangeShapeType="1"/>
            </p:cNvSpPr>
            <p:nvPr/>
          </p:nvSpPr>
          <p:spPr bwMode="auto">
            <a:xfrm rot="16200000" flipH="1">
              <a:off x="6374694" y="1915916"/>
              <a:ext cx="81635" cy="640443"/>
            </a:xfrm>
            <a:prstGeom prst="curvedConnector3">
              <a:avLst>
                <a:gd name="adj1" fmla="val 4967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AutoShape 31"/>
            <p:cNvSpPr>
              <a:spLocks noChangeShapeType="1"/>
            </p:cNvSpPr>
            <p:nvPr/>
          </p:nvSpPr>
          <p:spPr bwMode="auto">
            <a:xfrm rot="16200000" flipH="1">
              <a:off x="4481806" y="3329526"/>
              <a:ext cx="798974" cy="18434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AutoShape 30"/>
            <p:cNvSpPr>
              <a:spLocks noChangeShapeType="1"/>
            </p:cNvSpPr>
            <p:nvPr/>
          </p:nvSpPr>
          <p:spPr bwMode="auto">
            <a:xfrm rot="16200000" flipH="1">
              <a:off x="4846795" y="2964537"/>
              <a:ext cx="800027" cy="749992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AutoShape 29"/>
            <p:cNvSpPr>
              <a:spLocks noChangeShapeType="1"/>
            </p:cNvSpPr>
            <p:nvPr/>
          </p:nvSpPr>
          <p:spPr bwMode="auto">
            <a:xfrm rot="16200000" flipH="1">
              <a:off x="5210205" y="2601127"/>
              <a:ext cx="805294" cy="1482078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AutoShape 28"/>
            <p:cNvSpPr>
              <a:spLocks noChangeShapeType="1"/>
            </p:cNvSpPr>
            <p:nvPr/>
          </p:nvSpPr>
          <p:spPr bwMode="auto">
            <a:xfrm rot="5400000">
              <a:off x="4859436" y="2965063"/>
              <a:ext cx="804241" cy="742619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AutoShape 27"/>
            <p:cNvSpPr>
              <a:spLocks noChangeShapeType="1"/>
            </p:cNvSpPr>
            <p:nvPr/>
          </p:nvSpPr>
          <p:spPr bwMode="auto">
            <a:xfrm rot="5400000">
              <a:off x="5224952" y="3331106"/>
              <a:ext cx="805294" cy="11060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AutoShape 26"/>
            <p:cNvSpPr>
              <a:spLocks noChangeShapeType="1"/>
            </p:cNvSpPr>
            <p:nvPr/>
          </p:nvSpPr>
          <p:spPr bwMode="auto">
            <a:xfrm rot="16200000" flipH="1">
              <a:off x="6976163" y="2967697"/>
              <a:ext cx="1377795" cy="21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AutoShape 25"/>
            <p:cNvSpPr>
              <a:spLocks noChangeShapeType="1"/>
            </p:cNvSpPr>
            <p:nvPr/>
          </p:nvSpPr>
          <p:spPr bwMode="auto">
            <a:xfrm rot="5400000">
              <a:off x="6887154" y="4534044"/>
              <a:ext cx="1241385" cy="316535"/>
            </a:xfrm>
            <a:prstGeom prst="curvedConnector3">
              <a:avLst>
                <a:gd name="adj1" fmla="val 499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4" name="AutoShape 24"/>
            <p:cNvSpPr>
              <a:spLocks noChangeShapeType="1"/>
            </p:cNvSpPr>
            <p:nvPr/>
          </p:nvSpPr>
          <p:spPr bwMode="auto">
            <a:xfrm rot="16200000" flipH="1">
              <a:off x="5552020" y="4219089"/>
              <a:ext cx="170118" cy="30547"/>
            </a:xfrm>
            <a:prstGeom prst="curvedConnector3">
              <a:avLst>
                <a:gd name="adj1" fmla="val 4984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5" name="AutoShape 23"/>
            <p:cNvSpPr>
              <a:spLocks noChangeShapeType="1"/>
            </p:cNvSpPr>
            <p:nvPr/>
          </p:nvSpPr>
          <p:spPr bwMode="auto">
            <a:xfrm rot="16200000" flipH="1">
              <a:off x="5185977" y="3851993"/>
              <a:ext cx="171698" cy="762106"/>
            </a:xfrm>
            <a:prstGeom prst="curvedConnector3">
              <a:avLst>
                <a:gd name="adj1" fmla="val 49694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6" name="AutoShape 22"/>
            <p:cNvSpPr>
              <a:spLocks noChangeShapeType="1"/>
            </p:cNvSpPr>
            <p:nvPr/>
          </p:nvSpPr>
          <p:spPr bwMode="auto">
            <a:xfrm rot="5400000">
              <a:off x="5920696" y="3885700"/>
              <a:ext cx="165378" cy="701538"/>
            </a:xfrm>
            <a:prstGeom prst="curvedConnector3">
              <a:avLst>
                <a:gd name="adj1" fmla="val 496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7" name="AutoShape 21"/>
            <p:cNvSpPr>
              <a:spLocks noChangeShapeType="1"/>
            </p:cNvSpPr>
            <p:nvPr/>
          </p:nvSpPr>
          <p:spPr bwMode="auto">
            <a:xfrm rot="5400000">
              <a:off x="5561500" y="4564591"/>
              <a:ext cx="119030" cy="63202"/>
            </a:xfrm>
            <a:prstGeom prst="curvedConnector3">
              <a:avLst>
                <a:gd name="adj1" fmla="val 4955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8" name="AutoShape 20"/>
            <p:cNvSpPr>
              <a:spLocks noChangeShapeType="1"/>
            </p:cNvSpPr>
            <p:nvPr/>
          </p:nvSpPr>
          <p:spPr bwMode="auto">
            <a:xfrm rot="5400000">
              <a:off x="5497772" y="5095485"/>
              <a:ext cx="122716" cy="60568"/>
            </a:xfrm>
            <a:prstGeom prst="curvedConnector3">
              <a:avLst>
                <a:gd name="adj1" fmla="val 497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9" name="AutoShape 19"/>
            <p:cNvSpPr>
              <a:spLocks noChangeShapeType="1"/>
            </p:cNvSpPr>
            <p:nvPr/>
          </p:nvSpPr>
          <p:spPr bwMode="auto">
            <a:xfrm rot="5400000">
              <a:off x="5440891" y="5451520"/>
              <a:ext cx="134830" cy="41081"/>
            </a:xfrm>
            <a:prstGeom prst="curvedConnector3">
              <a:avLst>
                <a:gd name="adj1" fmla="val 4961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AutoShape 18"/>
            <p:cNvSpPr>
              <a:spLocks noChangeShapeType="1"/>
            </p:cNvSpPr>
            <p:nvPr/>
          </p:nvSpPr>
          <p:spPr bwMode="auto">
            <a:xfrm rot="5400000">
              <a:off x="6572726" y="2593227"/>
              <a:ext cx="67415" cy="259127"/>
            </a:xfrm>
            <a:prstGeom prst="curvedConnector3">
              <a:avLst>
                <a:gd name="adj1" fmla="val 4921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6158229" y="3270538"/>
              <a:ext cx="280194" cy="185391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AutoShape 16"/>
            <p:cNvSpPr>
              <a:spLocks noChangeShapeType="1"/>
            </p:cNvSpPr>
            <p:nvPr/>
          </p:nvSpPr>
          <p:spPr bwMode="auto">
            <a:xfrm rot="5400000">
              <a:off x="6342567" y="3120434"/>
              <a:ext cx="90062" cy="178545"/>
            </a:xfrm>
            <a:prstGeom prst="curvedConnector3">
              <a:avLst>
                <a:gd name="adj1" fmla="val 4970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3" name="AutoShape 15"/>
            <p:cNvSpPr>
              <a:spLocks noChangeShapeType="1"/>
            </p:cNvSpPr>
            <p:nvPr/>
          </p:nvSpPr>
          <p:spPr bwMode="auto">
            <a:xfrm rot="5400000">
              <a:off x="5461431" y="2900808"/>
              <a:ext cx="266500" cy="140781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4" name="AutoShape 14"/>
            <p:cNvSpPr>
              <a:spLocks noChangeShapeType="1"/>
            </p:cNvSpPr>
            <p:nvPr/>
          </p:nvSpPr>
          <p:spPr bwMode="auto">
            <a:xfrm rot="16200000" flipH="1">
              <a:off x="6189830" y="3580226"/>
              <a:ext cx="272820" cy="5582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>
              <a:off x="4937384" y="1305494"/>
              <a:ext cx="762633" cy="279140"/>
            </a:xfrm>
            <a:prstGeom prst="bevel">
              <a:avLst>
                <a:gd name="adj" fmla="val 12500"/>
              </a:avLst>
            </a:prstGeom>
            <a:solidFill>
              <a:srgbClr val="9BBB59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Recursive Core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5931230" y="1361322"/>
              <a:ext cx="279140" cy="185918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1"/>
            <p:cNvSpPr>
              <a:spLocks noChangeShapeType="1"/>
            </p:cNvSpPr>
            <p:nvPr/>
          </p:nvSpPr>
          <p:spPr bwMode="auto">
            <a:xfrm rot="5400000">
              <a:off x="5345035" y="1171717"/>
              <a:ext cx="334969" cy="1117088"/>
            </a:xfrm>
            <a:prstGeom prst="curvedConnector3">
              <a:avLst>
                <a:gd name="adj1" fmla="val 49843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AutoShape 10"/>
            <p:cNvSpPr>
              <a:spLocks noChangeShapeType="1"/>
            </p:cNvSpPr>
            <p:nvPr/>
          </p:nvSpPr>
          <p:spPr bwMode="auto">
            <a:xfrm rot="16200000" flipH="1">
              <a:off x="5971784" y="1662056"/>
              <a:ext cx="222786" cy="24754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9" name="AutoShape 9"/>
            <p:cNvSpPr>
              <a:spLocks noChangeShapeType="1"/>
            </p:cNvSpPr>
            <p:nvPr/>
          </p:nvSpPr>
          <p:spPr bwMode="auto">
            <a:xfrm rot="16200000" flipH="1">
              <a:off x="6713350" y="920491"/>
              <a:ext cx="308108" cy="1593207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5748998" y="1308654"/>
              <a:ext cx="139570" cy="337602"/>
            </a:xfrm>
            <a:prstGeom prst="downArrow">
              <a:avLst>
                <a:gd name="adj1" fmla="val 50000"/>
                <a:gd name="adj2" fmla="val 60472"/>
              </a:avLst>
            </a:prstGeom>
            <a:solidFill>
              <a:srgbClr val="B8E7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1" name="AutoShape 7"/>
            <p:cNvSpPr>
              <a:spLocks noChangeShapeType="1"/>
            </p:cNvSpPr>
            <p:nvPr/>
          </p:nvSpPr>
          <p:spPr bwMode="auto">
            <a:xfrm rot="16200000" flipH="1">
              <a:off x="7231076" y="2712783"/>
              <a:ext cx="1291420" cy="42503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2" name="AutoShape 6"/>
            <p:cNvSpPr>
              <a:spLocks noChangeShapeType="1"/>
            </p:cNvSpPr>
            <p:nvPr/>
          </p:nvSpPr>
          <p:spPr bwMode="auto">
            <a:xfrm rot="5400000">
              <a:off x="7055165" y="4279130"/>
              <a:ext cx="1328287" cy="739459"/>
            </a:xfrm>
            <a:prstGeom prst="curvedConnector3">
              <a:avLst>
                <a:gd name="adj1" fmla="val 4995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3" name="AutoShape 5"/>
            <p:cNvSpPr>
              <a:spLocks noChangeArrowheads="1"/>
            </p:cNvSpPr>
            <p:nvPr/>
          </p:nvSpPr>
          <p:spPr bwMode="auto">
            <a:xfrm rot="16200000" flipH="1">
              <a:off x="4960032" y="4765256"/>
              <a:ext cx="451365" cy="189605"/>
            </a:xfrm>
            <a:custGeom>
              <a:avLst/>
              <a:gdLst>
                <a:gd name="G0" fmla="+- 1498 0 0"/>
                <a:gd name="G1" fmla="+- 21600 0 1498"/>
                <a:gd name="G2" fmla="*/ 1498 1 2"/>
                <a:gd name="G3" fmla="+- 21600 0 G2"/>
                <a:gd name="G4" fmla="+/ 1498 21600 2"/>
                <a:gd name="G5" fmla="+/ G1 0 2"/>
                <a:gd name="G6" fmla="*/ 21600 21600 1498"/>
                <a:gd name="G7" fmla="*/ G6 1 2"/>
                <a:gd name="G8" fmla="+- 21600 0 G7"/>
                <a:gd name="G9" fmla="*/ 21600 1 2"/>
                <a:gd name="G10" fmla="+- 1498 0 G9"/>
                <a:gd name="G11" fmla="?: G10 G8 0"/>
                <a:gd name="G12" fmla="?: G10 G7 21600"/>
                <a:gd name="T0" fmla="*/ 20851 w 21600"/>
                <a:gd name="T1" fmla="*/ 10800 h 21600"/>
                <a:gd name="T2" fmla="*/ 10800 w 21600"/>
                <a:gd name="T3" fmla="*/ 21600 h 21600"/>
                <a:gd name="T4" fmla="*/ 749 w 21600"/>
                <a:gd name="T5" fmla="*/ 10800 h 21600"/>
                <a:gd name="T6" fmla="*/ 10800 w 21600"/>
                <a:gd name="T7" fmla="*/ 0 h 21600"/>
                <a:gd name="T8" fmla="*/ 2549 w 21600"/>
                <a:gd name="T9" fmla="*/ 2549 h 21600"/>
                <a:gd name="T10" fmla="*/ 19051 w 21600"/>
                <a:gd name="T11" fmla="*/ 190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98" y="21600"/>
                  </a:lnTo>
                  <a:lnTo>
                    <a:pt x="2010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grpSp>
          <p:nvGrpSpPr>
            <p:cNvPr id="64" name="Group 2"/>
            <p:cNvGrpSpPr>
              <a:grpSpLocks/>
            </p:cNvGrpSpPr>
            <p:nvPr/>
          </p:nvGrpSpPr>
          <p:grpSpPr bwMode="auto">
            <a:xfrm>
              <a:off x="4289568" y="4499809"/>
              <a:ext cx="816354" cy="579875"/>
              <a:chOff x="2211" y="8551"/>
              <a:chExt cx="1550" cy="1101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2211" y="8805"/>
                <a:ext cx="1550" cy="847"/>
              </a:xfrm>
              <a:prstGeom prst="rect">
                <a:avLst/>
              </a:prstGeom>
              <a:solidFill>
                <a:srgbClr val="B8E7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Service type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Update protocol</a:t>
                </a:r>
                <a:endParaRPr kumimoji="0" lang="en-US" sz="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From-&gt;To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2276" y="8551"/>
                <a:ext cx="1302" cy="7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Legend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7097732" y="346235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E now uses its DAG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21114" y="4507468"/>
            <a:ext cx="184693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IP&lt;-</a:t>
            </a:r>
            <a:r>
              <a:rPr lang="en-US" dirty="0" err="1" smtClean="0">
                <a:latin typeface="Courier New"/>
                <a:cs typeface="Courier New"/>
              </a:rPr>
              <a:t>ethernet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5040868"/>
            <a:ext cx="267806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ethernet</a:t>
            </a:r>
            <a:r>
              <a:rPr lang="en-US" dirty="0" smtClean="0">
                <a:latin typeface="Courier New"/>
                <a:cs typeface="Courier New"/>
              </a:rPr>
              <a:t>&lt;-physical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07236" y="3479198"/>
            <a:ext cx="14313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HTTP&lt;-TCP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07236" y="4050268"/>
            <a:ext cx="115432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TCP&lt;-IP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48410" y="5181600"/>
            <a:ext cx="30383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And the message is delivered to E’s web server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33333E-6 L 0.21667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 from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Reliable</a:t>
            </a:r>
            <a:r>
              <a:rPr lang="en-US" baseline="0" dirty="0" smtClean="0"/>
              <a:t> info stream from messages</a:t>
            </a:r>
          </a:p>
          <a:p>
            <a:pPr lvl="1"/>
            <a:r>
              <a:rPr lang="en-US" baseline="0" dirty="0" smtClean="0"/>
              <a:t>Ordered</a:t>
            </a:r>
            <a:r>
              <a:rPr lang="en-US" dirty="0" smtClean="0"/>
              <a:t> and</a:t>
            </a:r>
            <a:r>
              <a:rPr lang="en-US" baseline="0" dirty="0" smtClean="0"/>
              <a:t> reliable</a:t>
            </a:r>
          </a:p>
          <a:p>
            <a:pPr lvl="1"/>
            <a:r>
              <a:rPr lang="en-US" dirty="0" smtClean="0"/>
              <a:t>Typically relies on endpoint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Not necessarily guaranteeing performance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i="1" u="sng" dirty="0" smtClean="0"/>
              <a:t>like</a:t>
            </a:r>
            <a:r>
              <a:rPr lang="en-US" dirty="0" smtClean="0"/>
              <a:t> a wire than a message; not equivalent</a:t>
            </a:r>
          </a:p>
          <a:p>
            <a:pPr lvl="1"/>
            <a:endParaRPr lang="en-US" baseline="0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baseline="0" dirty="0" smtClean="0"/>
              <a:t>TCP</a:t>
            </a:r>
            <a:r>
              <a:rPr lang="en-US" dirty="0" smtClean="0"/>
              <a:t> from IP (Internet)</a:t>
            </a:r>
          </a:p>
          <a:p>
            <a:pPr lvl="1"/>
            <a:r>
              <a:rPr lang="en-US" baseline="0" dirty="0" smtClean="0"/>
              <a:t>AAL 1-4</a:t>
            </a:r>
            <a:r>
              <a:rPr lang="en-US" dirty="0" smtClean="0"/>
              <a:t> from ATM (ATM)</a:t>
            </a:r>
          </a:p>
          <a:p>
            <a:pPr lvl="1"/>
            <a:r>
              <a:rPr lang="en-US" baseline="0" dirty="0" smtClean="0"/>
              <a:t>TP4</a:t>
            </a:r>
            <a:r>
              <a:rPr lang="en-US" dirty="0" smtClean="0"/>
              <a:t> from CLNP (OSI)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7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channel from messages</a:t>
            </a:r>
          </a:p>
          <a:p>
            <a:pPr lvl="1"/>
            <a:r>
              <a:rPr lang="en-US" dirty="0" smtClean="0"/>
              <a:t>Ordered, reliable,</a:t>
            </a:r>
            <a:r>
              <a:rPr lang="en-US" baseline="0" dirty="0" smtClean="0"/>
              <a:t> static capacity and </a:t>
            </a:r>
            <a:r>
              <a:rPr lang="en-US" baseline="0" dirty="0" smtClean="0"/>
              <a:t>delay</a:t>
            </a:r>
          </a:p>
          <a:p>
            <a:pPr lvl="2"/>
            <a:r>
              <a:rPr lang="en-US" dirty="0" smtClean="0"/>
              <a:t>I.e., performance emulation, too</a:t>
            </a:r>
            <a:endParaRPr lang="en-US" baseline="0" dirty="0" smtClean="0"/>
          </a:p>
          <a:p>
            <a:pPr lvl="1"/>
            <a:r>
              <a:rPr lang="en-US" dirty="0" smtClean="0"/>
              <a:t>As close to a channel as possible</a:t>
            </a:r>
          </a:p>
          <a:p>
            <a:pPr lvl="1"/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SONET</a:t>
            </a:r>
          </a:p>
          <a:p>
            <a:pPr lvl="1"/>
            <a:r>
              <a:rPr lang="en-US" dirty="0" err="1" smtClean="0"/>
              <a:t>TDMoIP</a:t>
            </a:r>
            <a:r>
              <a:rPr lang="en-US" dirty="0" smtClean="0"/>
              <a:t> (TDM emulation over IP)</a:t>
            </a:r>
          </a:p>
          <a:p>
            <a:pPr lvl="1"/>
            <a:r>
              <a:rPr lang="en-US" dirty="0" smtClean="0"/>
              <a:t>PWE (</a:t>
            </a:r>
            <a:r>
              <a:rPr lang="en-US" dirty="0" err="1" smtClean="0"/>
              <a:t>pseudowire</a:t>
            </a:r>
            <a:r>
              <a:rPr lang="en-US" dirty="0" smtClean="0"/>
              <a:t> emulation)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4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Circuits and </a:t>
            </a:r>
            <a:r>
              <a:rPr lang="en-US" dirty="0" err="1" smtClean="0"/>
              <a:t>pseudowires</a:t>
            </a:r>
            <a:r>
              <a:rPr lang="en-US" dirty="0" smtClean="0"/>
              <a:t> emulate channels</a:t>
            </a:r>
          </a:p>
          <a:p>
            <a:pPr lvl="1"/>
            <a:r>
              <a:rPr lang="en-US" dirty="0" smtClean="0"/>
              <a:t>Most channels assume ordered signal transfer</a:t>
            </a:r>
          </a:p>
          <a:p>
            <a:pPr lvl="1"/>
            <a:r>
              <a:rPr lang="en-US" dirty="0" smtClean="0"/>
              <a:t>Need to detect and correct </a:t>
            </a:r>
            <a:r>
              <a:rPr lang="en-US" dirty="0" err="1" smtClean="0"/>
              <a:t>misordering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TCP over IP (Internet)</a:t>
            </a:r>
          </a:p>
          <a:p>
            <a:pPr lvl="1"/>
            <a:r>
              <a:rPr lang="en-US" dirty="0" smtClean="0"/>
              <a:t>TP4 from CLNP</a:t>
            </a:r>
          </a:p>
          <a:p>
            <a:pPr lvl="1"/>
            <a:r>
              <a:rPr lang="en-US" dirty="0" smtClean="0"/>
              <a:t>Not ATM! (ATM is never </a:t>
            </a:r>
            <a:r>
              <a:rPr lang="en-US" dirty="0" err="1" smtClean="0"/>
              <a:t>misordered</a:t>
            </a:r>
            <a:r>
              <a:rPr lang="en-US" dirty="0" smtClean="0"/>
              <a:t>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Boxes and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Boundaries</a:t>
            </a:r>
          </a:p>
          <a:p>
            <a:endParaRPr lang="en-US" dirty="0" smtClean="0"/>
          </a:p>
          <a:p>
            <a:r>
              <a:rPr lang="en-US" dirty="0" smtClean="0"/>
              <a:t>Flows</a:t>
            </a:r>
          </a:p>
        </p:txBody>
      </p:sp>
      <p:pic>
        <p:nvPicPr>
          <p:cNvPr id="8194" name="Picture 2" descr="http://ak2.polyvoreimg.com/cgi/img-thing/size/l/tid/158956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53" t="13970" r="5916" b="14499"/>
          <a:stretch/>
        </p:blipFill>
        <p:spPr bwMode="auto">
          <a:xfrm>
            <a:off x="3751216" y="1417638"/>
            <a:ext cx="5022669" cy="4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27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Marking</a:t>
            </a:r>
            <a:r>
              <a:rPr lang="en-US" baseline="0" dirty="0" smtClean="0"/>
              <a:t> edges between items</a:t>
            </a:r>
          </a:p>
          <a:p>
            <a:pPr lvl="1"/>
            <a:r>
              <a:rPr lang="en-US" dirty="0" smtClean="0"/>
              <a:t>Multiple items</a:t>
            </a:r>
            <a:r>
              <a:rPr lang="en-US" baseline="0" dirty="0" smtClean="0"/>
              <a:t> in one message</a:t>
            </a:r>
          </a:p>
          <a:p>
            <a:pPr lvl="1"/>
            <a:r>
              <a:rPr lang="en-US" baseline="0" dirty="0" smtClean="0"/>
              <a:t>An item that spans multiple messages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IP message</a:t>
            </a:r>
            <a:r>
              <a:rPr lang="en-US" baseline="0" dirty="0" smtClean="0"/>
              <a:t> </a:t>
            </a:r>
            <a:r>
              <a:rPr lang="en-US" baseline="0" dirty="0" smtClean="0"/>
              <a:t>vs. its fragments</a:t>
            </a:r>
          </a:p>
          <a:p>
            <a:pPr lvl="1"/>
            <a:r>
              <a:rPr lang="en-US" baseline="0" dirty="0" smtClean="0"/>
              <a:t>DCCP, SCTP</a:t>
            </a:r>
          </a:p>
          <a:p>
            <a:pPr lvl="1"/>
            <a:r>
              <a:rPr lang="en-US" baseline="0" dirty="0" smtClean="0"/>
              <a:t>HTTP over TCP (stream)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9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dirty="0" smtClean="0"/>
              <a:t>Grouping separate connections</a:t>
            </a:r>
            <a:r>
              <a:rPr lang="en-US" baseline="0" dirty="0" smtClean="0"/>
              <a:t> to act together</a:t>
            </a:r>
          </a:p>
          <a:p>
            <a:pPr marL="742950" lvl="1" indent="-342900"/>
            <a:r>
              <a:rPr lang="en-US" dirty="0" smtClean="0"/>
              <a:t>Striping (increased capacity)</a:t>
            </a:r>
          </a:p>
          <a:p>
            <a:pPr marL="742950" lvl="1" indent="-342900"/>
            <a:r>
              <a:rPr lang="en-US" dirty="0" smtClean="0"/>
              <a:t>Coordinated management (shared control)</a:t>
            </a:r>
          </a:p>
          <a:p>
            <a:pPr marL="742950" lvl="1" indent="-342900"/>
            <a:r>
              <a:rPr lang="en-US" dirty="0" smtClean="0"/>
              <a:t>Alternate/backup</a:t>
            </a:r>
            <a:r>
              <a:rPr lang="en-US" baseline="0" dirty="0" smtClean="0"/>
              <a:t> (fault tolerance)</a:t>
            </a:r>
          </a:p>
          <a:p>
            <a:pPr marL="342900" lvl="0" indent="-342900"/>
            <a:endParaRPr lang="en-US" dirty="0" smtClean="0"/>
          </a:p>
          <a:p>
            <a:pPr marL="342900" lvl="0" indent="-342900"/>
            <a:r>
              <a:rPr lang="en-US" dirty="0" smtClean="0"/>
              <a:t>Examples</a:t>
            </a:r>
          </a:p>
          <a:p>
            <a:pPr marL="742950" lvl="1" indent="-342900"/>
            <a:r>
              <a:rPr lang="en-US" dirty="0" smtClean="0"/>
              <a:t>ISDN channel bonding</a:t>
            </a:r>
          </a:p>
          <a:p>
            <a:pPr marL="742950" lvl="1" indent="-342900"/>
            <a:r>
              <a:rPr lang="en-US" dirty="0" smtClean="0"/>
              <a:t>TCP control block sharing</a:t>
            </a:r>
            <a:endParaRPr lang="en-US" baseline="0" dirty="0" smtClean="0"/>
          </a:p>
          <a:p>
            <a:pPr marL="742950" lvl="1" indent="-342900"/>
            <a:r>
              <a:rPr lang="en-US" baseline="0" dirty="0" smtClean="0"/>
              <a:t>Multipath TCP, SCTP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2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Transactions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Transactions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Translation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Other services</a:t>
            </a:r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27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r>
              <a:rPr lang="en-US" baseline="0" dirty="0" smtClean="0"/>
              <a:t>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service beyond information sharing</a:t>
            </a:r>
          </a:p>
          <a:p>
            <a:pPr lvl="1"/>
            <a:r>
              <a:rPr lang="en-US" dirty="0" smtClean="0"/>
              <a:t>Support</a:t>
            </a:r>
            <a:r>
              <a:rPr lang="en-US" baseline="0" dirty="0" smtClean="0"/>
              <a:t> specific structured interactions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Mostly software reuse</a:t>
            </a:r>
            <a:br>
              <a:rPr lang="en-US" dirty="0" smtClean="0"/>
            </a:br>
            <a:r>
              <a:rPr lang="en-US" dirty="0" smtClean="0"/>
              <a:t>(any of these can be built on any </a:t>
            </a:r>
            <a:r>
              <a:rPr lang="en-US" dirty="0" smtClean="0"/>
              <a:t>communication service)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3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information flow</a:t>
            </a:r>
          </a:p>
          <a:p>
            <a:pPr lvl="1"/>
            <a:r>
              <a:rPr lang="en-US" dirty="0" smtClean="0"/>
              <a:t>Serial: send B only if A is complete</a:t>
            </a:r>
          </a:p>
          <a:p>
            <a:pPr lvl="1"/>
            <a:r>
              <a:rPr lang="en-US" dirty="0" smtClean="0"/>
              <a:t>Conjunction (AND)</a:t>
            </a:r>
            <a:r>
              <a:rPr lang="en-US" baseline="0" dirty="0" smtClean="0"/>
              <a:t>: send C only after A and B </a:t>
            </a:r>
          </a:p>
          <a:p>
            <a:pPr lvl="1"/>
            <a:r>
              <a:rPr lang="en-US" dirty="0" smtClean="0"/>
              <a:t>Disjunction (OR): send C only after A or B</a:t>
            </a:r>
          </a:p>
          <a:p>
            <a:pPr lvl="1"/>
            <a:endParaRPr lang="en-US" dirty="0"/>
          </a:p>
          <a:p>
            <a:r>
              <a:rPr lang="en-US" dirty="0" smtClean="0"/>
              <a:t>Many variations:</a:t>
            </a:r>
          </a:p>
          <a:p>
            <a:pPr lvl="1"/>
            <a:r>
              <a:rPr lang="en-US" dirty="0" smtClean="0"/>
              <a:t>N of M: send Z only if at least 3 of 6 alternates</a:t>
            </a:r>
          </a:p>
          <a:p>
            <a:pPr lvl="1"/>
            <a:r>
              <a:rPr lang="en-US" dirty="0" smtClean="0"/>
              <a:t>Send Z only if exactly 3 of 6 alternates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4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one message to another</a:t>
            </a:r>
          </a:p>
          <a:p>
            <a:pPr lvl="1"/>
            <a:r>
              <a:rPr lang="en-US" dirty="0" smtClean="0"/>
              <a:t>Occurs</a:t>
            </a:r>
            <a:r>
              <a:rPr lang="en-US" baseline="0" dirty="0" smtClean="0"/>
              <a:t> within the recursive block </a:t>
            </a:r>
          </a:p>
          <a:p>
            <a:pPr lvl="1"/>
            <a:r>
              <a:rPr lang="en-US" baseline="0" dirty="0" smtClean="0"/>
              <a:t>Also occurs for “gateway” relays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Language</a:t>
            </a:r>
            <a:r>
              <a:rPr lang="en-US" baseline="0" dirty="0" smtClean="0"/>
              <a:t> translation (content)</a:t>
            </a:r>
          </a:p>
          <a:p>
            <a:pPr lvl="1"/>
            <a:r>
              <a:rPr lang="en-US" baseline="0" dirty="0" smtClean="0"/>
              <a:t>Format conversion (HTML to ASCII)</a:t>
            </a:r>
          </a:p>
          <a:p>
            <a:pPr lvl="1"/>
            <a:r>
              <a:rPr lang="en-US" baseline="0" dirty="0" smtClean="0"/>
              <a:t>Display conversion (desktop to mobile web)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and where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now we know how to use networking between multiple network points</a:t>
            </a:r>
          </a:p>
          <a:p>
            <a:r>
              <a:rPr lang="en-US" dirty="0" smtClean="0"/>
              <a:t>Being able to communicate at all is more important than anything else</a:t>
            </a:r>
          </a:p>
          <a:p>
            <a:r>
              <a:rPr lang="en-US" dirty="0" smtClean="0"/>
              <a:t>But other things are important, too</a:t>
            </a:r>
          </a:p>
          <a:p>
            <a:r>
              <a:rPr lang="en-US" dirty="0" smtClean="0"/>
              <a:t>Like performance, reliability, security, and other properties</a:t>
            </a:r>
          </a:p>
          <a:p>
            <a:r>
              <a:rPr lang="en-US" dirty="0" smtClean="0"/>
              <a:t>How can we optimize the basic networking to achieve these goals?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 dream</a:t>
            </a:r>
            <a:r>
              <a:rPr lang="en-US" baseline="0" dirty="0" smtClean="0"/>
              <a:t> it, you can do it!</a:t>
            </a:r>
          </a:p>
          <a:p>
            <a:pPr lvl="1"/>
            <a:r>
              <a:rPr lang="en-US" dirty="0" smtClean="0"/>
              <a:t>Any capability another user/system </a:t>
            </a:r>
            <a:r>
              <a:rPr lang="en-US" dirty="0" smtClean="0"/>
              <a:t>wants</a:t>
            </a:r>
            <a:endParaRPr lang="en-US" baseline="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Some dreams are nightmares, though</a:t>
            </a: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010150"/>
            <a:ext cx="232410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274320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issues -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Deficiencies</a:t>
            </a:r>
          </a:p>
          <a:p>
            <a:pPr lvl="1"/>
            <a:r>
              <a:rPr lang="en-US" dirty="0" smtClean="0"/>
              <a:t>Integrity</a:t>
            </a:r>
          </a:p>
          <a:p>
            <a:pPr lvl="2"/>
            <a:r>
              <a:rPr lang="en-US" dirty="0" smtClean="0"/>
              <a:t>Error</a:t>
            </a:r>
          </a:p>
          <a:p>
            <a:pPr lvl="2"/>
            <a:r>
              <a:rPr lang="en-US" dirty="0" smtClean="0"/>
              <a:t>Loss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Reordering?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Tampering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Authentication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Privacy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Time</a:t>
            </a:r>
          </a:p>
          <a:p>
            <a:pPr lvl="2"/>
            <a:r>
              <a:rPr lang="en-US" dirty="0"/>
              <a:t>Rate (flow, congestion)</a:t>
            </a:r>
          </a:p>
          <a:p>
            <a:pPr lvl="2"/>
            <a:r>
              <a:rPr lang="en-US" dirty="0"/>
              <a:t>Latency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Space</a:t>
            </a:r>
          </a:p>
          <a:p>
            <a:pPr lvl="2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Caching</a:t>
            </a:r>
            <a:endParaRPr lang="en-US" dirty="0" smtClean="0"/>
          </a:p>
          <a:p>
            <a:pPr lvl="1"/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CPU, actual energy</a:t>
            </a:r>
          </a:p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Circuit/wire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Reordering?</a:t>
            </a:r>
          </a:p>
          <a:p>
            <a:pPr lvl="2"/>
            <a:r>
              <a:rPr lang="en-US" dirty="0"/>
              <a:t>Boundaries</a:t>
            </a:r>
          </a:p>
          <a:p>
            <a:pPr lvl="2"/>
            <a:r>
              <a:rPr lang="en-US" dirty="0" smtClean="0"/>
              <a:t>Flows</a:t>
            </a:r>
          </a:p>
          <a:p>
            <a:pPr lvl="1"/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Translation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35087" y="3135087"/>
            <a:ext cx="2383970" cy="99059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Deficiencies need to be fixed first</a:t>
            </a:r>
          </a:p>
          <a:p>
            <a:pPr lvl="1"/>
            <a:r>
              <a:rPr lang="en-US" dirty="0" smtClean="0"/>
              <a:t>Can’t communicate if we can’t communicate</a:t>
            </a:r>
          </a:p>
          <a:p>
            <a:r>
              <a:rPr lang="en-US" dirty="0" smtClean="0"/>
              <a:t>Then </a:t>
            </a:r>
            <a:r>
              <a:rPr lang="en-US" dirty="0" smtClean="0"/>
              <a:t>performance </a:t>
            </a:r>
            <a:r>
              <a:rPr lang="en-US" dirty="0" smtClean="0"/>
              <a:t>should be addressed</a:t>
            </a:r>
            <a:endParaRPr lang="en-US" dirty="0" smtClean="0"/>
          </a:p>
          <a:p>
            <a:pPr lvl="1"/>
            <a:r>
              <a:rPr lang="en-US" dirty="0" smtClean="0"/>
              <a:t>Go fast, go cheap</a:t>
            </a:r>
          </a:p>
          <a:p>
            <a:r>
              <a:rPr lang="en-US" dirty="0" smtClean="0"/>
              <a:t>Then </a:t>
            </a:r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Make it look like the user wants it to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83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Deficiencies</a:t>
            </a:r>
          </a:p>
          <a:p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 smtClean="0"/>
              <a:t>Emulation</a:t>
            </a:r>
          </a:p>
          <a:p>
            <a:endParaRPr lang="en-US" dirty="0" smtClean="0"/>
          </a:p>
          <a:p>
            <a:r>
              <a:rPr lang="en-US" dirty="0" smtClean="0"/>
              <a:t>Examples…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8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fully general mechanisms can be expensive</a:t>
            </a:r>
          </a:p>
          <a:p>
            <a:r>
              <a:rPr lang="en-US" dirty="0" smtClean="0"/>
              <a:t>Common special cases can be optimized to reduce costs</a:t>
            </a:r>
          </a:p>
          <a:p>
            <a:r>
              <a:rPr lang="en-US" dirty="0" smtClean="0"/>
              <a:t>Optimizations are possible at many semantic levels of networking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61530</TotalTime>
  <Words>2829</Words>
  <Application>Microsoft Macintosh PowerPoint</Application>
  <PresentationFormat>On-screen Show (4:3)</PresentationFormat>
  <Paragraphs>773</Paragraphs>
  <Slides>72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Default Theme</vt:lpstr>
      <vt:lpstr>Layer Optimization CS 118 Computer Network Fundamentals  Peter Reiher </vt:lpstr>
      <vt:lpstr>Where are we at?</vt:lpstr>
      <vt:lpstr>For example, </vt:lpstr>
      <vt:lpstr>Relaying through C</vt:lpstr>
      <vt:lpstr>Relaying through D</vt:lpstr>
      <vt:lpstr>Delivering at E</vt:lpstr>
      <vt:lpstr>Where are we and where next?</vt:lpstr>
      <vt:lpstr>Outline</vt:lpstr>
      <vt:lpstr>Networks and optimizations</vt:lpstr>
      <vt:lpstr>But where to optimize?</vt:lpstr>
      <vt:lpstr>Intra-layer vs. intra-communication?</vt:lpstr>
      <vt:lpstr>If layers, which ones?</vt:lpstr>
      <vt:lpstr>Living at a layer</vt:lpstr>
      <vt:lpstr>Living at a layer</vt:lpstr>
      <vt:lpstr>Living at a layer</vt:lpstr>
      <vt:lpstr>What connection?</vt:lpstr>
      <vt:lpstr>What connection?</vt:lpstr>
      <vt:lpstr>The End-to-End principle</vt:lpstr>
      <vt:lpstr>The End-to-End Principle and optimizations</vt:lpstr>
      <vt:lpstr>For example,</vt:lpstr>
      <vt:lpstr>Now let’s explore how to optimize:</vt:lpstr>
      <vt:lpstr>Deficiencies</vt:lpstr>
      <vt:lpstr>Why do you care about deficiencies?</vt:lpstr>
      <vt:lpstr>Integrity</vt:lpstr>
      <vt:lpstr>Integrity</vt:lpstr>
      <vt:lpstr>Integrity: Corruption</vt:lpstr>
      <vt:lpstr>Integrity: Loss</vt:lpstr>
      <vt:lpstr>It’s 2:20pm,  do you know where you are?</vt:lpstr>
      <vt:lpstr>Integrity: Corruption vs. loss</vt:lpstr>
      <vt:lpstr>Integrity: Tampering</vt:lpstr>
      <vt:lpstr>Integrity: Corruption vs. tampering</vt:lpstr>
      <vt:lpstr>What about order?</vt:lpstr>
      <vt:lpstr>How much integrity protection?</vt:lpstr>
      <vt:lpstr>Authentication</vt:lpstr>
      <vt:lpstr>Authentication</vt:lpstr>
      <vt:lpstr>Authentication: Name</vt:lpstr>
      <vt:lpstr>Authentication: Control</vt:lpstr>
      <vt:lpstr>Authentication: Content</vt:lpstr>
      <vt:lpstr>Why bother with all three?</vt:lpstr>
      <vt:lpstr>Why?</vt:lpstr>
      <vt:lpstr>How much to authenticate?</vt:lpstr>
      <vt:lpstr>Privacy</vt:lpstr>
      <vt:lpstr>Privacy</vt:lpstr>
      <vt:lpstr>Privacy: Identifier</vt:lpstr>
      <vt:lpstr>Privacy: Control</vt:lpstr>
      <vt:lpstr>Privacy: Content</vt:lpstr>
      <vt:lpstr>Impact of deficiencies</vt:lpstr>
      <vt:lpstr>Performance deficiencies</vt:lpstr>
      <vt:lpstr>Time</vt:lpstr>
      <vt:lpstr>Rate</vt:lpstr>
      <vt:lpstr>Flow control</vt:lpstr>
      <vt:lpstr>Congestion control</vt:lpstr>
      <vt:lpstr>Latency</vt:lpstr>
      <vt:lpstr>Space</vt:lpstr>
      <vt:lpstr>Energy</vt:lpstr>
      <vt:lpstr>CPU</vt:lpstr>
      <vt:lpstr>Actual energy</vt:lpstr>
      <vt:lpstr>Emulation</vt:lpstr>
      <vt:lpstr>Wires</vt:lpstr>
      <vt:lpstr>Circuits from packets</vt:lpstr>
      <vt:lpstr>Pseudowires</vt:lpstr>
      <vt:lpstr>Order</vt:lpstr>
      <vt:lpstr>Boxes and bundles</vt:lpstr>
      <vt:lpstr>Boundaries</vt:lpstr>
      <vt:lpstr>Flows</vt:lpstr>
      <vt:lpstr>Transactions and beyond</vt:lpstr>
      <vt:lpstr>Transactions and beyond</vt:lpstr>
      <vt:lpstr>Transactions</vt:lpstr>
      <vt:lpstr>Translation</vt:lpstr>
      <vt:lpstr>Other services</vt:lpstr>
      <vt:lpstr>Overview of issues - sources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144</cp:revision>
  <cp:lastPrinted>2016-02-24T22:09:48Z</cp:lastPrinted>
  <dcterms:created xsi:type="dcterms:W3CDTF">2016-02-23T00:05:24Z</dcterms:created>
  <dcterms:modified xsi:type="dcterms:W3CDTF">2016-02-25T15:56:07Z</dcterms:modified>
</cp:coreProperties>
</file>